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4.bin" ContentType="application/vnd.openxmlformats-officedocument.oleObject"/>
  <Override PartName="/ppt/notesSlides/notesSlide1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1.xml" ContentType="application/vnd.openxmlformats-officedocument.presentationml.notesSlide+xml"/>
  <Override PartName="/ppt/embeddings/oleObject27.bin" ContentType="application/vnd.openxmlformats-officedocument.oleObject"/>
  <Override PartName="/ppt/notesSlides/notesSlide12.xml" ContentType="application/vnd.openxmlformats-officedocument.presentationml.notesSlide+xml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4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5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0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1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22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95" r:id="rId3"/>
    <p:sldId id="297" r:id="rId4"/>
    <p:sldId id="299" r:id="rId5"/>
    <p:sldId id="300" r:id="rId6"/>
    <p:sldId id="312" r:id="rId7"/>
    <p:sldId id="313" r:id="rId8"/>
    <p:sldId id="261" r:id="rId9"/>
    <p:sldId id="262" r:id="rId10"/>
    <p:sldId id="263" r:id="rId11"/>
    <p:sldId id="264" r:id="rId12"/>
    <p:sldId id="265" r:id="rId13"/>
    <p:sldId id="314" r:id="rId14"/>
    <p:sldId id="294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321" r:id="rId23"/>
    <p:sldId id="311" r:id="rId24"/>
    <p:sldId id="301" r:id="rId25"/>
    <p:sldId id="318" r:id="rId26"/>
    <p:sldId id="319" r:id="rId27"/>
    <p:sldId id="315" r:id="rId28"/>
    <p:sldId id="316" r:id="rId29"/>
    <p:sldId id="317" r:id="rId30"/>
    <p:sldId id="302" r:id="rId31"/>
    <p:sldId id="303" r:id="rId32"/>
    <p:sldId id="304" r:id="rId33"/>
    <p:sldId id="305" r:id="rId34"/>
    <p:sldId id="306" r:id="rId35"/>
    <p:sldId id="307" r:id="rId36"/>
    <p:sldId id="320" r:id="rId37"/>
    <p:sldId id="308" r:id="rId38"/>
    <p:sldId id="309" r:id="rId39"/>
    <p:sldId id="310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3" autoAdjust="0"/>
  </p:normalViewPr>
  <p:slideViewPr>
    <p:cSldViewPr>
      <p:cViewPr>
        <p:scale>
          <a:sx n="70" d="100"/>
          <a:sy n="70" d="100"/>
        </p:scale>
        <p:origin x="-14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0731-49EC-424C-80B7-A82711FE9AE2}" type="doc">
      <dgm:prSet loTypeId="urn:microsoft.com/office/officeart/2005/8/layout/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19C71893-CC87-4317-9DA6-D877B9D6CD83}">
      <dgm:prSet phldrT="[Texte]"/>
      <dgm:spPr>
        <a:solidFill>
          <a:schemeClr val="bg1"/>
        </a:solidFill>
        <a:ln>
          <a:solidFill>
            <a:srgbClr val="0033CC"/>
          </a:solidFill>
        </a:ln>
      </dgm:spPr>
      <dgm:t>
        <a:bodyPr/>
        <a:lstStyle/>
        <a:p>
          <a:endParaRPr lang="fr-FR" dirty="0"/>
        </a:p>
      </dgm:t>
    </dgm:pt>
    <dgm:pt modelId="{5C684D88-92A7-4D44-B800-A0500F400350}" type="parTrans" cxnId="{4B77BD61-1EAC-4A86-8A20-60D5AE866A9B}">
      <dgm:prSet/>
      <dgm:spPr/>
      <dgm:t>
        <a:bodyPr/>
        <a:lstStyle/>
        <a:p>
          <a:endParaRPr lang="fr-FR"/>
        </a:p>
      </dgm:t>
    </dgm:pt>
    <dgm:pt modelId="{96D3D312-BE87-4DDB-AF5A-6BC41B7AC0C9}" type="sibTrans" cxnId="{4B77BD61-1EAC-4A86-8A20-60D5AE866A9B}">
      <dgm:prSet/>
      <dgm:spPr/>
      <dgm:t>
        <a:bodyPr/>
        <a:lstStyle/>
        <a:p>
          <a:endParaRPr lang="fr-FR"/>
        </a:p>
      </dgm:t>
    </dgm:pt>
    <dgm:pt modelId="{9A721AE5-E8A0-4500-B627-2C6B7CBC563D}">
      <dgm:prSet phldrT="[Texte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fr-FR" dirty="0"/>
        </a:p>
      </dgm:t>
    </dgm:pt>
    <dgm:pt modelId="{A74BA875-7CE0-47CD-9C56-7B8D6B245169}" type="sibTrans" cxnId="{5039B375-DA23-4E62-8798-4AED53BCEED8}">
      <dgm:prSet/>
      <dgm:spPr/>
      <dgm:t>
        <a:bodyPr/>
        <a:lstStyle/>
        <a:p>
          <a:endParaRPr lang="fr-FR"/>
        </a:p>
      </dgm:t>
    </dgm:pt>
    <dgm:pt modelId="{7271F8F9-FFB0-4C47-8C2F-617C40D375BC}" type="parTrans" cxnId="{5039B375-DA23-4E62-8798-4AED53BCEED8}">
      <dgm:prSet/>
      <dgm:spPr/>
      <dgm:t>
        <a:bodyPr/>
        <a:lstStyle/>
        <a:p>
          <a:endParaRPr lang="fr-FR"/>
        </a:p>
      </dgm:t>
    </dgm:pt>
    <dgm:pt modelId="{C3AF054D-7DFD-44A2-9161-20BE88EE53D9}" type="pres">
      <dgm:prSet presAssocID="{DB000731-49EC-424C-80B7-A82711FE9A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C79D75E-8E57-4449-9922-E7FA64312EA9}" type="pres">
      <dgm:prSet presAssocID="{19C71893-CC87-4317-9DA6-D877B9D6CD83}" presName="boxAndChildren" presStyleCnt="0"/>
      <dgm:spPr/>
    </dgm:pt>
    <dgm:pt modelId="{C03631FD-D2B0-4DBA-81BC-BE31E530A153}" type="pres">
      <dgm:prSet presAssocID="{19C71893-CC87-4317-9DA6-D877B9D6CD83}" presName="parentTextBox" presStyleLbl="node1" presStyleIdx="0" presStyleCnt="2" custScaleY="39266" custLinFactNeighborY="-15886"/>
      <dgm:spPr/>
      <dgm:t>
        <a:bodyPr/>
        <a:lstStyle/>
        <a:p>
          <a:endParaRPr lang="fr-FR"/>
        </a:p>
      </dgm:t>
    </dgm:pt>
    <dgm:pt modelId="{D3E2CFE1-40DE-4A33-804C-7E8D51A0C073}" type="pres">
      <dgm:prSet presAssocID="{A74BA875-7CE0-47CD-9C56-7B8D6B245169}" presName="sp" presStyleCnt="0"/>
      <dgm:spPr/>
    </dgm:pt>
    <dgm:pt modelId="{81E6D408-1E46-45F3-BD2C-50DBD2C86331}" type="pres">
      <dgm:prSet presAssocID="{9A721AE5-E8A0-4500-B627-2C6B7CBC563D}" presName="arrowAndChildren" presStyleCnt="0"/>
      <dgm:spPr/>
    </dgm:pt>
    <dgm:pt modelId="{EE5A6B46-1A73-4584-A9B7-EAC2B0D30E1D}" type="pres">
      <dgm:prSet presAssocID="{9A721AE5-E8A0-4500-B627-2C6B7CBC563D}" presName="parentTextArrow" presStyleLbl="node1" presStyleIdx="1" presStyleCnt="2" custScaleY="13776" custLinFactNeighborY="-9547"/>
      <dgm:spPr/>
      <dgm:t>
        <a:bodyPr/>
        <a:lstStyle/>
        <a:p>
          <a:endParaRPr lang="fr-FR"/>
        </a:p>
      </dgm:t>
    </dgm:pt>
  </dgm:ptLst>
  <dgm:cxnLst>
    <dgm:cxn modelId="{58C74738-ABA1-458A-AFDA-F30986769EDE}" type="presOf" srcId="{DB000731-49EC-424C-80B7-A82711FE9AE2}" destId="{C3AF054D-7DFD-44A2-9161-20BE88EE53D9}" srcOrd="0" destOrd="0" presId="urn:microsoft.com/office/officeart/2005/8/layout/process4"/>
    <dgm:cxn modelId="{4B77BD61-1EAC-4A86-8A20-60D5AE866A9B}" srcId="{DB000731-49EC-424C-80B7-A82711FE9AE2}" destId="{19C71893-CC87-4317-9DA6-D877B9D6CD83}" srcOrd="1" destOrd="0" parTransId="{5C684D88-92A7-4D44-B800-A0500F400350}" sibTransId="{96D3D312-BE87-4DDB-AF5A-6BC41B7AC0C9}"/>
    <dgm:cxn modelId="{5039B375-DA23-4E62-8798-4AED53BCEED8}" srcId="{DB000731-49EC-424C-80B7-A82711FE9AE2}" destId="{9A721AE5-E8A0-4500-B627-2C6B7CBC563D}" srcOrd="0" destOrd="0" parTransId="{7271F8F9-FFB0-4C47-8C2F-617C40D375BC}" sibTransId="{A74BA875-7CE0-47CD-9C56-7B8D6B245169}"/>
    <dgm:cxn modelId="{8E92161E-F632-40DC-A0C8-8AE4BC43100C}" type="presOf" srcId="{9A721AE5-E8A0-4500-B627-2C6B7CBC563D}" destId="{EE5A6B46-1A73-4584-A9B7-EAC2B0D30E1D}" srcOrd="0" destOrd="0" presId="urn:microsoft.com/office/officeart/2005/8/layout/process4"/>
    <dgm:cxn modelId="{0EF8CE56-4D12-4FB8-8D27-1B97DA032023}" type="presOf" srcId="{19C71893-CC87-4317-9DA6-D877B9D6CD83}" destId="{C03631FD-D2B0-4DBA-81BC-BE31E530A153}" srcOrd="0" destOrd="0" presId="urn:microsoft.com/office/officeart/2005/8/layout/process4"/>
    <dgm:cxn modelId="{3ADB7C58-4C62-47CB-A522-4551E849A915}" type="presParOf" srcId="{C3AF054D-7DFD-44A2-9161-20BE88EE53D9}" destId="{9C79D75E-8E57-4449-9922-E7FA64312EA9}" srcOrd="0" destOrd="0" presId="urn:microsoft.com/office/officeart/2005/8/layout/process4"/>
    <dgm:cxn modelId="{50AAF555-6482-4D26-9EF3-A5ECFFE7906F}" type="presParOf" srcId="{9C79D75E-8E57-4449-9922-E7FA64312EA9}" destId="{C03631FD-D2B0-4DBA-81BC-BE31E530A153}" srcOrd="0" destOrd="0" presId="urn:microsoft.com/office/officeart/2005/8/layout/process4"/>
    <dgm:cxn modelId="{60356B70-ECFA-4B98-A520-3CFBB3D7217B}" type="presParOf" srcId="{C3AF054D-7DFD-44A2-9161-20BE88EE53D9}" destId="{D3E2CFE1-40DE-4A33-804C-7E8D51A0C073}" srcOrd="1" destOrd="0" presId="urn:microsoft.com/office/officeart/2005/8/layout/process4"/>
    <dgm:cxn modelId="{D65EBD22-98C8-468B-9E1A-D113C8FC4BFB}" type="presParOf" srcId="{C3AF054D-7DFD-44A2-9161-20BE88EE53D9}" destId="{81E6D408-1E46-45F3-BD2C-50DBD2C86331}" srcOrd="2" destOrd="0" presId="urn:microsoft.com/office/officeart/2005/8/layout/process4"/>
    <dgm:cxn modelId="{A68F546F-54CF-4962-9F5A-F7665C14BDCF}" type="presParOf" srcId="{81E6D408-1E46-45F3-BD2C-50DBD2C86331}" destId="{EE5A6B46-1A73-4584-A9B7-EAC2B0D30E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631FD-D2B0-4DBA-81BC-BE31E530A153}">
      <dsp:nvSpPr>
        <dsp:cNvPr id="0" name=""/>
        <dsp:cNvSpPr/>
      </dsp:nvSpPr>
      <dsp:spPr>
        <a:xfrm>
          <a:off x="0" y="648083"/>
          <a:ext cx="8028384" cy="104616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dirty="0"/>
        </a:p>
      </dsp:txBody>
      <dsp:txXfrm>
        <a:off x="0" y="648083"/>
        <a:ext cx="8028384" cy="1046162"/>
      </dsp:txXfrm>
    </dsp:sp>
    <dsp:sp modelId="{EE5A6B46-1A73-4584-A9B7-EAC2B0D30E1D}">
      <dsp:nvSpPr>
        <dsp:cNvPr id="0" name=""/>
        <dsp:cNvSpPr/>
      </dsp:nvSpPr>
      <dsp:spPr>
        <a:xfrm rot="10800000">
          <a:off x="0" y="155594"/>
          <a:ext cx="8028384" cy="5644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 rot="10800000">
        <a:off x="0" y="155594"/>
        <a:ext cx="8028384" cy="366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1" Type="http://schemas.openxmlformats.org/officeDocument/2006/relationships/image" Target="../media/image14.wmf"/><Relationship Id="rId2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wmf"/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5.wmf"/><Relationship Id="rId7" Type="http://schemas.openxmlformats.org/officeDocument/2006/relationships/image" Target="../media/image96.wmf"/><Relationship Id="rId8" Type="http://schemas.openxmlformats.org/officeDocument/2006/relationships/image" Target="../media/image97.wmf"/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w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B6DD7-F544-40CB-9E62-DD45B1F5F40F}" type="datetimeFigureOut">
              <a:rPr lang="fr-FR" smtClean="0"/>
              <a:pPr/>
              <a:t>6/15/16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6ED6-E7A7-486C-86E7-B917B60F837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98EC516-B5EF-4A46-891E-2BD2953D4CE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** Dire ici; the </a:t>
            </a:r>
            <a:r>
              <a:rPr lang="fr-FR" dirty="0" err="1" smtClean="0"/>
              <a:t>calorimeter</a:t>
            </a:r>
            <a:r>
              <a:rPr lang="fr-FR" dirty="0" smtClean="0"/>
              <a:t> </a:t>
            </a:r>
            <a:r>
              <a:rPr lang="fr-FR" dirty="0" err="1" smtClean="0"/>
              <a:t>calbraton</a:t>
            </a:r>
            <a:r>
              <a:rPr lang="fr-FR" dirty="0" smtClean="0"/>
              <a:t> use the pi0 </a:t>
            </a:r>
            <a:r>
              <a:rPr lang="fr-FR" dirty="0" err="1" smtClean="0"/>
              <a:t>electroprodution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the 2</a:t>
            </a:r>
            <a:r>
              <a:rPr lang="fr-FR" baseline="0" dirty="0" smtClean="0"/>
              <a:t> photons </a:t>
            </a:r>
            <a:r>
              <a:rPr lang="fr-FR" baseline="0" dirty="0" err="1" smtClean="0"/>
              <a:t>coming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pi0 </a:t>
            </a:r>
            <a:r>
              <a:rPr lang="fr-FR" baseline="0" dirty="0" err="1" smtClean="0"/>
              <a:t>decays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detected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calorimeter</a:t>
            </a:r>
            <a:r>
              <a:rPr lang="fr-FR" baseline="0" dirty="0" smtClean="0"/>
              <a:t>. The calibration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…. </a:t>
            </a:r>
          </a:p>
          <a:p>
            <a:r>
              <a:rPr lang="fr-FR" baseline="0" dirty="0" smtClean="0"/>
              <a:t>**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seelect</a:t>
            </a:r>
            <a:r>
              <a:rPr lang="fr-FR" baseline="0" dirty="0" smtClean="0"/>
              <a:t>….</a:t>
            </a:r>
          </a:p>
          <a:p>
            <a:r>
              <a:rPr lang="fr-FR" baseline="0" dirty="0" smtClean="0"/>
              <a:t>** the chi2 </a:t>
            </a:r>
            <a:r>
              <a:rPr lang="fr-FR" baseline="0" dirty="0" err="1" smtClean="0"/>
              <a:t>minimazition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expected</a:t>
            </a:r>
            <a:r>
              <a:rPr lang="fr-FR" baseline="0" dirty="0" smtClean="0"/>
              <a:t> pi0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maseared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in the block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calibration </a:t>
            </a:r>
            <a:r>
              <a:rPr lang="fr-FR" baseline="0" dirty="0" err="1" smtClean="0"/>
              <a:t>coeffecients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7275-E845-4EE6-AB0D-FF0AB9A84BB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4607D4-0B42-4507-AC44-604D9DA8939D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002767" y="695134"/>
            <a:ext cx="4851027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endParaRPr lang="fr-FR" dirty="0"/>
          </a:p>
        </p:txBody>
      </p:sp>
      <p:sp>
        <p:nvSpPr>
          <p:cNvPr id="368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231"/>
            <a:ext cx="5483518" cy="4113782"/>
          </a:xfrm>
          <a:noFill/>
          <a:ln/>
        </p:spPr>
        <p:txBody>
          <a:bodyPr wrap="none" anchor="ctr"/>
          <a:lstStyle/>
          <a:p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faut</a:t>
            </a:r>
            <a:r>
              <a:rPr lang="es-ES" dirty="0" smtClean="0"/>
              <a:t> </a:t>
            </a:r>
            <a:r>
              <a:rPr lang="es-ES" dirty="0" err="1" smtClean="0"/>
              <a:t>parler</a:t>
            </a:r>
            <a:r>
              <a:rPr lang="es-ES" dirty="0" smtClean="0"/>
              <a:t> un </a:t>
            </a:r>
            <a:r>
              <a:rPr lang="es-ES" dirty="0" err="1" smtClean="0"/>
              <a:t>peu</a:t>
            </a:r>
            <a:r>
              <a:rPr lang="es-ES" dirty="0" smtClean="0"/>
              <a:t> de la </a:t>
            </a:r>
            <a:r>
              <a:rPr lang="es-ES" dirty="0" err="1" smtClean="0"/>
              <a:t>contamination</a:t>
            </a:r>
            <a:r>
              <a:rPr lang="es-ES" dirty="0" smtClean="0"/>
              <a:t> pi0 (</a:t>
            </a:r>
            <a:r>
              <a:rPr lang="es-ES" dirty="0" err="1" smtClean="0"/>
              <a:t>lui</a:t>
            </a:r>
            <a:r>
              <a:rPr lang="es-ES" dirty="0" smtClean="0"/>
              <a:t> </a:t>
            </a:r>
            <a:r>
              <a:rPr lang="es-ES" dirty="0" err="1" smtClean="0"/>
              <a:t>consacrer</a:t>
            </a:r>
            <a:r>
              <a:rPr lang="es-ES" dirty="0" smtClean="0"/>
              <a:t> un </a:t>
            </a:r>
            <a:r>
              <a:rPr lang="es-ES" dirty="0" err="1" smtClean="0"/>
              <a:t>demi</a:t>
            </a:r>
            <a:r>
              <a:rPr lang="es-ES" dirty="0" smtClean="0"/>
              <a:t> </a:t>
            </a:r>
            <a:r>
              <a:rPr lang="es-ES" dirty="0" err="1" smtClean="0"/>
              <a:t>slide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un </a:t>
            </a:r>
            <a:r>
              <a:rPr lang="es-ES" dirty="0" err="1" smtClean="0"/>
              <a:t>slide</a:t>
            </a:r>
            <a:r>
              <a:rPr lang="es-ES" dirty="0" smtClean="0"/>
              <a:t> </a:t>
            </a:r>
            <a:r>
              <a:rPr lang="es-ES" dirty="0" err="1" smtClean="0"/>
              <a:t>entier</a:t>
            </a:r>
            <a:r>
              <a:rPr lang="es-ES" dirty="0" smtClean="0"/>
              <a:t> </a:t>
            </a:r>
            <a:r>
              <a:rPr lang="es-ES" dirty="0" err="1" smtClean="0"/>
              <a:t>s’il</a:t>
            </a:r>
            <a:r>
              <a:rPr lang="es-ES" dirty="0" smtClean="0"/>
              <a:t> le </a:t>
            </a:r>
            <a:r>
              <a:rPr lang="es-ES" dirty="0" err="1" smtClean="0"/>
              <a:t>faut</a:t>
            </a:r>
            <a:r>
              <a:rPr lang="es-ES" dirty="0" smtClean="0"/>
              <a:t> </a:t>
            </a:r>
            <a:r>
              <a:rPr lang="es-ES" dirty="0" err="1" smtClean="0"/>
              <a:t>sans</a:t>
            </a:r>
            <a:r>
              <a:rPr lang="es-ES" dirty="0" smtClean="0"/>
              <a:t> </a:t>
            </a:r>
            <a:r>
              <a:rPr lang="es-ES" dirty="0" err="1" smtClean="0"/>
              <a:t>trop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rentrer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dans</a:t>
            </a:r>
            <a:r>
              <a:rPr lang="es-ES" baseline="0" dirty="0" smtClean="0"/>
              <a:t> les </a:t>
            </a:r>
            <a:r>
              <a:rPr lang="es-ES" baseline="0" dirty="0" err="1" smtClean="0"/>
              <a:t>details</a:t>
            </a:r>
            <a:r>
              <a:rPr lang="es-ES" baseline="0" dirty="0" smtClean="0"/>
              <a:t> : 1 </a:t>
            </a:r>
            <a:r>
              <a:rPr lang="es-ES" baseline="0" dirty="0" err="1" smtClean="0"/>
              <a:t>phrase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dire</a:t>
            </a:r>
            <a:r>
              <a:rPr lang="es-ES" baseline="0" dirty="0" smtClean="0"/>
              <a:t> ce que </a:t>
            </a:r>
            <a:r>
              <a:rPr lang="es-ES" baseline="0" dirty="0" err="1" smtClean="0"/>
              <a:t>c’est</a:t>
            </a:r>
            <a:r>
              <a:rPr lang="es-ES" baseline="0" dirty="0" smtClean="0"/>
              <a:t> et </a:t>
            </a:r>
            <a:r>
              <a:rPr lang="es-ES" baseline="0" dirty="0" err="1" smtClean="0"/>
              <a:t>pourquoi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l’enlever</a:t>
            </a:r>
            <a:r>
              <a:rPr lang="es-ES" baseline="0" dirty="0" smtClean="0"/>
              <a:t> et 1 </a:t>
            </a:r>
            <a:r>
              <a:rPr lang="es-ES" baseline="0" dirty="0" err="1" smtClean="0"/>
              <a:t>ou</a:t>
            </a:r>
            <a:r>
              <a:rPr lang="es-ES" baseline="0" dirty="0" smtClean="0"/>
              <a:t> 2 </a:t>
            </a:r>
            <a:r>
              <a:rPr lang="es-ES" baseline="0" dirty="0" err="1" smtClean="0"/>
              <a:t>phrases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le determine</a:t>
            </a:r>
            <a:r>
              <a:rPr lang="es-ES" dirty="0" smtClean="0"/>
              <a:t>).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Enlever</a:t>
            </a:r>
            <a:r>
              <a:rPr lang="es-ES" baseline="0" dirty="0" smtClean="0"/>
              <a:t> les “+…” </a:t>
            </a:r>
            <a:r>
              <a:rPr lang="es-ES" baseline="0" dirty="0" err="1" smtClean="0"/>
              <a:t>dans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derniere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equation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mais</a:t>
            </a:r>
            <a:r>
              <a:rPr lang="es-ES" baseline="0" dirty="0" smtClean="0"/>
              <a:t> prepare une </a:t>
            </a:r>
            <a:r>
              <a:rPr lang="es-ES" baseline="0" dirty="0" err="1" smtClean="0"/>
              <a:t>reponse</a:t>
            </a:r>
            <a:r>
              <a:rPr lang="es-ES" baseline="0" dirty="0" smtClean="0"/>
              <a:t> sur la </a:t>
            </a:r>
            <a:r>
              <a:rPr lang="es-ES" baseline="0" dirty="0" err="1" smtClean="0"/>
              <a:t>contamination</a:t>
            </a:r>
            <a:r>
              <a:rPr lang="es-ES" baseline="0" dirty="0" smtClean="0"/>
              <a:t> par les </a:t>
            </a:r>
            <a:r>
              <a:rPr lang="es-ES" baseline="0" dirty="0" err="1" smtClean="0"/>
              <a:t>evts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inclusifs</a:t>
            </a:r>
            <a:r>
              <a:rPr lang="es-ES" baseline="0" dirty="0" smtClean="0"/>
              <a:t> si </a:t>
            </a:r>
            <a:r>
              <a:rPr lang="es-ES" baseline="0" dirty="0" err="1" smtClean="0"/>
              <a:t>jamais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te pose la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 : </a:t>
            </a:r>
            <a:r>
              <a:rPr lang="es-ES" baseline="0" dirty="0" err="1" smtClean="0"/>
              <a:t>dire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c’est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negligeable</a:t>
            </a:r>
            <a:r>
              <a:rPr lang="es-ES" baseline="0" dirty="0" smtClean="0"/>
              <a:t> sur le </a:t>
            </a:r>
            <a:r>
              <a:rPr lang="es-ES" baseline="0" dirty="0" err="1" smtClean="0"/>
              <a:t>deuton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isospin</a:t>
            </a:r>
            <a:r>
              <a:rPr lang="es-ES" baseline="0" dirty="0" smtClean="0"/>
              <a:t>) et </a:t>
            </a:r>
            <a:r>
              <a:rPr lang="es-ES" baseline="0" dirty="0" err="1" smtClean="0"/>
              <a:t>qu’on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peut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reduire</a:t>
            </a:r>
            <a:r>
              <a:rPr lang="es-ES" baseline="0" dirty="0" smtClean="0"/>
              <a:t> sur le </a:t>
            </a:r>
            <a:r>
              <a:rPr lang="es-ES" baseline="0" dirty="0" err="1" smtClean="0"/>
              <a:t>neutron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avec</a:t>
            </a:r>
            <a:r>
              <a:rPr lang="es-ES" baseline="0" dirty="0" smtClean="0"/>
              <a:t> une </a:t>
            </a:r>
            <a:r>
              <a:rPr lang="es-ES" baseline="0" dirty="0" err="1" smtClean="0"/>
              <a:t>coupure</a:t>
            </a:r>
            <a:r>
              <a:rPr lang="es-ES" baseline="0" dirty="0" smtClean="0"/>
              <a:t> mx2 plus </a:t>
            </a:r>
            <a:r>
              <a:rPr lang="es-ES" baseline="0" dirty="0" err="1" smtClean="0"/>
              <a:t>severe</a:t>
            </a:r>
            <a:r>
              <a:rPr lang="es-ES" baseline="0" dirty="0" smtClean="0"/>
              <a:t>)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Dire: </a:t>
            </a:r>
            <a:r>
              <a:rPr lang="fr-FR" dirty="0" err="1" smtClean="0"/>
              <a:t>af</a:t>
            </a:r>
            <a:r>
              <a:rPr lang="fr-FR" dirty="0" smtClean="0"/>
              <a:t>, ter </a:t>
            </a:r>
            <a:r>
              <a:rPr lang="fr-FR" dirty="0" err="1" smtClean="0"/>
              <a:t>substraction</a:t>
            </a:r>
            <a:r>
              <a:rPr lang="fr-FR" baseline="0" dirty="0" smtClean="0"/>
              <a:t> pi0 and </a:t>
            </a:r>
            <a:r>
              <a:rPr lang="fr-FR" baseline="0" dirty="0" err="1" smtClean="0"/>
              <a:t>accidentals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</a:t>
            </a:r>
            <a:r>
              <a:rPr lang="fr-FR" baseline="0" dirty="0" smtClean="0"/>
              <a:t> the fermi </a:t>
            </a:r>
            <a:r>
              <a:rPr lang="fr-FR" baseline="0" dirty="0" err="1" smtClean="0"/>
              <a:t>momentum</a:t>
            </a:r>
            <a:r>
              <a:rPr lang="fr-FR" baseline="0" dirty="0" smtClean="0"/>
              <a:t> to H2 data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normalize</a:t>
            </a:r>
            <a:r>
              <a:rPr lang="fr-FR" baseline="0" dirty="0" smtClean="0"/>
              <a:t> the D2 and H2 to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luminosity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noProof="0" dirty="0" smtClean="0"/>
              <a:t>In order to extract our cross section</a:t>
            </a:r>
            <a:r>
              <a:rPr lang="en-US" sz="1100" baseline="0" noProof="0" dirty="0" smtClean="0"/>
              <a:t> we fitted the experimental data by the simulated data, on the simulated events we applied the same cuts than the experimental events and we applied a smearing step in order to obtain the same resolution and the same calibration than the experimental data. I will not explain here the steps of smearing because they are very long and complicated and I haven’t much time. But I show you the result for one </a:t>
            </a:r>
            <a:r>
              <a:rPr lang="en-US" sz="1100" baseline="0" noProof="0" dirty="0" err="1" smtClean="0"/>
              <a:t>exemple</a:t>
            </a:r>
            <a:r>
              <a:rPr lang="en-US" sz="1100" baseline="0" noProof="0" dirty="0" smtClean="0"/>
              <a:t> bin.</a:t>
            </a:r>
            <a:endParaRPr lang="en-US" sz="11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6ED6-E7A7-486C-86E7-B917B60F837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in the simulation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luminosity</a:t>
            </a:r>
            <a:r>
              <a:rPr lang="fr-FR" dirty="0" smtClean="0"/>
              <a:t>, </a:t>
            </a:r>
            <a:r>
              <a:rPr lang="fr-FR" dirty="0" err="1" smtClean="0"/>
              <a:t>differentiel</a:t>
            </a:r>
            <a:r>
              <a:rPr lang="fr-FR" dirty="0" smtClean="0"/>
              <a:t> cross section and </a:t>
            </a:r>
            <a:r>
              <a:rPr lang="fr-FR" dirty="0" err="1" smtClean="0"/>
              <a:t>solid</a:t>
            </a:r>
            <a:r>
              <a:rPr lang="fr-FR" dirty="0" smtClean="0"/>
              <a:t> angle .I </a:t>
            </a:r>
            <a:r>
              <a:rPr lang="fr-FR" dirty="0" err="1" smtClean="0"/>
              <a:t>remind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expérimental data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contribution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cross section </a:t>
            </a:r>
            <a:r>
              <a:rPr lang="fr-FR" baseline="0" dirty="0" err="1" smtClean="0"/>
              <a:t>according</a:t>
            </a:r>
            <a:r>
              <a:rPr lang="fr-FR" baseline="0" dirty="0" smtClean="0"/>
              <a:t> to the BKM </a:t>
            </a:r>
            <a:r>
              <a:rPr lang="fr-FR" baseline="0" dirty="0" err="1" smtClean="0"/>
              <a:t>formalism</a:t>
            </a:r>
            <a:r>
              <a:rPr lang="fr-FR" baseline="0" dirty="0" smtClean="0"/>
              <a:t> has the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 expression,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2 BH contribution …..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11F2-4136-45FB-AF3C-F30FAB5D87D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i="1" baseline="0" dirty="0" smtClean="0"/>
              <a:t>** The </a:t>
            </a:r>
            <a:r>
              <a:rPr lang="fr-FR" b="0" i="1" baseline="0" dirty="0" err="1" smtClean="0"/>
              <a:t>smeared</a:t>
            </a:r>
            <a:r>
              <a:rPr lang="fr-FR" b="0" i="1" baseline="0" dirty="0" smtClean="0"/>
              <a:t> simulation </a:t>
            </a:r>
            <a:r>
              <a:rPr lang="fr-FR" b="0" i="1" baseline="0" dirty="0" err="1" smtClean="0"/>
              <a:t>reproduce</a:t>
            </a:r>
            <a:r>
              <a:rPr lang="fr-FR" b="0" i="1" baseline="0" dirty="0" smtClean="0"/>
              <a:t> the calibration and the </a:t>
            </a:r>
            <a:r>
              <a:rPr lang="fr-FR" b="0" i="1" baseline="0" dirty="0" err="1" smtClean="0"/>
              <a:t>resolution</a:t>
            </a:r>
            <a:r>
              <a:rPr lang="fr-FR" b="0" i="1" baseline="0" dirty="0" smtClean="0"/>
              <a:t>  of </a:t>
            </a:r>
            <a:r>
              <a:rPr lang="fr-FR" b="0" i="1" baseline="0" dirty="0" err="1" smtClean="0"/>
              <a:t>experimental</a:t>
            </a:r>
            <a:r>
              <a:rPr lang="fr-FR" b="0" i="1" baseline="0" dirty="0" smtClean="0"/>
              <a:t> data.</a:t>
            </a:r>
          </a:p>
          <a:p>
            <a:r>
              <a:rPr lang="fr-FR" b="0" i="1" baseline="0" dirty="0" smtClean="0"/>
              <a:t>** The chi2 </a:t>
            </a:r>
            <a:r>
              <a:rPr lang="fr-FR" b="0" i="1" baseline="0" dirty="0" err="1" smtClean="0"/>
              <a:t>is</a:t>
            </a:r>
            <a:r>
              <a:rPr lang="fr-FR" b="0" i="1" baseline="0" dirty="0" smtClean="0"/>
              <a:t> </a:t>
            </a:r>
            <a:r>
              <a:rPr lang="fr-FR" b="0" i="1" baseline="0" dirty="0" err="1" smtClean="0"/>
              <a:t>between</a:t>
            </a:r>
            <a:r>
              <a:rPr lang="fr-FR" b="0" i="1" baseline="0" dirty="0" smtClean="0"/>
              <a:t> </a:t>
            </a:r>
            <a:r>
              <a:rPr lang="fr-FR" b="0" i="1" baseline="0" dirty="0" err="1" smtClean="0"/>
              <a:t>Nsim</a:t>
            </a:r>
            <a:r>
              <a:rPr lang="fr-FR" b="0" i="1" baseline="0" dirty="0" smtClean="0"/>
              <a:t> and </a:t>
            </a:r>
            <a:r>
              <a:rPr lang="fr-FR" b="0" i="1" baseline="0" dirty="0" err="1" smtClean="0"/>
              <a:t>Nexp</a:t>
            </a:r>
            <a:r>
              <a:rPr lang="fr-FR" b="0" i="1" baseline="0" dirty="0" smtClean="0"/>
              <a:t> in </a:t>
            </a:r>
            <a:r>
              <a:rPr lang="fr-FR" b="0" i="1" baseline="0" dirty="0" err="1" smtClean="0"/>
              <a:t>experimetal</a:t>
            </a:r>
            <a:r>
              <a:rPr lang="fr-FR" b="0" i="1" baseline="0" dirty="0" smtClean="0"/>
              <a:t> </a:t>
            </a:r>
            <a:r>
              <a:rPr lang="fr-FR" b="0" i="1" baseline="0" dirty="0" err="1" smtClean="0"/>
              <a:t>bin</a:t>
            </a:r>
            <a:r>
              <a:rPr lang="fr-FR" b="0" i="1" baseline="0" dirty="0" smtClean="0"/>
              <a:t> k</a:t>
            </a:r>
          </a:p>
          <a:p>
            <a:r>
              <a:rPr lang="fr-FR" b="0" i="1" baseline="0" dirty="0" smtClean="0"/>
              <a:t>** In </a:t>
            </a:r>
            <a:r>
              <a:rPr lang="fr-FR" b="0" i="1" baseline="0" dirty="0" err="1" smtClean="0"/>
              <a:t>order</a:t>
            </a:r>
            <a:r>
              <a:rPr lang="fr-FR" b="0" i="1" baseline="0" dirty="0" smtClean="0"/>
              <a:t> to </a:t>
            </a:r>
            <a:r>
              <a:rPr lang="fr-FR" b="0" i="1" baseline="0" dirty="0" err="1" smtClean="0"/>
              <a:t>deduce</a:t>
            </a:r>
            <a:r>
              <a:rPr lang="fr-FR" b="0" i="1" baseline="0" dirty="0" smtClean="0"/>
              <a:t>  the cross section </a:t>
            </a:r>
          </a:p>
          <a:p>
            <a:endParaRPr lang="fr-FR" b="0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11F2-4136-45FB-AF3C-F30FAB5D87D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11F2-4136-45FB-AF3C-F30FAB5D87D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11F2-4136-45FB-AF3C-F30FAB5D87D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Deeply (Q2&gt;&gt;M2) Inelastic (W2&gt;&gt;M2)  Scattering 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an elastic process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we have (W2=M2)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11F2-4136-45FB-AF3C-F30FAB5D87DB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11F2-4136-45FB-AF3C-F30FAB5D87DB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Nous ne pouvons pas </a:t>
            </a:r>
            <a:r>
              <a:rPr lang="fr-FR" dirty="0" err="1" smtClean="0"/>
              <a:t>fitter</a:t>
            </a:r>
            <a:r>
              <a:rPr lang="fr-FR" dirty="0" smtClean="0"/>
              <a:t> tout avec nos condition cinématiques, 1 </a:t>
            </a:r>
            <a:r>
              <a:rPr lang="fr-FR" dirty="0" err="1" smtClean="0"/>
              <a:t>bin</a:t>
            </a:r>
            <a:r>
              <a:rPr lang="fr-FR" dirty="0" smtClean="0"/>
              <a:t> en Q², </a:t>
            </a:r>
            <a:r>
              <a:rPr lang="fr-FR" dirty="0" err="1" smtClean="0"/>
              <a:t>xB</a:t>
            </a:r>
            <a:r>
              <a:rPr lang="fr-FR" dirty="0" smtClean="0"/>
              <a:t> fixe 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11F2-4136-45FB-AF3C-F30FAB5D87DB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For all the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not  show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extracted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coefficients, I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show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BH_contributions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and the total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cross section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wich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are , of course, stable and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independing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1100" b="0" dirty="0" err="1" smtClean="0"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fr-FR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Deeply (Q2&gt;&gt;M2) Inelastic (W2&gt;&gt;M2)  Scattering 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an elastic process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we have (W2=M2)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dois</a:t>
            </a:r>
            <a:r>
              <a:rPr lang="en-US" dirty="0" smtClean="0"/>
              <a:t> commencer:</a:t>
            </a:r>
          </a:p>
          <a:p>
            <a:r>
              <a:rPr lang="en-US" dirty="0" smtClean="0"/>
              <a:t>In this process the virtual photon interact with</a:t>
            </a:r>
            <a:r>
              <a:rPr lang="en-US" baseline="0" dirty="0" smtClean="0"/>
              <a:t> a quark of a nucleon having a fraction momentum </a:t>
            </a:r>
            <a:r>
              <a:rPr lang="en-US" baseline="0" dirty="0" err="1" smtClean="0"/>
              <a:t>x+xi</a:t>
            </a:r>
            <a:r>
              <a:rPr lang="en-US" baseline="0" dirty="0" smtClean="0"/>
              <a:t>, this quark emit a real photon before reintegrating in the nucleon with different momentum fraction, At the </a:t>
            </a:r>
            <a:r>
              <a:rPr lang="en-US" baseline="0" dirty="0" err="1" smtClean="0"/>
              <a:t>bjorken</a:t>
            </a:r>
            <a:r>
              <a:rPr lang="en-US" baseline="0" dirty="0" smtClean="0"/>
              <a:t> limit </a:t>
            </a:r>
            <a:r>
              <a:rPr lang="en-US" baseline="0" dirty="0" err="1" smtClean="0"/>
              <a:t>difined</a:t>
            </a:r>
            <a:r>
              <a:rPr lang="en-US" baseline="0" dirty="0" smtClean="0"/>
              <a:t> by …..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experimentally</a:t>
            </a:r>
            <a:r>
              <a:rPr lang="en-US" baseline="0" dirty="0" smtClean="0"/>
              <a:t> </a:t>
            </a:r>
            <a:r>
              <a:rPr lang="en-US" dirty="0" smtClean="0"/>
              <a:t>the DVCS process is contaminated by BH process where</a:t>
            </a:r>
            <a:r>
              <a:rPr lang="en-US" baseline="0" dirty="0" smtClean="0"/>
              <a:t> the real </a:t>
            </a:r>
            <a:r>
              <a:rPr lang="en-US" baseline="0" dirty="0" err="1" smtClean="0"/>
              <a:t>photed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emetted</a:t>
            </a:r>
            <a:r>
              <a:rPr lang="en-US" baseline="0" dirty="0" smtClean="0"/>
              <a:t> by the incident electron the scattered electron. Since the BH term is known. The total cross section …..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separate</a:t>
            </a:r>
            <a:r>
              <a:rPr lang="fr-FR" dirty="0" smtClean="0"/>
              <a:t> the real part of DVCS and DVCS2 and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constrain</a:t>
            </a:r>
            <a:r>
              <a:rPr lang="fr-FR" dirty="0" smtClean="0"/>
              <a:t> </a:t>
            </a:r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of</a:t>
            </a:r>
            <a:r>
              <a:rPr lang="fr-FR" baseline="0" dirty="0" smtClean="0"/>
              <a:t> GPDs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cross section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energies</a:t>
            </a:r>
            <a:r>
              <a:rPr lang="fr-FR" baseline="0" dirty="0" smtClean="0"/>
              <a:t>………..but……… and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goal of…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We used two target In order to extract the </a:t>
            </a:r>
            <a:r>
              <a:rPr lang="en-US" dirty="0" err="1" smtClean="0"/>
              <a:t>nDVCS</a:t>
            </a:r>
            <a:r>
              <a:rPr lang="en-US" baseline="0" dirty="0" smtClean="0"/>
              <a:t> via difference </a:t>
            </a:r>
            <a:r>
              <a:rPr lang="en-US" baseline="0" dirty="0" err="1" smtClean="0"/>
              <a:t>etween</a:t>
            </a:r>
            <a:r>
              <a:rPr lang="en-US" baseline="0" dirty="0" smtClean="0"/>
              <a:t> D2-H2. </a:t>
            </a:r>
          </a:p>
          <a:p>
            <a:pPr>
              <a:buFont typeface="Arial" charset="0"/>
              <a:buChar char="•"/>
            </a:pPr>
            <a:r>
              <a:rPr lang="en-US" baseline="0" dirty="0" err="1" smtClean="0"/>
              <a:t>Th</a:t>
            </a:r>
            <a:r>
              <a:rPr lang="en-US" baseline="0" dirty="0" smtClean="0"/>
              <a:t> HRS having the following </a:t>
            </a:r>
            <a:r>
              <a:rPr lang="en-US" baseline="0" dirty="0" err="1" smtClean="0"/>
              <a:t>carateritics</a:t>
            </a:r>
            <a:r>
              <a:rPr lang="en-US" baseline="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* since the recoil nucleon not detected, the DVCS events are identified with Mx2 technique . It has to be noticed that data were taken at 2 different </a:t>
            </a:r>
            <a:r>
              <a:rPr lang="en-US" baseline="0" dirty="0" err="1" smtClean="0"/>
              <a:t>energie</a:t>
            </a:r>
            <a:r>
              <a:rPr lang="en-US" baseline="0" dirty="0" smtClean="0"/>
              <a:t> but the same Q2 and XB.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* the blocks darken under the radiation effect so we should calibrate the response electromagnetic </a:t>
            </a:r>
            <a:r>
              <a:rPr lang="en-US" baseline="0" dirty="0" err="1" smtClean="0"/>
              <a:t>calorimetre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A8DF-27A1-401A-951D-1E7FC5771DA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8DEB-6EC8-4C96-A75A-7AC2F44F9CD2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9FB-6BA4-420C-B4A8-5F18A460EAD7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A8F-7B36-447B-A190-93B1862CEDC0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94DA-51BF-4EA9-8629-449423B3F730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1029-9463-4309-89B5-0BD15060E737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4FBC-1373-40B9-A732-442C3B495DD5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C8A-A327-4D93-B5BB-4CEB39436B45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012-48BA-472A-BF00-4C4B0D800C23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9854-CF18-493E-A257-8780C9C9CB33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DE2F-A422-4320-AD3D-1C1A1B4F7BF8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6673-18FC-4B00-B1A6-A14915A62C5B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7960-48F5-497D-8F49-C3E6440D3970}" type="datetime1">
              <a:rPr lang="fr-FR" smtClean="0"/>
              <a:pPr/>
              <a:t>6/15/16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2B41-1FE8-4448-B8E7-6F6E5FD226D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7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0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9.wmf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5.wmf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8.wmf"/><Relationship Id="rId6" Type="http://schemas.openxmlformats.org/officeDocument/2006/relationships/image" Target="../media/image4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51.wmf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58.wmf"/><Relationship Id="rId13" Type="http://schemas.openxmlformats.org/officeDocument/2006/relationships/image" Target="../media/image54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57.wmf"/><Relationship Id="rId10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62.w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63.w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4.jpeg"/><Relationship Id="rId5" Type="http://schemas.openxmlformats.org/officeDocument/2006/relationships/oleObject" Target="../embeddings/oleObject3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60.w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w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8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77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78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79.wmf"/><Relationship Id="rId10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97.wmf"/><Relationship Id="rId10" Type="http://schemas.openxmlformats.org/officeDocument/2006/relationships/image" Target="../media/image92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93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95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96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4" Type="http://schemas.openxmlformats.org/officeDocument/2006/relationships/image" Target="../media/image98.png"/><Relationship Id="rId5" Type="http://schemas.openxmlformats.org/officeDocument/2006/relationships/oleObject" Target="../embeddings/oleObject46.bin"/><Relationship Id="rId6" Type="http://schemas.openxmlformats.org/officeDocument/2006/relationships/image" Target="../media/image90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9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8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56.bin"/><Relationship Id="rId9" Type="http://schemas.openxmlformats.org/officeDocument/2006/relationships/image" Target="../media/image57.wmf"/><Relationship Id="rId10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5.wmf"/><Relationship Id="rId12" Type="http://schemas.openxmlformats.org/officeDocument/2006/relationships/image" Target="../media/image54.jpeg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107.w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10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102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103.w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104.wmf"/><Relationship Id="rId10" Type="http://schemas.openxmlformats.org/officeDocument/2006/relationships/oleObject" Target="../embeddings/oleObject6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8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9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20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5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6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6" Type="http://schemas.openxmlformats.org/officeDocument/2006/relationships/image" Target="../media/image27.png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0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52736"/>
            <a:ext cx="9144000" cy="1157944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7030A0"/>
                </a:solidFill>
              </a:rPr>
              <a:t>D</a:t>
            </a:r>
            <a:r>
              <a:rPr lang="en-US" sz="3600" dirty="0" smtClean="0"/>
              <a:t>eeply </a:t>
            </a:r>
            <a:r>
              <a:rPr lang="en-US" sz="3600" b="1" dirty="0" smtClean="0">
                <a:solidFill>
                  <a:srgbClr val="7030A0"/>
                </a:solidFill>
              </a:rPr>
              <a:t>V</a:t>
            </a:r>
            <a:r>
              <a:rPr lang="en-US" sz="3600" dirty="0" smtClean="0"/>
              <a:t>irtual </a:t>
            </a:r>
            <a:r>
              <a:rPr lang="en-US" sz="3600" b="1" dirty="0" smtClean="0">
                <a:solidFill>
                  <a:srgbClr val="7030A0"/>
                </a:solidFill>
              </a:rPr>
              <a:t>C</a:t>
            </a:r>
            <a:r>
              <a:rPr lang="en-US" sz="3600" dirty="0" smtClean="0"/>
              <a:t>ompton </a:t>
            </a:r>
            <a:r>
              <a:rPr lang="en-US" sz="3600" b="1" dirty="0" smtClean="0">
                <a:solidFill>
                  <a:srgbClr val="7030A0"/>
                </a:solidFill>
              </a:rPr>
              <a:t>S</a:t>
            </a:r>
            <a:r>
              <a:rPr lang="en-US" sz="3600" dirty="0" smtClean="0"/>
              <a:t>cattering on the </a:t>
            </a:r>
            <a:r>
              <a:rPr lang="en-US" sz="3600" b="1" dirty="0" smtClean="0">
                <a:solidFill>
                  <a:srgbClr val="7030A0"/>
                </a:solidFill>
              </a:rPr>
              <a:t>n</a:t>
            </a:r>
            <a:r>
              <a:rPr lang="en-US" sz="3600" dirty="0" smtClean="0"/>
              <a:t>eutron</a:t>
            </a:r>
            <a:br>
              <a:rPr lang="en-US" sz="3600" dirty="0" smtClean="0"/>
            </a:br>
            <a:r>
              <a:rPr lang="en-US" sz="3600" dirty="0" smtClean="0"/>
              <a:t> (</a:t>
            </a:r>
            <a:r>
              <a:rPr lang="en-US" sz="3600" b="1" dirty="0" smtClean="0">
                <a:solidFill>
                  <a:srgbClr val="7030A0"/>
                </a:solidFill>
              </a:rPr>
              <a:t>n-DVCS</a:t>
            </a:r>
            <a:r>
              <a:rPr lang="en-US" sz="3600" dirty="0" smtClean="0"/>
              <a:t>) </a:t>
            </a:r>
          </a:p>
        </p:txBody>
      </p:sp>
      <p:sp>
        <p:nvSpPr>
          <p:cNvPr id="1031" name="Line 2"/>
          <p:cNvSpPr>
            <a:spLocks noChangeShapeType="1"/>
          </p:cNvSpPr>
          <p:nvPr/>
        </p:nvSpPr>
        <p:spPr bwMode="auto">
          <a:xfrm>
            <a:off x="539552" y="2276872"/>
            <a:ext cx="7772400" cy="1546"/>
          </a:xfrm>
          <a:prstGeom prst="line">
            <a:avLst/>
          </a:prstGeom>
          <a:noFill/>
          <a:ln w="28440" cap="sq">
            <a:solidFill>
              <a:srgbClr val="00007D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2483768" y="2852936"/>
            <a:ext cx="3200400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6" charset="0"/>
              </a:rPr>
              <a:t>Meriem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6" charset="0"/>
              </a:rPr>
              <a:t>  BENALI</a:t>
            </a:r>
            <a:endParaRPr lang="en-US" sz="2400" b="1" i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6" name="Picture 3" descr="C:\Users\meriem\Desktop\graph\cn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778" y="5661248"/>
            <a:ext cx="1875222" cy="1080120"/>
          </a:xfrm>
          <a:prstGeom prst="rect">
            <a:avLst/>
          </a:prstGeom>
          <a:noFill/>
        </p:spPr>
      </p:pic>
      <p:pic>
        <p:nvPicPr>
          <p:cNvPr id="7" name="Picture 5" descr="C:\Users\meriem\Desktop\graph\ub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763688" cy="1196752"/>
          </a:xfrm>
          <a:prstGeom prst="rect">
            <a:avLst/>
          </a:prstGeom>
          <a:noFill/>
        </p:spPr>
      </p:pic>
      <p:pic>
        <p:nvPicPr>
          <p:cNvPr id="8" name="Picture 4" descr="C:\Users\meriem\Desktop\graph\regio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777880"/>
            <a:ext cx="1285146" cy="1080120"/>
          </a:xfrm>
          <a:prstGeom prst="rect">
            <a:avLst/>
          </a:prstGeom>
          <a:noFill/>
        </p:spPr>
      </p:pic>
      <p:pic>
        <p:nvPicPr>
          <p:cNvPr id="9" name="Picture 1" descr="C:\Users\meriem\Desktop\graph\LogoFacultéDesSciencesDeMonastir2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805264"/>
            <a:ext cx="1021204" cy="936104"/>
          </a:xfrm>
          <a:prstGeom prst="rect">
            <a:avLst/>
          </a:prstGeom>
          <a:noFill/>
        </p:spPr>
      </p:pic>
      <p:pic>
        <p:nvPicPr>
          <p:cNvPr id="11" name="Picture 2" descr="C:\Users\meriem\Desktop\graph\lp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832648"/>
            <a:ext cx="1336079" cy="980728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475656" y="342900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LPC de Clermont Ferrand, France</a:t>
            </a:r>
          </a:p>
          <a:p>
            <a:pPr algn="ctr"/>
            <a:r>
              <a:rPr lang="fr-FR" sz="2400" b="1" dirty="0" smtClean="0"/>
              <a:t>Faculté des sciences de Monastir, </a:t>
            </a:r>
            <a:r>
              <a:rPr lang="fr-FR" sz="2400" b="1" dirty="0" err="1" smtClean="0"/>
              <a:t>Tunsia</a:t>
            </a:r>
            <a:endParaRPr lang="fr-FR" sz="2400" b="1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1403648" y="4653136"/>
            <a:ext cx="233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HUGS 2016</a:t>
            </a:r>
            <a:endParaRPr lang="fr-F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93947" y="4654877"/>
            <a:ext cx="1702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  16</a:t>
            </a:r>
            <a:endParaRPr lang="fr-F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692548"/>
            <a:ext cx="216024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7668344" y="1729383"/>
            <a:ext cx="992543" cy="331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Hall 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22" y="621201"/>
            <a:ext cx="7857578" cy="403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79512" y="6381328"/>
            <a:ext cx="457200" cy="457200"/>
          </a:xfrm>
        </p:spPr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7504" y="46438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data were taken at two kinematics: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2536" y="4976008"/>
            <a:ext cx="47525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= 4.45 GeV &amp; 5.54 GeV</a:t>
            </a:r>
          </a:p>
          <a:p>
            <a:pPr lvl="1">
              <a:buFont typeface="Wingdings" pitchFamily="2" charset="2"/>
              <a:buChar char="ü"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Q² = 1.75 GeV² </a:t>
            </a:r>
          </a:p>
          <a:p>
            <a:pPr lvl="1">
              <a:buFont typeface="Wingdings" pitchFamily="2" charset="2"/>
              <a:buChar char="ü"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600" b="1" baseline="-25000" dirty="0" err="1" smtClean="0">
                <a:latin typeface="Times New Roman" pitchFamily="18" charset="0"/>
                <a:cs typeface="Times New Roman" pitchFamily="18" charset="0"/>
              </a:rPr>
              <a:t>Bj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= 0.36 </a:t>
            </a:r>
          </a:p>
          <a:p>
            <a:pPr lvl="1">
              <a:buFont typeface="Wingdings" pitchFamily="2" charset="2"/>
              <a:buChar char="ü"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t ~ [-0.5 , -0.1] GeV</a:t>
            </a:r>
            <a:r>
              <a:rPr lang="fr-FR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 Maximal luminosity = </a:t>
            </a:r>
            <a:r>
              <a:rPr lang="fr-FR" sz="1600" b="1" dirty="0" smtClean="0"/>
              <a:t>3. 10</a:t>
            </a:r>
            <a:r>
              <a:rPr lang="fr-FR" sz="1600" b="1" baseline="30000" dirty="0" smtClean="0"/>
              <a:t>37</a:t>
            </a:r>
            <a:r>
              <a:rPr lang="fr-FR" sz="1600" b="1" dirty="0" smtClean="0"/>
              <a:t>cm</a:t>
            </a:r>
            <a:r>
              <a:rPr lang="fr-FR" sz="1600" b="1" baseline="30000" dirty="0" smtClean="0"/>
              <a:t>-2</a:t>
            </a:r>
            <a:r>
              <a:rPr lang="fr-FR" sz="1600" b="1" dirty="0" smtClean="0"/>
              <a:t>s</a:t>
            </a:r>
            <a:r>
              <a:rPr lang="fr-FR" sz="1600" b="1" baseline="30000" dirty="0" smtClean="0"/>
              <a:t>-1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15208" y="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+mj-lt"/>
              </a:rPr>
              <a:t>Experimental</a:t>
            </a:r>
            <a:r>
              <a:rPr lang="fr-FR" sz="3600" dirty="0" smtClean="0">
                <a:latin typeface="+mj-lt"/>
              </a:rPr>
              <a:t> </a:t>
            </a:r>
            <a:r>
              <a:rPr lang="fr-FR" sz="3600" dirty="0" err="1" smtClean="0">
                <a:latin typeface="+mj-lt"/>
              </a:rPr>
              <a:t>apparatus</a:t>
            </a:r>
            <a:endParaRPr lang="fr-FR" sz="3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4581128"/>
            <a:ext cx="4248472" cy="1800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9592" y="738570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Spectrometers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Maximal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4 GeV/c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acceptance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± 5%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~10</a:t>
            </a:r>
            <a:r>
              <a:rPr lang="fr-FR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angle ∆Ω                   7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msr</a:t>
            </a:r>
            <a:endParaRPr lang="fr-FR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27984" y="4437112"/>
            <a:ext cx="4680520" cy="157910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Electromagnetic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Calorimeter</a:t>
            </a:r>
            <a:endParaRPr lang="fr-FR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13x16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PbF</a:t>
            </a:r>
            <a:r>
              <a:rPr lang="fr-FR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blocks (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erenkov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light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detection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Block size: 3x3 cm² x 20 X</a:t>
            </a:r>
            <a:r>
              <a:rPr lang="fr-FR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block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(PMT + base + ARS)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deposit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ased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on a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wave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form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analysis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of the ARS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signals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Times New Roman" pitchFamily="18" charset="0"/>
              <a:ea typeface="AR PL UMing HK" charset="0"/>
              <a:cs typeface="Times New Roman" pitchFamily="18" charset="0"/>
            </a:endParaRPr>
          </a:p>
        </p:txBody>
      </p:sp>
      <p:sp>
        <p:nvSpPr>
          <p:cNvPr id="14" name="Accolade ouvrante 13"/>
          <p:cNvSpPr/>
          <p:nvPr/>
        </p:nvSpPr>
        <p:spPr>
          <a:xfrm rot="10800000">
            <a:off x="3923928" y="836712"/>
            <a:ext cx="360040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468313" y="3313113"/>
          <a:ext cx="2159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Équation" r:id="rId5" imgW="1193760" imgH="558720" progId="Equation.3">
                  <p:embed/>
                </p:oleObj>
              </mc:Choice>
              <mc:Fallback>
                <p:oleObj name="Équation" r:id="rId5" imgW="119376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13113"/>
                        <a:ext cx="21590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987824" y="3790781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Recoil nucleon not detected</a:t>
            </a:r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499992" y="5949280"/>
            <a:ext cx="4896544" cy="1025108"/>
          </a:xfrm>
          <a:prstGeom prst="rect">
            <a:avLst/>
          </a:prstGeom>
          <a:noFill/>
          <a:ln w="3175">
            <a:noFill/>
          </a:ln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Blocks blacken under the radiation effect:</a:t>
            </a:r>
          </a:p>
          <a:p>
            <a:r>
              <a:rPr lang="en-US" sz="1400" dirty="0" smtClean="0">
                <a:sym typeface="Wingdings" pitchFamily="2" charset="2"/>
              </a:rPr>
              <a:t>the gains of the blocks decreases</a:t>
            </a:r>
          </a:p>
          <a:p>
            <a:r>
              <a:rPr lang="en-US" sz="1400" dirty="0" smtClean="0">
                <a:sym typeface="Wingdings" pitchFamily="2" charset="2"/>
              </a:rPr>
              <a:t> Calibrate the response of the EM calorimeter</a:t>
            </a:r>
            <a:endParaRPr lang="en-US" sz="1400" dirty="0" smtClean="0"/>
          </a:p>
          <a:p>
            <a:pPr algn="ctr"/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4355976" y="47251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To select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 π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)p  events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Image 28" descr="compare_final_minv_LH2_G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01008"/>
            <a:ext cx="5148064" cy="28083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72208" y="116632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+mj-lt"/>
                <a:cs typeface="Times New Roman" pitchFamily="18" charset="0"/>
              </a:rPr>
              <a:t>Calorimeter</a:t>
            </a:r>
            <a:r>
              <a:rPr lang="fr-FR" sz="3600" dirty="0" smtClean="0">
                <a:latin typeface="+mj-lt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+mj-lt"/>
                <a:cs typeface="Times New Roman" pitchFamily="18" charset="0"/>
              </a:rPr>
              <a:t>energy</a:t>
            </a:r>
            <a:r>
              <a:rPr lang="fr-FR" sz="3600" dirty="0" smtClean="0">
                <a:latin typeface="+mj-lt"/>
                <a:cs typeface="Times New Roman" pitchFamily="18" charset="0"/>
              </a:rPr>
              <a:t> calibration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28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calibration method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based on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measured energy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 a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H(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 π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)p events and its expected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calculated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its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scattering angle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611560" y="2420888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907704" y="2420888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923928" y="242088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419872" y="24208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0" y="2636912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all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43608" y="261716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Calculated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fr-F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of pion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07704" y="29777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over all blocks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2771800" y="2492896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915816" y="2996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Calibration coefficients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63888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in one block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51520" y="1916832"/>
          <a:ext cx="438157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Équation" r:id="rId5" imgW="1739880" imgH="419040" progId="Equation.3">
                  <p:embed/>
                </p:oleObj>
              </mc:Choice>
              <mc:Fallback>
                <p:oleObj name="Équation" r:id="rId5" imgW="17398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16832"/>
                        <a:ext cx="4381571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328592" y="2563764"/>
          <a:ext cx="370790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Équation" r:id="rId7" imgW="1993680" imgH="558720" progId="Equation.3">
                  <p:embed/>
                </p:oleObj>
              </mc:Choice>
              <mc:Fallback>
                <p:oleObj name="Équation" r:id="rId7" imgW="199368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592" y="2563764"/>
                        <a:ext cx="3707904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5220072" y="20608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the minimization we  get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calibration coefficients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block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3628895" y="1412777"/>
            <a:ext cx="3175353" cy="576063"/>
            <a:chOff x="4283968" y="5229198"/>
            <a:chExt cx="2880320" cy="654294"/>
          </a:xfrm>
        </p:grpSpPr>
        <p:sp>
          <p:nvSpPr>
            <p:cNvPr id="38" name="ZoneTexte 37"/>
            <p:cNvSpPr txBox="1"/>
            <p:nvPr/>
          </p:nvSpPr>
          <p:spPr>
            <a:xfrm>
              <a:off x="4283968" y="5229198"/>
              <a:ext cx="2880320" cy="37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 N </a:t>
              </a: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e’ </a:t>
              </a:r>
              <a:r>
                <a:rPr lang="el-G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fr-FR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5263730" y="5519997"/>
              <a:ext cx="0" cy="218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5263730" y="573809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4675873" y="5445224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5720953" y="5507828"/>
              <a:ext cx="720080" cy="37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79512" y="1916832"/>
            <a:ext cx="5112568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45024"/>
            <a:ext cx="3851920" cy="225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ZoneTexte 58"/>
          <p:cNvSpPr txBox="1"/>
          <p:nvPr/>
        </p:nvSpPr>
        <p:spPr>
          <a:xfrm>
            <a:off x="3563888" y="6237312"/>
            <a:ext cx="504056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(invariant mass of </a:t>
            </a:r>
            <a:r>
              <a:rPr lang="fr-FR" sz="1600" b="1" i="1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err="1" smtClean="0"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 photons )²=(q1+q2)²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5496" y="5949280"/>
            <a:ext cx="360040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+mj-lt"/>
              </a:rPr>
              <a:t>(</a:t>
            </a:r>
            <a:r>
              <a:rPr lang="fr-FR" sz="1600" b="1" i="1" dirty="0" err="1" smtClean="0">
                <a:solidFill>
                  <a:schemeClr val="tx1"/>
                </a:solidFill>
                <a:latin typeface="+mj-lt"/>
              </a:rPr>
              <a:t>Missing</a:t>
            </a:r>
            <a:r>
              <a:rPr lang="fr-FR" sz="1600" b="1" i="1" dirty="0" smtClean="0">
                <a:solidFill>
                  <a:schemeClr val="tx1"/>
                </a:solidFill>
                <a:latin typeface="+mj-lt"/>
              </a:rPr>
              <a:t> mass)² =</a:t>
            </a:r>
            <a:r>
              <a:rPr lang="fr-FR" sz="1600" b="1" i="1" dirty="0" smtClean="0">
                <a:latin typeface="+mj-lt"/>
              </a:rPr>
              <a:t>( k + p - k’ - q1 - q2 )²</a:t>
            </a:r>
            <a:endParaRPr lang="fr-FR" sz="1600" b="1" i="1" dirty="0">
              <a:latin typeface="+mj-lt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6228184" y="3933056"/>
            <a:ext cx="41286" cy="2056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940152" y="5517232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/>
          </a:p>
        </p:txBody>
      </p:sp>
      <p:pic>
        <p:nvPicPr>
          <p:cNvPr id="33" name="Image 32" descr="compare_final_mm2_LH2_GR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3528392"/>
            <a:ext cx="5148064" cy="328498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826858" y="5877272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Mp²</a:t>
            </a:r>
            <a:endParaRPr lang="fr-FR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012160" y="4437112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6516216" y="4365104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Espace réservé du numéro de diapositive 3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A0975-D60D-4FED-AAEF-B50A09F6CE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/>
      <p:bldP spid="24" grpId="0"/>
      <p:bldP spid="25" grpId="0"/>
      <p:bldP spid="31" grpId="0"/>
      <p:bldP spid="32" grpId="0"/>
      <p:bldP spid="30" grpId="0"/>
      <p:bldP spid="43" grpId="0" animBg="1"/>
      <p:bldP spid="60" grpId="0" animBg="1"/>
      <p:bldP spid="47" grpId="0"/>
      <p:bldP spid="47" grpId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323528" y="-90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600" dirty="0" err="1" smtClean="0">
                <a:cs typeface="Times New Roman" pitchFamily="18" charset="0"/>
              </a:rPr>
              <a:t>Calorimeter</a:t>
            </a:r>
            <a:r>
              <a:rPr lang="fr-FR" sz="3600" dirty="0" smtClean="0">
                <a:cs typeface="Times New Roman" pitchFamily="18" charset="0"/>
              </a:rPr>
              <a:t> </a:t>
            </a:r>
            <a:r>
              <a:rPr lang="fr-FR" sz="3600" dirty="0" err="1" smtClean="0">
                <a:cs typeface="Times New Roman" pitchFamily="18" charset="0"/>
              </a:rPr>
              <a:t>energy</a:t>
            </a:r>
            <a:r>
              <a:rPr lang="fr-FR" sz="3600" dirty="0" smtClean="0">
                <a:cs typeface="Times New Roman" pitchFamily="18" charset="0"/>
              </a:rPr>
              <a:t> calibration</a:t>
            </a:r>
            <a:endParaRPr lang="fr-FR" sz="3600" dirty="0"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9087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5">
                    <a:lumMod val="10000"/>
                  </a:schemeClr>
                </a:solidFill>
              </a:rPr>
              <a:t>Calibration </a:t>
            </a:r>
            <a:r>
              <a:rPr lang="fr-FR" b="1" u="sng" dirty="0" err="1" smtClean="0">
                <a:solidFill>
                  <a:schemeClr val="accent5">
                    <a:lumMod val="10000"/>
                  </a:schemeClr>
                </a:solidFill>
              </a:rPr>
              <a:t>result</a:t>
            </a:r>
            <a:endParaRPr lang="fr-FR" b="1" u="sng" dirty="0">
              <a:solidFill>
                <a:srgbClr val="C00000"/>
              </a:solidFill>
            </a:endParaRPr>
          </a:p>
        </p:txBody>
      </p:sp>
      <p:pic>
        <p:nvPicPr>
          <p:cNvPr id="6" name="Image 5" descr="minvcomparai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16832"/>
            <a:ext cx="4680520" cy="3217939"/>
          </a:xfrm>
          <a:prstGeom prst="rect">
            <a:avLst/>
          </a:prstGeom>
        </p:spPr>
      </p:pic>
      <p:pic>
        <p:nvPicPr>
          <p:cNvPr id="7" name="Image 6" descr="Mx2comparai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561"/>
            <a:ext cx="4572000" cy="310362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16288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Invariant mass </a:t>
            </a:r>
            <a:r>
              <a:rPr lang="fr-FR" b="1" dirty="0" err="1" smtClean="0">
                <a:solidFill>
                  <a:srgbClr val="FF0000"/>
                </a:solidFill>
              </a:rPr>
              <a:t>peak</a:t>
            </a:r>
            <a:r>
              <a:rPr lang="fr-FR" b="1" dirty="0" smtClean="0">
                <a:solidFill>
                  <a:srgbClr val="FF0000"/>
                </a:solidFill>
              </a:rPr>
              <a:t> position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16195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Missing</a:t>
            </a:r>
            <a:r>
              <a:rPr lang="fr-FR" b="1" dirty="0" smtClean="0">
                <a:solidFill>
                  <a:srgbClr val="FF0000"/>
                </a:solidFill>
              </a:rPr>
              <a:t> mass)² </a:t>
            </a:r>
            <a:r>
              <a:rPr lang="fr-FR" b="1" dirty="0" err="1" smtClean="0">
                <a:solidFill>
                  <a:srgbClr val="FF0000"/>
                </a:solidFill>
              </a:rPr>
              <a:t>peak</a:t>
            </a:r>
            <a:r>
              <a:rPr lang="fr-FR" b="1" dirty="0" smtClean="0">
                <a:solidFill>
                  <a:srgbClr val="FF0000"/>
                </a:solidFill>
              </a:rPr>
              <a:t> position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520" y="5085184"/>
            <a:ext cx="892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calibration we reproduce: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mass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proton mass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6056" y="37890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solidFill>
                  <a:srgbClr val="FF0000"/>
                </a:solidFill>
              </a:rPr>
              <a:t>M²p</a:t>
            </a:r>
            <a:r>
              <a:rPr lang="fr-FR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≈  0.88 GeV²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1560" y="340925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M(</a:t>
            </a:r>
            <a:r>
              <a:rPr lang="el-GR" sz="1400" b="1" i="1" dirty="0" smtClean="0">
                <a:solidFill>
                  <a:srgbClr val="FF0000"/>
                </a:solidFill>
              </a:rPr>
              <a:t>π</a:t>
            </a:r>
            <a:r>
              <a:rPr lang="fr-FR" sz="14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)≈  0.135 GeV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12</a:t>
            </a:fld>
            <a:endParaRPr lang="es-ES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5004048" y="3717032"/>
            <a:ext cx="144016" cy="22589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11560" y="3645024"/>
            <a:ext cx="144016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11560" y="3933056"/>
            <a:ext cx="381642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004048" y="3717032"/>
            <a:ext cx="388843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99592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Kin2_low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87824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Kin2_high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771800" y="3068960"/>
            <a:ext cx="0" cy="16561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292080" y="29249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Kin2_low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380312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Kin2_high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7164288" y="3140968"/>
            <a:ext cx="0" cy="16561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547664" y="2134597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calibration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="1" baseline="-25000" dirty="0" err="1" smtClean="0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calibrationc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012160" y="2132856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M²</a:t>
            </a:r>
            <a:r>
              <a:rPr lang="fr-FR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calibration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*  M²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calibration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4355976" y="6021288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1403648" y="5517232"/>
            <a:ext cx="6552728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187624" y="61653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This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allows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calibration of the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calorimeter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5616" y="55892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correspond to 1 or 2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data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taking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196752"/>
            <a:ext cx="806489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Subtraction</a:t>
            </a:r>
            <a:r>
              <a:rPr lang="fr-F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accidentals</a:t>
            </a:r>
            <a:endParaRPr lang="fr-FR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(When the detected photon is fortuitous coincidence with the scattered electron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83768" y="2636912"/>
            <a:ext cx="36004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11560" y="2420888"/>
            <a:ext cx="8064896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lvl="0"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Subtraction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l-G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contamination</a:t>
            </a:r>
          </a:p>
          <a:p>
            <a:pPr lvl="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(When the detected photon come from the decay of π0 and resemble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kinematically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a photon DVCS)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771800" y="1412776"/>
            <a:ext cx="3600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31" name="ZoneTexte 30"/>
          <p:cNvSpPr txBox="1"/>
          <p:nvPr/>
        </p:nvSpPr>
        <p:spPr>
          <a:xfrm>
            <a:off x="1475656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Selection</a:t>
            </a:r>
            <a:r>
              <a:rPr lang="fr-FR" sz="3600" dirty="0" smtClean="0"/>
              <a:t> of the n-DVCS </a:t>
            </a:r>
            <a:r>
              <a:rPr lang="fr-FR" sz="3600" dirty="0" err="1" smtClean="0"/>
              <a:t>events</a:t>
            </a:r>
            <a:endParaRPr lang="fr-FR" sz="3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51520" y="836712"/>
            <a:ext cx="504056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to select the DVCS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/>
        </p:nvGraphicFramePr>
        <p:xfrm>
          <a:off x="608879" y="5445224"/>
          <a:ext cx="799556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6" name="Équation" r:id="rId4" imgW="3898800" imgH="253800" progId="Equation.3">
                  <p:embed/>
                </p:oleObj>
              </mc:Choice>
              <mc:Fallback>
                <p:oleObj name="Équation" r:id="rId4" imgW="38988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79" y="5445224"/>
                        <a:ext cx="7995569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èche vers le bas 29"/>
          <p:cNvSpPr/>
          <p:nvPr/>
        </p:nvSpPr>
        <p:spPr>
          <a:xfrm>
            <a:off x="4211960" y="3501008"/>
            <a:ext cx="864096" cy="2880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331640" y="392376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Subtracting the π0 contamination from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eN→e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π0 X events detected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Image 31" descr="LD2_DVCS_brut_accidentelle_pi0_LH2_low_20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68759"/>
            <a:ext cx="4896544" cy="4176465"/>
          </a:xfrm>
          <a:prstGeom prst="rect">
            <a:avLst/>
          </a:prstGeom>
        </p:spPr>
      </p:pic>
      <p:pic>
        <p:nvPicPr>
          <p:cNvPr id="33" name="Image 32" descr="LH2_DVCS_brut_accidentelle_pi0_LH2_low_20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4536" y="1340768"/>
            <a:ext cx="4644008" cy="417646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939978" y="1021243"/>
            <a:ext cx="4240534" cy="39153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mass)²= (e + N - e’ -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)²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5776" y="1700808"/>
            <a:ext cx="1237483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D(e, e’ γ)X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67713" y="1772101"/>
            <a:ext cx="1248703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H(e, e’ γ)X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971600" y="3789040"/>
            <a:ext cx="122413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3419872" y="3645024"/>
            <a:ext cx="352839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380312" y="35730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srgbClr val="FF0000"/>
                </a:solidFill>
              </a:rPr>
              <a:t>threshold</a:t>
            </a:r>
            <a:r>
              <a:rPr lang="es-ES" sz="1400" b="1" dirty="0" smtClean="0">
                <a:solidFill>
                  <a:srgbClr val="FF0000"/>
                </a:solidFill>
              </a:rPr>
              <a:t> pion </a:t>
            </a:r>
          </a:p>
          <a:p>
            <a:r>
              <a:rPr lang="es-ES" sz="1400" b="1" dirty="0" err="1" smtClean="0">
                <a:solidFill>
                  <a:srgbClr val="FF0000"/>
                </a:solidFill>
              </a:rPr>
              <a:t>production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699792" y="364502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srgbClr val="FF0000"/>
                </a:solidFill>
              </a:rPr>
              <a:t>threshold</a:t>
            </a:r>
            <a:r>
              <a:rPr lang="es-ES" sz="1400" b="1" dirty="0" smtClean="0">
                <a:solidFill>
                  <a:srgbClr val="FF0000"/>
                </a:solidFill>
              </a:rPr>
              <a:t> pion </a:t>
            </a:r>
            <a:r>
              <a:rPr lang="es-ES" sz="1400" b="1" dirty="0" err="1" smtClean="0">
                <a:solidFill>
                  <a:srgbClr val="FF0000"/>
                </a:solidFill>
              </a:rPr>
              <a:t>production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03848" y="5789002"/>
            <a:ext cx="5472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ensure the reaction exclusivity 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subtract the channels associated with the DVCS: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e’N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lang="el-G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sz="16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(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1.15 GeV²)</a:t>
            </a:r>
            <a:endParaRPr lang="fr-FR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fr-FR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e’</a:t>
            </a:r>
            <a:r>
              <a:rPr lang="el-G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l-G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(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1.50 GeV²)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-252536" y="602302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 (M</a:t>
            </a:r>
            <a:r>
              <a:rPr lang="fr-F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+M</a:t>
            </a:r>
            <a:r>
              <a:rPr lang="el-G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fr-F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=1.15 GeV²</a:t>
            </a:r>
          </a:p>
        </p:txBody>
      </p:sp>
      <p:sp>
        <p:nvSpPr>
          <p:cNvPr id="41" name="Accolade ouvrante 40"/>
          <p:cNvSpPr/>
          <p:nvPr/>
        </p:nvSpPr>
        <p:spPr>
          <a:xfrm>
            <a:off x="2843808" y="5877272"/>
            <a:ext cx="360040" cy="90872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6" grpId="0"/>
      <p:bldP spid="22" grpId="0" animBg="1"/>
      <p:bldP spid="16" grpId="0"/>
      <p:bldP spid="27" grpId="0"/>
      <p:bldP spid="26" grpId="0"/>
      <p:bldP spid="28" grpId="0"/>
      <p:bldP spid="38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95536" y="677595"/>
            <a:ext cx="813690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subtracting the accidentals,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subtracting single photons coming from π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decay (π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contamination),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adding Fermi momentum to H2 data,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normalizing H2 and D2 data to the same luminosity,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 obtain the difference </a:t>
            </a: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D(</a:t>
            </a:r>
            <a:r>
              <a:rPr lang="en-US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en-US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' γ)X- H(</a:t>
            </a:r>
            <a:r>
              <a:rPr lang="en-US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en-US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' γ)X )</a:t>
            </a:r>
          </a:p>
          <a:p>
            <a:pPr>
              <a:buFont typeface="Arial" pitchFamily="34" charset="0"/>
              <a:buChar char="•"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>
            <a:off x="107504" y="2420888"/>
            <a:ext cx="28803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403648" y="2708920"/>
            <a:ext cx="22322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724128" y="2780928"/>
            <a:ext cx="22322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67544" y="306896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D(</a:t>
            </a:r>
            <a:r>
              <a:rPr lang="fr-FR" sz="1600" b="1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b="1" dirty="0" smtClean="0">
                <a:solidFill>
                  <a:srgbClr val="CC00CC"/>
                </a:solidFill>
              </a:rPr>
              <a:t> γ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)X-H(</a:t>
            </a:r>
            <a:r>
              <a:rPr lang="fr-FR" sz="1600" b="1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l-G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C00CC"/>
                </a:solidFill>
              </a:rPr>
              <a:t>γ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)X</a:t>
            </a:r>
            <a:endParaRPr lang="fr-FR" sz="16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04048" y="306896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D(</a:t>
            </a:r>
            <a:r>
              <a:rPr lang="fr-FR" sz="1600" b="1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b="1" dirty="0" smtClean="0">
                <a:solidFill>
                  <a:srgbClr val="CC00CC"/>
                </a:solidFill>
              </a:rPr>
              <a:t> γ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)X-H(</a:t>
            </a:r>
            <a:r>
              <a:rPr lang="fr-FR" sz="1600" b="1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l-G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C00CC"/>
                </a:solidFill>
              </a:rPr>
              <a:t>γ</a:t>
            </a:r>
            <a:r>
              <a:rPr lang="fr-FR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)X</a:t>
            </a:r>
            <a:endParaRPr lang="fr-FR" sz="16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37170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1.15 GeV²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084168" y="3573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1.15 GeV²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47664" y="4462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+mj-lt"/>
              </a:rPr>
              <a:t>Selection</a:t>
            </a:r>
            <a:r>
              <a:rPr lang="fr-FR" sz="3600" dirty="0" smtClean="0">
                <a:latin typeface="+mj-lt"/>
              </a:rPr>
              <a:t> of the n-DVCS </a:t>
            </a:r>
            <a:r>
              <a:rPr lang="fr-FR" sz="3600" dirty="0" err="1" smtClean="0">
                <a:latin typeface="+mj-lt"/>
              </a:rPr>
              <a:t>events</a:t>
            </a:r>
            <a:endParaRPr lang="fr-FR" sz="3600" dirty="0">
              <a:latin typeface="+mj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357554" y="6143644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(GeV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7786710" y="6115748"/>
            <a:ext cx="1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(GeV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2699792" y="4149080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7164288" y="4005064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903640" y="1569566"/>
            <a:ext cx="32768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__.__  D(</a:t>
            </a:r>
            <a:r>
              <a:rPr lang="fr-FR" b="1" dirty="0" err="1" smtClean="0">
                <a:solidFill>
                  <a:srgbClr val="FF0000"/>
                </a:solidFill>
              </a:rPr>
              <a:t>e,e</a:t>
            </a:r>
            <a:r>
              <a:rPr lang="fr-FR" b="1" dirty="0" smtClean="0">
                <a:solidFill>
                  <a:srgbClr val="FF0000"/>
                </a:solidFill>
              </a:rPr>
              <a:t>’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fr-FR" b="1" dirty="0" smtClean="0">
                <a:solidFill>
                  <a:srgbClr val="FF0000"/>
                </a:solidFill>
              </a:rPr>
              <a:t>)X - </a:t>
            </a:r>
            <a:r>
              <a:rPr lang="fr-FR" b="1" dirty="0" err="1" smtClean="0">
                <a:solidFill>
                  <a:srgbClr val="FF0000"/>
                </a:solidFill>
              </a:rPr>
              <a:t>acc</a:t>
            </a:r>
            <a:r>
              <a:rPr lang="fr-FR" b="1" dirty="0" smtClean="0">
                <a:solidFill>
                  <a:srgbClr val="FF0000"/>
                </a:solidFill>
              </a:rPr>
              <a:t> -</a:t>
            </a:r>
            <a:r>
              <a:rPr lang="el-GR" b="1" i="1" dirty="0" smtClean="0">
                <a:solidFill>
                  <a:srgbClr val="FF0000"/>
                </a:solidFill>
              </a:rPr>
              <a:t> π</a:t>
            </a:r>
            <a:r>
              <a:rPr lang="fr-FR" b="1" i="1" baseline="30000" dirty="0" smtClean="0">
                <a:solidFill>
                  <a:srgbClr val="FF0000"/>
                </a:solidFill>
                <a:cs typeface="Arial" pitchFamily="34" charset="0"/>
              </a:rPr>
              <a:t>0 </a:t>
            </a:r>
            <a:r>
              <a:rPr lang="fr-FR" b="1" i="1" dirty="0" err="1" smtClean="0">
                <a:solidFill>
                  <a:srgbClr val="FF0000"/>
                </a:solidFill>
              </a:rPr>
              <a:t>cont</a:t>
            </a:r>
            <a:endParaRPr lang="fr-FR" b="1" i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0000FF"/>
                </a:solidFill>
              </a:rPr>
              <a:t> __.__  H(</a:t>
            </a:r>
            <a:r>
              <a:rPr lang="fr-FR" b="1" dirty="0" err="1" smtClean="0">
                <a:solidFill>
                  <a:srgbClr val="0000FF"/>
                </a:solidFill>
              </a:rPr>
              <a:t>e,e</a:t>
            </a:r>
            <a:r>
              <a:rPr lang="fr-FR" b="1" dirty="0" smtClean="0">
                <a:solidFill>
                  <a:srgbClr val="0000FF"/>
                </a:solidFill>
              </a:rPr>
              <a:t>’</a:t>
            </a:r>
            <a:r>
              <a:rPr lang="el-GR" b="1" dirty="0" smtClean="0">
                <a:solidFill>
                  <a:srgbClr val="0000FF"/>
                </a:solidFill>
              </a:rPr>
              <a:t>γ</a:t>
            </a:r>
            <a:r>
              <a:rPr lang="fr-FR" b="1" dirty="0" smtClean="0">
                <a:solidFill>
                  <a:srgbClr val="0000FF"/>
                </a:solidFill>
              </a:rPr>
              <a:t>)X – </a:t>
            </a:r>
            <a:r>
              <a:rPr lang="fr-FR" b="1" dirty="0" err="1" smtClean="0">
                <a:solidFill>
                  <a:srgbClr val="0000FF"/>
                </a:solidFill>
              </a:rPr>
              <a:t>acc</a:t>
            </a:r>
            <a:r>
              <a:rPr lang="fr-FR" b="1" dirty="0" smtClean="0">
                <a:solidFill>
                  <a:srgbClr val="0000FF"/>
                </a:solidFill>
              </a:rPr>
              <a:t> - </a:t>
            </a:r>
            <a:r>
              <a:rPr lang="el-GR" b="1" i="1" dirty="0" smtClean="0">
                <a:solidFill>
                  <a:srgbClr val="0000FF"/>
                </a:solidFill>
              </a:rPr>
              <a:t>π</a:t>
            </a:r>
            <a:r>
              <a:rPr lang="fr-FR" b="1" i="1" baseline="30000" dirty="0" smtClean="0">
                <a:solidFill>
                  <a:srgbClr val="0000FF"/>
                </a:solidFill>
                <a:cs typeface="Arial" pitchFamily="34" charset="0"/>
              </a:rPr>
              <a:t>0 </a:t>
            </a:r>
            <a:r>
              <a:rPr lang="fr-FR" b="1" i="1" dirty="0" err="1" smtClean="0">
                <a:solidFill>
                  <a:srgbClr val="0000FF"/>
                </a:solidFill>
              </a:rPr>
              <a:t>cont</a:t>
            </a:r>
            <a:endParaRPr lang="fr-FR" b="1" i="1" dirty="0" smtClean="0">
              <a:solidFill>
                <a:srgbClr val="0000FF"/>
              </a:solidFill>
            </a:endParaRPr>
          </a:p>
          <a:p>
            <a:r>
              <a:rPr lang="fr-FR" b="1" dirty="0" smtClean="0"/>
              <a:t>  </a:t>
            </a:r>
            <a:r>
              <a:rPr lang="fr-FR" b="1" dirty="0" smtClean="0">
                <a:solidFill>
                  <a:srgbClr val="CC00CC"/>
                </a:solidFill>
              </a:rPr>
              <a:t>__.__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CC00CC"/>
                </a:solidFill>
              </a:rPr>
              <a:t>D(</a:t>
            </a:r>
            <a:r>
              <a:rPr lang="fr-FR" b="1" dirty="0" err="1" smtClean="0">
                <a:solidFill>
                  <a:srgbClr val="CC00CC"/>
                </a:solidFill>
              </a:rPr>
              <a:t>e,e</a:t>
            </a:r>
            <a:r>
              <a:rPr lang="fr-FR" b="1" dirty="0" smtClean="0">
                <a:solidFill>
                  <a:srgbClr val="CC00CC"/>
                </a:solidFill>
              </a:rPr>
              <a:t>’</a:t>
            </a:r>
            <a:r>
              <a:rPr lang="el-GR" b="1" dirty="0" smtClean="0">
                <a:solidFill>
                  <a:srgbClr val="CC00CC"/>
                </a:solidFill>
              </a:rPr>
              <a:t>γ</a:t>
            </a:r>
            <a:r>
              <a:rPr lang="fr-FR" b="1" dirty="0" smtClean="0">
                <a:solidFill>
                  <a:srgbClr val="CC00CC"/>
                </a:solidFill>
              </a:rPr>
              <a:t>)X-H(</a:t>
            </a:r>
            <a:r>
              <a:rPr lang="fr-FR" b="1" dirty="0" err="1" smtClean="0">
                <a:solidFill>
                  <a:srgbClr val="CC00CC"/>
                </a:solidFill>
              </a:rPr>
              <a:t>e,e</a:t>
            </a:r>
            <a:r>
              <a:rPr lang="fr-FR" b="1" dirty="0" smtClean="0">
                <a:solidFill>
                  <a:srgbClr val="CC00CC"/>
                </a:solidFill>
              </a:rPr>
              <a:t>’</a:t>
            </a:r>
            <a:r>
              <a:rPr lang="el-GR" b="1" dirty="0" smtClean="0">
                <a:solidFill>
                  <a:srgbClr val="CC00CC"/>
                </a:solidFill>
              </a:rPr>
              <a:t>γ</a:t>
            </a:r>
            <a:r>
              <a:rPr lang="fr-FR" b="1" dirty="0" smtClean="0">
                <a:solidFill>
                  <a:srgbClr val="CC00CC"/>
                </a:solidFill>
              </a:rPr>
              <a:t>)X</a:t>
            </a:r>
            <a:endParaRPr lang="fr-FR" b="1" dirty="0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395536" y="2421136"/>
          <a:ext cx="604867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Équation" r:id="rId4" imgW="3962160" imgH="253800" progId="Equation.3">
                  <p:embed/>
                </p:oleObj>
              </mc:Choice>
              <mc:Fallback>
                <p:oleObj name="Équation" r:id="rId4" imgW="39621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21136"/>
                        <a:ext cx="604867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ccolade ouvrante 28"/>
          <p:cNvSpPr/>
          <p:nvPr/>
        </p:nvSpPr>
        <p:spPr>
          <a:xfrm rot="16200000">
            <a:off x="4914038" y="1502786"/>
            <a:ext cx="216024" cy="2628292"/>
          </a:xfrm>
          <a:prstGeom prst="leftBrace">
            <a:avLst/>
          </a:prstGeom>
          <a:ln w="254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123728" y="2420888"/>
            <a:ext cx="1368152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395536" y="2420888"/>
            <a:ext cx="1512168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finauxDVC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8" y="3168352"/>
            <a:ext cx="9108504" cy="3861048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232000" y="2915652"/>
            <a:ext cx="219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Ebeam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=4.45GeV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88224" y="3000676"/>
            <a:ext cx="1914948" cy="356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Ebeam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=5.54GeV 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 flipH="1">
            <a:off x="1907704" y="2852936"/>
            <a:ext cx="2736304" cy="3168352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220072" y="2852936"/>
            <a:ext cx="1440160" cy="3312368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987824" y="6546830"/>
            <a:ext cx="1428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</a:t>
            </a:r>
            <a:r>
              <a:rPr lang="en-US" sz="1600" b="1" baseline="-25000" dirty="0" smtClean="0"/>
              <a:t>X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(GeV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7524328" y="6546830"/>
            <a:ext cx="1428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</a:t>
            </a:r>
            <a:r>
              <a:rPr lang="en-US" sz="1600" b="1" baseline="-25000" dirty="0" smtClean="0"/>
              <a:t>X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(GeV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2339752" y="4005064"/>
            <a:ext cx="0" cy="2376264"/>
          </a:xfrm>
          <a:prstGeom prst="line">
            <a:avLst/>
          </a:prstGeom>
          <a:ln w="2222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092280" y="4509120"/>
            <a:ext cx="0" cy="1872208"/>
          </a:xfrm>
          <a:prstGeom prst="line">
            <a:avLst/>
          </a:prstGeom>
          <a:ln w="2222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71600" y="3779748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i="1" baseline="-25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b="1" i="1" baseline="30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= 0.95 GeV²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5940152" y="4139788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i="1" baseline="-25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b="1" i="1" baseline="30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= 0.95 GeV²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Espace réservé du numéro de diapositive 3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A0975-D60D-4FED-AAEF-B50A09F6CE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79912" y="3284984"/>
            <a:ext cx="648072" cy="360040"/>
          </a:xfrm>
          <a:prstGeom prst="rect">
            <a:avLst/>
          </a:prstGeom>
          <a:solidFill>
            <a:srgbClr val="FF339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915816" y="3284984"/>
            <a:ext cx="648072" cy="36004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320514" name="Object 2"/>
          <p:cNvGraphicFramePr>
            <a:graphicFrameLocks noChangeAspect="1"/>
          </p:cNvGraphicFramePr>
          <p:nvPr/>
        </p:nvGraphicFramePr>
        <p:xfrm>
          <a:off x="1763688" y="3140968"/>
          <a:ext cx="295232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Équation" r:id="rId4" imgW="1904760" imgH="685800" progId="Equation.3">
                  <p:embed/>
                </p:oleObj>
              </mc:Choice>
              <mc:Fallback>
                <p:oleObj name="Équation" r:id="rId4" imgW="190476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140968"/>
                        <a:ext cx="2952328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-252536" y="-27384"/>
            <a:ext cx="96845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/>
              <a:t>Adjusting the simulation to the experimental data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899428"/>
            <a:ext cx="5184576" cy="36933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Experimental data obtained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87824" y="112648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+</a:t>
            </a:r>
            <a:endParaRPr lang="fr-FR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5536" y="35010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Adjustment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2627784" y="2708920"/>
            <a:ext cx="108012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2699792" y="4149080"/>
            <a:ext cx="108012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35696" y="46531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Cross Section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0515" name="Object 3"/>
          <p:cNvGraphicFramePr>
            <a:graphicFrameLocks noChangeAspect="1"/>
          </p:cNvGraphicFramePr>
          <p:nvPr/>
        </p:nvGraphicFramePr>
        <p:xfrm>
          <a:off x="3417317" y="4437112"/>
          <a:ext cx="10826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Équation" r:id="rId6" imgW="660240" imgH="393480" progId="Equation.3">
                  <p:embed/>
                </p:oleObj>
              </mc:Choice>
              <mc:Fallback>
                <p:oleObj name="Équation" r:id="rId6" imgW="660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317" y="4437112"/>
                        <a:ext cx="10826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 15" descr="si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2780928"/>
            <a:ext cx="4427984" cy="3816424"/>
          </a:xfrm>
          <a:prstGeom prst="rect">
            <a:avLst/>
          </a:prstGeom>
        </p:spPr>
      </p:pic>
      <p:pic>
        <p:nvPicPr>
          <p:cNvPr id="23" name="Image 22" descr="aprs32mm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2420888"/>
            <a:ext cx="4896544" cy="4248472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>
            <a:off x="6228184" y="3573016"/>
            <a:ext cx="720080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77820" y="3068960"/>
            <a:ext cx="1620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</a:rPr>
              <a:t>Simulation</a:t>
            </a:r>
          </a:p>
          <a:p>
            <a:pPr algn="ctr"/>
            <a:r>
              <a:rPr lang="en-US" sz="1600" b="1" dirty="0" smtClean="0">
                <a:solidFill>
                  <a:srgbClr val="0033CC"/>
                </a:solidFill>
              </a:rPr>
              <a:t> before smearing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652120" y="4941168"/>
            <a:ext cx="792088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04048" y="4437112"/>
            <a:ext cx="1358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Experimental </a:t>
            </a:r>
          </a:p>
          <a:p>
            <a:pPr algn="ctr"/>
            <a:r>
              <a:rPr lang="fr-FR" sz="1600" b="1" dirty="0" smtClean="0"/>
              <a:t>data</a:t>
            </a:r>
            <a:endParaRPr lang="fr-FR" sz="1600" dirty="0"/>
          </a:p>
        </p:txBody>
      </p:sp>
      <p:sp>
        <p:nvSpPr>
          <p:cNvPr id="24" name="Rectangle 23"/>
          <p:cNvSpPr/>
          <p:nvPr/>
        </p:nvSpPr>
        <p:spPr>
          <a:xfrm>
            <a:off x="1547664" y="4581128"/>
            <a:ext cx="309634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148064" y="37890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Simulation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after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smearing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6012160" y="4293096"/>
            <a:ext cx="64807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2008" y="1713582"/>
            <a:ext cx="8244408" cy="92333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Simulated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data: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the same cuts applied to the experimental data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the same resolution and the same calibration that experimental data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43608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</a:t>
            </a:r>
            <a:r>
              <a:rPr lang="en-US" b="1" dirty="0" err="1" smtClean="0">
                <a:solidFill>
                  <a:srgbClr val="FF0000"/>
                </a:solidFill>
              </a:rPr>
              <a:t>esult</a:t>
            </a:r>
            <a:r>
              <a:rPr lang="en-US" b="1" dirty="0" smtClean="0">
                <a:solidFill>
                  <a:srgbClr val="FF0000"/>
                </a:solidFill>
              </a:rPr>
              <a:t> of smearing for one bin in (t,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φ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9" name="Picture 1" descr="C:\Users\meriem\Desktop\planhadronicleptoniqu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5849888"/>
            <a:ext cx="1511398" cy="10081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54"/>
          <p:cNvSpPr txBox="1"/>
          <p:nvPr/>
        </p:nvSpPr>
        <p:spPr>
          <a:xfrm>
            <a:off x="4499992" y="6352138"/>
            <a:ext cx="4385232" cy="31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0794" tIns="50397" rIns="100794" bIns="50397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A.V. Belitsky, D. Mueller  Phys. Rev., D82:074010, 2010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499992" y="4964975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observables we want </a:t>
            </a:r>
          </a:p>
          <a:p>
            <a:pPr algn="ctr"/>
            <a:r>
              <a:rPr lang="en-US" dirty="0" smtClean="0"/>
              <a:t>to extract:  these are linear</a:t>
            </a:r>
          </a:p>
          <a:p>
            <a:pPr algn="ctr"/>
            <a:r>
              <a:rPr lang="en-US" dirty="0" smtClean="0"/>
              <a:t>combinations of CFFS </a:t>
            </a:r>
            <a:endParaRPr lang="fr-FR" dirty="0" smtClean="0"/>
          </a:p>
          <a:p>
            <a:pPr algn="ctr"/>
            <a:r>
              <a:rPr lang="fr-FR" b="1" i="1" dirty="0" smtClean="0"/>
              <a:t> </a:t>
            </a:r>
            <a:r>
              <a:rPr lang="en-US" dirty="0" smtClean="0"/>
              <a:t>which contains GPDs </a:t>
            </a:r>
            <a:r>
              <a:rPr lang="fr-FR" b="1" i="1" dirty="0" smtClean="0">
                <a:solidFill>
                  <a:srgbClr val="FF0000"/>
                </a:solidFill>
              </a:rPr>
              <a:t>(</a:t>
            </a:r>
            <a:r>
              <a:rPr lang="fr-FR" b="1" i="1" dirty="0" err="1" smtClean="0">
                <a:solidFill>
                  <a:srgbClr val="FF0000"/>
                </a:solidFill>
              </a:rPr>
              <a:t>unknown</a:t>
            </a:r>
            <a:r>
              <a:rPr lang="fr-FR" b="1" i="1" dirty="0" smtClean="0">
                <a:solidFill>
                  <a:srgbClr val="FF0000"/>
                </a:solidFill>
              </a:rPr>
              <a:t>)</a:t>
            </a:r>
            <a:endParaRPr lang="fr-FR" b="1" i="1" dirty="0">
              <a:solidFill>
                <a:srgbClr val="FF0000"/>
              </a:solidFill>
            </a:endParaRPr>
          </a:p>
        </p:txBody>
      </p:sp>
      <p:cxnSp>
        <p:nvCxnSpPr>
          <p:cNvPr id="53" name="Connecteur droit avec flèche 52"/>
          <p:cNvCxnSpPr>
            <a:endCxn id="51" idx="2"/>
          </p:cNvCxnSpPr>
          <p:nvPr/>
        </p:nvCxnSpPr>
        <p:spPr>
          <a:xfrm flipH="1" flipV="1">
            <a:off x="6084168" y="3573017"/>
            <a:ext cx="936104" cy="1296143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7020272" y="3573016"/>
            <a:ext cx="1728192" cy="129614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Extraction of the cross section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11560" y="1052736"/>
          <a:ext cx="3272948" cy="96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Équation" r:id="rId4" imgW="1676160" imgH="507960" progId="Equation.3">
                  <p:embed/>
                </p:oleObj>
              </mc:Choice>
              <mc:Fallback>
                <p:oleObj name="Équation" r:id="rId4" imgW="16761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3272948" cy="968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-12700" y="2989263"/>
          <a:ext cx="9169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Équation" r:id="rId6" imgW="6717960" imgH="596880" progId="Equation.3">
                  <p:embed/>
                </p:oleObj>
              </mc:Choice>
              <mc:Fallback>
                <p:oleObj name="Équation" r:id="rId6" imgW="671796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2989263"/>
                        <a:ext cx="9169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" y="3933056"/>
            <a:ext cx="1835695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BH </a:t>
            </a:r>
            <a:r>
              <a:rPr lang="fr-FR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_neutron</a:t>
            </a:r>
            <a:endParaRPr lang="fr-FR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 contribution</a:t>
            </a:r>
            <a:endParaRPr lang="fr-FR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9672" y="3933056"/>
            <a:ext cx="1872208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BH_coherent</a:t>
            </a:r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deuteron</a:t>
            </a:r>
            <a:endParaRPr lang="fr-FR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 contribution</a:t>
            </a:r>
            <a:endParaRPr lang="fr-FR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 rot="16200000">
            <a:off x="2267743" y="3284984"/>
            <a:ext cx="216025" cy="648071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3131840" y="3284984"/>
            <a:ext cx="216024" cy="648072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 rot="16200000">
            <a:off x="5035302" y="2677665"/>
            <a:ext cx="288032" cy="2078731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7416316" y="2672916"/>
            <a:ext cx="216024" cy="2016224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39952" y="3789040"/>
            <a:ext cx="2937201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(DVCS²+I) neutron</a:t>
            </a:r>
          </a:p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Contribution </a:t>
            </a:r>
            <a:endParaRPr lang="fr-FR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3717032"/>
            <a:ext cx="2937201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(DVCS²+I) </a:t>
            </a:r>
            <a:r>
              <a:rPr lang="fr-FR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Coherent</a:t>
            </a:r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deuteron</a:t>
            </a:r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Contribution</a:t>
            </a:r>
            <a:endParaRPr lang="fr-FR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68" y="4509120"/>
            <a:ext cx="3413504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FF0000"/>
                </a:solidFill>
              </a:rPr>
              <a:t>Calculated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with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600" dirty="0" err="1" smtClean="0">
                <a:solidFill>
                  <a:srgbClr val="FF0000"/>
                </a:solidFill>
              </a:rPr>
              <a:t>elastic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form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factors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5" name="Accolade ouvrante 14"/>
          <p:cNvSpPr/>
          <p:nvPr/>
        </p:nvSpPr>
        <p:spPr>
          <a:xfrm rot="16200000">
            <a:off x="1619672" y="2996952"/>
            <a:ext cx="216023" cy="2952329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4932040" y="4869159"/>
            <a:ext cx="3960440" cy="1440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27584" y="1847979"/>
            <a:ext cx="1296144" cy="3480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luminosity</a:t>
            </a:r>
            <a:endParaRPr lang="fr-FR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ccolade ouvrante 20"/>
          <p:cNvSpPr/>
          <p:nvPr/>
        </p:nvSpPr>
        <p:spPr>
          <a:xfrm rot="16200000">
            <a:off x="1677804" y="1570669"/>
            <a:ext cx="288032" cy="404295"/>
          </a:xfrm>
          <a:prstGeom prst="leftBrac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22" name="Accolade ouvrante 21"/>
          <p:cNvSpPr/>
          <p:nvPr/>
        </p:nvSpPr>
        <p:spPr>
          <a:xfrm rot="16200000">
            <a:off x="2879814" y="1769157"/>
            <a:ext cx="216024" cy="576064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860032" y="1772816"/>
          <a:ext cx="252028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Équation" r:id="rId8" imgW="1485720" imgH="266400" progId="Equation.3">
                  <p:embed/>
                </p:oleObj>
              </mc:Choice>
              <mc:Fallback>
                <p:oleObj name="Équation" r:id="rId8" imgW="148572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772816"/>
                        <a:ext cx="2520280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ccolade ouvrante 23"/>
          <p:cNvSpPr/>
          <p:nvPr/>
        </p:nvSpPr>
        <p:spPr>
          <a:xfrm rot="16200000">
            <a:off x="3491880" y="1484785"/>
            <a:ext cx="216024" cy="504056"/>
          </a:xfrm>
          <a:prstGeom prst="leftBrac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131840" y="1784856"/>
            <a:ext cx="1440160" cy="3480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B050"/>
                </a:solidFill>
              </a:rPr>
              <a:t>solid</a:t>
            </a:r>
            <a:r>
              <a:rPr lang="fr-FR" sz="1600" b="1" dirty="0" smtClean="0">
                <a:solidFill>
                  <a:srgbClr val="00B050"/>
                </a:solidFill>
              </a:rPr>
              <a:t> angle</a:t>
            </a:r>
            <a:endParaRPr lang="fr-FR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176464" y="1157089"/>
            <a:ext cx="3851920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Events number in the simulation in one bin at the vertex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ccolade fermante 42"/>
          <p:cNvSpPr/>
          <p:nvPr/>
        </p:nvSpPr>
        <p:spPr>
          <a:xfrm>
            <a:off x="4067944" y="1229097"/>
            <a:ext cx="288032" cy="5760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123728" y="2060848"/>
            <a:ext cx="1872208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cross section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2411760" y="3717032"/>
            <a:ext cx="576064" cy="28803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868144" y="3140969"/>
            <a:ext cx="432048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8604448" y="3140968"/>
            <a:ext cx="522811" cy="4762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cxnSp>
        <p:nvCxnSpPr>
          <p:cNvPr id="60" name="Connecteur droit avec flèche 59"/>
          <p:cNvCxnSpPr/>
          <p:nvPr/>
        </p:nvCxnSpPr>
        <p:spPr>
          <a:xfrm flipV="1">
            <a:off x="1187624" y="3717032"/>
            <a:ext cx="864096" cy="28803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79512" y="5085184"/>
            <a:ext cx="3744416" cy="86177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Dependence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l-GR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Separate the different neutron contributions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(neutron)  (or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Xid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coherent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deuton))</a:t>
            </a:r>
            <a:endParaRPr lang="fr-FR" sz="1600" dirty="0"/>
          </a:p>
        </p:txBody>
      </p:sp>
      <p:cxnSp>
        <p:nvCxnSpPr>
          <p:cNvPr id="75" name="Connecteur droit avec flèche 74"/>
          <p:cNvCxnSpPr/>
          <p:nvPr/>
        </p:nvCxnSpPr>
        <p:spPr>
          <a:xfrm flipV="1">
            <a:off x="1979712" y="3429000"/>
            <a:ext cx="3600400" cy="1800200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3419872" y="3717032"/>
            <a:ext cx="1440160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kinematical</a:t>
            </a:r>
            <a:r>
              <a:rPr lang="fr-F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factor </a:t>
            </a:r>
            <a:endParaRPr lang="fr-FR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995936" y="3212976"/>
            <a:ext cx="1800200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6804248" y="3212976"/>
            <a:ext cx="172819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539552" y="5982379"/>
            <a:ext cx="2808312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Binning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in Mx2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Separate contributions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Xid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Mx²d ≈ Mx²n+t/2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" name="Image 107" descr="tsur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19464" y="4320480"/>
            <a:ext cx="4824536" cy="2492896"/>
          </a:xfrm>
          <a:prstGeom prst="rect">
            <a:avLst/>
          </a:prstGeom>
        </p:spPr>
      </p:pic>
      <p:sp>
        <p:nvSpPr>
          <p:cNvPr id="109" name="ZoneTexte 108"/>
          <p:cNvSpPr txBox="1"/>
          <p:nvPr/>
        </p:nvSpPr>
        <p:spPr>
          <a:xfrm>
            <a:off x="6228184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t/2</a:t>
            </a:r>
            <a:endParaRPr lang="fr-FR" b="1" dirty="0"/>
          </a:p>
        </p:txBody>
      </p:sp>
      <p:sp>
        <p:nvSpPr>
          <p:cNvPr id="111" name="ZoneTexte 110"/>
          <p:cNvSpPr txBox="1"/>
          <p:nvPr/>
        </p:nvSpPr>
        <p:spPr>
          <a:xfrm>
            <a:off x="6516216" y="623731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fr-FR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Mn²_neutron</a:t>
            </a:r>
            <a:endParaRPr lang="fr-F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Connecteur droit avec flèche 111"/>
          <p:cNvCxnSpPr/>
          <p:nvPr/>
        </p:nvCxnSpPr>
        <p:spPr>
          <a:xfrm>
            <a:off x="6300192" y="5733256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4932040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≈Mn² + t/2</a:t>
            </a:r>
            <a:endParaRPr lang="fr-FR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49" name="Rectangle 48"/>
          <p:cNvSpPr/>
          <p:nvPr/>
        </p:nvSpPr>
        <p:spPr>
          <a:xfrm>
            <a:off x="6084168" y="2185700"/>
            <a:ext cx="27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kinematic variables</a:t>
            </a:r>
            <a:endParaRPr lang="fr-FR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H="1">
            <a:off x="5724128" y="2204864"/>
            <a:ext cx="1656184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8191500" y="6570316"/>
          <a:ext cx="952500" cy="28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Équation" r:id="rId11" imgW="927000" imgH="266400" progId="Equation.3">
                  <p:embed/>
                </p:oleObj>
              </mc:Choice>
              <mc:Fallback>
                <p:oleObj name="Équation" r:id="rId11" imgW="92700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0" y="6570316"/>
                        <a:ext cx="952500" cy="287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251520" y="692696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Binning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bins on 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(squared momentum transfer)×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bins on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76256" y="4365104"/>
            <a:ext cx="21957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 n-DVCS simulation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___d-DVCS simulation</a:t>
            </a:r>
            <a:endParaRPr lang="fr-F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496" y="262762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nDVCS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coherent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dDVCS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total cross section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(simplified expression)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1" descr="C:\Users\meriem\Desktop\planhadronicleptoniqu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764704"/>
            <a:ext cx="1691680" cy="13331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64" name="Connecteur droit 6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51" grpId="0" animBg="1"/>
      <p:bldP spid="52" grpId="0" animBg="1"/>
      <p:bldP spid="73" grpId="0" animBg="1"/>
      <p:bldP spid="88" grpId="0"/>
      <p:bldP spid="102" grpId="0" animBg="1"/>
      <p:bldP spid="103" grpId="0" animBg="1"/>
      <p:bldP spid="107" grpId="0" animBg="1"/>
      <p:bldP spid="109" grpId="0"/>
      <p:bldP spid="111" grpId="0"/>
      <p:bldP spid="110" grpId="0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C:\Users\meriem\Desktop\planhadronicleptoni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764704"/>
            <a:ext cx="1691680" cy="13331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Équation" r:id="rId5" imgW="114120" imgH="215640" progId="Equation.3">
                  <p:embed/>
                </p:oleObj>
              </mc:Choice>
              <mc:Fallback>
                <p:oleObj name="Équation" r:id="rId5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/>
        </p:nvGraphicFramePr>
        <p:xfrm>
          <a:off x="192088" y="1844824"/>
          <a:ext cx="37560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Équation" r:id="rId7" imgW="1739880" imgH="685800" progId="Equation.3">
                  <p:embed/>
                </p:oleObj>
              </mc:Choice>
              <mc:Fallback>
                <p:oleObj name="Équation" r:id="rId7" imgW="173988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844824"/>
                        <a:ext cx="3756025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107504" y="692696"/>
            <a:ext cx="813690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l-GR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minimization between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smeared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simulation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experimental data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43808" y="2060848"/>
            <a:ext cx="792088" cy="5040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endCxn id="40" idx="3"/>
          </p:cNvCxnSpPr>
          <p:nvPr/>
        </p:nvCxnSpPr>
        <p:spPr>
          <a:xfrm flipH="1">
            <a:off x="3635896" y="2276872"/>
            <a:ext cx="1224136" cy="360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572000" y="19888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Number of experimental events in one bin k</a:t>
            </a:r>
            <a:endParaRPr lang="fr-FR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932040" y="278092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statistical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errors in one bin k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>
            <a:off x="2987824" y="2996952"/>
            <a:ext cx="223224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t 61"/>
          <p:cNvGraphicFramePr>
            <a:graphicFrameLocks noChangeAspect="1"/>
          </p:cNvGraphicFramePr>
          <p:nvPr/>
        </p:nvGraphicFramePr>
        <p:xfrm>
          <a:off x="395536" y="5570686"/>
          <a:ext cx="12017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Équation" r:id="rId9" imgW="812520" imgH="596880" progId="Equation.3">
                  <p:embed/>
                </p:oleObj>
              </mc:Choice>
              <mc:Fallback>
                <p:oleObj name="Équation" r:id="rId9" imgW="812520" imgH="596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570686"/>
                        <a:ext cx="120173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Flèche droite 63"/>
          <p:cNvSpPr/>
          <p:nvPr/>
        </p:nvSpPr>
        <p:spPr>
          <a:xfrm>
            <a:off x="1763688" y="58052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2411760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Values of the </a:t>
            </a:r>
            <a:endParaRPr lang="fr-FR" dirty="0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/>
        </p:nvGraphicFramePr>
        <p:xfrm>
          <a:off x="3747865" y="5805264"/>
          <a:ext cx="536103" cy="34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Équation" r:id="rId11" imgW="393480" imgH="253800" progId="Equation.3">
                  <p:embed/>
                </p:oleObj>
              </mc:Choice>
              <mc:Fallback>
                <p:oleObj name="Équation" r:id="rId11" imgW="3934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865" y="5805264"/>
                        <a:ext cx="536103" cy="3458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2483769" y="5661248"/>
            <a:ext cx="18722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2722" name="Object 18"/>
          <p:cNvGraphicFramePr>
            <a:graphicFrameLocks noChangeAspect="1"/>
          </p:cNvGraphicFramePr>
          <p:nvPr/>
        </p:nvGraphicFramePr>
        <p:xfrm>
          <a:off x="5292030" y="5589240"/>
          <a:ext cx="36004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Équation" r:id="rId13" imgW="2400120" imgH="545760" progId="Equation.3">
                  <p:embed/>
                </p:oleObj>
              </mc:Choice>
              <mc:Fallback>
                <p:oleObj name="Équation" r:id="rId13" imgW="2400120" imgH="5457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0" y="5589240"/>
                        <a:ext cx="360045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ZoneTexte 71"/>
          <p:cNvSpPr txBox="1"/>
          <p:nvPr/>
        </p:nvSpPr>
        <p:spPr>
          <a:xfrm>
            <a:off x="5652120" y="53639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The cross section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63688" y="2060848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1619672" y="2492896"/>
            <a:ext cx="46805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èche droite 53"/>
          <p:cNvSpPr/>
          <p:nvPr/>
        </p:nvSpPr>
        <p:spPr>
          <a:xfrm>
            <a:off x="4572000" y="58052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148064" y="5373216"/>
            <a:ext cx="385192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85AC-E048-4048-A542-00A0D125B98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35496" y="4100726"/>
            <a:ext cx="1944216" cy="108666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  in the simulation in one experimental bin e</a:t>
            </a:r>
            <a:endParaRPr lang="fr-FR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123728" y="4365104"/>
            <a:ext cx="2376264" cy="84044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Events 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Number  in the simulation in one</a:t>
            </a:r>
            <a:endParaRPr lang="fr-FR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Vertex </a:t>
            </a:r>
            <a:r>
              <a:rPr lang="fr-FR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fr-F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endParaRPr lang="fr-FR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/>
        </p:nvGraphicFramePr>
        <p:xfrm>
          <a:off x="1029246" y="3501008"/>
          <a:ext cx="5414962" cy="95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Équation" r:id="rId15" imgW="3619440" imgH="596880" progId="Equation.3">
                  <p:embed/>
                </p:oleObj>
              </mc:Choice>
              <mc:Fallback>
                <p:oleObj name="Équation" r:id="rId15" imgW="3619440" imgH="596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46" y="3501008"/>
                        <a:ext cx="5414962" cy="955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ZoneTexte 74"/>
          <p:cNvSpPr txBox="1"/>
          <p:nvPr/>
        </p:nvSpPr>
        <p:spPr>
          <a:xfrm>
            <a:off x="5940152" y="4005064"/>
            <a:ext cx="3096344" cy="93277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migration probability of an event at the vertex “v”  to an   experimental bin “e”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835696" y="3501008"/>
            <a:ext cx="3744416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avec flèche 76"/>
          <p:cNvCxnSpPr/>
          <p:nvPr/>
        </p:nvCxnSpPr>
        <p:spPr>
          <a:xfrm flipH="1" flipV="1">
            <a:off x="5796136" y="4077072"/>
            <a:ext cx="288032" cy="16767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re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Extraction of the cross section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1520" y="692696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Binning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bins on 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(squared momentum transfer)×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bins on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53" grpId="0"/>
      <p:bldP spid="64" grpId="0" animBg="1"/>
      <p:bldP spid="64" grpId="1" animBg="1"/>
      <p:bldP spid="65" grpId="0"/>
      <p:bldP spid="65" grpId="1"/>
      <p:bldP spid="67" grpId="0" animBg="1"/>
      <p:bldP spid="72" grpId="0"/>
      <p:bldP spid="35" grpId="0" animBg="1"/>
      <p:bldP spid="54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676456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(n-DVCS +d-DVCS) </a:t>
            </a:r>
            <a:r>
              <a:rPr lang="en-US" sz="3600" dirty="0" smtClean="0"/>
              <a:t>cross section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1805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cross section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+BH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deuton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(D(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)X - H(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)X) =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(n-DVCS+d-DVCS+</a:t>
            </a:r>
            <a:r>
              <a:rPr lang="fr-FR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fr-FR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fr-FR" b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deuton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&lt; t &gt;=-0.25GeV² , M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²&lt;0.95 GeV²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683568" y="5157192"/>
            <a:ext cx="799288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Experimental</a:t>
            </a:r>
            <a:r>
              <a:rPr lang="fr-FR" b="1" dirty="0" smtClean="0">
                <a:solidFill>
                  <a:srgbClr val="FF0000"/>
                </a:solidFill>
              </a:rPr>
              <a:t> cross section </a:t>
            </a:r>
            <a:r>
              <a:rPr lang="fr-FR" b="1" dirty="0" smtClean="0">
                <a:latin typeface="+mn-lt"/>
                <a:cs typeface="Times New Roman" pitchFamily="18" charset="0"/>
              </a:rPr>
              <a:t>&gt; </a:t>
            </a: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(</a:t>
            </a:r>
            <a:r>
              <a:rPr lang="fr-FR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n-BH </a:t>
            </a: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+ </a:t>
            </a:r>
            <a:r>
              <a:rPr lang="fr-FR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d-BH</a:t>
            </a: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559098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These results show for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first time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existence of a positive contribution </a:t>
            </a:r>
          </a:p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n-DVCS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(+ d-DVCS)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energies</a:t>
            </a:r>
            <a:endParaRPr lang="fr-FR" b="1" dirty="0">
              <a:latin typeface="+mn-lt"/>
            </a:endParaRPr>
          </a:p>
        </p:txBody>
      </p:sp>
      <p:pic>
        <p:nvPicPr>
          <p:cNvPr id="12" name="Image 11" descr="BH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30963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1800" y="2780928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Ebeam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=4.45 GeV </a:t>
            </a:r>
          </a:p>
        </p:txBody>
      </p:sp>
      <p:pic>
        <p:nvPicPr>
          <p:cNvPr id="16" name="Image 15" descr="BHhig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9144000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5776" y="2780928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Ebeam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=5.54 GeV 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0782076">
            <a:off x="1785764" y="3228211"/>
            <a:ext cx="3253396" cy="57619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fr-FR" sz="3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35496" y="-243408"/>
            <a:ext cx="8676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 smtClean="0"/>
              <a:t>(n-DVCS +d-DVCS) </a:t>
            </a:r>
            <a:r>
              <a:rPr lang="en-US" sz="3600" dirty="0" smtClean="0"/>
              <a:t>cross section</a:t>
            </a:r>
            <a:r>
              <a:rPr lang="fr-FR" sz="3600" dirty="0" smtClean="0"/>
              <a:t>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0152" y="521385"/>
            <a:ext cx="3168352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Times New Roman"/>
                <a:cs typeface="Times New Roman"/>
              </a:rPr>
              <a:t>         </a:t>
            </a:r>
            <a:r>
              <a:rPr lang="el-GR" sz="1600" b="1" dirty="0" smtClean="0">
                <a:latin typeface="Times New Roman"/>
                <a:cs typeface="Times New Roman"/>
              </a:rPr>
              <a:t>σ</a:t>
            </a:r>
            <a:r>
              <a:rPr lang="fr-FR" sz="1600" b="1" dirty="0" smtClean="0">
                <a:latin typeface="Times New Roman"/>
                <a:cs typeface="Times New Roman"/>
              </a:rPr>
              <a:t>(</a:t>
            </a:r>
            <a:r>
              <a:rPr lang="fr-FR" sz="1600" b="1" dirty="0" err="1" smtClean="0">
                <a:latin typeface="Times New Roman"/>
                <a:cs typeface="Times New Roman"/>
              </a:rPr>
              <a:t>exp</a:t>
            </a:r>
            <a:r>
              <a:rPr lang="fr-FR" sz="1600" b="1" dirty="0" smtClean="0">
                <a:latin typeface="Times New Roman"/>
                <a:cs typeface="Times New Roman"/>
              </a:rPr>
              <a:t>)</a:t>
            </a:r>
          </a:p>
          <a:p>
            <a:r>
              <a:rPr lang="fr-FR" sz="1600" b="1" dirty="0" smtClean="0">
                <a:latin typeface="Times New Roman"/>
                <a:cs typeface="Times New Roman"/>
              </a:rPr>
              <a:t>          </a:t>
            </a:r>
            <a:r>
              <a:rPr lang="el-GR" sz="1600" b="1" dirty="0" smtClean="0">
                <a:latin typeface="Times New Roman"/>
                <a:cs typeface="Times New Roman"/>
              </a:rPr>
              <a:t>σ</a:t>
            </a:r>
            <a:r>
              <a:rPr lang="fr-FR" sz="1600" b="1" dirty="0" smtClean="0">
                <a:latin typeface="Times New Roman"/>
                <a:cs typeface="Times New Roman"/>
              </a:rPr>
              <a:t>(</a:t>
            </a:r>
            <a:r>
              <a:rPr lang="fr-FR" sz="1600" b="1" dirty="0" err="1" smtClean="0">
                <a:latin typeface="Times New Roman"/>
                <a:cs typeface="Times New Roman"/>
              </a:rPr>
              <a:t>fitted</a:t>
            </a:r>
            <a:r>
              <a:rPr lang="fr-FR" sz="1600" b="1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total neutron contribution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total coherent-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deuton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contribution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6167045"/>
            <a:ext cx="655272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Total cross section is small at large | t |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coherent-deuteron contribution is dominant at small | t |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6012160" y="1052736"/>
            <a:ext cx="432048" cy="144016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flipV="1">
            <a:off x="6012160" y="1340768"/>
            <a:ext cx="432048" cy="1440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11" name="ZoneTexte 10"/>
          <p:cNvSpPr txBox="1"/>
          <p:nvPr/>
        </p:nvSpPr>
        <p:spPr>
          <a:xfrm>
            <a:off x="5796136" y="1784856"/>
            <a:ext cx="4763029" cy="3480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t_n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&gt;=-0.41 GeV², 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t_d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&gt;=-0.33 GeV²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6136" y="2483783"/>
            <a:ext cx="5040313" cy="348000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t_n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&gt;=-0.31 GeV², 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t_d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&gt;=-0.26 GeV²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3779927"/>
            <a:ext cx="5040313" cy="348000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t_n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&gt;=-0.25 GeV², 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t_d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&gt;=-0.20 GeV²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8144" y="5148079"/>
            <a:ext cx="5040313" cy="348000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t_n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&gt;=-0.18 GeV², &lt;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t_d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&gt;=-0.14 GeV²</a:t>
            </a: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6012160" y="692696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kin2low0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5688632" cy="5472608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 flipH="1">
            <a:off x="6012160" y="917104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782076">
            <a:off x="1785764" y="3228211"/>
            <a:ext cx="3253396" cy="57619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fr-FR" sz="3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85AC-E048-4048-A542-00A0D125B98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1259632" y="3718773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Two separate and non-correlated </a:t>
            </a:r>
            <a:r>
              <a:rPr lang="en-US" b="1" dirty="0" err="1" smtClean="0">
                <a:solidFill>
                  <a:srgbClr val="002060"/>
                </a:solidFill>
              </a:rPr>
              <a:t>informations</a:t>
            </a:r>
            <a:r>
              <a:rPr lang="en-US" b="1" dirty="0" smtClean="0">
                <a:solidFill>
                  <a:srgbClr val="002060"/>
                </a:solidFill>
              </a:rPr>
              <a:t> about the nucleon structure and they do not allow multi-dimensional description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7504" y="4820959"/>
            <a:ext cx="80648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exclusive reactions of deep inelastic scattering (like the DVCS) can measure new quantities: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Generalized Parton Distribution GPDs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èche vers le bas 30"/>
          <p:cNvSpPr/>
          <p:nvPr/>
        </p:nvSpPr>
        <p:spPr>
          <a:xfrm rot="19425278">
            <a:off x="1343880" y="3220214"/>
            <a:ext cx="526706" cy="45737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 rot="2691672">
            <a:off x="4241771" y="3012599"/>
            <a:ext cx="581307" cy="75306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644008" y="692696"/>
            <a:ext cx="4499992" cy="259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0" y="764704"/>
            <a:ext cx="4139952" cy="252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979712" y="980728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Elastic Scattering (W²=M²)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 Factors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(Transverse position of partons)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44208" y="692696"/>
            <a:ext cx="273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Deeply (Q²&gt;&gt;M²) Inelastic (W²&gt;&gt;M²)  Scattering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Parton Distribution Function ( PDFs)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(Longitudinal momentum distribution  of the partons in the nucleon)</a:t>
            </a:r>
          </a:p>
        </p:txBody>
      </p:sp>
      <p:sp>
        <p:nvSpPr>
          <p:cNvPr id="38" name="Flèche vers le bas 37"/>
          <p:cNvSpPr/>
          <p:nvPr/>
        </p:nvSpPr>
        <p:spPr>
          <a:xfrm>
            <a:off x="7596336" y="1628800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>
            <a:off x="2915816" y="1844824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DISfeyn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1728192" cy="208823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08720"/>
            <a:ext cx="1800200" cy="216024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3" name="ZoneTexte 42"/>
          <p:cNvSpPr txBox="1"/>
          <p:nvPr/>
        </p:nvSpPr>
        <p:spPr>
          <a:xfrm>
            <a:off x="3059832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35496" y="-171400"/>
            <a:ext cx="8676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 smtClean="0"/>
              <a:t>(n-DVCS +d-DVCS) </a:t>
            </a:r>
            <a:r>
              <a:rPr lang="en-US" sz="3600" dirty="0" smtClean="0"/>
              <a:t>cross section</a:t>
            </a:r>
            <a:r>
              <a:rPr lang="fr-FR" sz="3600" dirty="0" smtClean="0"/>
              <a:t>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124744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Stability and systematic errors</a:t>
            </a:r>
            <a:endParaRPr lang="fr-FR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sectionerreursy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376" y="1124744"/>
            <a:ext cx="5796136" cy="5661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08" y="1884888"/>
            <a:ext cx="3347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are stable as a function of  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² cut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binning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on M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1.00 GeV</a:t>
            </a:r>
            <a:r>
              <a:rPr lang="fr-FR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0.95 GeV</a:t>
            </a:r>
            <a:r>
              <a:rPr lang="fr-F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0.90  GeV</a:t>
            </a:r>
            <a:r>
              <a:rPr lang="fr-FR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Systematic errors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Clr>
                <a:srgbClr val="FF0000"/>
              </a:buClr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on 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normalization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(2.7%)</a:t>
            </a:r>
          </a:p>
          <a:p>
            <a:pPr algn="ctr">
              <a:buClr>
                <a:srgbClr val="FF0000"/>
              </a:buClr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>
              <a:buClr>
                <a:srgbClr val="FF0000"/>
              </a:buClr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Systematic errors related to the cut 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20</a:t>
            </a:fld>
            <a:endParaRPr lang="es-ES"/>
          </a:p>
        </p:txBody>
      </p:sp>
      <p:cxnSp>
        <p:nvCxnSpPr>
          <p:cNvPr id="19" name="Connecteur droit 18"/>
          <p:cNvCxnSpPr/>
          <p:nvPr/>
        </p:nvCxnSpPr>
        <p:spPr>
          <a:xfrm>
            <a:off x="4067944" y="6021288"/>
            <a:ext cx="48600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067944" y="2996952"/>
            <a:ext cx="48600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683568" y="2924944"/>
            <a:ext cx="36004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683568" y="3212976"/>
            <a:ext cx="36004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683568" y="3501008"/>
            <a:ext cx="36004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3568" y="2780928"/>
            <a:ext cx="16561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20782076">
            <a:off x="4594077" y="1572026"/>
            <a:ext cx="3253396" cy="57619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fr-FR" sz="3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782076">
            <a:off x="4594077" y="4493750"/>
            <a:ext cx="3253396" cy="57619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fr-FR" sz="3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2536" y="620688"/>
            <a:ext cx="9144000" cy="370276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endParaRPr lang="fr-FR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Extraction of the preliminary experimental cross section (neutron 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deuton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Coherent)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two energy beam</a:t>
            </a:r>
          </a:p>
          <a:p>
            <a:pPr>
              <a:buFont typeface="Wingdings" pitchFamily="2" charset="2"/>
              <a:buChar char="ü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These results show for the first time the existence of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 contribution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n-DVCS (+ d-DVCS) {Expérimental cross section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(n-BH+d-BH)}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and High)</a:t>
            </a:r>
          </a:p>
          <a:p>
            <a:pPr lvl="4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For 4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bins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t</a:t>
            </a:r>
          </a:p>
          <a:p>
            <a:pPr lvl="4"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different MX² cuts </a:t>
            </a:r>
          </a:p>
          <a:p>
            <a:pPr lvl="4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different 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binning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Mx²</a:t>
            </a:r>
          </a:p>
          <a:p>
            <a:pPr lvl="4">
              <a:buFont typeface="Wingdings" pitchFamily="2" charset="2"/>
              <a:buChar char="ü"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Preliminary estimate for systematic errors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288032" y="4904000"/>
            <a:ext cx="8855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Stability and correlation studies to estimate separately the contributions of  n-DVCS and     d-DVCS still to be done.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these experimental results and theoretical models to constrain GPDs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attention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Back-up</a:t>
            </a: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364088" y="2691667"/>
            <a:ext cx="3779912" cy="3905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buFont typeface="Wingdings" pitchFamily="2" charset="2"/>
              <a:buChar char="v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Hall A </a:t>
            </a:r>
            <a:r>
              <a:rPr lang="fr-F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Jefferson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(Newport, Virginia, </a:t>
            </a:r>
            <a:r>
              <a:rPr 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USA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4.45 GeV 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     </a:t>
            </a:r>
          </a:p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5.54 GeV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I=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µA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Polarisation du faisceau</a:t>
            </a: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72%  et 76%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Résolution  d’énergie du faisceau               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~10</a:t>
            </a:r>
            <a:r>
              <a:rPr lang="fr-FR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fr-FR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fr-F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fr-FR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64780" y="-27384"/>
            <a:ext cx="4235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dirty="0" smtClean="0"/>
              <a:t>CEBAF </a:t>
            </a:r>
            <a:endParaRPr lang="fr-FR" sz="3600" dirty="0"/>
          </a:p>
        </p:txBody>
      </p:sp>
      <p:pic>
        <p:nvPicPr>
          <p:cNvPr id="54" name="Picture 10" descr="6_GeV_Racetr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80094"/>
            <a:ext cx="4896544" cy="38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51520" y="1476073"/>
            <a:ext cx="3096344" cy="5847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 GeV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Upgrade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7" descr="12_GeV_mods_Arc-10_over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74" y="3808636"/>
            <a:ext cx="2686108" cy="1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7904" y="1242839"/>
            <a:ext cx="1363662" cy="962025"/>
            <a:chOff x="3792" y="74"/>
            <a:chExt cx="945" cy="606"/>
          </a:xfrm>
        </p:grpSpPr>
        <p:pic>
          <p:nvPicPr>
            <p:cNvPr id="64" name="Picture 14" descr="12_GeV_mods_Hall-D_overl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74"/>
              <a:ext cx="945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 rot="5400000" flipV="1">
              <a:off x="4084" y="324"/>
              <a:ext cx="192" cy="240"/>
            </a:xfrm>
            <a:prstGeom prst="parallelogram">
              <a:avLst>
                <a:gd name="adj" fmla="val 59023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35496" y="1506849"/>
            <a:ext cx="576063" cy="55399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81908" y="2583488"/>
            <a:ext cx="2111899" cy="2789727"/>
            <a:chOff x="2138" y="816"/>
            <a:chExt cx="1667" cy="2122"/>
          </a:xfrm>
        </p:grpSpPr>
        <p:pic>
          <p:nvPicPr>
            <p:cNvPr id="68" name="Picture 21" descr="12_GeV_mods_SL-cryomodules_overl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7" y="2079"/>
              <a:ext cx="1068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864" y="1437"/>
              <a:ext cx="574" cy="534"/>
              <a:chOff x="3146" y="1440"/>
              <a:chExt cx="632" cy="534"/>
            </a:xfrm>
          </p:grpSpPr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418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sz="1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6" charset="0"/>
                  </a:rPr>
                  <a:t>CHL-2</a:t>
                </a:r>
              </a:p>
            </p:txBody>
          </p: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3146" y="1536"/>
                <a:ext cx="406" cy="438"/>
                <a:chOff x="3146" y="1536"/>
                <a:chExt cx="406" cy="438"/>
              </a:xfrm>
            </p:grpSpPr>
            <p:pic>
              <p:nvPicPr>
                <p:cNvPr id="76" name="Picture 25" descr="12_GeV_mods_CHL_overlay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146" y="1707"/>
                  <a:ext cx="184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" name="Picture 26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329" y="1536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71" name="Picture 30" descr="12_GeV_mods_NL-cryomodules_overla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8" y="816"/>
              <a:ext cx="78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" name="Picture 8" descr="12_GeV_mods_HallD-beamline_overla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1988840"/>
            <a:ext cx="8794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Freeform 16"/>
          <p:cNvSpPr>
            <a:spLocks/>
          </p:cNvSpPr>
          <p:nvPr/>
        </p:nvSpPr>
        <p:spPr bwMode="auto">
          <a:xfrm>
            <a:off x="4067944" y="1710457"/>
            <a:ext cx="438150" cy="206375"/>
          </a:xfrm>
          <a:custGeom>
            <a:avLst/>
            <a:gdLst>
              <a:gd name="T0" fmla="*/ 0 w 304"/>
              <a:gd name="T1" fmla="*/ 130 h 130"/>
              <a:gd name="T2" fmla="*/ 14 w 304"/>
              <a:gd name="T3" fmla="*/ 108 h 130"/>
              <a:gd name="T4" fmla="*/ 28 w 304"/>
              <a:gd name="T5" fmla="*/ 122 h 130"/>
              <a:gd name="T6" fmla="*/ 44 w 304"/>
              <a:gd name="T7" fmla="*/ 128 h 130"/>
              <a:gd name="T8" fmla="*/ 53 w 304"/>
              <a:gd name="T9" fmla="*/ 107 h 130"/>
              <a:gd name="T10" fmla="*/ 72 w 304"/>
              <a:gd name="T11" fmla="*/ 99 h 130"/>
              <a:gd name="T12" fmla="*/ 88 w 304"/>
              <a:gd name="T13" fmla="*/ 106 h 130"/>
              <a:gd name="T14" fmla="*/ 94 w 304"/>
              <a:gd name="T15" fmla="*/ 88 h 130"/>
              <a:gd name="T16" fmla="*/ 96 w 304"/>
              <a:gd name="T17" fmla="*/ 82 h 130"/>
              <a:gd name="T18" fmla="*/ 112 w 304"/>
              <a:gd name="T19" fmla="*/ 84 h 130"/>
              <a:gd name="T20" fmla="*/ 128 w 304"/>
              <a:gd name="T21" fmla="*/ 88 h 130"/>
              <a:gd name="T22" fmla="*/ 146 w 304"/>
              <a:gd name="T23" fmla="*/ 60 h 130"/>
              <a:gd name="T24" fmla="*/ 152 w 304"/>
              <a:gd name="T25" fmla="*/ 62 h 130"/>
              <a:gd name="T26" fmla="*/ 158 w 304"/>
              <a:gd name="T27" fmla="*/ 66 h 130"/>
              <a:gd name="T28" fmla="*/ 170 w 304"/>
              <a:gd name="T29" fmla="*/ 70 h 130"/>
              <a:gd name="T30" fmla="*/ 192 w 304"/>
              <a:gd name="T31" fmla="*/ 38 h 130"/>
              <a:gd name="T32" fmla="*/ 214 w 304"/>
              <a:gd name="T33" fmla="*/ 54 h 130"/>
              <a:gd name="T34" fmla="*/ 236 w 304"/>
              <a:gd name="T35" fmla="*/ 24 h 130"/>
              <a:gd name="T36" fmla="*/ 254 w 304"/>
              <a:gd name="T37" fmla="*/ 34 h 130"/>
              <a:gd name="T38" fmla="*/ 266 w 304"/>
              <a:gd name="T39" fmla="*/ 38 h 130"/>
              <a:gd name="T40" fmla="*/ 286 w 304"/>
              <a:gd name="T41" fmla="*/ 10 h 130"/>
              <a:gd name="T42" fmla="*/ 304 w 304"/>
              <a:gd name="T43" fmla="*/ 0 h 1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4"/>
              <a:gd name="T67" fmla="*/ 0 h 130"/>
              <a:gd name="T68" fmla="*/ 304 w 304"/>
              <a:gd name="T69" fmla="*/ 130 h 1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4" h="130">
                <a:moveTo>
                  <a:pt x="0" y="130"/>
                </a:moveTo>
                <a:cubicBezTo>
                  <a:pt x="16" y="119"/>
                  <a:pt x="11" y="127"/>
                  <a:pt x="14" y="108"/>
                </a:cubicBezTo>
                <a:cubicBezTo>
                  <a:pt x="25" y="112"/>
                  <a:pt x="19" y="108"/>
                  <a:pt x="28" y="122"/>
                </a:cubicBezTo>
                <a:cubicBezTo>
                  <a:pt x="29" y="124"/>
                  <a:pt x="44" y="128"/>
                  <a:pt x="44" y="128"/>
                </a:cubicBezTo>
                <a:cubicBezTo>
                  <a:pt x="53" y="119"/>
                  <a:pt x="40" y="111"/>
                  <a:pt x="53" y="107"/>
                </a:cubicBezTo>
                <a:cubicBezTo>
                  <a:pt x="64" y="92"/>
                  <a:pt x="61" y="88"/>
                  <a:pt x="72" y="99"/>
                </a:cubicBezTo>
                <a:cubicBezTo>
                  <a:pt x="73" y="103"/>
                  <a:pt x="82" y="116"/>
                  <a:pt x="88" y="106"/>
                </a:cubicBezTo>
                <a:cubicBezTo>
                  <a:pt x="88" y="106"/>
                  <a:pt x="93" y="91"/>
                  <a:pt x="94" y="88"/>
                </a:cubicBezTo>
                <a:cubicBezTo>
                  <a:pt x="95" y="86"/>
                  <a:pt x="96" y="82"/>
                  <a:pt x="96" y="82"/>
                </a:cubicBezTo>
                <a:cubicBezTo>
                  <a:pt x="101" y="83"/>
                  <a:pt x="107" y="83"/>
                  <a:pt x="112" y="84"/>
                </a:cubicBezTo>
                <a:cubicBezTo>
                  <a:pt x="117" y="85"/>
                  <a:pt x="128" y="88"/>
                  <a:pt x="128" y="88"/>
                </a:cubicBezTo>
                <a:cubicBezTo>
                  <a:pt x="141" y="85"/>
                  <a:pt x="139" y="71"/>
                  <a:pt x="146" y="60"/>
                </a:cubicBezTo>
                <a:cubicBezTo>
                  <a:pt x="148" y="61"/>
                  <a:pt x="150" y="61"/>
                  <a:pt x="152" y="62"/>
                </a:cubicBezTo>
                <a:cubicBezTo>
                  <a:pt x="154" y="63"/>
                  <a:pt x="156" y="65"/>
                  <a:pt x="158" y="66"/>
                </a:cubicBezTo>
                <a:cubicBezTo>
                  <a:pt x="162" y="68"/>
                  <a:pt x="170" y="70"/>
                  <a:pt x="170" y="70"/>
                </a:cubicBezTo>
                <a:cubicBezTo>
                  <a:pt x="177" y="60"/>
                  <a:pt x="180" y="42"/>
                  <a:pt x="192" y="38"/>
                </a:cubicBezTo>
                <a:cubicBezTo>
                  <a:pt x="201" y="44"/>
                  <a:pt x="204" y="51"/>
                  <a:pt x="214" y="54"/>
                </a:cubicBezTo>
                <a:cubicBezTo>
                  <a:pt x="227" y="50"/>
                  <a:pt x="232" y="36"/>
                  <a:pt x="236" y="24"/>
                </a:cubicBezTo>
                <a:cubicBezTo>
                  <a:pt x="242" y="26"/>
                  <a:pt x="249" y="32"/>
                  <a:pt x="254" y="34"/>
                </a:cubicBezTo>
                <a:cubicBezTo>
                  <a:pt x="258" y="35"/>
                  <a:pt x="266" y="38"/>
                  <a:pt x="266" y="38"/>
                </a:cubicBezTo>
                <a:cubicBezTo>
                  <a:pt x="276" y="20"/>
                  <a:pt x="280" y="19"/>
                  <a:pt x="286" y="10"/>
                </a:cubicBezTo>
                <a:cubicBezTo>
                  <a:pt x="286" y="8"/>
                  <a:pt x="300" y="2"/>
                  <a:pt x="304" y="0"/>
                </a:cubicBezTo>
              </a:path>
            </a:pathLst>
          </a:custGeom>
          <a:noFill/>
          <a:ln w="19050" cap="flat" cmpd="sng">
            <a:solidFill>
              <a:srgbClr val="FFB6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5436096" y="1556792"/>
            <a:ext cx="3707904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experience on the DVCS proton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(Q²&gt;2 GeV²,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xB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 variable)  running</a:t>
            </a: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Unfortunately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No n-DVCS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 Hall A,</a:t>
            </a: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DVCS on the neutron in Hall B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central detector of the neutron in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CLAS12)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1" name="Image 80" descr="nosmil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9" y="4207997"/>
            <a:ext cx="432047" cy="445139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 autoUpdateAnimBg="0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539552" y="2564904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248472" y="3356992"/>
            <a:ext cx="4716016" cy="14055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After the minimization we  get the coefficients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for each block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600" b="1" baseline="-25000" dirty="0" smtClean="0">
              <a:solidFill>
                <a:srgbClr val="C00000"/>
              </a:solidFill>
            </a:endParaRPr>
          </a:p>
          <a:p>
            <a:pPr algn="ctr"/>
            <a:endParaRPr lang="fr-FR" sz="1600" b="1" baseline="-25000" dirty="0" smtClean="0">
              <a:solidFill>
                <a:srgbClr val="C00000"/>
              </a:solidFill>
            </a:endParaRPr>
          </a:p>
          <a:p>
            <a:pPr algn="ctr"/>
            <a:endParaRPr lang="fr-FR" sz="1600" b="1" baseline="-25000" dirty="0" smtClean="0">
              <a:solidFill>
                <a:srgbClr val="C00000"/>
              </a:solidFill>
            </a:endParaRPr>
          </a:p>
          <a:p>
            <a:pPr algn="ctr"/>
            <a:endParaRPr lang="fr-FR" sz="1600" b="1" baseline="-25000" dirty="0" smtClean="0">
              <a:solidFill>
                <a:srgbClr val="C00000"/>
              </a:solidFill>
            </a:endParaRPr>
          </a:p>
          <a:p>
            <a:pPr algn="ctr"/>
            <a:endParaRPr lang="fr-FR" sz="1600" b="1" baseline="-25000" dirty="0" smtClean="0">
              <a:solidFill>
                <a:srgbClr val="C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fr-FR" sz="3600" dirty="0" err="1" smtClean="0">
                <a:cs typeface="Times New Roman" pitchFamily="18" charset="0"/>
              </a:rPr>
              <a:t>Calorimeter</a:t>
            </a:r>
            <a:r>
              <a:rPr lang="fr-FR" sz="3600" dirty="0" smtClean="0">
                <a:cs typeface="Times New Roman" pitchFamily="18" charset="0"/>
              </a:rPr>
              <a:t> </a:t>
            </a:r>
            <a:r>
              <a:rPr lang="fr-FR" sz="3600" dirty="0" err="1" smtClean="0">
                <a:cs typeface="Times New Roman" pitchFamily="18" charset="0"/>
              </a:rPr>
              <a:t>energy</a:t>
            </a:r>
            <a:r>
              <a:rPr lang="fr-FR" sz="3600" dirty="0" smtClean="0">
                <a:cs typeface="Times New Roman" pitchFamily="18" charset="0"/>
              </a:rPr>
              <a:t> calibration</a:t>
            </a:r>
            <a:endParaRPr lang="fr-FR" sz="3600" dirty="0"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8367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5">
                    <a:lumMod val="10000"/>
                  </a:schemeClr>
                </a:solidFill>
              </a:rPr>
              <a:t>Calibration </a:t>
            </a:r>
            <a:r>
              <a:rPr lang="fr-FR" b="1" u="sng" dirty="0" err="1" smtClean="0">
                <a:solidFill>
                  <a:schemeClr val="accent5">
                    <a:lumMod val="10000"/>
                  </a:schemeClr>
                </a:solidFill>
              </a:rPr>
              <a:t>method</a:t>
            </a:r>
            <a:endParaRPr lang="fr-FR" b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63888" y="980728"/>
            <a:ext cx="317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  e’ </a:t>
            </a: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860032" y="1268760"/>
            <a:ext cx="0" cy="1920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860032" y="1484784"/>
            <a:ext cx="5556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64088" y="11967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56176" y="12687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</a:t>
            </a:r>
            <a:r>
              <a:rPr lang="fr-FR" b="1" dirty="0" err="1" smtClean="0"/>
              <a:t>Detected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628800"/>
            <a:ext cx="975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calibration method </a:t>
            </a:r>
            <a:r>
              <a:rPr lang="en-US" dirty="0" smtClean="0">
                <a:latin typeface="+mn-lt"/>
                <a:cs typeface="Times New Roman" pitchFamily="18" charset="0"/>
              </a:rPr>
              <a:t>is based on the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comparison </a:t>
            </a:r>
            <a:r>
              <a:rPr lang="en-US" dirty="0" smtClean="0">
                <a:latin typeface="+mn-lt"/>
                <a:cs typeface="Times New Roman" pitchFamily="18" charset="0"/>
              </a:rPr>
              <a:t>between the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measured energy </a:t>
            </a:r>
            <a:r>
              <a:rPr lang="en-US" dirty="0" smtClean="0">
                <a:latin typeface="+mn-lt"/>
                <a:cs typeface="Times New Roman" pitchFamily="18" charset="0"/>
              </a:rPr>
              <a:t>of  a </a:t>
            </a:r>
          </a:p>
          <a:p>
            <a:r>
              <a:rPr lang="en-US" dirty="0" smtClean="0">
                <a:latin typeface="+mn-lt"/>
                <a:cs typeface="Times New Roman" pitchFamily="18" charset="0"/>
              </a:rPr>
              <a:t>detected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π</a:t>
            </a:r>
            <a:r>
              <a:rPr lang="en-US" baseline="30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0</a:t>
            </a:r>
            <a:r>
              <a:rPr lang="en-US" dirty="0" smtClean="0">
                <a:latin typeface="+mn-lt"/>
                <a:cs typeface="Times New Roman" pitchFamily="18" charset="0"/>
              </a:rPr>
              <a:t> from H(</a:t>
            </a:r>
            <a:r>
              <a:rPr lang="en-US" dirty="0" err="1" smtClean="0">
                <a:latin typeface="+mn-lt"/>
                <a:cs typeface="Times New Roman" pitchFamily="18" charset="0"/>
              </a:rPr>
              <a:t>e,e</a:t>
            </a:r>
            <a:r>
              <a:rPr lang="en-US" dirty="0" smtClean="0">
                <a:latin typeface="+mn-lt"/>
                <a:cs typeface="Times New Roman" pitchFamily="18" charset="0"/>
              </a:rPr>
              <a:t>’ π</a:t>
            </a:r>
            <a:r>
              <a:rPr lang="en-US" baseline="30000" dirty="0" smtClean="0">
                <a:latin typeface="+mn-lt"/>
                <a:cs typeface="Times New Roman" pitchFamily="18" charset="0"/>
              </a:rPr>
              <a:t>0</a:t>
            </a:r>
            <a:r>
              <a:rPr lang="en-US" dirty="0" smtClean="0">
                <a:latin typeface="+mn-lt"/>
                <a:cs typeface="Times New Roman" pitchFamily="18" charset="0"/>
              </a:rPr>
              <a:t>)p events and its expected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energy calculated </a:t>
            </a:r>
            <a:r>
              <a:rPr lang="en-US" dirty="0" smtClean="0">
                <a:latin typeface="+mn-lt"/>
                <a:cs typeface="Times New Roman" pitchFamily="18" charset="0"/>
              </a:rPr>
              <a:t>with its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scattering angle</a:t>
            </a:r>
            <a:r>
              <a:rPr lang="en-US" dirty="0" smtClean="0">
                <a:latin typeface="+mn-lt"/>
                <a:cs typeface="Times New Roman" pitchFamily="18" charset="0"/>
              </a:rPr>
              <a:t>: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95536" y="3573016"/>
          <a:ext cx="367240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4" name="Équation" r:id="rId4" imgW="1866600" imgH="444240" progId="Equation.3">
                  <p:embed/>
                </p:oleObj>
              </mc:Choice>
              <mc:Fallback>
                <p:oleObj name="Équation" r:id="rId4" imgW="18666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73016"/>
                        <a:ext cx="367240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4709294" y="3645024"/>
          <a:ext cx="39671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5" name="Équation" r:id="rId6" imgW="2171520" imgH="583920" progId="Equation.3">
                  <p:embed/>
                </p:oleObj>
              </mc:Choice>
              <mc:Fallback>
                <p:oleObj name="Équation" r:id="rId6" imgW="2171520" imgH="583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294" y="3645024"/>
                        <a:ext cx="396716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601788" y="6165850"/>
          <a:ext cx="53657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Équation" r:id="rId8" imgW="2323800" imgH="279360" progId="Equation.3">
                  <p:embed/>
                </p:oleObj>
              </mc:Choice>
              <mc:Fallback>
                <p:oleObj name="Équation" r:id="rId8" imgW="232380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6165850"/>
                        <a:ext cx="53657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-108520" y="43651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latin typeface="+mj-lt"/>
                <a:cs typeface="Times New Roman" pitchFamily="18" charset="0"/>
              </a:rPr>
              <a:t>Sum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 over all </a:t>
            </a:r>
            <a:r>
              <a:rPr lang="fr-FR" sz="1200" b="1" dirty="0" err="1" smtClean="0">
                <a:latin typeface="+mj-lt"/>
                <a:cs typeface="Times New Roman" pitchFamily="18" charset="0"/>
              </a:rPr>
              <a:t>events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55576" y="47971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latin typeface="+mj-lt"/>
                <a:cs typeface="Times New Roman" pitchFamily="18" charset="0"/>
              </a:rPr>
              <a:t>Calculated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+mj-lt"/>
                <a:cs typeface="Times New Roman" pitchFamily="18" charset="0"/>
              </a:rPr>
              <a:t>energy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 of pion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619672" y="433548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latin typeface="+mj-lt"/>
                <a:cs typeface="Times New Roman" pitchFamily="18" charset="0"/>
              </a:rPr>
              <a:t>Sum</a:t>
            </a:r>
            <a:r>
              <a:rPr lang="fr-FR" sz="1200" b="1" dirty="0" smtClean="0">
                <a:latin typeface="+mj-lt"/>
                <a:cs typeface="Times New Roman" pitchFamily="18" charset="0"/>
              </a:rPr>
              <a:t> over </a:t>
            </a:r>
          </a:p>
          <a:p>
            <a:pPr algn="ctr"/>
            <a:r>
              <a:rPr lang="fr-FR" sz="1200" b="1" dirty="0" smtClean="0">
                <a:latin typeface="+mj-lt"/>
                <a:cs typeface="Times New Roman" pitchFamily="18" charset="0"/>
              </a:rPr>
              <a:t>all blocks</a:t>
            </a:r>
            <a:endParaRPr lang="fr-FR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195736" y="498355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+mj-lt"/>
                <a:cs typeface="+mj-cs"/>
              </a:rPr>
              <a:t>Calibration coefficients</a:t>
            </a:r>
            <a:endParaRPr lang="fr-FR" sz="1200" b="1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987824" y="469552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latin typeface="+mn-lt"/>
                <a:cs typeface="Times New Roman" pitchFamily="18" charset="0"/>
              </a:rPr>
              <a:t>measured</a:t>
            </a:r>
            <a:r>
              <a:rPr lang="fr-FR" sz="1200" b="1" dirty="0" smtClean="0">
                <a:latin typeface="+mn-lt"/>
                <a:cs typeface="Times New Roman" pitchFamily="18" charset="0"/>
              </a:rPr>
              <a:t> </a:t>
            </a:r>
            <a:r>
              <a:rPr lang="fr-FR" sz="1200" b="1" dirty="0" err="1" smtClean="0">
                <a:latin typeface="+mn-lt"/>
                <a:cs typeface="Times New Roman" pitchFamily="18" charset="0"/>
              </a:rPr>
              <a:t>energy</a:t>
            </a:r>
            <a:r>
              <a:rPr lang="fr-FR" sz="1200" b="1" dirty="0" smtClean="0">
                <a:latin typeface="+mn-lt"/>
                <a:cs typeface="Times New Roman" pitchFamily="18" charset="0"/>
              </a:rPr>
              <a:t> in one block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fr-FR" sz="1200" b="1" dirty="0" err="1" smtClean="0">
                <a:solidFill>
                  <a:srgbClr val="002060"/>
                </a:solidFill>
                <a:latin typeface="+mn-lt"/>
              </a:rPr>
              <a:t>elastically</a:t>
            </a:r>
            <a:r>
              <a:rPr lang="fr-FR" sz="1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1200" b="1" dirty="0" err="1" smtClean="0">
                <a:solidFill>
                  <a:srgbClr val="002060"/>
                </a:solidFill>
                <a:latin typeface="+mn-lt"/>
              </a:rPr>
              <a:t>calibrated</a:t>
            </a:r>
            <a:r>
              <a:rPr lang="fr-FR" sz="1200" b="1" dirty="0" smtClean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cxnSp>
        <p:nvCxnSpPr>
          <p:cNvPr id="32" name="Connecteur droit avec flèche 31"/>
          <p:cNvCxnSpPr/>
          <p:nvPr/>
        </p:nvCxnSpPr>
        <p:spPr bwMode="auto">
          <a:xfrm flipV="1">
            <a:off x="1115616" y="4149080"/>
            <a:ext cx="144016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cteur droit avec flèche 32"/>
          <p:cNvCxnSpPr/>
          <p:nvPr/>
        </p:nvCxnSpPr>
        <p:spPr bwMode="auto">
          <a:xfrm flipV="1">
            <a:off x="1547664" y="4149080"/>
            <a:ext cx="288032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>
            <a:stCxn id="29" idx="0"/>
          </p:cNvCxnSpPr>
          <p:nvPr/>
        </p:nvCxnSpPr>
        <p:spPr bwMode="auto">
          <a:xfrm flipV="1">
            <a:off x="2375756" y="4077073"/>
            <a:ext cx="180020" cy="2584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necteur droit avec flèche 34"/>
          <p:cNvCxnSpPr/>
          <p:nvPr/>
        </p:nvCxnSpPr>
        <p:spPr bwMode="auto">
          <a:xfrm flipH="1" flipV="1">
            <a:off x="3491880" y="4149080"/>
            <a:ext cx="360040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 flipV="1">
            <a:off x="2843808" y="4293096"/>
            <a:ext cx="216024" cy="792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Ellipse 41"/>
          <p:cNvSpPr/>
          <p:nvPr/>
        </p:nvSpPr>
        <p:spPr>
          <a:xfrm>
            <a:off x="2843808" y="3717032"/>
            <a:ext cx="50405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2843808" y="34197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??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5536" y="5793214"/>
            <a:ext cx="8352927" cy="37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Many iterations to get the final coefficients for each block </a:t>
            </a:r>
            <a:r>
              <a:rPr lang="en-US" dirty="0" err="1" smtClean="0">
                <a:sym typeface="Wingdings" pitchFamily="2" charset="2"/>
              </a:rPr>
              <a:t>i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25</a:t>
            </a:fld>
            <a:endParaRPr lang="es-ES"/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611560" y="2564905"/>
          <a:ext cx="2880319" cy="7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7" name="Équation" r:id="rId10" imgW="1688760" imgH="596880" progId="Equation.3">
                  <p:embed/>
                </p:oleObj>
              </mc:Choice>
              <mc:Fallback>
                <p:oleObj name="Équation" r:id="rId10" imgW="1688760" imgH="596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64905"/>
                        <a:ext cx="2880319" cy="7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1619672" y="54359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momentum</a:t>
            </a:r>
            <a:r>
              <a:rPr lang="fr-FR" b="1" dirty="0" smtClean="0"/>
              <a:t> of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/>
              <a:t>reconstructed</a:t>
            </a:r>
            <a:r>
              <a:rPr lang="fr-FR" b="1" dirty="0" smtClean="0"/>
              <a:t> </a:t>
            </a:r>
            <a:r>
              <a:rPr lang="fr-FR" b="1" dirty="0" err="1" smtClean="0"/>
              <a:t>using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6228185" y="5445224"/>
          <a:ext cx="93610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8" name="Équation" r:id="rId12" imgW="698400" imgH="291960" progId="Equation.3">
                  <p:embed/>
                </p:oleObj>
              </mc:Choice>
              <mc:Fallback>
                <p:oleObj name="Équation" r:id="rId12" imgW="698400" imgH="291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5" y="5445224"/>
                        <a:ext cx="936103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Connecteur droit 3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minavantgr1l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772816"/>
            <a:ext cx="4824536" cy="2808312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323528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600" dirty="0" err="1" smtClean="0">
                <a:cs typeface="Times New Roman" pitchFamily="18" charset="0"/>
              </a:rPr>
              <a:t>Calorimeter</a:t>
            </a:r>
            <a:r>
              <a:rPr lang="fr-FR" sz="3600" dirty="0" smtClean="0">
                <a:cs typeface="Times New Roman" pitchFamily="18" charset="0"/>
              </a:rPr>
              <a:t> </a:t>
            </a:r>
            <a:r>
              <a:rPr lang="fr-FR" sz="3600" dirty="0" err="1" smtClean="0">
                <a:cs typeface="Times New Roman" pitchFamily="18" charset="0"/>
              </a:rPr>
              <a:t>energy</a:t>
            </a:r>
            <a:r>
              <a:rPr lang="fr-FR" sz="3600" dirty="0" smtClean="0">
                <a:cs typeface="Times New Roman" pitchFamily="18" charset="0"/>
              </a:rPr>
              <a:t> calibration</a:t>
            </a:r>
            <a:endParaRPr lang="fr-FR" sz="3600" dirty="0"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8994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5">
                    <a:lumMod val="10000"/>
                  </a:schemeClr>
                </a:solidFill>
              </a:rPr>
              <a:t>Select the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H(e, e’ π</a:t>
            </a:r>
            <a:r>
              <a:rPr lang="en-US" b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)p</a:t>
            </a:r>
            <a:r>
              <a:rPr lang="fr-FR" b="1" u="sng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b="1" u="sng" dirty="0" err="1" smtClean="0">
                <a:solidFill>
                  <a:schemeClr val="accent5">
                    <a:lumMod val="10000"/>
                  </a:schemeClr>
                </a:solidFill>
              </a:rPr>
              <a:t>events</a:t>
            </a:r>
            <a:endParaRPr lang="fr-FR" b="1" u="sng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032" y="1332057"/>
            <a:ext cx="413995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(invariant  mass of the </a:t>
            </a:r>
            <a:r>
              <a:rPr lang="fr-FR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tow</a:t>
            </a:r>
            <a:r>
              <a:rPr lang="fr-FR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fr-FR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photons )²</a:t>
            </a:r>
          </a:p>
          <a:p>
            <a:pPr algn="ctr"/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600" b="1" i="1" baseline="-25000" dirty="0" smtClean="0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²=(q1+q2)²</a:t>
            </a:r>
          </a:p>
        </p:txBody>
      </p:sp>
      <p:pic>
        <p:nvPicPr>
          <p:cNvPr id="23" name="Image 22" descr="coupureb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432428"/>
            <a:ext cx="4320480" cy="242557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0" y="5036983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b="1" dirty="0" err="1" smtClean="0"/>
              <a:t>Correlation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M</a:t>
            </a:r>
            <a:r>
              <a:rPr lang="fr-FR" b="1" baseline="-25000" dirty="0" err="1" smtClean="0"/>
              <a:t>inv</a:t>
            </a:r>
            <a:r>
              <a:rPr lang="fr-FR" b="1" dirty="0" smtClean="0"/>
              <a:t> et M</a:t>
            </a:r>
            <a:r>
              <a:rPr lang="fr-FR" b="1" baseline="-25000" dirty="0" smtClean="0"/>
              <a:t>X</a:t>
            </a:r>
            <a:r>
              <a:rPr lang="fr-FR" b="1" baseline="30000" dirty="0" smtClean="0"/>
              <a:t>2</a:t>
            </a:r>
          </a:p>
          <a:p>
            <a:pPr algn="ctr">
              <a:buFont typeface="Wingdings" pitchFamily="2" charset="2"/>
              <a:buChar char="ü"/>
            </a:pP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en-US" dirty="0" smtClean="0"/>
              <a:t>dimensional cut for select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e,e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π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)p</a:t>
            </a:r>
            <a:r>
              <a:rPr lang="en-US" dirty="0" smtClean="0"/>
              <a:t> events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26</a:t>
            </a:fld>
            <a:endParaRPr lang="es-ES"/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Image 21" descr="avantmm2gr1L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5004048" cy="2736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48064" y="1332057"/>
            <a:ext cx="324036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latin typeface="+mj-lt"/>
              </a:rPr>
              <a:t>(</a:t>
            </a:r>
            <a:r>
              <a:rPr lang="fr-FR" sz="1600" b="1" i="1" dirty="0" err="1" smtClean="0">
                <a:latin typeface="+mj-lt"/>
              </a:rPr>
              <a:t>missing</a:t>
            </a:r>
            <a:r>
              <a:rPr lang="fr-FR" sz="1600" b="1" i="1" dirty="0" smtClean="0">
                <a:latin typeface="+mj-lt"/>
              </a:rPr>
              <a:t> masse </a:t>
            </a:r>
            <a:r>
              <a:rPr lang="fr-FR" sz="1600" b="1" i="1" dirty="0" err="1" smtClean="0">
                <a:latin typeface="+mj-lt"/>
              </a:rPr>
              <a:t>squared</a:t>
            </a:r>
            <a:r>
              <a:rPr lang="fr-FR" sz="1600" b="1" i="1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pPr algn="ctr"/>
            <a:r>
              <a:rPr lang="fr-FR" sz="1600" b="1" i="1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fr-FR" sz="1600" b="1" i="1" baseline="-25000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fr-FR" sz="1600" b="1" i="1" dirty="0" smtClean="0">
                <a:solidFill>
                  <a:schemeClr val="tx1"/>
                </a:solidFill>
                <a:latin typeface="+mj-lt"/>
              </a:rPr>
              <a:t>²=</a:t>
            </a:r>
            <a:r>
              <a:rPr lang="fr-FR" sz="1600" b="1" i="1" dirty="0" smtClean="0">
                <a:latin typeface="+mj-lt"/>
              </a:rPr>
              <a:t>( k + p - k’ - q1 - q2 )²</a:t>
            </a:r>
            <a:endParaRPr lang="fr-FR" sz="1600" b="1" i="1" dirty="0">
              <a:latin typeface="+mj-lt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7236296" y="2564904"/>
            <a:ext cx="0" cy="165618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67744" y="2060848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28184" y="350100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008000"/>
                </a:solidFill>
              </a:rPr>
              <a:t>Mp²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7664" y="3851756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804248" y="2204864"/>
            <a:ext cx="0" cy="2016224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051720" y="2276872"/>
            <a:ext cx="0" cy="2016224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92280" y="2060848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LD2accidente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4365104"/>
            <a:ext cx="4499992" cy="2448272"/>
          </a:xfrm>
          <a:prstGeom prst="rect">
            <a:avLst/>
          </a:prstGeom>
        </p:spPr>
      </p:pic>
      <p:pic>
        <p:nvPicPr>
          <p:cNvPr id="8" name="Image 7" descr="timeDV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08704"/>
            <a:ext cx="4464496" cy="20683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625136" cy="114300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Selection</a:t>
            </a:r>
            <a:r>
              <a:rPr lang="fr-FR" sz="3600" dirty="0" smtClean="0"/>
              <a:t> of the n-DVCS </a:t>
            </a:r>
            <a:r>
              <a:rPr lang="fr-FR" sz="3600" dirty="0" err="1" smtClean="0"/>
              <a:t>events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400" b="1" dirty="0" smtClean="0"/>
              <a:t>1- </a:t>
            </a:r>
            <a:r>
              <a:rPr lang="fr-FR" sz="2400" b="1" dirty="0" err="1" smtClean="0"/>
              <a:t>Accidental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subtraction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756592" y="1620089"/>
            <a:ext cx="100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detected photon may be in fortuitous coincidence with the scattered electron</a:t>
            </a:r>
            <a:endParaRPr lang="fr-F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078426"/>
            <a:ext cx="3600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Accidental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subtraction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endParaRPr lang="fr-F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	</a:t>
            </a:r>
            <a:endParaRPr lang="fr-FR" sz="16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8994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raw data: e 'and γ are coincident (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eN</a:t>
            </a:r>
            <a:r>
              <a:rPr lang="fr-FR" b="1" dirty="0" smtClean="0">
                <a:solidFill>
                  <a:srgbClr val="FF0000"/>
                </a:solidFill>
                <a:latin typeface="+mn-lt"/>
                <a:cs typeface="Arial" pitchFamily="34" charset="0"/>
                <a:sym typeface="Wingdings" pitchFamily="2" charset="2"/>
              </a:rPr>
              <a:t>e’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γ </a:t>
            </a:r>
            <a:r>
              <a:rPr lang="fr-FR" b="1" dirty="0" smtClean="0">
                <a:solidFill>
                  <a:srgbClr val="FF0000"/>
                </a:solidFill>
                <a:latin typeface="+mn-lt"/>
                <a:cs typeface="Arial" pitchFamily="34" charset="0"/>
                <a:sym typeface="Wingdings" pitchFamily="2" charset="2"/>
              </a:rPr>
              <a:t>X</a:t>
            </a:r>
            <a:r>
              <a:rPr lang="fr-FR" b="1" dirty="0" smtClean="0">
                <a:latin typeface="+mn-lt"/>
                <a:cs typeface="Arial" pitchFamily="34" charset="0"/>
                <a:sym typeface="Wingdings" pitchFamily="2" charset="2"/>
              </a:rPr>
              <a:t>)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6056" y="2276872"/>
            <a:ext cx="352839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fr-F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selection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accidentals</a:t>
            </a:r>
            <a:endParaRPr lang="fr-F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	</a:t>
            </a:r>
            <a:endParaRPr lang="fr-FR" sz="16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55976" y="2636912"/>
            <a:ext cx="4896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</a:rPr>
              <a:t> [-3,3]ns: </a:t>
            </a:r>
            <a:r>
              <a:rPr lang="fr-FR" sz="1600" b="1" dirty="0" err="1" smtClean="0"/>
              <a:t>coincidence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events</a:t>
            </a:r>
            <a:r>
              <a:rPr lang="fr-FR" sz="1600" b="1" dirty="0" smtClean="0"/>
              <a:t>(DVCS+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accidentals</a:t>
            </a:r>
            <a:r>
              <a:rPr lang="fr-FR" sz="16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</a:rPr>
              <a:t>[-11,-5]ns </a:t>
            </a:r>
            <a:r>
              <a:rPr lang="fr-FR" sz="1600" b="1" dirty="0" smtClean="0"/>
              <a:t>and</a:t>
            </a:r>
            <a:r>
              <a:rPr lang="fr-FR" sz="1600" b="1" dirty="0" smtClean="0">
                <a:solidFill>
                  <a:srgbClr val="C00000"/>
                </a:solidFill>
              </a:rPr>
              <a:t> [5,11]ns :</a:t>
            </a:r>
            <a:r>
              <a:rPr lang="fr-FR" sz="1600" b="1" dirty="0" smtClean="0"/>
              <a:t>   </a:t>
            </a:r>
            <a:r>
              <a:rPr lang="fr-FR" sz="1600" b="1" dirty="0" err="1" smtClean="0"/>
              <a:t>accidentals</a:t>
            </a:r>
            <a:endParaRPr lang="fr-FR" sz="1600" b="1" dirty="0" smtClean="0"/>
          </a:p>
          <a:p>
            <a:pPr>
              <a:buFont typeface="Wingdings" pitchFamily="2" charset="2"/>
              <a:buChar char="Ø"/>
            </a:pPr>
            <a:endParaRPr lang="fr-FR" sz="1400" b="1" dirty="0"/>
          </a:p>
        </p:txBody>
      </p:sp>
      <p:cxnSp>
        <p:nvCxnSpPr>
          <p:cNvPr id="11" name="Connecteur droit avec flèche 10"/>
          <p:cNvCxnSpPr>
            <a:stCxn id="35" idx="2"/>
          </p:cNvCxnSpPr>
          <p:nvPr/>
        </p:nvCxnSpPr>
        <p:spPr>
          <a:xfrm>
            <a:off x="1266293" y="2913911"/>
            <a:ext cx="1145467" cy="875129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-108520" y="1916832"/>
            <a:ext cx="53285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Arrival time spectrum of photons </a:t>
            </a:r>
            <a:r>
              <a:rPr lang="fr-FR" sz="1400" b="1" dirty="0" smtClean="0">
                <a:solidFill>
                  <a:srgbClr val="000000"/>
                </a:solidFill>
              </a:rPr>
              <a:t>in the </a:t>
            </a:r>
            <a:r>
              <a:rPr lang="fr-FR" sz="1400" b="1" dirty="0" err="1" smtClean="0">
                <a:solidFill>
                  <a:srgbClr val="000000"/>
                </a:solidFill>
              </a:rPr>
              <a:t>calorimeter</a:t>
            </a:r>
            <a:r>
              <a:rPr lang="fr-FR" sz="1400" b="1" dirty="0" smtClean="0">
                <a:solidFill>
                  <a:srgbClr val="000000"/>
                </a:solidFill>
              </a:rPr>
              <a:t> (ns)</a:t>
            </a:r>
          </a:p>
        </p:txBody>
      </p:sp>
      <p:pic>
        <p:nvPicPr>
          <p:cNvPr id="17" name="Image 16" descr="LH2accidentel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365104"/>
            <a:ext cx="4680520" cy="252028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004048" y="4437112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1600" b="1" dirty="0" err="1" smtClean="0"/>
              <a:t>raw</a:t>
            </a:r>
            <a:r>
              <a:rPr lang="fr-FR" sz="1600" b="1" dirty="0" smtClean="0"/>
              <a:t>  H(</a:t>
            </a:r>
            <a:r>
              <a:rPr lang="fr-FR" sz="1600" b="1" dirty="0" err="1" smtClean="0"/>
              <a:t>e,e</a:t>
            </a:r>
            <a:r>
              <a:rPr lang="fr-FR" sz="1600" b="1" dirty="0" smtClean="0"/>
              <a:t>’</a:t>
            </a:r>
            <a:r>
              <a:rPr lang="el-GR" sz="1600" b="1" dirty="0" smtClean="0"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latin typeface="Times New Roman"/>
                <a:cs typeface="Times New Roman"/>
                <a:sym typeface="Wingdings" pitchFamily="2" charset="2"/>
              </a:rPr>
              <a:t>)X</a:t>
            </a:r>
            <a:endParaRPr lang="fr-FR" sz="1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004048" y="4797152"/>
            <a:ext cx="2592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C000"/>
                </a:solidFill>
                <a:sym typeface="Wingdings" pitchFamily="2" charset="2"/>
              </a:rPr>
              <a:t>A</a:t>
            </a:r>
            <a:r>
              <a:rPr lang="fr-FR" sz="1600" b="1" dirty="0" err="1" smtClean="0">
                <a:solidFill>
                  <a:srgbClr val="FFC000"/>
                </a:solidFill>
                <a:latin typeface="Times New Roman"/>
                <a:cs typeface="Times New Roman"/>
                <a:sym typeface="Wingdings" pitchFamily="2" charset="2"/>
              </a:rPr>
              <a:t>ccidentals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300192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24.5%</a:t>
            </a:r>
            <a:endParaRPr lang="fr-FR" sz="16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763688" y="623731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41.5%</a:t>
            </a:r>
            <a:endParaRPr lang="fr-FR" sz="16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3059832" y="4005064"/>
            <a:ext cx="4104456" cy="391533"/>
          </a:xfrm>
          <a:prstGeom prst="rect">
            <a:avLst/>
          </a:prstGeom>
          <a:noFill/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Spectrum : M</a:t>
            </a:r>
            <a:r>
              <a:rPr lang="fr-FR" sz="2000" b="1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²= (e + N - e’ -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)²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29" name="ZoneTexte 28"/>
          <p:cNvSpPr txBox="1"/>
          <p:nvPr/>
        </p:nvSpPr>
        <p:spPr>
          <a:xfrm>
            <a:off x="763960" y="2276872"/>
            <a:ext cx="1935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fr-F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coincidences</a:t>
            </a:r>
            <a:endParaRPr lang="fr-FR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547664" y="2420888"/>
            <a:ext cx="936104" cy="50405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004048" y="5085184"/>
            <a:ext cx="2592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FFFF"/>
                </a:solidFill>
              </a:rPr>
              <a:t>H(</a:t>
            </a:r>
            <a:r>
              <a:rPr lang="fr-FR" sz="1600" b="1" dirty="0" err="1" smtClean="0">
                <a:solidFill>
                  <a:srgbClr val="00FFFF"/>
                </a:solidFill>
              </a:rPr>
              <a:t>e,e</a:t>
            </a:r>
            <a:r>
              <a:rPr lang="fr-FR" sz="1600" b="1" dirty="0" smtClean="0">
                <a:solidFill>
                  <a:srgbClr val="00FFFF"/>
                </a:solidFill>
              </a:rPr>
              <a:t>’</a:t>
            </a:r>
            <a:r>
              <a:rPr lang="el-GR" sz="1600" b="1" dirty="0" smtClean="0">
                <a:solidFill>
                  <a:srgbClr val="00FFFF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solidFill>
                  <a:srgbClr val="00FFFF"/>
                </a:solidFill>
                <a:latin typeface="Times New Roman"/>
                <a:cs typeface="Times New Roman"/>
                <a:sym typeface="Wingdings" pitchFamily="2" charset="2"/>
              </a:rPr>
              <a:t>)X-</a:t>
            </a:r>
            <a:r>
              <a:rPr lang="fr-FR" sz="1600" b="1" dirty="0" err="1" smtClean="0">
                <a:solidFill>
                  <a:srgbClr val="00FFFF"/>
                </a:solidFill>
                <a:latin typeface="Times New Roman"/>
                <a:cs typeface="Times New Roman"/>
                <a:sym typeface="Wingdings" pitchFamily="2" charset="2"/>
              </a:rPr>
              <a:t>accidentals</a:t>
            </a:r>
            <a:endParaRPr lang="fr-FR" sz="1600" b="1" dirty="0">
              <a:solidFill>
                <a:srgbClr val="00FF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67544" y="4437112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1600" b="1" dirty="0" err="1" smtClean="0"/>
              <a:t>raw</a:t>
            </a:r>
            <a:r>
              <a:rPr lang="fr-FR" sz="1600" b="1" dirty="0" smtClean="0"/>
              <a:t>  D(</a:t>
            </a:r>
            <a:r>
              <a:rPr lang="fr-FR" sz="1600" b="1" dirty="0" err="1" smtClean="0"/>
              <a:t>e,e</a:t>
            </a:r>
            <a:r>
              <a:rPr lang="fr-FR" sz="1600" b="1" dirty="0" smtClean="0"/>
              <a:t>’</a:t>
            </a:r>
            <a:r>
              <a:rPr lang="el-GR" sz="1600" b="1" dirty="0" smtClean="0"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latin typeface="Times New Roman"/>
                <a:cs typeface="Times New Roman"/>
                <a:sym typeface="Wingdings" pitchFamily="2" charset="2"/>
              </a:rPr>
              <a:t>)X</a:t>
            </a:r>
            <a:endParaRPr lang="fr-FR" sz="16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467544" y="4725144"/>
            <a:ext cx="2592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C000"/>
                </a:solidFill>
                <a:sym typeface="Wingdings" pitchFamily="2" charset="2"/>
              </a:rPr>
              <a:t>A</a:t>
            </a:r>
            <a:r>
              <a:rPr lang="fr-FR" sz="1600" b="1" dirty="0" err="1" smtClean="0">
                <a:solidFill>
                  <a:srgbClr val="FFC000"/>
                </a:solidFill>
                <a:latin typeface="Times New Roman"/>
                <a:cs typeface="Times New Roman"/>
                <a:sym typeface="Wingdings" pitchFamily="2" charset="2"/>
              </a:rPr>
              <a:t>ccidentals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67544" y="5085184"/>
            <a:ext cx="2592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D(</a:t>
            </a:r>
            <a:r>
              <a:rPr lang="fr-FR" sz="1600" b="1" dirty="0" err="1" smtClean="0">
                <a:solidFill>
                  <a:srgbClr val="0070C0"/>
                </a:solidFill>
              </a:rPr>
              <a:t>e,e</a:t>
            </a:r>
            <a:r>
              <a:rPr lang="fr-FR" sz="1600" b="1" dirty="0" smtClean="0">
                <a:solidFill>
                  <a:srgbClr val="0070C0"/>
                </a:solidFill>
              </a:rPr>
              <a:t>’</a:t>
            </a:r>
            <a:r>
              <a:rPr lang="el-GR" sz="1600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)X-</a:t>
            </a:r>
            <a:r>
              <a:rPr lang="fr-FR" sz="1600" b="1" dirty="0" err="1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accidentals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584" y="1268760"/>
            <a:ext cx="6696744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1 track in the HRS and 1 cluster in the calorimeter (energy&gt; 1 GeV)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5576" y="2636912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accidentals</a:t>
            </a:r>
            <a:endParaRPr lang="fr-FR" sz="1200" dirty="0"/>
          </a:p>
        </p:txBody>
      </p:sp>
      <p:cxnSp>
        <p:nvCxnSpPr>
          <p:cNvPr id="38" name="Connecteur droit avec flèche 37"/>
          <p:cNvCxnSpPr>
            <a:stCxn id="35" idx="2"/>
          </p:cNvCxnSpPr>
          <p:nvPr/>
        </p:nvCxnSpPr>
        <p:spPr>
          <a:xfrm>
            <a:off x="1266293" y="2913911"/>
            <a:ext cx="569403" cy="875129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desintegration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860032" cy="367240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27584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fr-FR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decay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</a:t>
            </a:r>
            <a:r>
              <a:rPr lang="fr-FR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467544" y="443711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67544" y="299695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058748" y="350100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-36512" y="494116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482684" y="472514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115616" y="5733256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209176" y="558924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993152" y="3933056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203848" y="566124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652120" y="2204864"/>
            <a:ext cx="2880320" cy="646331"/>
          </a:xfrm>
          <a:prstGeom prst="rect">
            <a:avLst/>
          </a:prstGeom>
          <a:ln w="412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Two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clusters </a:t>
            </a:r>
            <a:r>
              <a:rPr lang="fr-FR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events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:</a:t>
            </a:r>
          </a:p>
          <a:p>
            <a:pPr lvl="0" algn="ctr"/>
            <a:r>
              <a:rPr lang="fr-FR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e’</a:t>
            </a:r>
            <a:r>
              <a:rPr lang="el-G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fr-FR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X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e’</a:t>
            </a:r>
            <a:r>
              <a:rPr lang="fr-F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γ</a:t>
            </a:r>
            <a:r>
              <a:rPr lang="fr-FR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X </a:t>
            </a:r>
            <a:endParaRPr lang="fr-F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avec flèche 30"/>
          <p:cNvCxnSpPr>
            <a:stCxn id="29" idx="1"/>
          </p:cNvCxnSpPr>
          <p:nvPr/>
        </p:nvCxnSpPr>
        <p:spPr>
          <a:xfrm flipH="1">
            <a:off x="5220072" y="2528030"/>
            <a:ext cx="432048" cy="684946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 vers le bas 37"/>
          <p:cNvSpPr/>
          <p:nvPr/>
        </p:nvSpPr>
        <p:spPr>
          <a:xfrm>
            <a:off x="6588224" y="2924944"/>
            <a:ext cx="936104" cy="20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516216" y="31316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Simulation</a:t>
            </a:r>
            <a:endParaRPr lang="fr-FR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5724128" y="3789040"/>
            <a:ext cx="2952328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N</a:t>
            </a:r>
            <a:r>
              <a:rPr lang="fr-FR" sz="2000" b="1" baseline="-25000" dirty="0" smtClean="0"/>
              <a:t>T </a:t>
            </a:r>
            <a:r>
              <a:rPr lang="fr-FR" sz="2000" b="1" dirty="0" smtClean="0"/>
              <a:t>=  N</a:t>
            </a:r>
            <a:r>
              <a:rPr lang="fr-FR" sz="2000" b="1" baseline="-25000" dirty="0" smtClean="0"/>
              <a:t>0</a:t>
            </a:r>
            <a:r>
              <a:rPr lang="el-GR" sz="2000" b="1" baseline="-25000" dirty="0" smtClean="0"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2000" b="1" baseline="-25000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  <a:r>
              <a:rPr lang="fr-FR" sz="2000" b="1" dirty="0" smtClean="0">
                <a:latin typeface="Times New Roman"/>
                <a:cs typeface="Times New Roman"/>
                <a:sym typeface="Wingdings" pitchFamily="2" charset="2"/>
              </a:rPr>
              <a:t>+   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el-GR" sz="2000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/>
                <a:cs typeface="Times New Roman"/>
                <a:sym typeface="Wingdings" pitchFamily="2" charset="2"/>
              </a:rPr>
              <a:t>+   N</a:t>
            </a:r>
            <a:r>
              <a:rPr lang="fr-FR" sz="2000" b="1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l-GR" sz="2000" b="1" baseline="-25000" dirty="0" smtClean="0">
                <a:latin typeface="Times New Roman"/>
                <a:cs typeface="Times New Roman"/>
                <a:sym typeface="Wingdings" pitchFamily="2" charset="2"/>
              </a:rPr>
              <a:t> γ</a:t>
            </a:r>
            <a:endParaRPr lang="fr-FR" sz="2000" b="1" baseline="-25000" dirty="0"/>
          </a:p>
        </p:txBody>
      </p:sp>
      <p:sp>
        <p:nvSpPr>
          <p:cNvPr id="58" name="Accolade fermante 57"/>
          <p:cNvSpPr/>
          <p:nvPr/>
        </p:nvSpPr>
        <p:spPr>
          <a:xfrm>
            <a:off x="4860032" y="2852936"/>
            <a:ext cx="288032" cy="1224136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ccolade fermante 58"/>
          <p:cNvSpPr/>
          <p:nvPr/>
        </p:nvSpPr>
        <p:spPr>
          <a:xfrm>
            <a:off x="4788024" y="4653136"/>
            <a:ext cx="288032" cy="1224136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7020272" y="3789040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/>
          <p:cNvCxnSpPr/>
          <p:nvPr/>
        </p:nvCxnSpPr>
        <p:spPr>
          <a:xfrm flipH="1">
            <a:off x="6588224" y="4653136"/>
            <a:ext cx="792088" cy="36004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084168" y="4201924"/>
            <a:ext cx="1109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0 </a:t>
            </a:r>
            <a:r>
              <a:rPr lang="en-US" sz="1400" b="1" dirty="0" smtClean="0"/>
              <a:t>detected</a:t>
            </a:r>
            <a:endParaRPr lang="fr-FR" sz="1400" b="1" dirty="0" smtClean="0"/>
          </a:p>
          <a:p>
            <a:r>
              <a:rPr lang="fr-FR" sz="1400" b="1" dirty="0" smtClean="0">
                <a:latin typeface="Times New Roman"/>
                <a:cs typeface="Times New Roman"/>
                <a:sym typeface="Wingdings" pitchFamily="2" charset="2"/>
              </a:rPr>
              <a:t>photon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095213" y="4129916"/>
            <a:ext cx="1052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2 </a:t>
            </a:r>
            <a:r>
              <a:rPr lang="en-US" sz="1400" b="1" dirty="0" smtClean="0"/>
              <a:t>detected  </a:t>
            </a:r>
          </a:p>
          <a:p>
            <a:r>
              <a:rPr lang="fr-FR" sz="1400" b="1" dirty="0" smtClean="0">
                <a:latin typeface="Times New Roman"/>
                <a:cs typeface="Times New Roman"/>
                <a:sym typeface="Wingdings" pitchFamily="2" charset="2"/>
              </a:rPr>
              <a:t>photons </a:t>
            </a:r>
            <a:endParaRPr lang="fr-FR" sz="1400" dirty="0"/>
          </a:p>
        </p:txBody>
      </p:sp>
      <p:sp>
        <p:nvSpPr>
          <p:cNvPr id="76" name="Rectangle 75"/>
          <p:cNvSpPr/>
          <p:nvPr/>
        </p:nvSpPr>
        <p:spPr>
          <a:xfrm>
            <a:off x="7085625" y="4201924"/>
            <a:ext cx="972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</a:rPr>
              <a:t>detected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photon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148064" y="4941168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detected photon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π0 contamination</a:t>
            </a:r>
            <a:endParaRPr lang="fr-F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48" name="ZoneTexte 47"/>
          <p:cNvSpPr txBox="1"/>
          <p:nvPr/>
        </p:nvSpPr>
        <p:spPr>
          <a:xfrm>
            <a:off x="683568" y="3356992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Direction of  Lorentz </a:t>
            </a:r>
            <a:r>
              <a:rPr lang="fr-FR" sz="1200" dirty="0" err="1" smtClean="0"/>
              <a:t>Boost</a:t>
            </a:r>
            <a:endParaRPr lang="fr-FR" sz="1200" dirty="0" smtClean="0"/>
          </a:p>
        </p:txBody>
      </p:sp>
      <p:sp>
        <p:nvSpPr>
          <p:cNvPr id="57" name="Flèche vers le bas 56"/>
          <p:cNvSpPr/>
          <p:nvPr/>
        </p:nvSpPr>
        <p:spPr>
          <a:xfrm>
            <a:off x="6588224" y="3501008"/>
            <a:ext cx="93610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itre 1"/>
          <p:cNvSpPr txBox="1">
            <a:spLocks/>
          </p:cNvSpPr>
          <p:nvPr/>
        </p:nvSpPr>
        <p:spPr bwMode="auto">
          <a:xfrm>
            <a:off x="179512" y="53752"/>
            <a:ext cx="8625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latin typeface="+mj-lt"/>
              </a:rPr>
              <a:t>Selection of the n-DVCS events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2- </a:t>
            </a:r>
            <a:r>
              <a:rPr lang="en-US" sz="2400" b="1" dirty="0" smtClean="0">
                <a:latin typeface="+mj-lt"/>
                <a:cs typeface="Arial" pitchFamily="34" charset="0"/>
              </a:rPr>
              <a:t>π</a:t>
            </a:r>
            <a:r>
              <a:rPr lang="en-US" sz="2400" b="1" baseline="30000" dirty="0" smtClean="0">
                <a:latin typeface="+mj-lt"/>
                <a:cs typeface="Arial" pitchFamily="34" charset="0"/>
              </a:rPr>
              <a:t>0 </a:t>
            </a:r>
            <a:r>
              <a:rPr lang="en-US" sz="2400" b="1" dirty="0" smtClean="0">
                <a:latin typeface="+mj-lt"/>
                <a:cs typeface="Arial" pitchFamily="34" charset="0"/>
              </a:rPr>
              <a:t>contamination </a:t>
            </a:r>
            <a:r>
              <a:rPr lang="en-US" sz="2400" b="1" dirty="0" smtClean="0">
                <a:latin typeface="+mj-lt"/>
              </a:rPr>
              <a:t>subtraction</a:t>
            </a:r>
            <a:endParaRPr lang="en-US" sz="2400" b="1" dirty="0" smtClean="0"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2008" y="2411596"/>
            <a:ext cx="4355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 frame                   Laboratory frame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411760" y="3131676"/>
            <a:ext cx="19232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Symmetric decay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915817" y="4715852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err="1" smtClean="0"/>
              <a:t>Asymmetric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5496" y="1052736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/>
              <a:buChar char="à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 photon detected in the calorimeter may come from the decay of  π0 and resembles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kinematically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a DVCS photon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e’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ntpi0MX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980728"/>
            <a:ext cx="9180512" cy="37444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1124744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D(</a:t>
            </a:r>
            <a:r>
              <a:rPr lang="fr-FR" sz="1600" b="1" dirty="0" err="1" smtClean="0">
                <a:solidFill>
                  <a:srgbClr val="0070C0"/>
                </a:solidFill>
              </a:rPr>
              <a:t>e,e</a:t>
            </a:r>
            <a:r>
              <a:rPr lang="fr-FR" sz="1600" b="1" dirty="0" smtClean="0">
                <a:solidFill>
                  <a:srgbClr val="0070C0"/>
                </a:solidFill>
              </a:rPr>
              <a:t>’</a:t>
            </a:r>
            <a:r>
              <a:rPr lang="el-GR" sz="1600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)X</a:t>
            </a:r>
            <a:r>
              <a:rPr lang="fr-FR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fr-FR" sz="1600" b="1" dirty="0" err="1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accidentals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484784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D(</a:t>
            </a:r>
            <a:r>
              <a:rPr lang="fr-FR" sz="1600" b="1" dirty="0" err="1" smtClean="0">
                <a:solidFill>
                  <a:srgbClr val="FF0000"/>
                </a:solidFill>
              </a:rPr>
              <a:t>e,e</a:t>
            </a:r>
            <a:r>
              <a:rPr lang="fr-FR" sz="1600" b="1" dirty="0" smtClean="0">
                <a:solidFill>
                  <a:srgbClr val="FF0000"/>
                </a:solidFill>
              </a:rPr>
              <a:t>’</a:t>
            </a:r>
            <a:r>
              <a:rPr lang="el-GR" sz="1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)X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accidentals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π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cont</a:t>
            </a: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.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1772816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fr-FR" sz="16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  </a:t>
            </a:r>
            <a:r>
              <a:rPr lang="fr-FR" sz="1600" b="1" dirty="0" smtClean="0">
                <a:solidFill>
                  <a:srgbClr val="008000"/>
                </a:solidFill>
                <a:latin typeface="Times New Roman"/>
                <a:cs typeface="Times New Roman"/>
                <a:sym typeface="Wingdings" pitchFamily="2" charset="2"/>
              </a:rPr>
              <a:t>contamination </a:t>
            </a:r>
            <a:r>
              <a:rPr lang="fr-FR" sz="1600" b="1" dirty="0" smtClean="0"/>
              <a:t>19%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2699792" y="4437112"/>
            <a:ext cx="72008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419872" y="4365104"/>
            <a:ext cx="410445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195736" y="497775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 (M</a:t>
            </a:r>
            <a:r>
              <a:rPr lang="fr-F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+M</a:t>
            </a:r>
            <a:r>
              <a:rPr lang="el-G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fr-FR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=1.15 GeV²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411760" y="5419090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ensure the reaction exclusivity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subtract the channels associated with the DVCS: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e’N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(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1.15 GeV²)</a:t>
            </a:r>
            <a:endParaRPr lang="fr-F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fr-FR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e’</a:t>
            </a: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(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1.50 GeV²)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fr-FR" dirty="0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33" name="ZoneTexte 32"/>
          <p:cNvSpPr txBox="1"/>
          <p:nvPr/>
        </p:nvSpPr>
        <p:spPr>
          <a:xfrm>
            <a:off x="7992888" y="3861048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Pion </a:t>
            </a:r>
            <a:r>
              <a:rPr lang="es-ES" sz="1200" b="1" dirty="0" err="1" smtClean="0">
                <a:solidFill>
                  <a:srgbClr val="FF0000"/>
                </a:solidFill>
              </a:rPr>
              <a:t>production</a:t>
            </a:r>
            <a:r>
              <a:rPr lang="es-ES" sz="1200" b="1" dirty="0" smtClean="0">
                <a:solidFill>
                  <a:srgbClr val="FF0000"/>
                </a:solidFill>
              </a:rPr>
              <a:t> </a:t>
            </a:r>
            <a:r>
              <a:rPr lang="es-ES" sz="1200" b="1" dirty="0" err="1" smtClean="0">
                <a:solidFill>
                  <a:srgbClr val="FF0000"/>
                </a:solidFill>
              </a:rPr>
              <a:t>threshold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024336" y="3831431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Pion </a:t>
            </a:r>
            <a:r>
              <a:rPr lang="es-ES" sz="1200" b="1" dirty="0" err="1" smtClean="0">
                <a:solidFill>
                  <a:srgbClr val="FF0000"/>
                </a:solidFill>
              </a:rPr>
              <a:t>production</a:t>
            </a:r>
            <a:r>
              <a:rPr lang="es-ES" sz="1200" b="1" dirty="0" smtClean="0">
                <a:solidFill>
                  <a:srgbClr val="FF0000"/>
                </a:solidFill>
              </a:rPr>
              <a:t> </a:t>
            </a:r>
            <a:r>
              <a:rPr lang="es-ES" sz="1200" b="1" dirty="0" err="1" smtClean="0">
                <a:solidFill>
                  <a:srgbClr val="FF0000"/>
                </a:solidFill>
              </a:rPr>
              <a:t>threshold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6" name="Flèche vers le bas 35"/>
          <p:cNvSpPr/>
          <p:nvPr/>
        </p:nvSpPr>
        <p:spPr>
          <a:xfrm rot="5400000">
            <a:off x="2699792" y="3969060"/>
            <a:ext cx="252028" cy="3960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 rot="5400000">
            <a:off x="7596336" y="4005064"/>
            <a:ext cx="252028" cy="3960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436096" y="1124744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</a:rPr>
              <a:t>H(</a:t>
            </a:r>
            <a:r>
              <a:rPr lang="fr-FR" sz="1600" b="1" dirty="0" err="1" smtClean="0">
                <a:solidFill>
                  <a:srgbClr val="00B0F0"/>
                </a:solidFill>
              </a:rPr>
              <a:t>e,e</a:t>
            </a:r>
            <a:r>
              <a:rPr lang="fr-FR" sz="1600" b="1" dirty="0" smtClean="0">
                <a:solidFill>
                  <a:srgbClr val="00B0F0"/>
                </a:solidFill>
              </a:rPr>
              <a:t>’</a:t>
            </a:r>
            <a:r>
              <a:rPr lang="el-GR" sz="1600" b="1" dirty="0" smtClean="0">
                <a:solidFill>
                  <a:srgbClr val="00B0F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solidFill>
                  <a:srgbClr val="00B0F0"/>
                </a:solidFill>
                <a:latin typeface="Times New Roman"/>
                <a:cs typeface="Times New Roman"/>
                <a:sym typeface="Wingdings" pitchFamily="2" charset="2"/>
              </a:rPr>
              <a:t>)X</a:t>
            </a:r>
            <a:r>
              <a:rPr lang="fr-FR" b="1" dirty="0" smtClean="0">
                <a:solidFill>
                  <a:srgbClr val="00B0F0"/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fr-FR" sz="1600" b="1" dirty="0" err="1" smtClean="0">
                <a:solidFill>
                  <a:srgbClr val="00B0F0"/>
                </a:solidFill>
                <a:latin typeface="Times New Roman"/>
                <a:cs typeface="Times New Roman"/>
                <a:sym typeface="Wingdings" pitchFamily="2" charset="2"/>
              </a:rPr>
              <a:t>accidentals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436096" y="1484784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H(</a:t>
            </a:r>
            <a:r>
              <a:rPr lang="fr-FR" sz="1600" b="1" dirty="0" err="1" smtClean="0">
                <a:solidFill>
                  <a:srgbClr val="0070C0"/>
                </a:solidFill>
              </a:rPr>
              <a:t>e,e</a:t>
            </a:r>
            <a:r>
              <a:rPr lang="fr-FR" sz="1600" b="1" dirty="0" smtClean="0">
                <a:solidFill>
                  <a:srgbClr val="0070C0"/>
                </a:solidFill>
              </a:rPr>
              <a:t>’</a:t>
            </a:r>
            <a:r>
              <a:rPr lang="el-GR" sz="1600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γ</a:t>
            </a:r>
            <a:r>
              <a:rPr lang="fr-FR" sz="1600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)X</a:t>
            </a:r>
            <a:r>
              <a:rPr lang="fr-FR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fr-FR" sz="1600" b="1" dirty="0" err="1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accidentals</a:t>
            </a:r>
            <a:r>
              <a:rPr lang="fr-FR" b="1" dirty="0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fr-FR" sz="1600" b="1" dirty="0" err="1" smtClean="0">
                <a:solidFill>
                  <a:srgbClr val="0070C0"/>
                </a:solidFill>
                <a:latin typeface="Times New Roman"/>
                <a:cs typeface="Times New Roman"/>
                <a:sym typeface="Wingdings" pitchFamily="2" charset="2"/>
              </a:rPr>
              <a:t>cont</a:t>
            </a:r>
            <a:r>
              <a:rPr lang="el-G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π</a:t>
            </a:r>
            <a:r>
              <a:rPr lang="fr-FR" sz="16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436096" y="1772816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fr-FR" sz="16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sz="1600" b="1" dirty="0" smtClean="0">
                <a:solidFill>
                  <a:srgbClr val="008000"/>
                </a:solidFill>
                <a:latin typeface="Times New Roman"/>
                <a:cs typeface="Times New Roman"/>
                <a:sym typeface="Wingdings" pitchFamily="2" charset="2"/>
              </a:rPr>
              <a:t>contamination</a:t>
            </a:r>
            <a:endParaRPr lang="fr-FR" sz="1600" b="1" dirty="0">
              <a:solidFill>
                <a:srgbClr val="008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164288" y="17728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13.27%</a:t>
            </a:r>
            <a:endParaRPr lang="fr-FR" sz="1400" b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7164288" y="2492896"/>
            <a:ext cx="0" cy="1872208"/>
          </a:xfrm>
          <a:prstGeom prst="line">
            <a:avLst/>
          </a:prstGeom>
          <a:ln w="2222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15616" y="2132856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i="1" baseline="-25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b="1" i="1" baseline="30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= 0.95 GeV²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6012160" y="2132856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b="1" i="1" baseline="-25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b="1" i="1" baseline="30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= 0.95 GeV²</a:t>
            </a:r>
            <a:endParaRPr lang="fr-FR" dirty="0"/>
          </a:p>
        </p:txBody>
      </p:sp>
      <p:sp>
        <p:nvSpPr>
          <p:cNvPr id="48" name="Titre 1"/>
          <p:cNvSpPr txBox="1">
            <a:spLocks/>
          </p:cNvSpPr>
          <p:nvPr/>
        </p:nvSpPr>
        <p:spPr bwMode="auto">
          <a:xfrm>
            <a:off x="179512" y="53752"/>
            <a:ext cx="8625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Selection of the n-DVCS events </a:t>
            </a:r>
            <a:r>
              <a:rPr lang="en-US" sz="3600" kern="0" dirty="0" smtClean="0">
                <a:solidFill>
                  <a:schemeClr val="tx2"/>
                </a:solidFill>
              </a:rPr>
              <a:t/>
            </a:r>
            <a:br>
              <a:rPr lang="en-US" sz="3600" kern="0" dirty="0" smtClean="0">
                <a:solidFill>
                  <a:schemeClr val="tx2"/>
                </a:solidFill>
              </a:rPr>
            </a:br>
            <a:r>
              <a:rPr lang="en-US" sz="2400" b="1" kern="0" dirty="0" smtClean="0"/>
              <a:t>2- </a:t>
            </a:r>
            <a:r>
              <a:rPr lang="en-US" sz="2400" b="1" dirty="0" smtClean="0">
                <a:cs typeface="Arial" pitchFamily="34" charset="0"/>
              </a:rPr>
              <a:t>π</a:t>
            </a:r>
            <a:r>
              <a:rPr lang="en-US" sz="2400" b="1" baseline="30000" dirty="0" smtClean="0">
                <a:cs typeface="Arial" pitchFamily="34" charset="0"/>
              </a:rPr>
              <a:t>0 </a:t>
            </a:r>
            <a:r>
              <a:rPr lang="en-US" sz="2400" b="1" dirty="0" smtClean="0">
                <a:cs typeface="Arial" pitchFamily="34" charset="0"/>
              </a:rPr>
              <a:t>contamination </a:t>
            </a:r>
            <a:r>
              <a:rPr lang="en-US" sz="2400" b="1" dirty="0" smtClean="0"/>
              <a:t>subtraction</a:t>
            </a:r>
            <a:endParaRPr lang="en-US" sz="2400" b="1" dirty="0" smtClean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267744" y="2492896"/>
            <a:ext cx="0" cy="1872208"/>
          </a:xfrm>
          <a:prstGeom prst="line">
            <a:avLst/>
          </a:prstGeom>
          <a:ln w="2222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 vers le bas 25"/>
          <p:cNvSpPr/>
          <p:nvPr/>
        </p:nvSpPr>
        <p:spPr>
          <a:xfrm rot="19425278">
            <a:off x="1343880" y="3220214"/>
            <a:ext cx="526706" cy="45737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2691672">
            <a:off x="4241771" y="3012599"/>
            <a:ext cx="581307" cy="75306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44008" y="692696"/>
            <a:ext cx="4499992" cy="259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0" y="764704"/>
            <a:ext cx="4139952" cy="252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85AC-E048-4048-A542-00A0D125B98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427984" y="4163596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GPDs relate :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Spatial parton distribution in the transverse plane </a:t>
            </a:r>
            <a:r>
              <a:rPr lang="fr-FR" b="1" dirty="0" smtClean="0">
                <a:solidFill>
                  <a:srgbClr val="00B050"/>
                </a:solidFill>
              </a:rPr>
              <a:t>(2d)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Their longitudinal momentum fraction (1d)</a:t>
            </a:r>
          </a:p>
        </p:txBody>
      </p:sp>
      <p:sp>
        <p:nvSpPr>
          <p:cNvPr id="24" name="Flèche vers le bas 23"/>
          <p:cNvSpPr/>
          <p:nvPr/>
        </p:nvSpPr>
        <p:spPr>
          <a:xfrm>
            <a:off x="3563888" y="587727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3059832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Image 21" descr="feynmanGP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717032"/>
            <a:ext cx="230425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 24" descr="DISfeyn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908720"/>
            <a:ext cx="1728192" cy="208823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08720"/>
            <a:ext cx="1800200" cy="216024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4558982" y="6093296"/>
            <a:ext cx="424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Three-dimensional picture of the nucleon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6444208" y="5805264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79712" y="980728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Elastic Scattering (W²=M²)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 Factors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(Transverse position of partons)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44208" y="692696"/>
            <a:ext cx="273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Deeply (Q²&gt;&gt;M²) Inelastic (W²&gt;&gt;M²)  Scattering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Parton Distribution Function ( PDFs)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(Longitudinal momentum distribution  of the partons in the nucleon)</a:t>
            </a:r>
          </a:p>
        </p:txBody>
      </p:sp>
      <p:sp>
        <p:nvSpPr>
          <p:cNvPr id="35" name="Flèche vers le bas 34"/>
          <p:cNvSpPr/>
          <p:nvPr/>
        </p:nvSpPr>
        <p:spPr>
          <a:xfrm>
            <a:off x="7596336" y="1628800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2915816" y="1844824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tx1"/>
                </a:solidFill>
              </a:rPr>
              <a:t>Smearing</a:t>
            </a:r>
            <a:r>
              <a:rPr lang="fr-FR" sz="3600" dirty="0" smtClean="0">
                <a:solidFill>
                  <a:schemeClr val="tx1"/>
                </a:solidFill>
              </a:rPr>
              <a:t> of the simulation data 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9087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Method</a:t>
            </a:r>
            <a:r>
              <a:rPr lang="fr-FR" b="1" i="1" dirty="0" smtClean="0"/>
              <a:t>: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90872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reproduce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data,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chose to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smear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the photon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in the simulation  </a:t>
            </a:r>
            <a:r>
              <a:rPr lang="fr-FR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fr-FR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lang="fr-FR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on  t and </a:t>
            </a:r>
            <a:r>
              <a:rPr lang="el-GR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 smtClean="0"/>
          </a:p>
        </p:txBody>
      </p:sp>
      <p:pic>
        <p:nvPicPr>
          <p:cNvPr id="6" name="Picture 1" descr="C:\Users\meriem\Desktop\planhadroniclepton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16832"/>
            <a:ext cx="2123729" cy="136815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Ellipse 31"/>
          <p:cNvSpPr/>
          <p:nvPr/>
        </p:nvSpPr>
        <p:spPr>
          <a:xfrm>
            <a:off x="7452320" y="422108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236296" y="4005064"/>
            <a:ext cx="1008112" cy="100811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020272" y="3789040"/>
            <a:ext cx="1440160" cy="144854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 descr="degradationenerg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72816"/>
            <a:ext cx="4464496" cy="252028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3779912" y="2060848"/>
            <a:ext cx="2376264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fit of  </a:t>
            </a:r>
            <a:r>
              <a:rPr lang="fr-FR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simulation data 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Connecteur droit avec flèche 64"/>
          <p:cNvCxnSpPr>
            <a:stCxn id="63" idx="1"/>
          </p:cNvCxnSpPr>
          <p:nvPr/>
        </p:nvCxnSpPr>
        <p:spPr>
          <a:xfrm flipH="1">
            <a:off x="2699792" y="2476347"/>
            <a:ext cx="1080120" cy="1605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3347864" y="3132837"/>
            <a:ext cx="2952328" cy="8002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fit of  the </a:t>
            </a:r>
            <a:r>
              <a:rPr lang="fr-FR" sz="1600" b="1" dirty="0" err="1" smtClean="0"/>
              <a:t>experimental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data 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sz="1400" b="1" dirty="0"/>
          </a:p>
        </p:txBody>
      </p:sp>
      <p:cxnSp>
        <p:nvCxnSpPr>
          <p:cNvPr id="70" name="Connecteur droit avec flèche 69"/>
          <p:cNvCxnSpPr>
            <a:stCxn id="69" idx="1"/>
          </p:cNvCxnSpPr>
          <p:nvPr/>
        </p:nvCxnSpPr>
        <p:spPr>
          <a:xfrm flipH="1">
            <a:off x="3059832" y="3532947"/>
            <a:ext cx="288032" cy="7752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1115616" y="4509120"/>
            <a:ext cx="604867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The photon </a:t>
            </a:r>
            <a:r>
              <a:rPr lang="fr-FR" dirty="0" err="1" smtClean="0"/>
              <a:t>energy</a:t>
            </a:r>
            <a:r>
              <a:rPr lang="fr-FR" dirty="0" smtClean="0"/>
              <a:t> in the simulation 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smeared</a:t>
            </a:r>
            <a:r>
              <a:rPr lang="fr-FR" dirty="0" smtClean="0"/>
              <a:t> by: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2841972" y="4941888"/>
          <a:ext cx="417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7" name="Équation" r:id="rId5" imgW="2869920" imgH="279360" progId="Equation.3">
                  <p:embed/>
                </p:oleObj>
              </mc:Choice>
              <mc:Fallback>
                <p:oleObj name="Équation" r:id="rId5" imgW="28699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972" y="4941888"/>
                        <a:ext cx="4178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"/>
          <p:cNvGraphicFramePr>
            <a:graphicFrameLocks noChangeAspect="1"/>
          </p:cNvGraphicFramePr>
          <p:nvPr/>
        </p:nvGraphicFramePr>
        <p:xfrm>
          <a:off x="1370683" y="4819179"/>
          <a:ext cx="681037" cy="48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8" name="Équation" r:id="rId7" imgW="342720" imgH="279360" progId="Equation.3">
                  <p:embed/>
                </p:oleObj>
              </mc:Choice>
              <mc:Fallback>
                <p:oleObj name="Équation" r:id="rId7" imgW="3427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683" y="4819179"/>
                        <a:ext cx="681037" cy="482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Flèche droite 74"/>
          <p:cNvSpPr/>
          <p:nvPr/>
        </p:nvSpPr>
        <p:spPr>
          <a:xfrm>
            <a:off x="2087984" y="5013176"/>
            <a:ext cx="683816" cy="2752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76" name="Object 4"/>
          <p:cNvGraphicFramePr>
            <a:graphicFrameLocks noChangeAspect="1"/>
          </p:cNvGraphicFramePr>
          <p:nvPr/>
        </p:nvGraphicFramePr>
        <p:xfrm>
          <a:off x="2664742" y="5516563"/>
          <a:ext cx="44275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9" name="Équation" r:id="rId9" imgW="2374560" imgH="279360" progId="Equation.3">
                  <p:embed/>
                </p:oleObj>
              </mc:Choice>
              <mc:Fallback>
                <p:oleObj name="Équation" r:id="rId9" imgW="237456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742" y="5516563"/>
                        <a:ext cx="44275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"/>
          <p:cNvGraphicFramePr>
            <a:graphicFrameLocks noChangeAspect="1"/>
          </p:cNvGraphicFramePr>
          <p:nvPr/>
        </p:nvGraphicFramePr>
        <p:xfrm>
          <a:off x="2699792" y="6021388"/>
          <a:ext cx="43338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0" name="Équation" r:id="rId11" imgW="2565360" imgH="330120" progId="Equation.3">
                  <p:embed/>
                </p:oleObj>
              </mc:Choice>
              <mc:Fallback>
                <p:oleObj name="Équation" r:id="rId11" imgW="256536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6021388"/>
                        <a:ext cx="43338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4427984" y="2636912"/>
            <a:ext cx="1584176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0711" name="Object 7"/>
          <p:cNvGraphicFramePr>
            <a:graphicFrameLocks noChangeAspect="1"/>
          </p:cNvGraphicFramePr>
          <p:nvPr/>
        </p:nvGraphicFramePr>
        <p:xfrm>
          <a:off x="4525070" y="2564904"/>
          <a:ext cx="622994" cy="35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1" name="Équation" r:id="rId13" imgW="330120" imgH="253800" progId="Equation.3">
                  <p:embed/>
                </p:oleObj>
              </mc:Choice>
              <mc:Fallback>
                <p:oleObj name="Équation" r:id="rId13" imgW="33012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070" y="2564904"/>
                        <a:ext cx="622994" cy="359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3" name="Object 9"/>
          <p:cNvGraphicFramePr>
            <a:graphicFrameLocks noChangeAspect="1"/>
          </p:cNvGraphicFramePr>
          <p:nvPr/>
        </p:nvGraphicFramePr>
        <p:xfrm>
          <a:off x="5148064" y="2492896"/>
          <a:ext cx="584399" cy="4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2" name="Équation" r:id="rId15" imgW="342720" imgH="279360" progId="Equation.3">
                  <p:embed/>
                </p:oleObj>
              </mc:Choice>
              <mc:Fallback>
                <p:oleObj name="Équation" r:id="rId15" imgW="342720" imgH="279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492896"/>
                        <a:ext cx="584399" cy="4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4499992" y="3645024"/>
            <a:ext cx="1584176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4690864" y="3573463"/>
          <a:ext cx="529208" cy="43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3" name="Équation" r:id="rId17" imgW="317160" imgH="279360" progId="Equation.3">
                  <p:embed/>
                </p:oleObj>
              </mc:Choice>
              <mc:Fallback>
                <p:oleObj name="Équation" r:id="rId17" imgW="31716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864" y="3573463"/>
                        <a:ext cx="529208" cy="431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2" name="Object 8"/>
          <p:cNvGraphicFramePr>
            <a:graphicFrameLocks noChangeAspect="1"/>
          </p:cNvGraphicFramePr>
          <p:nvPr/>
        </p:nvGraphicFramePr>
        <p:xfrm>
          <a:off x="5269904" y="3541514"/>
          <a:ext cx="526232" cy="39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4" name="Équation" r:id="rId19" imgW="330120" imgH="291960" progId="Equation.3">
                  <p:embed/>
                </p:oleObj>
              </mc:Choice>
              <mc:Fallback>
                <p:oleObj name="Équation" r:id="rId19" imgW="330120" imgH="291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904" y="3541514"/>
                        <a:ext cx="526232" cy="391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827584" y="191683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for 1 </a:t>
            </a:r>
            <a:r>
              <a:rPr lang="fr-FR" sz="1600" b="1" dirty="0" err="1" smtClean="0">
                <a:solidFill>
                  <a:srgbClr val="FF0000"/>
                </a:solidFill>
              </a:rPr>
              <a:t>bin</a:t>
            </a:r>
            <a:r>
              <a:rPr lang="fr-FR" sz="1600" b="1" dirty="0" smtClean="0">
                <a:solidFill>
                  <a:srgbClr val="FF0000"/>
                </a:solidFill>
              </a:rPr>
              <a:t> in (t,</a:t>
            </a:r>
            <a:r>
              <a:rPr lang="el-GR" sz="1600" b="1" dirty="0" smtClean="0">
                <a:solidFill>
                  <a:srgbClr val="FF0000"/>
                </a:solidFill>
              </a:rPr>
              <a:t> φ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29" name="ZoneTexte 28"/>
          <p:cNvSpPr txBox="1"/>
          <p:nvPr/>
        </p:nvSpPr>
        <p:spPr>
          <a:xfrm>
            <a:off x="2987824" y="414908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r-FR" b="1" dirty="0" smtClean="0"/>
              <a:t>E</a:t>
            </a:r>
            <a:r>
              <a:rPr lang="fr-FR" b="1" baseline="30000" dirty="0" smtClean="0"/>
              <a:t>(</a:t>
            </a:r>
            <a:r>
              <a:rPr lang="fr-FR" b="1" baseline="30000" dirty="0" err="1" smtClean="0"/>
              <a:t>Exp</a:t>
            </a:r>
            <a:r>
              <a:rPr lang="fr-FR" b="1" baseline="30000" dirty="0" smtClean="0"/>
              <a:t>-th) </a:t>
            </a:r>
            <a:r>
              <a:rPr lang="fr-FR" b="1" dirty="0" smtClean="0"/>
              <a:t>(E</a:t>
            </a:r>
            <a:r>
              <a:rPr lang="fr-FR" b="1" baseline="30000" dirty="0" smtClean="0"/>
              <a:t>(MC-th) </a:t>
            </a:r>
            <a:r>
              <a:rPr lang="fr-FR" b="1" dirty="0" smtClean="0"/>
              <a:t>)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avant32mm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6912768" cy="47525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tx1"/>
                </a:solidFill>
              </a:rPr>
              <a:t>Smearing</a:t>
            </a:r>
            <a:r>
              <a:rPr lang="fr-FR" sz="3600" dirty="0" smtClean="0">
                <a:solidFill>
                  <a:schemeClr val="tx1"/>
                </a:solidFill>
              </a:rPr>
              <a:t> of the simulation data </a:t>
            </a:r>
            <a:endParaRPr lang="fr-FR" sz="36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15" name="Image 14" descr="aprs32m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6912768" cy="48245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59832" y="1218238"/>
            <a:ext cx="3600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for 1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</a:rPr>
              <a:t>bin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  in (t,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 φ 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7647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FF0000"/>
                </a:solidFill>
              </a:rPr>
              <a:t>Smearing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</a:rPr>
              <a:t>Result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19672" y="170080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</a:rPr>
              <a:t>Simulation </a:t>
            </a:r>
            <a:r>
              <a:rPr lang="fr-FR" sz="1600" b="1" dirty="0" err="1" smtClean="0">
                <a:solidFill>
                  <a:srgbClr val="00B0F0"/>
                </a:solidFill>
              </a:rPr>
              <a:t>before</a:t>
            </a:r>
            <a:r>
              <a:rPr lang="fr-FR" sz="1600" b="1" dirty="0" smtClean="0">
                <a:solidFill>
                  <a:srgbClr val="00B0F0"/>
                </a:solidFill>
              </a:rPr>
              <a:t>  simulation </a:t>
            </a:r>
            <a:endParaRPr lang="fr-FR" sz="1600" b="1" dirty="0">
              <a:solidFill>
                <a:srgbClr val="00B0F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635896" y="1988840"/>
            <a:ext cx="936104" cy="43204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763688" y="378904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Experimental</a:t>
            </a:r>
            <a:r>
              <a:rPr lang="fr-FR" sz="1600" b="1" dirty="0" smtClean="0"/>
              <a:t> data</a:t>
            </a:r>
            <a:endParaRPr lang="fr-FR" sz="1600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483768" y="4077072"/>
            <a:ext cx="936104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547664" y="278092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Simulation after  simulation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915816" y="3140968"/>
            <a:ext cx="1008112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tx1"/>
                </a:solidFill>
              </a:rPr>
              <a:t>Smearing</a:t>
            </a:r>
            <a:r>
              <a:rPr lang="fr-FR" sz="3600" dirty="0" smtClean="0">
                <a:solidFill>
                  <a:schemeClr val="tx1"/>
                </a:solidFill>
              </a:rPr>
              <a:t> of the simulation data </a:t>
            </a:r>
            <a:endParaRPr lang="fr-FR" sz="3600" dirty="0"/>
          </a:p>
        </p:txBody>
      </p:sp>
      <p:pic>
        <p:nvPicPr>
          <p:cNvPr id="6" name="Image 5" descr="resultdegradationMX2-resolutionkin2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400506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475656" y="31409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Résolution (largeur du pic)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8" y="1124744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Good agreement between  the resolution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 agreement between  the calibration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first 20 bins are rejected  (blocks on board of the calorimeter)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coefficients of the smearing determined  with LH2_data  and the 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simulation are then applied to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simulation.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3419872" y="8274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For 5 in t and  20 in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φ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7647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FF0000"/>
                </a:solidFill>
              </a:rPr>
              <a:t>Smearing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</a:rPr>
              <a:t>Result</a:t>
            </a:r>
            <a:endParaRPr lang="fr-FR" b="1" u="sng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tx1"/>
                </a:solidFill>
              </a:rPr>
              <a:t>Smearing</a:t>
            </a:r>
            <a:r>
              <a:rPr lang="fr-FR" sz="3600" dirty="0" smtClean="0">
                <a:solidFill>
                  <a:schemeClr val="tx1"/>
                </a:solidFill>
              </a:rPr>
              <a:t> of the simulation data </a:t>
            </a:r>
            <a:endParaRPr lang="fr-FR" sz="3600" dirty="0"/>
          </a:p>
        </p:txBody>
      </p:sp>
      <p:pic>
        <p:nvPicPr>
          <p:cNvPr id="7" name="Image 6" descr="resultpositionMX2-resolutionkin2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9108504" cy="39330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75656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Calibration (position du pic)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2008" y="1124744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Good agreement between  the resolution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Good agreement between  the calibration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first 20 bins are rejected  (blocks on board of the calorimeter)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coefficients of the smearing determined  with LH2_data  and the 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simulation are then applied to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simulation.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7647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FF0000"/>
                </a:solidFill>
              </a:rPr>
              <a:t>Smearing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</a:rPr>
              <a:t>Result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9872" y="8274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For 5 in t and  20 in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φ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tx1"/>
                </a:solidFill>
              </a:rPr>
              <a:t>Smearing</a:t>
            </a:r>
            <a:r>
              <a:rPr lang="fr-FR" sz="3600" dirty="0" smtClean="0">
                <a:solidFill>
                  <a:schemeClr val="tx1"/>
                </a:solidFill>
              </a:rPr>
              <a:t> of the simulation data </a:t>
            </a:r>
            <a:endParaRPr lang="fr-FR" sz="3600" dirty="0"/>
          </a:p>
        </p:txBody>
      </p:sp>
      <p:pic>
        <p:nvPicPr>
          <p:cNvPr id="7" name="Image 6" descr="resultpositionMX2-resolutionkin2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9108504" cy="3933056"/>
          </a:xfrm>
          <a:prstGeom prst="rect">
            <a:avLst/>
          </a:prstGeom>
        </p:spPr>
      </p:pic>
      <p:sp>
        <p:nvSpPr>
          <p:cNvPr id="18" name="Accolade ouvrante 17"/>
          <p:cNvSpPr/>
          <p:nvPr/>
        </p:nvSpPr>
        <p:spPr>
          <a:xfrm rot="16200000">
            <a:off x="1777383" y="5863580"/>
            <a:ext cx="332654" cy="1656185"/>
          </a:xfrm>
          <a:prstGeom prst="leftBrac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21" name="ZoneTexte 20"/>
          <p:cNvSpPr txBox="1"/>
          <p:nvPr/>
        </p:nvSpPr>
        <p:spPr>
          <a:xfrm>
            <a:off x="539552" y="6021288"/>
            <a:ext cx="4159587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first 20 bins are rejected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5656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Calibration (position du pic)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8" y="1124744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Good agreement between  the resolution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Good agreement between  the calibration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first 20 bins are rejected  (blocks on board of the calorimeter)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coefficients of the smearing determined  with LH2_data  and the 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simulation are then applied to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n_DVCS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simulation.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7647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FF0000"/>
                </a:solidFill>
              </a:rPr>
              <a:t>Smearing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</a:rPr>
              <a:t>Result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9872" y="8274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For 5 in t and  20 in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φ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tx1"/>
                </a:solidFill>
              </a:rPr>
              <a:t>Smearing</a:t>
            </a:r>
            <a:r>
              <a:rPr lang="fr-FR" sz="3600" dirty="0" smtClean="0">
                <a:solidFill>
                  <a:schemeClr val="tx1"/>
                </a:solidFill>
              </a:rPr>
              <a:t> of the simulation data </a:t>
            </a:r>
            <a:endParaRPr lang="fr-FR" sz="3600" dirty="0"/>
          </a:p>
        </p:txBody>
      </p:sp>
      <p:pic>
        <p:nvPicPr>
          <p:cNvPr id="7" name="Image 6" descr="resultpositionMX2-resolutionkin2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9108504" cy="3933056"/>
          </a:xfrm>
          <a:prstGeom prst="rect">
            <a:avLst/>
          </a:prstGeom>
        </p:spPr>
      </p:pic>
      <p:sp>
        <p:nvSpPr>
          <p:cNvPr id="18" name="Accolade ouvrante 17"/>
          <p:cNvSpPr/>
          <p:nvPr/>
        </p:nvSpPr>
        <p:spPr>
          <a:xfrm rot="16200000">
            <a:off x="1777383" y="5863580"/>
            <a:ext cx="332654" cy="1656185"/>
          </a:xfrm>
          <a:prstGeom prst="leftBrac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21" name="ZoneTexte 20"/>
          <p:cNvSpPr txBox="1"/>
          <p:nvPr/>
        </p:nvSpPr>
        <p:spPr>
          <a:xfrm>
            <a:off x="539552" y="6021288"/>
            <a:ext cx="4159587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first 20 bins are rejected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656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Calibration (position du pic)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8" y="1124744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Good agreement between  the resolution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Good agreement between  the calibration of the data and the simulation for each bin  (t and φ)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first 20 bins are rejected  (blocks on board of the calorimeter)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coefficients of the smearing determined  with LH2_data  and the 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p_DVCS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simulation are then applied to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d_DVCS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n_DVCS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simulation.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7647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FF0000"/>
                </a:solidFill>
              </a:rPr>
              <a:t>Smearing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</a:rPr>
              <a:t>Result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9872" y="8274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For 5 in t and  20 in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φ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oneTexte 58"/>
          <p:cNvSpPr txBox="1"/>
          <p:nvPr/>
        </p:nvSpPr>
        <p:spPr>
          <a:xfrm>
            <a:off x="4499992" y="4964975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observables we want </a:t>
            </a:r>
          </a:p>
          <a:p>
            <a:pPr algn="ctr"/>
            <a:r>
              <a:rPr lang="en-US" dirty="0" smtClean="0"/>
              <a:t>to extract:  these are linear</a:t>
            </a:r>
          </a:p>
          <a:p>
            <a:pPr algn="ctr"/>
            <a:r>
              <a:rPr lang="en-US" dirty="0" smtClean="0"/>
              <a:t>combinations of CFFS </a:t>
            </a:r>
            <a:endParaRPr lang="fr-FR" dirty="0" smtClean="0"/>
          </a:p>
          <a:p>
            <a:pPr algn="ctr"/>
            <a:r>
              <a:rPr lang="fr-FR" b="1" i="1" dirty="0" smtClean="0"/>
              <a:t> </a:t>
            </a:r>
            <a:r>
              <a:rPr lang="en-US" dirty="0" smtClean="0"/>
              <a:t>which contains GPDs </a:t>
            </a:r>
            <a:r>
              <a:rPr lang="fr-FR" b="1" i="1" dirty="0" smtClean="0">
                <a:solidFill>
                  <a:srgbClr val="FF0000"/>
                </a:solidFill>
              </a:rPr>
              <a:t>(</a:t>
            </a:r>
            <a:r>
              <a:rPr lang="fr-FR" b="1" i="1" dirty="0" err="1" smtClean="0">
                <a:solidFill>
                  <a:srgbClr val="FF0000"/>
                </a:solidFill>
              </a:rPr>
              <a:t>unknown</a:t>
            </a:r>
            <a:r>
              <a:rPr lang="fr-FR" b="1" i="1" dirty="0" smtClean="0">
                <a:solidFill>
                  <a:srgbClr val="FF0000"/>
                </a:solidFill>
              </a:rPr>
              <a:t>)</a:t>
            </a:r>
            <a:endParaRPr lang="fr-FR" b="1" i="1" dirty="0">
              <a:solidFill>
                <a:srgbClr val="FF0000"/>
              </a:solidFill>
            </a:endParaRPr>
          </a:p>
        </p:txBody>
      </p:sp>
      <p:cxnSp>
        <p:nvCxnSpPr>
          <p:cNvPr id="53" name="Connecteur droit avec flèche 52"/>
          <p:cNvCxnSpPr>
            <a:endCxn id="51" idx="2"/>
          </p:cNvCxnSpPr>
          <p:nvPr/>
        </p:nvCxnSpPr>
        <p:spPr>
          <a:xfrm flipH="1" flipV="1">
            <a:off x="6084168" y="3573017"/>
            <a:ext cx="936104" cy="1296143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7020272" y="3573016"/>
            <a:ext cx="1728192" cy="129614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Extraction of the cross section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11560" y="1052736"/>
          <a:ext cx="3272948" cy="96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7" name="Équation" r:id="rId4" imgW="1676160" imgH="507960" progId="Equation.3">
                  <p:embed/>
                </p:oleObj>
              </mc:Choice>
              <mc:Fallback>
                <p:oleObj name="Équation" r:id="rId4" imgW="16761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3272948" cy="968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-12700" y="2989263"/>
          <a:ext cx="9169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8" name="Équation" r:id="rId6" imgW="6717960" imgH="596880" progId="Equation.3">
                  <p:embed/>
                </p:oleObj>
              </mc:Choice>
              <mc:Fallback>
                <p:oleObj name="Équation" r:id="rId6" imgW="671796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2989263"/>
                        <a:ext cx="9169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" y="3933056"/>
            <a:ext cx="1835695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BH </a:t>
            </a:r>
            <a:r>
              <a:rPr lang="fr-FR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_neutron</a:t>
            </a:r>
            <a:endParaRPr lang="fr-FR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 contribution</a:t>
            </a:r>
            <a:endParaRPr lang="fr-FR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9672" y="3933056"/>
            <a:ext cx="1872208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BH_coherent</a:t>
            </a:r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deuteron</a:t>
            </a:r>
            <a:endParaRPr lang="fr-FR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</a:rPr>
              <a:t> contribution</a:t>
            </a:r>
            <a:endParaRPr lang="fr-FR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 rot="16200000">
            <a:off x="2267743" y="3284984"/>
            <a:ext cx="216025" cy="648071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3131840" y="3284984"/>
            <a:ext cx="216024" cy="648072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 rot="16200000">
            <a:off x="5035302" y="2677665"/>
            <a:ext cx="288032" cy="2078731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7416316" y="2672916"/>
            <a:ext cx="216024" cy="2016224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39952" y="3789040"/>
            <a:ext cx="2937201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(DVCS²+I) neutron</a:t>
            </a:r>
          </a:p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Contribution </a:t>
            </a:r>
            <a:endParaRPr lang="fr-FR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3717032"/>
            <a:ext cx="2937201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(DVCS²+I) </a:t>
            </a:r>
            <a:r>
              <a:rPr lang="fr-FR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Coherent</a:t>
            </a:r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deuteron</a:t>
            </a:r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Contribution</a:t>
            </a:r>
            <a:endParaRPr lang="fr-FR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68" y="4509120"/>
            <a:ext cx="3413504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FF0000"/>
                </a:solidFill>
              </a:rPr>
              <a:t>Calculated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with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600" dirty="0" err="1" smtClean="0">
                <a:solidFill>
                  <a:srgbClr val="FF0000"/>
                </a:solidFill>
              </a:rPr>
              <a:t>elastic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form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factors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5" name="Accolade ouvrante 14"/>
          <p:cNvSpPr/>
          <p:nvPr/>
        </p:nvSpPr>
        <p:spPr>
          <a:xfrm rot="16200000">
            <a:off x="1619672" y="2996952"/>
            <a:ext cx="216023" cy="2952329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4932040" y="4869159"/>
            <a:ext cx="3960440" cy="1440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27584" y="1847979"/>
            <a:ext cx="1296144" cy="3480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luminosity</a:t>
            </a:r>
            <a:endParaRPr lang="fr-FR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ccolade ouvrante 20"/>
          <p:cNvSpPr/>
          <p:nvPr/>
        </p:nvSpPr>
        <p:spPr>
          <a:xfrm rot="16200000">
            <a:off x="1677804" y="1570669"/>
            <a:ext cx="288032" cy="404295"/>
          </a:xfrm>
          <a:prstGeom prst="leftBrac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22" name="Accolade ouvrante 21"/>
          <p:cNvSpPr/>
          <p:nvPr/>
        </p:nvSpPr>
        <p:spPr>
          <a:xfrm rot="16200000">
            <a:off x="2879814" y="1769157"/>
            <a:ext cx="216024" cy="576064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860032" y="1772816"/>
          <a:ext cx="252028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9" name="Équation" r:id="rId8" imgW="1485720" imgH="266400" progId="Equation.3">
                  <p:embed/>
                </p:oleObj>
              </mc:Choice>
              <mc:Fallback>
                <p:oleObj name="Équation" r:id="rId8" imgW="148572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772816"/>
                        <a:ext cx="2520280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ccolade ouvrante 23"/>
          <p:cNvSpPr/>
          <p:nvPr/>
        </p:nvSpPr>
        <p:spPr>
          <a:xfrm rot="16200000">
            <a:off x="3491880" y="1484785"/>
            <a:ext cx="216024" cy="504056"/>
          </a:xfrm>
          <a:prstGeom prst="leftBrac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131840" y="1784856"/>
            <a:ext cx="1440160" cy="3480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B050"/>
                </a:solidFill>
              </a:rPr>
              <a:t>solid</a:t>
            </a:r>
            <a:r>
              <a:rPr lang="fr-FR" sz="1600" b="1" dirty="0" smtClean="0">
                <a:solidFill>
                  <a:srgbClr val="00B050"/>
                </a:solidFill>
              </a:rPr>
              <a:t> angle</a:t>
            </a:r>
            <a:endParaRPr lang="fr-FR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176464" y="1157089"/>
            <a:ext cx="3851920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Events number in the simulation in one bin at the vertex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ccolade fermante 42"/>
          <p:cNvSpPr/>
          <p:nvPr/>
        </p:nvSpPr>
        <p:spPr>
          <a:xfrm>
            <a:off x="4067944" y="1229097"/>
            <a:ext cx="288032" cy="5760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123728" y="2060848"/>
            <a:ext cx="1872208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cross section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2411760" y="3717032"/>
            <a:ext cx="576064" cy="28803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868144" y="3140969"/>
            <a:ext cx="432048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8604448" y="3140968"/>
            <a:ext cx="522811" cy="4762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 dirty="0"/>
          </a:p>
        </p:txBody>
      </p:sp>
      <p:cxnSp>
        <p:nvCxnSpPr>
          <p:cNvPr id="60" name="Connecteur droit avec flèche 59"/>
          <p:cNvCxnSpPr/>
          <p:nvPr/>
        </p:nvCxnSpPr>
        <p:spPr>
          <a:xfrm flipV="1">
            <a:off x="1187624" y="3717032"/>
            <a:ext cx="864096" cy="28803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79512" y="5085184"/>
            <a:ext cx="3744416" cy="86177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Dependence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l-GR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Separate the different neutron contributions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(neutron)  (or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Xid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coherent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deuton))</a:t>
            </a:r>
            <a:endParaRPr lang="fr-FR" sz="1600" dirty="0"/>
          </a:p>
        </p:txBody>
      </p:sp>
      <p:cxnSp>
        <p:nvCxnSpPr>
          <p:cNvPr id="75" name="Connecteur droit avec flèche 74"/>
          <p:cNvCxnSpPr/>
          <p:nvPr/>
        </p:nvCxnSpPr>
        <p:spPr>
          <a:xfrm flipV="1">
            <a:off x="1979712" y="3429000"/>
            <a:ext cx="3600400" cy="1800200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3419872" y="3717032"/>
            <a:ext cx="1440160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Facteurs cinématiques</a:t>
            </a:r>
            <a:endParaRPr lang="fr-FR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995936" y="3212976"/>
            <a:ext cx="1800200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6804248" y="3212976"/>
            <a:ext cx="172819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539552" y="5982379"/>
            <a:ext cx="2808312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Binning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in Mx2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Separate contributions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Xid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Mx²d ≈ Mx²n+t/2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" name="Image 107" descr="tsur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19464" y="4320480"/>
            <a:ext cx="4824536" cy="2492896"/>
          </a:xfrm>
          <a:prstGeom prst="rect">
            <a:avLst/>
          </a:prstGeom>
        </p:spPr>
      </p:pic>
      <p:sp>
        <p:nvSpPr>
          <p:cNvPr id="109" name="ZoneTexte 108"/>
          <p:cNvSpPr txBox="1"/>
          <p:nvPr/>
        </p:nvSpPr>
        <p:spPr>
          <a:xfrm>
            <a:off x="6228184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t/2</a:t>
            </a:r>
            <a:endParaRPr lang="fr-FR" b="1" dirty="0"/>
          </a:p>
        </p:txBody>
      </p:sp>
      <p:sp>
        <p:nvSpPr>
          <p:cNvPr id="111" name="ZoneTexte 110"/>
          <p:cNvSpPr txBox="1"/>
          <p:nvPr/>
        </p:nvSpPr>
        <p:spPr>
          <a:xfrm>
            <a:off x="6516216" y="623731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fr-FR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Mn²_neutron</a:t>
            </a:r>
            <a:endParaRPr lang="fr-F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Connecteur droit avec flèche 111"/>
          <p:cNvCxnSpPr/>
          <p:nvPr/>
        </p:nvCxnSpPr>
        <p:spPr>
          <a:xfrm>
            <a:off x="6300192" y="5733256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4932040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≈Mn² + t/2</a:t>
            </a:r>
            <a:endParaRPr lang="fr-FR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49" name="Rectangle 48"/>
          <p:cNvSpPr/>
          <p:nvPr/>
        </p:nvSpPr>
        <p:spPr>
          <a:xfrm>
            <a:off x="6084168" y="2185700"/>
            <a:ext cx="27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kinematic variables</a:t>
            </a:r>
            <a:endParaRPr lang="fr-FR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H="1">
            <a:off x="5724128" y="2204864"/>
            <a:ext cx="1656184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8191500" y="6570316"/>
          <a:ext cx="952500" cy="28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0" name="Équation" r:id="rId11" imgW="927000" imgH="266400" progId="Equation.3">
                  <p:embed/>
                </p:oleObj>
              </mc:Choice>
              <mc:Fallback>
                <p:oleObj name="Équation" r:id="rId11" imgW="92700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0" y="6570316"/>
                        <a:ext cx="952500" cy="287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251520" y="692696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Binning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bins on 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(squared momentum transfer)×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bins on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76256" y="4365104"/>
            <a:ext cx="21957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 n-DVCS simulation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___d-DVCS simulation</a:t>
            </a:r>
            <a:endParaRPr lang="fr-F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496" y="262762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nDVCS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dDVCS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total cross section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(simplified expression)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51" grpId="0" animBg="1"/>
      <p:bldP spid="52" grpId="0" animBg="1"/>
      <p:bldP spid="73" grpId="0" animBg="1"/>
      <p:bldP spid="88" grpId="0"/>
      <p:bldP spid="102" grpId="0" animBg="1"/>
      <p:bldP spid="103" grpId="0" animBg="1"/>
      <p:bldP spid="107" grpId="0" animBg="1"/>
      <p:bldP spid="109" grpId="0"/>
      <p:bldP spid="111" grpId="0"/>
      <p:bldP spid="110" grpId="0"/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347864" y="3645024"/>
            <a:ext cx="5328592" cy="432048"/>
          </a:xfrm>
          <a:prstGeom prst="rect">
            <a:avLst/>
          </a:prstGeom>
          <a:solidFill>
            <a:srgbClr val="FF3399">
              <a:alpha val="53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3635896" y="1628800"/>
            <a:ext cx="1800200" cy="432048"/>
          </a:xfrm>
          <a:prstGeom prst="rect">
            <a:avLst/>
          </a:prstGeom>
          <a:solidFill>
            <a:srgbClr val="FF3399">
              <a:alpha val="53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107504" y="2348880"/>
            <a:ext cx="4248472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123728" y="1628800"/>
            <a:ext cx="936104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179512" y="2988816"/>
          <a:ext cx="5597526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Équation" r:id="rId4" imgW="5397480" imgH="495000" progId="Equation.3">
                  <p:embed/>
                </p:oleObj>
              </mc:Choice>
              <mc:Fallback>
                <p:oleObj name="Équation" r:id="rId4" imgW="539748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988816"/>
                        <a:ext cx="5597526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2297956" y="4364906"/>
          <a:ext cx="55864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Équation" r:id="rId6" imgW="5574960" imgH="457200" progId="Equation.3">
                  <p:embed/>
                </p:oleObj>
              </mc:Choice>
              <mc:Fallback>
                <p:oleObj name="Équation" r:id="rId6" imgW="5574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956" y="4364906"/>
                        <a:ext cx="558641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107504" y="5013176"/>
          <a:ext cx="4483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2" name="Équation" r:id="rId8" imgW="4381200" imgH="647640" progId="Equation.3">
                  <p:embed/>
                </p:oleObj>
              </mc:Choice>
              <mc:Fallback>
                <p:oleObj name="Équation" r:id="rId8" imgW="4381200" imgH="647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013176"/>
                        <a:ext cx="44831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4283968" y="5373141"/>
          <a:ext cx="48212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3" name="Équation" r:id="rId10" imgW="5092560" imgH="647640" progId="Equation.3">
                  <p:embed/>
                </p:oleObj>
              </mc:Choice>
              <mc:Fallback>
                <p:oleObj name="Équation" r:id="rId10" imgW="5092560" imgH="647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373141"/>
                        <a:ext cx="48212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 flipH="1">
            <a:off x="1547664" y="2780928"/>
            <a:ext cx="64807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55576" y="2780928"/>
            <a:ext cx="93610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691680" y="2924944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2843808" y="4869160"/>
            <a:ext cx="1296144" cy="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2267744" y="4869160"/>
            <a:ext cx="1008112" cy="2880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1619672" y="5085184"/>
            <a:ext cx="792088" cy="57606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6012160" y="5445224"/>
            <a:ext cx="1008112" cy="64807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en arc 42"/>
          <p:cNvCxnSpPr/>
          <p:nvPr/>
        </p:nvCxnSpPr>
        <p:spPr>
          <a:xfrm rot="10800000" flipV="1">
            <a:off x="4644008" y="4869160"/>
            <a:ext cx="936104" cy="792088"/>
          </a:xfrm>
          <a:prstGeom prst="curvedConnector3">
            <a:avLst>
              <a:gd name="adj1" fmla="val 50000"/>
            </a:avLst>
          </a:prstGeom>
          <a:ln>
            <a:solidFill>
              <a:srgbClr val="FF3399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4788024" y="4869160"/>
            <a:ext cx="1296144" cy="0"/>
          </a:xfrm>
          <a:prstGeom prst="line">
            <a:avLst/>
          </a:prstGeom>
          <a:ln w="508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547664" y="34290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123728" y="57239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2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588224" y="60932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3399"/>
                </a:solidFill>
              </a:rPr>
              <a:t>3</a:t>
            </a:r>
            <a:endParaRPr lang="fr-FR" b="1" dirty="0">
              <a:solidFill>
                <a:srgbClr val="FF3399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37</a:t>
            </a:fld>
            <a:endParaRPr lang="es-ES"/>
          </a:p>
        </p:txBody>
      </p:sp>
      <p:pic>
        <p:nvPicPr>
          <p:cNvPr id="33" name="Picture 1" descr="C:\Users\meriem\Desktop\planhadronicleptoniqu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1844824"/>
            <a:ext cx="1907704" cy="12961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1247775" y="1628031"/>
          <a:ext cx="52816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4" name="Équation" r:id="rId13" imgW="2920680" imgH="330120" progId="Equation.3">
                  <p:embed/>
                </p:oleObj>
              </mc:Choice>
              <mc:Fallback>
                <p:oleObj name="Équation" r:id="rId13" imgW="292068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628031"/>
                        <a:ext cx="52816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5148064" y="21955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Terme connu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724128" y="2060848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9512" y="6093296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Contributions !!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b="1" u="sng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u="sng" dirty="0" err="1" smtClean="0">
                <a:latin typeface="Times New Roman" pitchFamily="18" charset="0"/>
                <a:cs typeface="Times New Roman" pitchFamily="18" charset="0"/>
              </a:rPr>
              <a:t>can’t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 fit </a:t>
            </a:r>
            <a:r>
              <a:rPr lang="fr-FR" b="1" u="sng" dirty="0" err="1" smtClean="0"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3491880" y="2780928"/>
            <a:ext cx="7200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932040" y="4005064"/>
            <a:ext cx="7200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72200" y="4005064"/>
            <a:ext cx="7200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812360" y="4005064"/>
            <a:ext cx="7200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716016" y="6381328"/>
            <a:ext cx="4385232" cy="31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0794" tIns="50397" rIns="100794" bIns="50397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A.V. Belitsky, D. Mueller  Phys. Rev., D82:074010, 2010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29" name="Object 9"/>
          <p:cNvGraphicFramePr>
            <a:graphicFrameLocks noChangeAspect="1"/>
          </p:cNvGraphicFramePr>
          <p:nvPr/>
        </p:nvGraphicFramePr>
        <p:xfrm>
          <a:off x="3419872" y="3645024"/>
          <a:ext cx="52355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5" name="Équation" r:id="rId15" imgW="4597200" imgH="304560" progId="Equation.3">
                  <p:embed/>
                </p:oleObj>
              </mc:Choice>
              <mc:Fallback>
                <p:oleObj name="Équation" r:id="rId15" imgW="4597200" imgH="304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645024"/>
                        <a:ext cx="52355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30" name="Object 10"/>
          <p:cNvGraphicFramePr>
            <a:graphicFrameLocks noChangeAspect="1"/>
          </p:cNvGraphicFramePr>
          <p:nvPr/>
        </p:nvGraphicFramePr>
        <p:xfrm>
          <a:off x="146050" y="2253878"/>
          <a:ext cx="41719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Équation" r:id="rId17" imgW="3174840" imgH="393480" progId="Equation.3">
                  <p:embed/>
                </p:oleObj>
              </mc:Choice>
              <mc:Fallback>
                <p:oleObj name="Équation" r:id="rId17" imgW="31748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2253878"/>
                        <a:ext cx="417195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ZoneTexte 57"/>
          <p:cNvSpPr txBox="1"/>
          <p:nvPr/>
        </p:nvSpPr>
        <p:spPr>
          <a:xfrm>
            <a:off x="-108520" y="899428"/>
            <a:ext cx="939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According to the formalism of Muller </a:t>
            </a:r>
            <a:r>
              <a:rPr lang="en-US" b="1" dirty="0" err="1" smtClean="0"/>
              <a:t>Belitsky</a:t>
            </a:r>
            <a:r>
              <a:rPr lang="en-US" b="1" dirty="0" smtClean="0"/>
              <a:t> and the differential cross section is:</a:t>
            </a:r>
          </a:p>
        </p:txBody>
      </p:sp>
      <p:sp>
        <p:nvSpPr>
          <p:cNvPr id="51" name="Titre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229600" cy="850106"/>
          </a:xfrm>
        </p:spPr>
        <p:txBody>
          <a:bodyPr/>
          <a:lstStyle/>
          <a:p>
            <a:r>
              <a:rPr lang="fr-FR" sz="3600" dirty="0" smtClean="0">
                <a:solidFill>
                  <a:schemeClr val="tx1"/>
                </a:solidFill>
              </a:rPr>
              <a:t>Extraction of the cross section</a:t>
            </a:r>
          </a:p>
        </p:txBody>
      </p:sp>
      <p:cxnSp>
        <p:nvCxnSpPr>
          <p:cNvPr id="59" name="Connecteur droit 5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  <p:bldP spid="42" grpId="0" animBg="1"/>
      <p:bldP spid="48" grpId="0"/>
      <p:bldP spid="49" grpId="0"/>
      <p:bldP spid="50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332656"/>
            <a:ext cx="48600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A.V. </a:t>
            </a:r>
            <a:r>
              <a:rPr lang="fr-F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Belitsky</a:t>
            </a: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D. Muller  Phys. </a:t>
            </a:r>
            <a:r>
              <a:rPr lang="fr-F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D82:074010, 2010</a:t>
            </a:r>
            <a:endParaRPr lang="fr-FR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496" y="980728"/>
            <a:ext cx="3816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In the new BKM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Formalism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have: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colade ouvrante 9"/>
          <p:cNvSpPr/>
          <p:nvPr/>
        </p:nvSpPr>
        <p:spPr>
          <a:xfrm>
            <a:off x="3419872" y="836712"/>
            <a:ext cx="216024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563888" y="8367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CFFs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for the neutron</a:t>
            </a:r>
          </a:p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CFFs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coherent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deuton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2226350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chose to fit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fr-F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CFFs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3" name="Chevron 12"/>
          <p:cNvSpPr/>
          <p:nvPr/>
        </p:nvSpPr>
        <p:spPr>
          <a:xfrm>
            <a:off x="6516216" y="980728"/>
            <a:ext cx="288032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04248" y="910461"/>
            <a:ext cx="2339752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Contributions !!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can’t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fit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ccolade ouvrante 15"/>
          <p:cNvSpPr/>
          <p:nvPr/>
        </p:nvSpPr>
        <p:spPr>
          <a:xfrm>
            <a:off x="2699792" y="1916832"/>
            <a:ext cx="144016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843808" y="188721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Feff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b="1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DVCS</a:t>
            </a:r>
            <a:endParaRPr lang="fr-FR" sz="2400" b="1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71800" y="2204864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r-FR" sz="2400" b="1" i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b="1" i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fr-FR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i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Feff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b="1" i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fr-FR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="1" i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DVCS</a:t>
            </a:r>
            <a:endParaRPr lang="fr-FR" sz="2400" b="1" i="1" baseline="30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27584" y="2915652"/>
            <a:ext cx="1431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BUT:</a:t>
            </a:r>
            <a:endParaRPr lang="fr-FR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7584" y="335292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coefficients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="1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 coefficients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coefficients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not stable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if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² of the fit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good) as 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of:</a:t>
            </a:r>
          </a:p>
          <a:p>
            <a:pPr>
              <a:buFont typeface="Wingdings" pitchFamily="2" charset="2"/>
              <a:buChar char="v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on Mx²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binning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on Mx²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contributions to fit</a:t>
            </a: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Constantia"/>
            </a:endParaRP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55576" y="5435932"/>
            <a:ext cx="8280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BH_contributions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and the total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cross section 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shown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251520" y="537321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2B41-1FE8-4448-B8E7-6F6E5FD226DF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5" name="ZoneTexte 4"/>
          <p:cNvSpPr txBox="1"/>
          <p:nvPr/>
        </p:nvSpPr>
        <p:spPr>
          <a:xfrm>
            <a:off x="107504" y="26064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</a:rPr>
              <a:t>Observables: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r-FR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Feff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b="1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DVCS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///  </a:t>
            </a:r>
            <a:r>
              <a:rPr lang="fr-FR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r-FR" b="1" i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fr-FR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Feff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b="1" i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DVCS</a:t>
            </a:r>
            <a:endParaRPr lang="fr-FR" b="1" i="1" baseline="30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b="1" i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 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6" name="Image 5" descr="Recineut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3168352" cy="3024336"/>
          </a:xfrm>
          <a:prstGeom prst="rect">
            <a:avLst/>
          </a:prstGeom>
        </p:spPr>
      </p:pic>
      <p:pic>
        <p:nvPicPr>
          <p:cNvPr id="7" name="Image 6" descr="ReciFeffneut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836712"/>
            <a:ext cx="3386708" cy="3024336"/>
          </a:xfrm>
          <a:prstGeom prst="rect">
            <a:avLst/>
          </a:prstGeom>
        </p:spPr>
      </p:pic>
      <p:pic>
        <p:nvPicPr>
          <p:cNvPr id="8" name="Image 7" descr="CDVCSneut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836712"/>
            <a:ext cx="3026668" cy="3024336"/>
          </a:xfrm>
          <a:prstGeom prst="rect">
            <a:avLst/>
          </a:prstGeom>
        </p:spPr>
      </p:pic>
      <p:pic>
        <p:nvPicPr>
          <p:cNvPr id="9" name="Image 8" descr="Recideuton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1"/>
            <a:ext cx="3419872" cy="2952328"/>
          </a:xfrm>
          <a:prstGeom prst="rect">
            <a:avLst/>
          </a:prstGeom>
        </p:spPr>
      </p:pic>
      <p:pic>
        <p:nvPicPr>
          <p:cNvPr id="10" name="Image 9" descr="ReciFeffdeut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789040"/>
            <a:ext cx="3384376" cy="2880320"/>
          </a:xfrm>
          <a:prstGeom prst="rect">
            <a:avLst/>
          </a:prstGeom>
        </p:spPr>
      </p:pic>
      <p:pic>
        <p:nvPicPr>
          <p:cNvPr id="11" name="Image 10" descr="CDVCSdeut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789041"/>
            <a:ext cx="2952328" cy="27363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68" y="119675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r-FR" b="1" i="1" baseline="300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3888" y="1268760"/>
            <a:ext cx="158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300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baseline="-250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Feff</a:t>
            </a:r>
            <a:r>
              <a:rPr lang="fr-FR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112474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300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DVCS</a:t>
            </a:r>
            <a:r>
              <a:rPr lang="fr-FR" b="1" i="1" baseline="-250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414908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r-FR" b="1" i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deuton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558924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30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i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Feff</a:t>
            </a:r>
            <a:r>
              <a:rPr lang="fr-F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deuton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4248" y="4365104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i="1" baseline="30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DVCS</a:t>
            </a:r>
            <a:r>
              <a:rPr lang="fr-FR" b="1" i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deuton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0052" y="692696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----- Kin2low         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---- Kin2hign,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339752" y="3697287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&lt;t&gt; GeV²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508104" y="3697287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&lt;t&gt; GeV²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244408" y="3645024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&lt;t&gt; GeV²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483768" y="6550223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&lt;t&gt; GeV²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508104" y="6525344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&lt;t&gt; GeV²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100392" y="6550223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&lt;t&gt; GeV²</a:t>
            </a:r>
            <a:endParaRPr lang="fr-FR" sz="1400" b="1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854731" y="2014972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Valeur de l’observable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 bwMode="auto">
          <a:xfrm>
            <a:off x="395536" y="4509120"/>
            <a:ext cx="6120680" cy="79208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980728"/>
            <a:ext cx="9468544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GPDs :                    ,                  ,               ,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932040" y="1015294"/>
          <a:ext cx="864096" cy="39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Équation" r:id="rId4" imgW="634680" imgH="241200" progId="Equation.3">
                  <p:embed/>
                </p:oleObj>
              </mc:Choice>
              <mc:Fallback>
                <p:oleObj name="Équation" r:id="rId4" imgW="6346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015294"/>
                        <a:ext cx="864096" cy="397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5868144" y="980728"/>
          <a:ext cx="864096" cy="43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Équation" r:id="rId6" imgW="634680" imgH="266400" progId="Equation.3">
                  <p:embed/>
                </p:oleObj>
              </mc:Choice>
              <mc:Fallback>
                <p:oleObj name="Équation" r:id="rId6" imgW="6346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980728"/>
                        <a:ext cx="864096" cy="439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2843808" y="1015294"/>
          <a:ext cx="936104" cy="39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Équation" r:id="rId8" imgW="672840" imgH="241200" progId="Equation.3">
                  <p:embed/>
                </p:oleObj>
              </mc:Choice>
              <mc:Fallback>
                <p:oleObj name="Équation" r:id="rId8" imgW="6728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015294"/>
                        <a:ext cx="936104" cy="397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3923928" y="973530"/>
          <a:ext cx="936104" cy="4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Équation" r:id="rId10" imgW="672840" imgH="266400" progId="Equation.3">
                  <p:embed/>
                </p:oleObj>
              </mc:Choice>
              <mc:Fallback>
                <p:oleObj name="Équation" r:id="rId10" imgW="67284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973530"/>
                        <a:ext cx="936104" cy="439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16024" y="1556792"/>
            <a:ext cx="4283968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Parton distribution </a:t>
            </a: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=t=0)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4518720" y="3331070"/>
          <a:ext cx="103680" cy="19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9" name="Équation" r:id="rId12" imgW="114120" imgH="215640" progId="Equation.3">
                  <p:embed/>
                </p:oleObj>
              </mc:Choice>
              <mc:Fallback>
                <p:oleObj name="Équation" r:id="rId12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720" y="3331070"/>
                        <a:ext cx="103680" cy="195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542379" y="2349595"/>
          <a:ext cx="1149301" cy="39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0" name="Équation" r:id="rId14" imgW="647640" imgH="241200" progId="Equation.3">
                  <p:embed/>
                </p:oleObj>
              </mc:Choice>
              <mc:Fallback>
                <p:oleObj name="Équation" r:id="rId14" imgW="6476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9" y="2349595"/>
                        <a:ext cx="1149301" cy="397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ccolade ouvrante 21"/>
          <p:cNvSpPr/>
          <p:nvPr/>
        </p:nvSpPr>
        <p:spPr bwMode="auto">
          <a:xfrm>
            <a:off x="1711752" y="2204864"/>
            <a:ext cx="195952" cy="65324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07704" y="2204864"/>
            <a:ext cx="2155477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q(x) ;     x&gt;0</a:t>
            </a:r>
            <a:endParaRPr lang="fr-FR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12467" y="2564904"/>
            <a:ext cx="2155477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̅q(x) x&lt;0</a:t>
            </a:r>
            <a:endParaRPr lang="fr-FR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539552" y="3140968"/>
          <a:ext cx="1149120" cy="4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1" name="Équation" r:id="rId16" imgW="647640" imgH="266400" progId="Equation.3">
                  <p:embed/>
                </p:oleObj>
              </mc:Choice>
              <mc:Fallback>
                <p:oleObj name="Équation" r:id="rId16" imgW="647640" imgH="26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40968"/>
                        <a:ext cx="1149120" cy="439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ccolade ouvrante 25"/>
          <p:cNvSpPr/>
          <p:nvPr/>
        </p:nvSpPr>
        <p:spPr bwMode="auto">
          <a:xfrm>
            <a:off x="1763688" y="3068960"/>
            <a:ext cx="195952" cy="65324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12467" y="2996952"/>
            <a:ext cx="2155477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∆q(x) ;     x&gt;0</a:t>
            </a:r>
            <a:endParaRPr lang="fr-FR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00673" y="3356992"/>
            <a:ext cx="2155477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∆̅q(-x) ;     x&lt;0</a:t>
            </a:r>
            <a:endParaRPr lang="fr-FR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5395913" y="1916832"/>
          <a:ext cx="317817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Équation" r:id="rId18" imgW="2120760" imgH="2006280" progId="Equation.3">
                  <p:embed/>
                </p:oleObj>
              </mc:Choice>
              <mc:Fallback>
                <p:oleObj name="Équation" r:id="rId18" imgW="2120760" imgH="20062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1916832"/>
                        <a:ext cx="3178175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5004048" y="1556792"/>
            <a:ext cx="3744416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Link to </a:t>
            </a: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 Ɐ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dirty="0" smtClean="0">
                <a:latin typeface="Arial"/>
                <a:cs typeface="Arial"/>
              </a:rPr>
              <a:t> </a:t>
            </a: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540568" y="4149080"/>
            <a:ext cx="7920880" cy="36075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Access to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quark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via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Ji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[X. Ji 1997]: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/>
        </p:nvGraphicFramePr>
        <p:xfrm>
          <a:off x="560388" y="4581128"/>
          <a:ext cx="56070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3" name="Équation" r:id="rId20" imgW="4660560" imgH="507960" progId="Equation.3">
                  <p:embed/>
                </p:oleObj>
              </mc:Choice>
              <mc:Fallback>
                <p:oleObj name="Équation" r:id="rId20" imgW="466056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581128"/>
                        <a:ext cx="560705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5076056" y="1556792"/>
            <a:ext cx="3744416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95536" y="1556792"/>
            <a:ext cx="403244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Generalized Parton Distribution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GPDs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5736" y="5301208"/>
            <a:ext cx="4572000" cy="36075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the problem of the "spin crisis"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9277" name="Object 13"/>
          <p:cNvGraphicFramePr>
            <a:graphicFrameLocks noChangeAspect="1"/>
          </p:cNvGraphicFramePr>
          <p:nvPr/>
        </p:nvGraphicFramePr>
        <p:xfrm>
          <a:off x="2703736" y="5733256"/>
          <a:ext cx="30210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4" name="Équation" r:id="rId22" imgW="2108160" imgH="507960" progId="Equation.3">
                  <p:embed/>
                </p:oleObj>
              </mc:Choice>
              <mc:Fallback>
                <p:oleObj name="Équation" r:id="rId22" imgW="210816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736" y="5733256"/>
                        <a:ext cx="302101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3419872" y="5805264"/>
            <a:ext cx="5395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103440" y="5805264"/>
            <a:ext cx="576064" cy="50405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860032" y="5805264"/>
            <a:ext cx="864096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5076056" y="57332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??</a:t>
            </a:r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139278" name="Object 14"/>
          <p:cNvGraphicFramePr>
            <a:graphicFrameLocks noChangeAspect="1"/>
          </p:cNvGraphicFramePr>
          <p:nvPr/>
        </p:nvGraphicFramePr>
        <p:xfrm>
          <a:off x="6119664" y="5733256"/>
          <a:ext cx="28590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5" name="Équation" r:id="rId24" imgW="1993680" imgH="291960" progId="Equation.3">
                  <p:embed/>
                </p:oleObj>
              </mc:Choice>
              <mc:Fallback>
                <p:oleObj name="Équation" r:id="rId24" imgW="1993680" imgH="291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664" y="5733256"/>
                        <a:ext cx="28590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ccolade ouvrante 45"/>
          <p:cNvSpPr/>
          <p:nvPr/>
        </p:nvSpPr>
        <p:spPr>
          <a:xfrm>
            <a:off x="5903640" y="5733256"/>
            <a:ext cx="288032" cy="72008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9279" name="Object 15"/>
          <p:cNvGraphicFramePr>
            <a:graphicFrameLocks noChangeAspect="1"/>
          </p:cNvGraphicFramePr>
          <p:nvPr/>
        </p:nvGraphicFramePr>
        <p:xfrm>
          <a:off x="6047011" y="6021288"/>
          <a:ext cx="1876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Équation" r:id="rId26" imgW="1307880" imgH="330120" progId="Equation.3">
                  <p:embed/>
                </p:oleObj>
              </mc:Choice>
              <mc:Fallback>
                <p:oleObj name="Équation" r:id="rId26" imgW="130788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011" y="6021288"/>
                        <a:ext cx="1876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Ellipse 50"/>
          <p:cNvSpPr/>
          <p:nvPr/>
        </p:nvSpPr>
        <p:spPr>
          <a:xfrm>
            <a:off x="1835696" y="4725144"/>
            <a:ext cx="360040" cy="504056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0975-D60D-4FED-AAEF-B50A09F6CEE1}" type="slidenum">
              <a:rPr lang="es-ES" smtClean="0"/>
              <a:pPr/>
              <a:t>4</a:t>
            </a:fld>
            <a:endParaRPr lang="es-ES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771800" y="980728"/>
            <a:ext cx="410445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2267744" y="63347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 spin quarks contribution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491880" y="62901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000"/>
                </a:solidFill>
              </a:rPr>
              <a:t>Spin gluons contribution </a:t>
            </a:r>
            <a:endParaRPr lang="fr-FR" sz="1400" b="1" dirty="0">
              <a:solidFill>
                <a:srgbClr val="008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788024" y="63621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</a:rPr>
              <a:t>Quarks and gluons orbital  momentum contributions</a:t>
            </a:r>
            <a:endParaRPr lang="en-US" sz="1400" b="1" dirty="0">
              <a:solidFill>
                <a:srgbClr val="0033CC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3347864" y="6309320"/>
            <a:ext cx="144016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5220072" y="6309320"/>
            <a:ext cx="180020" cy="21602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9512" y="6165304"/>
            <a:ext cx="457200" cy="457200"/>
          </a:xfrm>
        </p:spPr>
        <p:txBody>
          <a:bodyPr/>
          <a:lstStyle/>
          <a:p>
            <a:fld id="{C75885AC-E048-4048-A542-00A0D125B98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7504" y="908720"/>
            <a:ext cx="8892480" cy="10341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Deeply Virtual Compton Scattering  (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DVCS )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simplest exclusive process that can be described in terms of GPDs by measuring its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 section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63688" y="4636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+mj-lt"/>
                <a:cs typeface="Times New Roman" pitchFamily="18" charset="0"/>
              </a:rPr>
              <a:t>How to measure </a:t>
            </a:r>
            <a:r>
              <a:rPr lang="fr-FR" sz="3600" dirty="0" smtClean="0">
                <a:latin typeface="+mj-lt"/>
                <a:cs typeface="Times New Roman" pitchFamily="18" charset="0"/>
              </a:rPr>
              <a:t>GPDs ?</a:t>
            </a:r>
            <a:endParaRPr lang="fr-FR" sz="36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5736" y="206084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 At 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Bjorken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regime (                                                       )                                   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AR PL UMing HK" charset="0"/>
              <a:cs typeface="Times New Roman" pitchFamily="18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804248" y="980405"/>
          <a:ext cx="1368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6" name="Équation" r:id="rId4" imgW="914400" imgH="241200" progId="Equation.3">
                  <p:embed/>
                </p:oleObj>
              </mc:Choice>
              <mc:Fallback>
                <p:oleObj name="Équation" r:id="rId4" imgW="9144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980405"/>
                        <a:ext cx="13684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 14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88" y="2492896"/>
            <a:ext cx="3625308" cy="35283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99792" y="3212976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part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(calculable)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5776" y="4149080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perturbative</a:t>
            </a:r>
            <a:endParaRPr lang="fr-FR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part</a:t>
            </a:r>
            <a: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parameterized by</a:t>
            </a:r>
            <a:r>
              <a:rPr lang="en-US" sz="2000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GPDs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9952" y="3429000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: longitudinal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fraction</a:t>
            </a:r>
          </a:p>
          <a:p>
            <a:pPr lvl="3">
              <a:buFont typeface="Wingdings" pitchFamily="2" charset="2"/>
              <a:buChar char="ü"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GPDs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skewness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invariant</a:t>
            </a:r>
          </a:p>
          <a:p>
            <a:pPr lvl="3">
              <a:buFont typeface="Wingdings" pitchFamily="2" charset="2"/>
              <a:buChar char="ü"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squared momentum transfer </a:t>
            </a:r>
          </a:p>
          <a:p>
            <a:pPr lvl="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endParaRPr lang="fr-FR" dirty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5364088" y="3738612"/>
          <a:ext cx="863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7" name="Équation" r:id="rId7" imgW="863280" imgH="698400" progId="Equation.3">
                  <p:embed/>
                </p:oleObj>
              </mc:Choice>
              <mc:Fallback>
                <p:oleObj name="Équation" r:id="rId7" imgW="863280" imgH="69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738612"/>
                        <a:ext cx="863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5264324" y="3500115"/>
          <a:ext cx="5318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8" name="Équation" r:id="rId9" imgW="444240" imgH="241200" progId="Equation.3">
                  <p:embed/>
                </p:oleObj>
              </mc:Choice>
              <mc:Fallback>
                <p:oleObj name="Équation" r:id="rId9" imgW="4442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324" y="3500115"/>
                        <a:ext cx="5318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004048" y="2708920"/>
            <a:ext cx="3960440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4427984" y="1987550"/>
          <a:ext cx="313704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9" name="Équation" r:id="rId11" imgW="1714320" imgH="266400" progId="Equation.3">
                  <p:embed/>
                </p:oleObj>
              </mc:Choice>
              <mc:Fallback>
                <p:oleObj name="Équation" r:id="rId11" imgW="171432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7550"/>
                        <a:ext cx="313704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cteur droit 2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9592" y="594928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dominant process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(The Handbag diagram)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5212432" y="2780928"/>
          <a:ext cx="144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0" name="Équation" r:id="rId13" imgW="1447560" imgH="545760" progId="Equation.3">
                  <p:embed/>
                </p:oleObj>
              </mc:Choice>
              <mc:Fallback>
                <p:oleObj name="Équation" r:id="rId13" imgW="1447560" imgH="5457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432" y="2780928"/>
                        <a:ext cx="1447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672123" y="2852936"/>
            <a:ext cx="186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Bjorken</a:t>
            </a:r>
            <a:r>
              <a:rPr lang="fr-FR" dirty="0" smtClean="0"/>
              <a:t> Variable</a:t>
            </a:r>
            <a:endParaRPr lang="fr-FR" dirty="0"/>
          </a:p>
        </p:txBody>
      </p:sp>
      <p:sp>
        <p:nvSpPr>
          <p:cNvPr id="24" name="Espace réservé du numéro de diapositive 3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A0975-D60D-4FED-AAEF-B50A09F6CE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755576" y="2636912"/>
            <a:ext cx="5904656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08720"/>
            <a:ext cx="5616624" cy="12961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138238" y="2708275"/>
          <a:ext cx="51577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name="Équation" r:id="rId5" imgW="2743200" imgH="330120" progId="Equation.3">
                  <p:embed/>
                </p:oleObj>
              </mc:Choice>
              <mc:Fallback>
                <p:oleObj name="Équation" r:id="rId5" imgW="274320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708275"/>
                        <a:ext cx="51577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1520" y="4798893"/>
            <a:ext cx="7463182" cy="10515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The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unpolarized</a:t>
            </a:r>
            <a:r>
              <a:rPr lang="fr-FR" b="1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 cross section </a:t>
            </a:r>
            <a:r>
              <a:rPr lang="fr-FR" dirty="0" err="1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accesses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 the</a:t>
            </a:r>
            <a:r>
              <a:rPr lang="fr-FR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 real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 part of </a:t>
            </a:r>
            <a:r>
              <a:rPr lang="fr-FR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DVCS 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 and the </a:t>
            </a:r>
            <a:r>
              <a:rPr lang="fr-FR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|T</a:t>
            </a:r>
            <a:r>
              <a:rPr lang="fr-FR" baseline="30000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DVCS</a:t>
            </a:r>
            <a:r>
              <a:rPr lang="fr-FR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|</a:t>
            </a:r>
            <a:r>
              <a:rPr lang="fr-FR" baseline="30000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2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term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which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AR PL UMing HK" charset="0"/>
                <a:cs typeface="Times New Roman" pitchFamily="18" charset="0"/>
              </a:rPr>
              <a:t> are sensitive to an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integral</a:t>
            </a:r>
            <a:r>
              <a:rPr lang="fr-FR" b="1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 of GPDs over x</a:t>
            </a:r>
          </a:p>
          <a:p>
            <a:pPr algn="ctr">
              <a:spcBef>
                <a:spcPts val="10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b="1" dirty="0">
              <a:solidFill>
                <a:srgbClr val="FF0000"/>
              </a:solidFill>
              <a:latin typeface="Times New Roman" pitchFamily="18" charset="0"/>
              <a:ea typeface="AR PL UMing HK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11760" y="5805264"/>
            <a:ext cx="6624736" cy="6463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latin typeface="+mn-lt"/>
                <a:ea typeface="AR PL UMing HK" charset="0"/>
                <a:cs typeface="Times New Roman" pitchFamily="18" charset="0"/>
              </a:rPr>
              <a:t> The </a:t>
            </a:r>
            <a:r>
              <a:rPr lang="fr-FR" b="1" dirty="0" err="1" smtClean="0">
                <a:latin typeface="+mn-lt"/>
                <a:ea typeface="AR PL UMing HK" charset="0"/>
                <a:cs typeface="Times New Roman" pitchFamily="18" charset="0"/>
              </a:rPr>
              <a:t>polarized</a:t>
            </a:r>
            <a:r>
              <a:rPr lang="fr-FR" b="1" dirty="0" smtClean="0">
                <a:latin typeface="+mn-lt"/>
                <a:ea typeface="AR PL UMing HK" charset="0"/>
                <a:cs typeface="Times New Roman" pitchFamily="18" charset="0"/>
              </a:rPr>
              <a:t> cross-section </a:t>
            </a:r>
            <a:r>
              <a:rPr lang="fr-FR" b="1" dirty="0" err="1" smtClean="0">
                <a:latin typeface="+mn-lt"/>
                <a:ea typeface="AR PL UMing HK" charset="0"/>
                <a:cs typeface="Times New Roman" pitchFamily="18" charset="0"/>
              </a:rPr>
              <a:t>difference</a:t>
            </a:r>
            <a:r>
              <a:rPr lang="fr-FR" dirty="0" smtClean="0">
                <a:latin typeface="+mn-lt"/>
                <a:ea typeface="AR PL UMing HK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+mn-lt"/>
                <a:ea typeface="AR PL UMing HK" charset="0"/>
                <a:cs typeface="Times New Roman" pitchFamily="18" charset="0"/>
              </a:rPr>
              <a:t>accesses</a:t>
            </a:r>
            <a:r>
              <a:rPr lang="fr-FR" dirty="0" smtClean="0">
                <a:latin typeface="+mn-lt"/>
                <a:ea typeface="AR PL UMing HK" charset="0"/>
                <a:cs typeface="Times New Roman" pitchFamily="18" charset="0"/>
              </a:rPr>
              <a:t> the </a:t>
            </a:r>
            <a:r>
              <a:rPr lang="fr-FR" dirty="0" err="1" smtClean="0">
                <a:latin typeface="+mn-lt"/>
                <a:ea typeface="AR PL UMing HK" charset="0"/>
                <a:cs typeface="Times New Roman" pitchFamily="18" charset="0"/>
              </a:rPr>
              <a:t>imaginary</a:t>
            </a:r>
            <a:r>
              <a:rPr lang="fr-FR" dirty="0" smtClean="0">
                <a:latin typeface="+mn-lt"/>
                <a:ea typeface="AR PL UMing HK" charset="0"/>
                <a:cs typeface="Times New Roman" pitchFamily="18" charset="0"/>
              </a:rPr>
              <a:t> part of DVCS and </a:t>
            </a:r>
            <a:r>
              <a:rPr lang="fr-FR" dirty="0" err="1" smtClean="0">
                <a:latin typeface="+mn-lt"/>
                <a:ea typeface="AR PL UMing HK" charset="0"/>
                <a:cs typeface="Times New Roman" pitchFamily="18" charset="0"/>
              </a:rPr>
              <a:t>therefore</a:t>
            </a:r>
            <a:r>
              <a:rPr lang="fr-FR" dirty="0" smtClean="0">
                <a:latin typeface="+mn-lt"/>
                <a:ea typeface="AR PL UMing HK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+mn-lt"/>
                <a:ea typeface="AR PL UMing HK" charset="0"/>
                <a:cs typeface="Times New Roman" pitchFamily="18" charset="0"/>
              </a:rPr>
              <a:t>GPDs </a:t>
            </a:r>
            <a:r>
              <a:rPr lang="fr-FR" b="1" dirty="0" err="1" smtClean="0">
                <a:latin typeface="+mn-lt"/>
                <a:ea typeface="AR PL UMing HK" charset="0"/>
                <a:cs typeface="Times New Roman" pitchFamily="18" charset="0"/>
              </a:rPr>
              <a:t>at</a:t>
            </a:r>
            <a:r>
              <a:rPr lang="fr-FR" b="1" dirty="0" smtClean="0">
                <a:latin typeface="+mn-lt"/>
                <a:ea typeface="AR PL UMing HK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+mn-lt"/>
                <a:ea typeface="AR PL UMing HK" charset="0"/>
                <a:cs typeface="Times New Roman" pitchFamily="18" charset="0"/>
              </a:rPr>
              <a:t>x=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±</a:t>
            </a:r>
            <a:r>
              <a:rPr lang="el-G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ξ</a:t>
            </a:r>
            <a:endParaRPr lang="el-GR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592138" y="3644900"/>
          <a:ext cx="76723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0" name="Équation" r:id="rId7" imgW="4825800" imgH="545760" progId="Equation.3">
                  <p:embed/>
                </p:oleObj>
              </mc:Choice>
              <mc:Fallback>
                <p:oleObj name="Équation" r:id="rId7" imgW="482580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3644900"/>
                        <a:ext cx="76723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403648" y="4221088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Real part</a:t>
            </a:r>
            <a:endParaRPr lang="fr-FR" dirty="0">
              <a:solidFill>
                <a:srgbClr val="FF0000"/>
              </a:solidFill>
              <a:latin typeface="Times New Roman" pitchFamily="18" charset="0"/>
              <a:ea typeface="AR PL UMing HK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4248" y="4211796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 smtClean="0">
                <a:solidFill>
                  <a:srgbClr val="00206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Imaginary</a:t>
            </a:r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part</a:t>
            </a:r>
            <a:endParaRPr lang="fr-FR" dirty="0">
              <a:solidFill>
                <a:srgbClr val="002060"/>
              </a:solidFill>
              <a:latin typeface="Times New Roman" pitchFamily="18" charset="0"/>
              <a:ea typeface="AR PL UMing HK" charset="0"/>
              <a:cs typeface="Times New Roman" pitchFamily="18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979712" y="3501008"/>
            <a:ext cx="27363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932040" y="3573016"/>
            <a:ext cx="2808312" cy="7200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>
            <a:stCxn id="27" idx="7"/>
          </p:cNvCxnSpPr>
          <p:nvPr/>
        </p:nvCxnSpPr>
        <p:spPr>
          <a:xfrm flipV="1">
            <a:off x="4315293" y="3212976"/>
            <a:ext cx="184699" cy="4145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5076056" y="2204864"/>
            <a:ext cx="2160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179512" y="-234280"/>
            <a:ext cx="8229600" cy="1143000"/>
          </a:xfrm>
        </p:spPr>
        <p:txBody>
          <a:bodyPr/>
          <a:lstStyle/>
          <a:p>
            <a:r>
              <a:rPr lang="fr-FR" sz="3600" dirty="0" smtClean="0"/>
              <a:t>Total cross section</a:t>
            </a:r>
            <a:endParaRPr lang="fr-FR" sz="3600" dirty="0"/>
          </a:p>
        </p:txBody>
      </p:sp>
      <p:sp>
        <p:nvSpPr>
          <p:cNvPr id="25" name="Ellipse 24"/>
          <p:cNvSpPr/>
          <p:nvPr/>
        </p:nvSpPr>
        <p:spPr>
          <a:xfrm>
            <a:off x="2411760" y="5589240"/>
            <a:ext cx="6516216" cy="9361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0" y="4653136"/>
            <a:ext cx="795637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076056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Known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term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Espace réservé du numéro de diapositive 3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A0975-D60D-4FED-AAEF-B50A09F6CE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21" grpId="0"/>
      <p:bldP spid="27" grpId="0" animBg="1"/>
      <p:bldP spid="40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96336" y="3212976"/>
            <a:ext cx="423664" cy="36004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580112" y="3212976"/>
            <a:ext cx="423664" cy="36004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987824" y="3212976"/>
            <a:ext cx="423664" cy="36004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/>
          <a:lstStyle/>
          <a:p>
            <a:r>
              <a:rPr lang="fr-FR" sz="3600" dirty="0" smtClean="0"/>
              <a:t>Total cross section</a:t>
            </a:r>
            <a:r>
              <a:rPr lang="fr-FR" sz="3600" dirty="0" smtClean="0">
                <a:sym typeface="Wingdings" pitchFamily="2" charset="2"/>
              </a:rPr>
              <a:t></a:t>
            </a:r>
            <a:r>
              <a:rPr lang="fr-FR" sz="3600" dirty="0" smtClean="0"/>
              <a:t>GPDs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2267744" y="4077072"/>
            <a:ext cx="4320480" cy="36004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43608" y="2996952"/>
          <a:ext cx="6860133" cy="79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5" name="Équation" r:id="rId3" imgW="4356000" imgH="507960" progId="Equation.3">
                  <p:embed/>
                </p:oleObj>
              </mc:Choice>
              <mc:Fallback>
                <p:oleObj name="Équation" r:id="rId3" imgW="435600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96952"/>
                        <a:ext cx="6860133" cy="7922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267744" y="40677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Compton form factors</a:t>
            </a:r>
            <a:r>
              <a:rPr lang="fr-FR" b="1" dirty="0" smtClean="0">
                <a:solidFill>
                  <a:srgbClr val="008000"/>
                </a:solidFill>
              </a:rPr>
              <a:t>(</a:t>
            </a:r>
            <a:r>
              <a:rPr lang="fr-FR" b="1" dirty="0" err="1" smtClean="0">
                <a:solidFill>
                  <a:srgbClr val="008000"/>
                </a:solidFill>
              </a:rPr>
              <a:t>CFFs</a:t>
            </a:r>
            <a:r>
              <a:rPr lang="fr-FR" b="1" dirty="0" smtClean="0">
                <a:solidFill>
                  <a:srgbClr val="008000"/>
                </a:solidFill>
              </a:rPr>
              <a:t>)</a:t>
            </a:r>
            <a:endParaRPr lang="fr-FR" b="1" dirty="0">
              <a:solidFill>
                <a:srgbClr val="008000"/>
              </a:solidFill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516285" y="5300663"/>
          <a:ext cx="65039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6" name="Équation" r:id="rId5" imgW="4647960" imgH="545760" progId="Equation.3">
                  <p:embed/>
                </p:oleObj>
              </mc:Choice>
              <mc:Fallback>
                <p:oleObj name="Équation" r:id="rId5" imgW="464796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5" y="5300663"/>
                        <a:ext cx="650398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avec flèche 12"/>
          <p:cNvCxnSpPr>
            <a:stCxn id="9" idx="0"/>
          </p:cNvCxnSpPr>
          <p:nvPr/>
        </p:nvCxnSpPr>
        <p:spPr>
          <a:xfrm flipH="1" flipV="1">
            <a:off x="3131840" y="3573016"/>
            <a:ext cx="1296144" cy="50405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644008" y="3573016"/>
            <a:ext cx="1008112" cy="50405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788024" y="3645024"/>
            <a:ext cx="2952328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96136" y="5373216"/>
            <a:ext cx="1296144" cy="6480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95536" y="4829090"/>
            <a:ext cx="44644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 </a:t>
            </a:r>
            <a:r>
              <a:rPr lang="en-US" sz="2000" b="1" dirty="0" smtClean="0"/>
              <a:t>F2&gt; F1</a:t>
            </a:r>
            <a:r>
              <a:rPr lang="en-US" sz="2000" dirty="0" smtClean="0"/>
              <a:t> for the neutron:</a:t>
            </a:r>
            <a:endParaRPr lang="en-US" sz="2000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0" name="ZoneTexte 29"/>
          <p:cNvSpPr txBox="1"/>
          <p:nvPr/>
        </p:nvSpPr>
        <p:spPr>
          <a:xfrm>
            <a:off x="899592" y="2422629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The observable              </a:t>
            </a:r>
            <a:r>
              <a:rPr lang="en-US" b="1" dirty="0" smtClean="0"/>
              <a:t>is a linear combination of </a:t>
            </a:r>
            <a:r>
              <a:rPr lang="en-US" b="1" dirty="0" smtClean="0">
                <a:solidFill>
                  <a:srgbClr val="FF0000"/>
                </a:solidFill>
              </a:rPr>
              <a:t>form factors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Compton form factors 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108520" y="836712"/>
            <a:ext cx="8640960" cy="369322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fr-FR" b="1" dirty="0" smtClean="0">
                <a:latin typeface="+mn-lt"/>
              </a:rPr>
              <a:t>The </a:t>
            </a:r>
            <a:r>
              <a:rPr lang="fr-FR" b="1" dirty="0" err="1" smtClean="0">
                <a:latin typeface="+mn-lt"/>
              </a:rPr>
              <a:t>unpolarized</a:t>
            </a:r>
            <a:r>
              <a:rPr lang="fr-FR" b="1" dirty="0" smtClean="0">
                <a:latin typeface="+mn-lt"/>
              </a:rPr>
              <a:t> cross section (</a:t>
            </a:r>
            <a:r>
              <a:rPr lang="en-US" dirty="0" smtClean="0"/>
              <a:t>using the </a:t>
            </a:r>
            <a:r>
              <a:rPr lang="en-US" dirty="0" err="1" smtClean="0"/>
              <a:t>Belitsky</a:t>
            </a:r>
            <a:r>
              <a:rPr lang="en-US" dirty="0" smtClean="0"/>
              <a:t> and Mueller  formalism</a:t>
            </a:r>
            <a:r>
              <a:rPr lang="fr-FR" b="1" dirty="0" smtClean="0">
                <a:latin typeface="+mn-lt"/>
              </a:rPr>
              <a:t>)</a:t>
            </a:r>
            <a:endParaRPr lang="en-US" dirty="0" smtClean="0"/>
          </a:p>
        </p:txBody>
      </p:sp>
      <p:sp>
        <p:nvSpPr>
          <p:cNvPr id="32" name="Flèche droite 31"/>
          <p:cNvSpPr/>
          <p:nvPr/>
        </p:nvSpPr>
        <p:spPr>
          <a:xfrm>
            <a:off x="539552" y="2348880"/>
            <a:ext cx="432048" cy="648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1414463" y="1557164"/>
          <a:ext cx="55403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7" name="Équation" r:id="rId7" imgW="2946240" imgH="330120" progId="Equation.3">
                  <p:embed/>
                </p:oleObj>
              </mc:Choice>
              <mc:Fallback>
                <p:oleObj name="Équation" r:id="rId7" imgW="2946240" imgH="330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1557164"/>
                        <a:ext cx="55403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0" name="Object 10"/>
          <p:cNvGraphicFramePr>
            <a:graphicFrameLocks noChangeAspect="1"/>
          </p:cNvGraphicFramePr>
          <p:nvPr/>
        </p:nvGraphicFramePr>
        <p:xfrm>
          <a:off x="2555776" y="2343919"/>
          <a:ext cx="648072" cy="437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8" name="Équation" r:id="rId9" imgW="596880" imgH="355320" progId="Equation.3">
                  <p:embed/>
                </p:oleObj>
              </mc:Choice>
              <mc:Fallback>
                <p:oleObj name="Équation" r:id="rId9" imgW="59688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43919"/>
                        <a:ext cx="648072" cy="437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5652120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GPD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23272" y="2132856"/>
            <a:ext cx="4385232" cy="31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0794" tIns="50397" rIns="100794" bIns="50397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A.V. Belitsky, D. Mueller  Phys. Rev., D82:074010, 2010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ccolade fermante 26"/>
          <p:cNvSpPr/>
          <p:nvPr/>
        </p:nvSpPr>
        <p:spPr>
          <a:xfrm rot="16200000">
            <a:off x="5652120" y="188641"/>
            <a:ext cx="288032" cy="2736304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220072" y="112474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Interference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e 19"/>
          <p:cNvGraphicFramePr/>
          <p:nvPr/>
        </p:nvGraphicFramePr>
        <p:xfrm>
          <a:off x="827584" y="908720"/>
          <a:ext cx="80283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85AC-E048-4048-A542-00A0D125B98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1600" y="2780928"/>
            <a:ext cx="76328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n-DVCS cross section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important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9592" y="3429000"/>
            <a:ext cx="784887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Neutron has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flavors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the proton</a:t>
            </a:r>
            <a:endParaRPr lang="fr-FR" b="1" dirty="0" smtClean="0">
              <a:latin typeface="Times New Roman" pitchFamily="18" charset="0"/>
              <a:ea typeface="AR PL UMing HK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ea typeface="AR PL UMing HK" charset="0"/>
                <a:cs typeface="Times New Roman" pitchFamily="18" charset="0"/>
              </a:rPr>
              <a:t> Sensitive to  GPD E ( </a:t>
            </a:r>
            <a:r>
              <a:rPr lang="en-US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The less constrained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GPD and which is important to access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quarks orbital momentum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sum rule</a:t>
            </a:r>
            <a:r>
              <a:rPr lang="fr-FR" b="1" dirty="0" smtClean="0">
                <a:latin typeface="Times New Roman" pitchFamily="18" charset="0"/>
                <a:ea typeface="AR PL UMing HK" charset="0"/>
                <a:cs typeface="Times New Roman" pitchFamily="18" charset="0"/>
              </a:rPr>
              <a:t>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/>
          <a:lstStyle/>
          <a:p>
            <a:r>
              <a:rPr lang="fr-FR" sz="3600" dirty="0" smtClean="0"/>
              <a:t>Motivation (DVCS on the neutron)</a:t>
            </a:r>
            <a:endParaRPr lang="fr-FR" sz="3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763688" y="177455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Separates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the</a:t>
            </a:r>
            <a:r>
              <a:rPr lang="fr-FR" b="1" dirty="0" err="1" smtClean="0">
                <a:solidFill>
                  <a:srgbClr val="008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I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(T</a:t>
            </a:r>
            <a:r>
              <a:rPr lang="fr-FR" b="1" baseline="30000" dirty="0" smtClean="0">
                <a:solidFill>
                  <a:srgbClr val="008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BH</a:t>
            </a:r>
            <a:r>
              <a:rPr lang="fr-FR" b="1" dirty="0" smtClean="0">
                <a:solidFill>
                  <a:srgbClr val="008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T</a:t>
            </a:r>
            <a:r>
              <a:rPr lang="fr-FR" b="1" baseline="30000" dirty="0" smtClean="0">
                <a:solidFill>
                  <a:srgbClr val="008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DVCS</a:t>
            </a:r>
            <a:r>
              <a:rPr lang="fr-FR" b="1" dirty="0" smtClean="0">
                <a:solidFill>
                  <a:srgbClr val="008000"/>
                </a:solidFill>
              </a:rPr>
              <a:t>)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of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DVCS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AR PL UMing HK" charset="0"/>
                <a:cs typeface="Times New Roman" pitchFamily="18" charset="0"/>
              </a:rPr>
              <a:t> and the </a:t>
            </a:r>
            <a:r>
              <a:rPr lang="fr-FR" dirty="0" smtClean="0">
                <a:latin typeface="Times New Roman" pitchFamily="18" charset="0"/>
                <a:ea typeface="AR PL UMing HK" charset="0"/>
                <a:cs typeface="Times New Roman" pitchFamily="18" charset="0"/>
              </a:rPr>
              <a:t>|T</a:t>
            </a:r>
            <a:r>
              <a:rPr lang="fr-FR" baseline="30000" dirty="0" smtClean="0">
                <a:latin typeface="Times New Roman" pitchFamily="18" charset="0"/>
                <a:ea typeface="AR PL UMing HK" charset="0"/>
                <a:cs typeface="Times New Roman" pitchFamily="18" charset="0"/>
              </a:rPr>
              <a:t>DVCS</a:t>
            </a:r>
            <a:r>
              <a:rPr lang="fr-FR" dirty="0" smtClean="0">
                <a:latin typeface="Times New Roman" pitchFamily="18" charset="0"/>
                <a:ea typeface="AR PL UMing HK" charset="0"/>
                <a:cs typeface="Times New Roman" pitchFamily="18" charset="0"/>
              </a:rPr>
              <a:t>|</a:t>
            </a:r>
            <a:r>
              <a:rPr lang="fr-FR" baseline="30000" dirty="0" smtClean="0">
                <a:latin typeface="Times New Roman" pitchFamily="18" charset="0"/>
                <a:ea typeface="AR PL UMing HK" charset="0"/>
                <a:cs typeface="Times New Roman" pitchFamily="18" charset="0"/>
              </a:rPr>
              <a:t>2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constrain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theoretical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GPDs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27584" y="1043444"/>
            <a:ext cx="82809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cross section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kinematics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energies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3923928" y="3212976"/>
            <a:ext cx="1296144" cy="21602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923928" y="4365104"/>
            <a:ext cx="1296144" cy="21602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691680" y="4653136"/>
            <a:ext cx="61206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E08-025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(n-DVCS) experiment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(DVCS on the neutron)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1907704" y="5085184"/>
          <a:ext cx="576064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0337"/>
                <a:gridCol w="38903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Q² (GeV²)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1.75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x</a:t>
                      </a:r>
                      <a:r>
                        <a:rPr lang="fr-FR" b="1" baseline="-25000" dirty="0" err="1" smtClean="0"/>
                        <a:t>B</a:t>
                      </a:r>
                      <a:endParaRPr lang="fr-FR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0.36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E</a:t>
                      </a:r>
                      <a:r>
                        <a:rPr lang="fr-FR" b="1" baseline="-25000" dirty="0" err="1" smtClean="0"/>
                        <a:t>beam</a:t>
                      </a:r>
                      <a:r>
                        <a:rPr lang="fr-FR" b="1" dirty="0" smtClean="0"/>
                        <a:t>(GeV)</a:t>
                      </a:r>
                      <a:endParaRPr lang="fr-FR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4.45 (Kin2Low) and  5.54 (kin2high)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Target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LH2</a:t>
                      </a:r>
                      <a:r>
                        <a:rPr lang="fr-FR" baseline="0" dirty="0" smtClean="0"/>
                        <a:t> and LD2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Connecteur droit 2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88024" y="2276872"/>
            <a:ext cx="4536504" cy="3905685"/>
          </a:xfrm>
          <a:prstGeom prst="rect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buFont typeface="Wingdings" pitchFamily="2" charset="2"/>
              <a:buChar char="v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Hall A </a:t>
            </a:r>
            <a:r>
              <a:rPr lang="fr-FR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at</a:t>
            </a:r>
            <a:r>
              <a:rPr lang="fr-FR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Jefferson </a:t>
            </a:r>
            <a:r>
              <a:rPr lang="fr-FR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Lab</a:t>
            </a: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(Newport, Virginia, </a:t>
            </a:r>
            <a:r>
              <a:rPr lang="fr-FR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USA</a:t>
            </a: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fr-FR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beam</a:t>
            </a: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 </a:t>
            </a: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4.45 GeV  </a:t>
            </a: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and      </a:t>
            </a:r>
          </a:p>
          <a:p>
            <a:pPr marL="112713" lvl="1" indent="0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</a:t>
            </a:r>
            <a:r>
              <a:rPr lang="fr-FR" b="1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fr-FR" b="1" baseline="-25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beam</a:t>
            </a: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</a:t>
            </a: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5.54 GeV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fr-FR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beam</a:t>
            </a:r>
            <a:r>
              <a:rPr lang="fr-FR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intensity</a:t>
            </a:r>
            <a:r>
              <a:rPr lang="fr-FR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I= 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3 µA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latin typeface="+mn-lt"/>
                <a:cs typeface="Times New Roman" pitchFamily="18" charset="0"/>
              </a:rPr>
              <a:t>  Polarisation du faisceau</a:t>
            </a:r>
            <a:endParaRPr lang="fr-FR" b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72%  et 76%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Résolution  en énergie du faisceau               </a:t>
            </a: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fr-FR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~10</a:t>
            </a:r>
            <a:r>
              <a:rPr lang="fr-FR" baseline="30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-4 </a:t>
            </a:r>
            <a:r>
              <a:rPr lang="fr-FR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expériences de haute précision)</a:t>
            </a:r>
            <a:endParaRPr lang="fr-FR" dirty="0" smtClean="0">
              <a:latin typeface="+mn-lt"/>
              <a:cs typeface="Times New Roman" pitchFamily="18" charset="0"/>
            </a:endParaRPr>
          </a:p>
          <a:p>
            <a:pPr marL="112713" lvl="1">
              <a:lnSpc>
                <a:spcPct val="140000"/>
              </a:lnSpc>
              <a:buClr>
                <a:srgbClr val="E72210"/>
              </a:buClr>
              <a:buSzPct val="120000"/>
              <a:buFont typeface="Arial" pitchFamily="34" charset="0"/>
              <a:buChar char="•"/>
              <a:tabLst>
                <a:tab pos="112713" algn="l"/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fr-FR" sz="15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64780" y="-27384"/>
            <a:ext cx="4235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dirty="0" smtClean="0"/>
              <a:t>CEBAF </a:t>
            </a:r>
            <a:endParaRPr lang="fr-FR" sz="3600" dirty="0"/>
          </a:p>
        </p:txBody>
      </p:sp>
      <p:sp>
        <p:nvSpPr>
          <p:cNvPr id="26" name="Rectangle 25"/>
          <p:cNvSpPr/>
          <p:nvPr/>
        </p:nvSpPr>
        <p:spPr>
          <a:xfrm>
            <a:off x="467544" y="97143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E08-025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(n-DVCS) experiment was performed at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cs typeface="Times New Roman" pitchFamily="18" charset="0"/>
              </a:rPr>
              <a:t>Hall A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2010.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544" y="140348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Goal :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n-DVCS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cross-sections</a:t>
            </a:r>
            <a:endParaRPr lang="fr-FR" b="1" dirty="0">
              <a:latin typeface="+mn-lt"/>
              <a:cs typeface="Times New Roman" pitchFamily="18" charset="0"/>
            </a:endParaRPr>
          </a:p>
        </p:txBody>
      </p:sp>
      <p:pic>
        <p:nvPicPr>
          <p:cNvPr id="54" name="Picture 10" descr="6_GeV_Racetr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580094"/>
            <a:ext cx="4896544" cy="38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51520" y="1980129"/>
            <a:ext cx="3096344" cy="5847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6 </a:t>
            </a:r>
            <a:r>
              <a:rPr lang="en-US" sz="3200" b="1" dirty="0" smtClean="0">
                <a:latin typeface="Arial" charset="0"/>
              </a:rPr>
              <a:t>GeV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4768-41F9-4E19-B746-73985ED25EE7}" type="slidenum">
              <a:rPr lang="es-ES" smtClean="0"/>
              <a:pPr/>
              <a:t>9</a:t>
            </a:fld>
            <a:endParaRPr lang="es-ES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5135</TotalTime>
  <Words>4694</Words>
  <Application>Microsoft Macintosh PowerPoint</Application>
  <PresentationFormat>On-screen Show (4:3)</PresentationFormat>
  <Paragraphs>672</Paragraphs>
  <Slides>39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Thème Office</vt:lpstr>
      <vt:lpstr>Équation</vt:lpstr>
      <vt:lpstr>Deeply Virtual Compton Scattering on the neutron  (n-DVCS) </vt:lpstr>
      <vt:lpstr>PowerPoint Presentation</vt:lpstr>
      <vt:lpstr>PowerPoint Presentation</vt:lpstr>
      <vt:lpstr>Generalized Parton Distribution GPDs</vt:lpstr>
      <vt:lpstr>PowerPoint Presentation</vt:lpstr>
      <vt:lpstr>Total cross section</vt:lpstr>
      <vt:lpstr>Total cross sectionGPDs</vt:lpstr>
      <vt:lpstr>Motivation (DVCS on the neutron)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Extraction of the cross section</vt:lpstr>
      <vt:lpstr>Extraction of the cross section</vt:lpstr>
      <vt:lpstr>(n-DVCS +d-DVCS) cross section </vt:lpstr>
      <vt:lpstr>PowerPoint Presentation</vt:lpstr>
      <vt:lpstr>PowerPoint Presentation</vt:lpstr>
      <vt:lpstr>Conclusion</vt:lpstr>
      <vt:lpstr>Thank you for your attention</vt:lpstr>
      <vt:lpstr>Back-up </vt:lpstr>
      <vt:lpstr>PowerPoint Presentation</vt:lpstr>
      <vt:lpstr>Calorimeter energy calibration</vt:lpstr>
      <vt:lpstr>PowerPoint Presentation</vt:lpstr>
      <vt:lpstr>Selection of the n-DVCS events 1- Accidental subtraction </vt:lpstr>
      <vt:lpstr>PowerPoint Presentation</vt:lpstr>
      <vt:lpstr>PowerPoint Presentation</vt:lpstr>
      <vt:lpstr>Smearing of the simulation data </vt:lpstr>
      <vt:lpstr>Smearing of the simulation data </vt:lpstr>
      <vt:lpstr>Smearing of the simulation data </vt:lpstr>
      <vt:lpstr>Smearing of the simulation data </vt:lpstr>
      <vt:lpstr>Smearing of the simulation data </vt:lpstr>
      <vt:lpstr>Smearing of the simulation data </vt:lpstr>
      <vt:lpstr>Extraction of the cross section</vt:lpstr>
      <vt:lpstr>Extraction of the cross section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Deeply Virtual Compton Scattering  on the neutron in                                 .</dc:title>
  <dc:creator>Meriem</dc:creator>
  <cp:lastModifiedBy>Dasuni Adikaram</cp:lastModifiedBy>
  <cp:revision>230</cp:revision>
  <dcterms:created xsi:type="dcterms:W3CDTF">2016-06-04T18:42:02Z</dcterms:created>
  <dcterms:modified xsi:type="dcterms:W3CDTF">2016-06-15T13:07:35Z</dcterms:modified>
</cp:coreProperties>
</file>