
<file path=[Content_Types].xml><?xml version="1.0" encoding="utf-8"?>
<Types xmlns="http://schemas.openxmlformats.org/package/2006/content-types">
  <Default Extension="rels" ContentType="application/vnd.openxmlformats-package.relationships+xml"/>
  <Override PartName="/ppt/slideLayouts/slideLayout1.xml" ContentType="application/vnd.openxmlformats-officedocument.presentationml.slideLayout+xml"/>
  <Default Extension="png" ContentType="image/png"/>
  <Default Extension="jpeg" ContentType="image/jpeg"/>
  <Default Extension="xml" ContentType="application/xml"/>
  <Override PartName="/ppt/slides/slide9.xml" ContentType="application/vnd.openxmlformats-officedocument.presentationml.slide+xml"/>
  <Override PartName="/ppt/slides/slide11.xml" ContentType="application/vnd.openxmlformats-officedocument.presentationml.slide+xml"/>
  <Override PartName="/ppt/notesSlides/notesSlide3.xml" ContentType="application/vnd.openxmlformats-officedocument.presentationml.notesSlide+xml"/>
  <Override PartName="/ppt/tableStyles.xml" ContentType="application/vnd.openxmlformats-officedocument.presentationml.tableStyles+xml"/>
  <Default Extension="emf" ContentType="image/x-emf"/>
  <Override PartName="/ppt/slideLayouts/slideLayout8.xml" ContentType="application/vnd.openxmlformats-officedocument.presentationml.slideLayout+xml"/>
  <Override PartName="/ppt/slides/slide7.xml" ContentType="application/vnd.openxmlformats-officedocument.presentationml.slide+xml"/>
  <Override PartName="/ppt/notesSlides/notesSlide1.xml" ContentType="application/vnd.openxmlformats-officedocument.presentationml.notesSlide+xml"/>
  <Override PartName="/ppt/slides/slide18.xml" ContentType="application/vnd.openxmlformats-officedocument.presentationml.slide+xml"/>
  <Override PartName="/ppt/embeddings/oleObject1.bin" ContentType="application/vnd.openxmlformats-officedocument.oleObject"/>
  <Override PartName="/ppt/slideLayouts/slideLayout6.xml" ContentType="application/vnd.openxmlformats-officedocument.presentationml.slideLayout+xml"/>
  <Override PartName="/ppt/slides/slide5.xml" ContentType="application/vnd.openxmlformats-officedocument.presentationml.slide+xml"/>
  <Override PartName="/ppt/slides/slide16.xml" ContentType="application/vnd.openxmlformats-officedocument.presentationml.slide+xml"/>
  <Override PartName="/ppt/theme/theme2.xml" ContentType="application/vnd.openxmlformats-officedocument.theme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s/slide3.xml" ContentType="application/vnd.openxmlformats-officedocument.presentationml.slide+xml"/>
  <Override PartName="/ppt/slideLayouts/slideLayout10.xml" ContentType="application/vnd.openxmlformats-officedocument.presentationml.slideLayout+xml"/>
  <Override PartName="/ppt/slides/slide14.xml" ContentType="application/vnd.openxmlformats-officedocument.presentationml.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slideLayouts/slideLayout2.xml" ContentType="application/vnd.openxmlformats-officedocument.presentationml.slideLayout+xml"/>
  <Override PartName="/ppt/slides/slide1.xml" ContentType="application/vnd.openxmlformats-officedocument.presentationml.slide+xml"/>
  <Override PartName="/ppt/slides/slide12.xml" ContentType="application/vnd.openxmlformats-officedocument.presentationml.slide+xml"/>
  <Default Extension="bin" ContentType="application/vnd.openxmlformats-officedocument.presentationml.printerSettings"/>
  <Override PartName="/ppt/notesSlides/notesSlide4.xml" ContentType="application/vnd.openxmlformats-officedocument.presentationml.notesSlide+xml"/>
  <Override PartName="/ppt/slides/slide10.xml" ContentType="application/vnd.openxmlformats-officedocument.presentationml.slide+xml"/>
  <Override PartName="/ppt/viewProps.xml" ContentType="application/vnd.openxmlformats-officedocument.presentationml.viewProps+xml"/>
  <Override PartName="/ppt/slides/slide8.xml" ContentType="application/vnd.openxmlformats-officedocument.presentationml.slide+xml"/>
  <Override PartName="/ppt/presentation.xml" ContentType="application/vnd.openxmlformats-officedocument.presentationml.presentation.main+xml"/>
  <Override PartName="/ppt/slideLayouts/slideLayout9.xml" ContentType="application/vnd.openxmlformats-officedocument.presentationml.slideLayout+xml"/>
  <Override PartName="/ppt/notesSlides/notesSlide2.xml" ContentType="application/vnd.openxmlformats-officedocument.presentationml.notesSlide+xml"/>
  <Override PartName="/ppt/embeddings/oleObject2.bin" ContentType="application/vnd.openxmlformats-officedocument.oleObject"/>
  <Override PartName="/ppt/slideLayouts/slideLayout7.xml" ContentType="application/vnd.openxmlformats-officedocument.presentationml.slideLayout+xml"/>
  <Override PartName="/ppt/slides/slide6.xml" ContentType="application/vnd.openxmlformats-officedocument.presentationml.slide+xml"/>
  <Default Extension="vml" ContentType="application/vnd.openxmlformats-officedocument.vmlDrawing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5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11.xml" ContentType="application/vnd.openxmlformats-officedocument.presentationml.slideLayout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slideLayouts/slideLayout3.xml" ContentType="application/vnd.openxmlformats-officedocument.presentationml.slideLayout+xml"/>
  <Override PartName="/ppt/slides/slide2.xml" ContentType="application/vnd.openxmlformats-officedocument.presentationml.slide+xml"/>
  <Override PartName="/ppt/slides/slide13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48" r:id="rId1"/>
  </p:sldMasterIdLst>
  <p:notesMasterIdLst>
    <p:notesMasterId r:id="rId20"/>
  </p:notesMasterIdLst>
  <p:sldIdLst>
    <p:sldId id="256" r:id="rId2"/>
    <p:sldId id="257" r:id="rId3"/>
    <p:sldId id="258" r:id="rId4"/>
    <p:sldId id="259" r:id="rId5"/>
    <p:sldId id="261" r:id="rId6"/>
    <p:sldId id="260" r:id="rId7"/>
    <p:sldId id="262" r:id="rId8"/>
    <p:sldId id="263" r:id="rId9"/>
    <p:sldId id="264" r:id="rId10"/>
    <p:sldId id="265" r:id="rId11"/>
    <p:sldId id="275" r:id="rId12"/>
    <p:sldId id="268" r:id="rId13"/>
    <p:sldId id="269" r:id="rId14"/>
    <p:sldId id="270" r:id="rId15"/>
    <p:sldId id="271" r:id="rId16"/>
    <p:sldId id="272" r:id="rId17"/>
    <p:sldId id="273" r:id="rId18"/>
    <p:sldId id="274" r:id="rId1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prnPr/>
  <p:extLst>
    <p:ext uri="{E76CE94A-603C-4142-B9EB-6D1370010A27}">
      <p14:discardImageEditData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0"/>
    </p:ext>
    <p:ext uri="{D31A062A-798A-4329-ABDD-BBA856620510}">
      <p14:defaultImageDpi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lastView="sldThumbnailView">
  <p:normalViewPr>
    <p:restoredLeft sz="15629" autoAdjust="0"/>
    <p:restoredTop sz="94668" autoAdjust="0"/>
  </p:normalViewPr>
  <p:slideViewPr>
    <p:cSldViewPr snapToGrid="0" snapToObjects="1">
      <p:cViewPr varScale="1">
        <p:scale>
          <a:sx n="156" d="100"/>
          <a:sy n="156" d="100"/>
        </p:scale>
        <p:origin x="-1088" y="-112"/>
      </p:cViewPr>
      <p:guideLst>
        <p:guide orient="horz" pos="2160"/>
        <p:guide pos="2893"/>
      </p:guideLst>
    </p:cSldViewPr>
  </p:slideViewPr>
  <p:outlineViewPr>
    <p:cViewPr>
      <p:scale>
        <a:sx n="33" d="100"/>
        <a:sy n="33" d="100"/>
      </p:scale>
      <p:origin x="0" y="4048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notesMaster" Target="notesMasters/notesMaster1.xml"/><Relationship Id="rId21" Type="http://schemas.openxmlformats.org/officeDocument/2006/relationships/printerSettings" Target="printerSettings/printerSettings1.bin"/><Relationship Id="rId22" Type="http://schemas.openxmlformats.org/officeDocument/2006/relationships/presProps" Target="presProps.xml"/><Relationship Id="rId23" Type="http://schemas.openxmlformats.org/officeDocument/2006/relationships/viewProps" Target="viewProps.xml"/><Relationship Id="rId24" Type="http://schemas.openxmlformats.org/officeDocument/2006/relationships/theme" Target="theme/theme1.xml"/><Relationship Id="rId25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png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CF8A8FC-3AAD-1341-8DFA-52738C54F9B5}" type="datetimeFigureOut">
              <a:rPr lang="en-US" smtClean="0"/>
              <a:pPr/>
              <a:t>6/14/16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2916BC7-9F20-144B-A2DC-73179C58627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8403757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Pourquoi</a:t>
            </a:r>
            <a:r>
              <a:rPr lang="en-US" dirty="0" smtClean="0"/>
              <a:t> as-</a:t>
            </a:r>
            <a:r>
              <a:rPr lang="en-US" dirty="0" err="1" smtClean="0"/>
              <a:t>tu</a:t>
            </a:r>
            <a:r>
              <a:rPr lang="en-US" dirty="0" smtClean="0"/>
              <a:t> </a:t>
            </a:r>
            <a:r>
              <a:rPr lang="en-US" dirty="0" err="1" smtClean="0"/>
              <a:t>enlevé</a:t>
            </a:r>
            <a:r>
              <a:rPr lang="en-US" dirty="0" smtClean="0"/>
              <a:t> la mention “(1 ~ 30 GeV)”?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916BC7-9F20-144B-A2DC-73179C586274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Voir</a:t>
            </a:r>
            <a:r>
              <a:rPr lang="en-US" dirty="0" smtClean="0"/>
              <a:t> avec Paul : “</a:t>
            </a:r>
            <a:r>
              <a:rPr lang="en-US" sz="1200" dirty="0" smtClean="0"/>
              <a:t>Large collaboration </a:t>
            </a:r>
            <a:r>
              <a:rPr lang="en-US" sz="1200" dirty="0" smtClean="0">
                <a:solidFill>
                  <a:srgbClr val="FF0000"/>
                </a:solidFill>
              </a:rPr>
              <a:t>aimed at summarizing data for </a:t>
            </a:r>
            <a:r>
              <a:rPr lang="en-US" sz="1200" dirty="0" smtClean="0"/>
              <a:t>particle physics and related field”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916BC7-9F20-144B-A2DC-73179C586274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“</a:t>
            </a:r>
            <a:r>
              <a:rPr lang="en-US" sz="1200" dirty="0" smtClean="0">
                <a:solidFill>
                  <a:srgbClr val="FF0000"/>
                </a:solidFill>
              </a:rPr>
              <a:t>to perform the preview results of total cross section simulated” je ne </a:t>
            </a:r>
            <a:r>
              <a:rPr lang="en-US" sz="1200" dirty="0" err="1" smtClean="0">
                <a:solidFill>
                  <a:srgbClr val="FF0000"/>
                </a:solidFill>
              </a:rPr>
              <a:t>suis</a:t>
            </a:r>
            <a:r>
              <a:rPr lang="en-US" sz="1200" dirty="0" smtClean="0">
                <a:solidFill>
                  <a:srgbClr val="FF0000"/>
                </a:solidFill>
              </a:rPr>
              <a:t> pas </a:t>
            </a:r>
            <a:r>
              <a:rPr lang="en-US" sz="1200" dirty="0" err="1" smtClean="0">
                <a:solidFill>
                  <a:srgbClr val="FF0000"/>
                </a:solidFill>
              </a:rPr>
              <a:t>sûr</a:t>
            </a:r>
            <a:r>
              <a:rPr lang="en-US" sz="1200" dirty="0" smtClean="0">
                <a:solidFill>
                  <a:srgbClr val="FF0000"/>
                </a:solidFill>
              </a:rPr>
              <a:t> de savoir </a:t>
            </a:r>
            <a:r>
              <a:rPr lang="en-US" sz="1200" dirty="0" err="1" smtClean="0">
                <a:solidFill>
                  <a:srgbClr val="FF0000"/>
                </a:solidFill>
              </a:rPr>
              <a:t>ce</a:t>
            </a:r>
            <a:r>
              <a:rPr lang="en-US" sz="1200" dirty="0" smtClean="0">
                <a:solidFill>
                  <a:srgbClr val="FF0000"/>
                </a:solidFill>
              </a:rPr>
              <a:t> </a:t>
            </a:r>
            <a:r>
              <a:rPr lang="en-US" sz="1200" dirty="0" err="1" smtClean="0">
                <a:solidFill>
                  <a:srgbClr val="FF0000"/>
                </a:solidFill>
              </a:rPr>
              <a:t>que</a:t>
            </a:r>
            <a:r>
              <a:rPr lang="en-US" sz="1200" baseline="0" dirty="0" smtClean="0">
                <a:solidFill>
                  <a:srgbClr val="FF0000"/>
                </a:solidFill>
              </a:rPr>
              <a:t> </a:t>
            </a:r>
            <a:r>
              <a:rPr lang="en-US" sz="1200" baseline="0" dirty="0" err="1" smtClean="0">
                <a:solidFill>
                  <a:srgbClr val="FF0000"/>
                </a:solidFill>
              </a:rPr>
              <a:t>tu</a:t>
            </a:r>
            <a:r>
              <a:rPr lang="en-US" sz="1200" baseline="0" dirty="0" smtClean="0">
                <a:solidFill>
                  <a:srgbClr val="FF0000"/>
                </a:solidFill>
              </a:rPr>
              <a:t> </a:t>
            </a:r>
            <a:r>
              <a:rPr lang="en-US" sz="1200" baseline="0" dirty="0" err="1" smtClean="0">
                <a:solidFill>
                  <a:srgbClr val="FF0000"/>
                </a:solidFill>
              </a:rPr>
              <a:t>veux</a:t>
            </a:r>
            <a:r>
              <a:rPr lang="en-US" sz="1200" baseline="0" dirty="0" smtClean="0">
                <a:solidFill>
                  <a:srgbClr val="FF0000"/>
                </a:solidFill>
              </a:rPr>
              <a:t> dire…</a:t>
            </a:r>
          </a:p>
          <a:p>
            <a:r>
              <a:rPr lang="en-US" sz="1200" baseline="0" dirty="0" err="1" smtClean="0">
                <a:solidFill>
                  <a:srgbClr val="FF0000"/>
                </a:solidFill>
              </a:rPr>
              <a:t>Formule</a:t>
            </a:r>
            <a:r>
              <a:rPr lang="en-US" sz="1200" baseline="0" dirty="0" smtClean="0">
                <a:solidFill>
                  <a:srgbClr val="FF0000"/>
                </a:solidFill>
              </a:rPr>
              <a:t> </a:t>
            </a:r>
            <a:r>
              <a:rPr lang="en-US" sz="1200" baseline="0" dirty="0" err="1" smtClean="0">
                <a:solidFill>
                  <a:srgbClr val="FF0000"/>
                </a:solidFill>
              </a:rPr>
              <a:t>à</a:t>
            </a:r>
            <a:r>
              <a:rPr lang="en-US" sz="1200" baseline="0" dirty="0" smtClean="0">
                <a:solidFill>
                  <a:srgbClr val="FF0000"/>
                </a:solidFill>
              </a:rPr>
              <a:t> </a:t>
            </a:r>
            <a:r>
              <a:rPr lang="en-US" sz="1200" baseline="0" dirty="0" err="1" smtClean="0">
                <a:solidFill>
                  <a:srgbClr val="FF0000"/>
                </a:solidFill>
              </a:rPr>
              <a:t>reformater</a:t>
            </a:r>
            <a:endParaRPr lang="en-US" sz="1200" baseline="0" dirty="0" smtClean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916BC7-9F20-144B-A2DC-73179C586274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vl="1" algn="just">
              <a:spcAft>
                <a:spcPts val="600"/>
              </a:spcAft>
              <a:buNone/>
            </a:pPr>
            <a:r>
              <a:rPr lang="en-US" dirty="0" smtClean="0"/>
              <a:t>Je ne </a:t>
            </a:r>
            <a:r>
              <a:rPr lang="en-US" dirty="0" err="1" smtClean="0"/>
              <a:t>suis</a:t>
            </a:r>
            <a:r>
              <a:rPr lang="en-US" dirty="0" smtClean="0"/>
              <a:t> pas </a:t>
            </a:r>
            <a:r>
              <a:rPr lang="en-US" dirty="0" err="1" smtClean="0"/>
              <a:t>sûr</a:t>
            </a:r>
            <a:r>
              <a:rPr lang="en-US" dirty="0" smtClean="0"/>
              <a:t> de </a:t>
            </a:r>
            <a:r>
              <a:rPr lang="en-US" dirty="0" err="1" smtClean="0"/>
              <a:t>comprendre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que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tu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veux</a:t>
            </a:r>
            <a:r>
              <a:rPr lang="en-US" baseline="0" dirty="0" smtClean="0"/>
              <a:t> dire par </a:t>
            </a:r>
            <a:r>
              <a:rPr lang="en-US" dirty="0" smtClean="0"/>
              <a:t>“</a:t>
            </a:r>
            <a:r>
              <a:rPr lang="en-US" sz="1400" dirty="0" smtClean="0"/>
              <a:t> that is why we </a:t>
            </a:r>
            <a:r>
              <a:rPr lang="en-US" sz="1400" dirty="0" smtClean="0">
                <a:solidFill>
                  <a:srgbClr val="FF0000"/>
                </a:solidFill>
              </a:rPr>
              <a:t>simulate back </a:t>
            </a:r>
            <a:r>
              <a:rPr lang="en-US" sz="1400" dirty="0" smtClean="0"/>
              <a:t>in the experimental conditions”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916BC7-9F20-144B-A2DC-73179C586274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E9C56C-6916-B345-A150-A48E93ED7344}" type="datetimeFigureOut">
              <a:rPr lang="en-US" smtClean="0"/>
              <a:pPr/>
              <a:t>6/14/16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94E285-444D-4C0C-8BFA-BDB311F86A9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E9C56C-6916-B345-A150-A48E93ED7344}" type="datetimeFigureOut">
              <a:rPr lang="en-US" smtClean="0"/>
              <a:pPr/>
              <a:t>6/14/16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5444AB-5A81-ED46-B81E-201E7608B95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E9C56C-6916-B345-A150-A48E93ED7344}" type="datetimeFigureOut">
              <a:rPr lang="en-US" smtClean="0"/>
              <a:pPr/>
              <a:t>6/14/16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5444AB-5A81-ED46-B81E-201E7608B95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E9C56C-6916-B345-A150-A48E93ED7344}" type="datetimeFigureOut">
              <a:rPr lang="en-US" smtClean="0"/>
              <a:pPr/>
              <a:t>6/14/16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5444AB-5A81-ED46-B81E-201E7608B95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E9C56C-6916-B345-A150-A48E93ED7344}" type="datetimeFigureOut">
              <a:rPr lang="en-US" smtClean="0"/>
              <a:pPr/>
              <a:t>6/14/16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5444AB-5A81-ED46-B81E-201E7608B95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E9C56C-6916-B345-A150-A48E93ED7344}" type="datetimeFigureOut">
              <a:rPr lang="en-US" smtClean="0"/>
              <a:pPr/>
              <a:t>6/14/16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5444AB-5A81-ED46-B81E-201E7608B95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E9C56C-6916-B345-A150-A48E93ED7344}" type="datetimeFigureOut">
              <a:rPr lang="en-US" smtClean="0"/>
              <a:pPr/>
              <a:t>6/14/16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5444AB-5A81-ED46-B81E-201E7608B95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E9C56C-6916-B345-A150-A48E93ED7344}" type="datetimeFigureOut">
              <a:rPr lang="en-US" smtClean="0"/>
              <a:pPr/>
              <a:t>6/14/16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5444AB-5A81-ED46-B81E-201E7608B95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E9C56C-6916-B345-A150-A48E93ED7344}" type="datetimeFigureOut">
              <a:rPr lang="en-US" smtClean="0"/>
              <a:pPr/>
              <a:t>6/14/16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5444AB-5A81-ED46-B81E-201E7608B95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E9C56C-6916-B345-A150-A48E93ED7344}" type="datetimeFigureOut">
              <a:rPr lang="en-US" smtClean="0"/>
              <a:pPr/>
              <a:t>6/14/16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5444AB-5A81-ED46-B81E-201E7608B95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E9C56C-6916-B345-A150-A48E93ED7344}" type="datetimeFigureOut">
              <a:rPr lang="en-US" smtClean="0"/>
              <a:pPr/>
              <a:t>6/14/16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5B5444AB-5A81-ED46-B81E-201E7608B95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A4E9C56C-6916-B345-A150-A48E93ED7344}" type="datetimeFigureOut">
              <a:rPr lang="en-US" smtClean="0"/>
              <a:pPr/>
              <a:t>6/14/16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B5444AB-5A81-ED46-B81E-201E7608B956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9.png"/><Relationship Id="rId3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4" Type="http://schemas.openxmlformats.org/officeDocument/2006/relationships/oleObject" Target="../embeddings/oleObject2.bin"/><Relationship Id="rId1" Type="http://schemas.openxmlformats.org/officeDocument/2006/relationships/vmlDrawing" Target="../drawings/vmlDrawing4.vml"/><Relationship Id="rId2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Relationship Id="rId3" Type="http://schemas.openxmlformats.org/officeDocument/2006/relationships/image" Target="../media/image14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5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4" Type="http://schemas.openxmlformats.org/officeDocument/2006/relationships/image" Target="../media/image3.png"/><Relationship Id="rId5" Type="http://schemas.openxmlformats.org/officeDocument/2006/relationships/oleObject" Target="../embeddings/oleObject1.bin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2.xml"/><Relationship Id="rId3" Type="http://schemas.openxmlformats.org/officeDocument/2006/relationships/oleObject" Target="???" TargetMode="Externa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2.xml"/><Relationship Id="rId3" Type="http://schemas.openxmlformats.org/officeDocument/2006/relationships/oleObject" Target="Document5!OLE_LINK5" TargetMode="Externa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Relationship Id="rId3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62605" y="1454726"/>
            <a:ext cx="6288425" cy="1693335"/>
          </a:xfrm>
        </p:spPr>
        <p:txBody>
          <a:bodyPr>
            <a:normAutofit/>
          </a:bodyPr>
          <a:lstStyle/>
          <a:p>
            <a:pPr algn="ctr"/>
            <a:r>
              <a:rPr lang="en-US" sz="3200" dirty="0" smtClean="0"/>
              <a:t>GEANT4 and Pion Photo-production in the intermediate energy regime at Jefferson Lab</a:t>
            </a:r>
            <a:endParaRPr lang="en-US" sz="32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46727" y="3748425"/>
            <a:ext cx="7481455" cy="2707600"/>
          </a:xfrm>
        </p:spPr>
        <p:txBody>
          <a:bodyPr>
            <a:noAutofit/>
          </a:bodyPr>
          <a:lstStyle/>
          <a:p>
            <a:pPr algn="ctr"/>
            <a:r>
              <a:rPr lang="en-US" sz="1600" b="0" dirty="0" smtClean="0"/>
              <a:t>Sokhna Bineta Lo Amar</a:t>
            </a:r>
          </a:p>
          <a:p>
            <a:pPr algn="ctr"/>
            <a:endParaRPr lang="en-US" sz="1600" b="0" dirty="0" smtClean="0"/>
          </a:p>
          <a:p>
            <a:pPr algn="ctr"/>
            <a:r>
              <a:rPr lang="en-US" sz="1400" b="1" dirty="0" smtClean="0"/>
              <a:t>Advisor: Prof. Oumar Ka, UCAD</a:t>
            </a:r>
          </a:p>
          <a:p>
            <a:pPr algn="ctr"/>
            <a:r>
              <a:rPr lang="en-US" sz="1400" b="1" dirty="0" smtClean="0"/>
              <a:t>		Co-Advisor: Dr. Paul Guèye, Hampton Univ./JLab/FRIB</a:t>
            </a:r>
          </a:p>
          <a:p>
            <a:pPr algn="ctr"/>
            <a:endParaRPr lang="en-US" sz="1600" b="0" dirty="0" smtClean="0"/>
          </a:p>
          <a:p>
            <a:pPr algn="ctr"/>
            <a:endParaRPr lang="en-US" sz="1600" b="0" dirty="0" smtClean="0"/>
          </a:p>
          <a:p>
            <a:pPr algn="ctr"/>
            <a:r>
              <a:rPr lang="en-US" sz="1600" b="0" dirty="0" smtClean="0"/>
              <a:t>Cheikh Anta Diop University, Dakar (Sénégal)</a:t>
            </a:r>
          </a:p>
          <a:p>
            <a:pPr algn="ctr"/>
            <a:r>
              <a:rPr lang="en-US" sz="1600" b="0" i="1" dirty="0" smtClean="0"/>
              <a:t>HUGS_2016</a:t>
            </a:r>
          </a:p>
          <a:p>
            <a:pPr algn="ctr"/>
            <a:endParaRPr lang="en-US" sz="1600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0"/>
          <p:cNvSpPr>
            <a:spLocks noGrp="1"/>
          </p:cNvSpPr>
          <p:nvPr>
            <p:ph idx="1"/>
          </p:nvPr>
        </p:nvSpPr>
        <p:spPr>
          <a:xfrm>
            <a:off x="441158" y="4839368"/>
            <a:ext cx="8315158" cy="1871580"/>
          </a:xfrm>
        </p:spPr>
        <p:txBody>
          <a:bodyPr>
            <a:normAutofit/>
          </a:bodyPr>
          <a:lstStyle/>
          <a:p>
            <a:pPr>
              <a:spcAft>
                <a:spcPts val="1200"/>
              </a:spcAft>
              <a:buFont typeface="Arial"/>
              <a:buChar char="•"/>
            </a:pPr>
            <a:r>
              <a:rPr lang="en-US" sz="1600" dirty="0" smtClean="0"/>
              <a:t>G4_BERT</a:t>
            </a:r>
          </a:p>
          <a:p>
            <a:pPr marL="538163" lvl="1" indent="-144463" algn="just">
              <a:spcAft>
                <a:spcPts val="1200"/>
              </a:spcAft>
              <a:buFont typeface="Lucida Grande"/>
              <a:buChar char="-"/>
            </a:pPr>
            <a:r>
              <a:rPr lang="en-US" sz="1400" dirty="0" smtClean="0"/>
              <a:t>Describes relatively well Δ resonances but few data in this range</a:t>
            </a:r>
          </a:p>
          <a:p>
            <a:pPr marL="538163" lvl="1" indent="-144463" algn="just">
              <a:spcAft>
                <a:spcPts val="1200"/>
              </a:spcAft>
              <a:buFont typeface="Lucida Grande"/>
              <a:buChar char="-"/>
            </a:pPr>
            <a:r>
              <a:rPr lang="en-US" sz="1400" dirty="0" smtClean="0"/>
              <a:t>Limitation: same results for photo-production of γ(p,p)π</a:t>
            </a:r>
            <a:r>
              <a:rPr lang="en-US" sz="1400" baseline="30000" dirty="0" smtClean="0"/>
              <a:t>0</a:t>
            </a:r>
            <a:r>
              <a:rPr lang="en-US" sz="1400" dirty="0" smtClean="0"/>
              <a:t> </a:t>
            </a:r>
            <a:r>
              <a:rPr lang="en-US" sz="1400" dirty="0"/>
              <a:t>and γ</a:t>
            </a:r>
            <a:r>
              <a:rPr lang="en-US" sz="1400" dirty="0" smtClean="0"/>
              <a:t>(n,n)</a:t>
            </a:r>
            <a:r>
              <a:rPr lang="en-US" sz="1400" dirty="0"/>
              <a:t>π</a:t>
            </a:r>
            <a:r>
              <a:rPr lang="en-US" sz="1400" baseline="30000" dirty="0"/>
              <a:t>0</a:t>
            </a:r>
            <a:r>
              <a:rPr lang="en-US" sz="1400" dirty="0"/>
              <a:t> </a:t>
            </a:r>
            <a:endParaRPr lang="en-US" sz="1400" dirty="0" smtClean="0"/>
          </a:p>
          <a:p>
            <a:pPr marL="538163" lvl="1" indent="-144463" algn="just">
              <a:spcAft>
                <a:spcPts val="1200"/>
              </a:spcAft>
              <a:buFont typeface="Lucida Grande"/>
              <a:buChar char="-"/>
            </a:pPr>
            <a:r>
              <a:rPr lang="en-US" sz="1400" dirty="0" smtClean="0"/>
              <a:t>More simulation and comparison with data using this model is highly desirable</a:t>
            </a:r>
            <a:endParaRPr lang="en-US" sz="1400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>
            <a:lum/>
          </a:blip>
          <a:srcRect t="8252" b="4126"/>
          <a:stretch>
            <a:fillRect/>
          </a:stretch>
        </p:blipFill>
        <p:spPr>
          <a:xfrm>
            <a:off x="1483894" y="975893"/>
            <a:ext cx="5634990" cy="3495303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48640"/>
          </a:xfrm>
        </p:spPr>
        <p:txBody>
          <a:bodyPr>
            <a:noAutofit/>
          </a:bodyPr>
          <a:lstStyle/>
          <a:p>
            <a:pPr algn="ctr"/>
            <a:r>
              <a:rPr lang="en-US" sz="3200" b="1" dirty="0" smtClean="0"/>
              <a:t>Cross sections comparison  (3/3)</a:t>
            </a:r>
            <a:endParaRPr lang="en-US" sz="3200" dirty="0"/>
          </a:p>
        </p:txBody>
      </p:sp>
      <p:sp>
        <p:nvSpPr>
          <p:cNvPr id="2" name="Oval 1"/>
          <p:cNvSpPr/>
          <p:nvPr/>
        </p:nvSpPr>
        <p:spPr>
          <a:xfrm rot="628271">
            <a:off x="3152208" y="3063497"/>
            <a:ext cx="2413590" cy="642826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484909"/>
          </a:xfrm>
        </p:spPr>
        <p:txBody>
          <a:bodyPr>
            <a:noAutofit/>
          </a:bodyPr>
          <a:lstStyle/>
          <a:p>
            <a:pPr algn="ctr"/>
            <a:r>
              <a:rPr lang="en-US" sz="3200" b="1" dirty="0" smtClean="0"/>
              <a:t>Data comparison analysis(1/2)</a:t>
            </a:r>
            <a:endParaRPr lang="en-US" sz="3200" b="1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250757"/>
            <a:ext cx="8432800" cy="5334579"/>
          </a:xfrm>
        </p:spPr>
        <p:txBody>
          <a:bodyPr>
            <a:normAutofit lnSpcReduction="10000"/>
          </a:bodyPr>
          <a:lstStyle/>
          <a:p>
            <a:pPr marL="342900" indent="-342900" algn="just">
              <a:lnSpc>
                <a:spcPct val="120000"/>
              </a:lnSpc>
              <a:spcBef>
                <a:spcPts val="0"/>
              </a:spcBef>
              <a:buFont typeface="+mj-lt"/>
              <a:buAutoNum type="arabicPeriod"/>
            </a:pPr>
            <a:r>
              <a:rPr lang="en-US" sz="2200" dirty="0" smtClean="0">
                <a:solidFill>
                  <a:srgbClr val="000000"/>
                </a:solidFill>
              </a:rPr>
              <a:t>Generate 2 histograms with same binning</a:t>
            </a:r>
          </a:p>
          <a:p>
            <a:pPr marL="342900" indent="-342900" algn="just">
              <a:lnSpc>
                <a:spcPct val="120000"/>
              </a:lnSpc>
              <a:spcBef>
                <a:spcPts val="0"/>
              </a:spcBef>
              <a:buFont typeface="+mj-lt"/>
              <a:buAutoNum type="arabicPeriod"/>
            </a:pPr>
            <a:endParaRPr lang="en-US" sz="2200" dirty="0" smtClean="0">
              <a:solidFill>
                <a:srgbClr val="000000"/>
              </a:solidFill>
            </a:endParaRPr>
          </a:p>
          <a:p>
            <a:pPr marL="342900" indent="-342900" algn="just">
              <a:lnSpc>
                <a:spcPct val="120000"/>
              </a:lnSpc>
              <a:spcBef>
                <a:spcPts val="0"/>
              </a:spcBef>
              <a:buFont typeface="+mj-lt"/>
              <a:buAutoNum type="arabicPeriod"/>
            </a:pPr>
            <a:r>
              <a:rPr lang="en-US" sz="2200" dirty="0" smtClean="0">
                <a:solidFill>
                  <a:srgbClr val="000000"/>
                </a:solidFill>
              </a:rPr>
              <a:t>Perform χ</a:t>
            </a:r>
            <a:r>
              <a:rPr lang="en-US" sz="2200" baseline="30000" dirty="0" smtClean="0">
                <a:solidFill>
                  <a:srgbClr val="000000"/>
                </a:solidFill>
              </a:rPr>
              <a:t>2</a:t>
            </a:r>
            <a:r>
              <a:rPr lang="en-US" sz="2200" dirty="0" smtClean="0">
                <a:solidFill>
                  <a:srgbClr val="000000"/>
                </a:solidFill>
              </a:rPr>
              <a:t> minimization</a:t>
            </a:r>
          </a:p>
          <a:p>
            <a:pPr marL="708660" lvl="1" indent="-342900" algn="just">
              <a:lnSpc>
                <a:spcPct val="120000"/>
              </a:lnSpc>
              <a:spcBef>
                <a:spcPts val="0"/>
              </a:spcBef>
              <a:buFont typeface="+mj-ea"/>
              <a:buAutoNum type="circleNumDbPlain"/>
            </a:pPr>
            <a:r>
              <a:rPr lang="en-US" sz="1800" dirty="0" smtClean="0">
                <a:solidFill>
                  <a:srgbClr val="000000"/>
                </a:solidFill>
              </a:rPr>
              <a:t>Follow the </a:t>
            </a:r>
            <a:r>
              <a:rPr lang="en-US" sz="1800" dirty="0">
                <a:solidFill>
                  <a:srgbClr val="000000"/>
                </a:solidFill>
              </a:rPr>
              <a:t>prescription from </a:t>
            </a:r>
            <a:r>
              <a:rPr lang="en-US" sz="1800" dirty="0" smtClean="0">
                <a:solidFill>
                  <a:srgbClr val="000000"/>
                </a:solidFill>
              </a:rPr>
              <a:t>Gagunashvili</a:t>
            </a:r>
          </a:p>
          <a:p>
            <a:pPr marL="708660" lvl="1" indent="-342900" algn="just">
              <a:lnSpc>
                <a:spcPct val="120000"/>
              </a:lnSpc>
              <a:spcBef>
                <a:spcPts val="0"/>
              </a:spcBef>
              <a:buFont typeface="+mj-ea"/>
              <a:buAutoNum type="circleNumDbPlain"/>
            </a:pPr>
            <a:r>
              <a:rPr lang="en-US" sz="1800" dirty="0" smtClean="0">
                <a:solidFill>
                  <a:srgbClr val="000000"/>
                </a:solidFill>
              </a:rPr>
              <a:t>N. D</a:t>
            </a:r>
            <a:r>
              <a:rPr lang="en-US" sz="1800" dirty="0">
                <a:solidFill>
                  <a:srgbClr val="000000"/>
                </a:solidFill>
              </a:rPr>
              <a:t>. Gagunashvili, </a:t>
            </a:r>
            <a:r>
              <a:rPr lang="en-US" sz="1800" i="1" dirty="0">
                <a:solidFill>
                  <a:srgbClr val="000000"/>
                </a:solidFill>
              </a:rPr>
              <a:t>Chi square goodness of fit tests for weighted </a:t>
            </a:r>
            <a:r>
              <a:rPr lang="en-US" sz="1800" i="1" dirty="0" smtClean="0">
                <a:solidFill>
                  <a:srgbClr val="000000"/>
                </a:solidFill>
              </a:rPr>
              <a:t>histograms</a:t>
            </a:r>
            <a:r>
              <a:rPr lang="en-US" sz="1800" dirty="0" smtClean="0">
                <a:solidFill>
                  <a:srgbClr val="000000"/>
                </a:solidFill>
              </a:rPr>
              <a:t>,</a:t>
            </a:r>
            <a:r>
              <a:rPr lang="en-US" sz="1800" dirty="0"/>
              <a:t> Journal of Instrumentation 10 (2015) P0500</a:t>
            </a:r>
            <a:endParaRPr lang="en-US" sz="1800" dirty="0" smtClean="0">
              <a:solidFill>
                <a:srgbClr val="000000"/>
              </a:solidFill>
            </a:endParaRPr>
          </a:p>
          <a:p>
            <a:pPr marL="342900" indent="-342900" algn="just">
              <a:lnSpc>
                <a:spcPct val="120000"/>
              </a:lnSpc>
              <a:spcBef>
                <a:spcPts val="0"/>
              </a:spcBef>
              <a:buFont typeface="+mj-ea"/>
              <a:buAutoNum type="arabicPeriod"/>
            </a:pPr>
            <a:endParaRPr lang="en-US" sz="2200" dirty="0" smtClean="0">
              <a:solidFill>
                <a:srgbClr val="000000"/>
              </a:solidFill>
            </a:endParaRPr>
          </a:p>
          <a:p>
            <a:pPr marL="342900" indent="-342900" algn="just">
              <a:lnSpc>
                <a:spcPct val="120000"/>
              </a:lnSpc>
              <a:spcBef>
                <a:spcPts val="0"/>
              </a:spcBef>
              <a:buFont typeface="+mj-ea"/>
              <a:buAutoNum type="arabicPeriod"/>
            </a:pPr>
            <a:r>
              <a:rPr lang="en-US" sz="2200" dirty="0" smtClean="0">
                <a:solidFill>
                  <a:srgbClr val="000000"/>
                </a:solidFill>
              </a:rPr>
              <a:t>Check normalized residuals for low statistics issue</a:t>
            </a: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endParaRPr lang="en-US" sz="2200" u="sng" dirty="0" smtClean="0">
              <a:solidFill>
                <a:srgbClr val="000000"/>
              </a:solidFill>
            </a:endParaRP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2200" u="sng" dirty="0" smtClean="0">
                <a:solidFill>
                  <a:srgbClr val="000000"/>
                </a:solidFill>
              </a:rPr>
              <a:t>Notes</a:t>
            </a:r>
          </a:p>
          <a:p>
            <a:pPr algn="just">
              <a:lnSpc>
                <a:spcPct val="120000"/>
              </a:lnSpc>
              <a:spcBef>
                <a:spcPts val="0"/>
              </a:spcBef>
              <a:buFontTx/>
              <a:buChar char="-"/>
            </a:pPr>
            <a:r>
              <a:rPr lang="en-US" sz="2200" dirty="0" smtClean="0">
                <a:solidFill>
                  <a:srgbClr val="000000"/>
                </a:solidFill>
              </a:rPr>
              <a:t>Example: total cross section CHIPS vs. PDG</a:t>
            </a:r>
          </a:p>
          <a:p>
            <a:pPr algn="just">
              <a:lnSpc>
                <a:spcPct val="120000"/>
              </a:lnSpc>
              <a:spcBef>
                <a:spcPts val="0"/>
              </a:spcBef>
              <a:buFontTx/>
              <a:buChar char="-"/>
            </a:pPr>
            <a:r>
              <a:rPr lang="en-US" sz="2200" dirty="0" smtClean="0">
                <a:solidFill>
                  <a:srgbClr val="000000"/>
                </a:solidFill>
              </a:rPr>
              <a:t>Similar approach for all work:</a:t>
            </a:r>
          </a:p>
          <a:p>
            <a:pPr lvl="1" algn="just">
              <a:lnSpc>
                <a:spcPct val="120000"/>
              </a:lnSpc>
              <a:spcBef>
                <a:spcPts val="0"/>
              </a:spcBef>
              <a:buFont typeface="Wingdings" charset="2"/>
              <a:buChar char="ü"/>
            </a:pPr>
            <a:r>
              <a:rPr lang="en-US" sz="1900" dirty="0" smtClean="0">
                <a:solidFill>
                  <a:srgbClr val="000000"/>
                </a:solidFill>
              </a:rPr>
              <a:t>Geant4 vs. SAID</a:t>
            </a:r>
          </a:p>
          <a:p>
            <a:pPr lvl="1" algn="just">
              <a:lnSpc>
                <a:spcPct val="120000"/>
              </a:lnSpc>
              <a:spcBef>
                <a:spcPts val="0"/>
              </a:spcBef>
              <a:buFont typeface="Wingdings" charset="2"/>
              <a:buChar char="ü"/>
            </a:pPr>
            <a:r>
              <a:rPr lang="en-US" sz="1900" dirty="0">
                <a:solidFill>
                  <a:srgbClr val="000000"/>
                </a:solidFill>
              </a:rPr>
              <a:t>A</a:t>
            </a:r>
            <a:r>
              <a:rPr lang="en-US" sz="1900" dirty="0" smtClean="0">
                <a:solidFill>
                  <a:srgbClr val="000000"/>
                </a:solidFill>
              </a:rPr>
              <a:t>ngular &amp; energy distributions</a:t>
            </a:r>
          </a:p>
          <a:p>
            <a:pPr>
              <a:lnSpc>
                <a:spcPct val="120000"/>
              </a:lnSpc>
              <a:spcBef>
                <a:spcPts val="0"/>
              </a:spcBef>
              <a:buFont typeface="Arial"/>
              <a:buChar char="•"/>
            </a:pPr>
            <a:endParaRPr lang="en-US" sz="1800" b="1" dirty="0">
              <a:solidFill>
                <a:srgbClr val="6600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440431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128223" y="1309809"/>
            <a:ext cx="7993348" cy="1009802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10CF9B"/>
              </a:solidFill>
            </a:endParaRP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223" y="1213136"/>
            <a:ext cx="7993348" cy="4432777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484909"/>
          </a:xfrm>
        </p:spPr>
        <p:txBody>
          <a:bodyPr>
            <a:noAutofit/>
          </a:bodyPr>
          <a:lstStyle/>
          <a:p>
            <a:pPr algn="ctr"/>
            <a:r>
              <a:rPr lang="en-US" sz="3200" b="1" dirty="0" smtClean="0"/>
              <a:t>Data comparison analysis(2/</a:t>
            </a:r>
            <a:r>
              <a:rPr lang="en-US" sz="3200" b="1" dirty="0"/>
              <a:t>2</a:t>
            </a:r>
            <a:r>
              <a:rPr lang="en-US" sz="3200" b="1" dirty="0" smtClean="0"/>
              <a:t>)</a:t>
            </a:r>
            <a:endParaRPr lang="en-US" sz="3200" b="1" dirty="0"/>
          </a:p>
        </p:txBody>
      </p:sp>
      <p:sp>
        <p:nvSpPr>
          <p:cNvPr id="2" name="TextBox 1"/>
          <p:cNvSpPr txBox="1"/>
          <p:nvPr/>
        </p:nvSpPr>
        <p:spPr>
          <a:xfrm>
            <a:off x="8281560" y="1340587"/>
            <a:ext cx="633507" cy="338554"/>
          </a:xfrm>
          <a:prstGeom prst="rect">
            <a:avLst/>
          </a:prstGeom>
          <a:solidFill>
            <a:srgbClr val="FFFF00"/>
          </a:solidFill>
          <a:ln>
            <a:solidFill>
              <a:srgbClr val="008000"/>
            </a:solidFill>
          </a:ln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solidFill>
                  <a:srgbClr val="008000"/>
                </a:solidFill>
              </a:rPr>
              <a:t>PDG</a:t>
            </a:r>
            <a:endParaRPr lang="en-US" sz="1600" b="1" dirty="0">
              <a:solidFill>
                <a:srgbClr val="008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788498" y="1217005"/>
            <a:ext cx="838691" cy="369332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b="1" dirty="0" err="1" smtClean="0">
                <a:solidFill>
                  <a:srgbClr val="660066"/>
                </a:solidFill>
              </a:rPr>
              <a:t>Rebin</a:t>
            </a:r>
            <a:endParaRPr lang="en-US" b="1" dirty="0">
              <a:solidFill>
                <a:srgbClr val="660066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241456" y="2471276"/>
            <a:ext cx="809837" cy="338554"/>
          </a:xfrm>
          <a:prstGeom prst="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solidFill>
                  <a:srgbClr val="FF0000"/>
                </a:solidFill>
              </a:rPr>
              <a:t>CHIPS</a:t>
            </a:r>
            <a:endParaRPr lang="en-US" sz="1600" b="1" dirty="0">
              <a:solidFill>
                <a:srgbClr val="FF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788498" y="2323601"/>
            <a:ext cx="838691" cy="369332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b="1" dirty="0" err="1" smtClean="0">
                <a:solidFill>
                  <a:srgbClr val="660066"/>
                </a:solidFill>
              </a:rPr>
              <a:t>Rebin</a:t>
            </a:r>
            <a:endParaRPr lang="en-US" b="1" dirty="0">
              <a:solidFill>
                <a:srgbClr val="660066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422963" y="3486337"/>
            <a:ext cx="1338828" cy="523220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rgbClr val="660066"/>
                </a:solidFill>
              </a:rPr>
              <a:t>PDG &amp; CHIPS</a:t>
            </a:r>
          </a:p>
          <a:p>
            <a:r>
              <a:rPr lang="en-US" sz="1400" b="1" dirty="0" smtClean="0">
                <a:solidFill>
                  <a:srgbClr val="660066"/>
                </a:solidFill>
              </a:rPr>
              <a:t>Normalized</a:t>
            </a:r>
            <a:endParaRPr lang="en-US" sz="1400" b="1" dirty="0">
              <a:solidFill>
                <a:srgbClr val="660066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8410869" y="1583673"/>
            <a:ext cx="360683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dirty="0" smtClean="0">
                <a:latin typeface="Wingdings"/>
                <a:ea typeface="Wingdings"/>
                <a:cs typeface="Wingdings"/>
                <a:sym typeface="Wingdings"/>
              </a:rPr>
              <a:t></a:t>
            </a:r>
            <a:endParaRPr lang="en-US" sz="3000" dirty="0"/>
          </a:p>
        </p:txBody>
      </p:sp>
      <p:sp>
        <p:nvSpPr>
          <p:cNvPr id="20" name="TextBox 19"/>
          <p:cNvSpPr txBox="1"/>
          <p:nvPr/>
        </p:nvSpPr>
        <p:spPr>
          <a:xfrm>
            <a:off x="8470463" y="2913766"/>
            <a:ext cx="356081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500" dirty="0" err="1" smtClean="0">
                <a:latin typeface="Wingdings"/>
                <a:ea typeface="Wingdings"/>
                <a:cs typeface="Wingdings"/>
                <a:sym typeface="Wingdings"/>
              </a:rPr>
              <a:t></a:t>
            </a:r>
            <a:endParaRPr lang="en-US" sz="1500" dirty="0"/>
          </a:p>
        </p:txBody>
      </p:sp>
      <p:sp>
        <p:nvSpPr>
          <p:cNvPr id="21" name="TextBox 20"/>
          <p:cNvSpPr txBox="1"/>
          <p:nvPr/>
        </p:nvSpPr>
        <p:spPr>
          <a:xfrm>
            <a:off x="2640971" y="1217005"/>
            <a:ext cx="1120820" cy="369332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660066"/>
                </a:solidFill>
              </a:rPr>
              <a:t>Original</a:t>
            </a:r>
            <a:endParaRPr lang="en-US" b="1" dirty="0">
              <a:solidFill>
                <a:srgbClr val="660066"/>
              </a:solidFill>
            </a:endParaRPr>
          </a:p>
        </p:txBody>
      </p:sp>
      <p:pic>
        <p:nvPicPr>
          <p:cNvPr id="28" name="Picture 2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59172" y="5742042"/>
            <a:ext cx="2413000" cy="990600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2640971" y="2323601"/>
            <a:ext cx="1120820" cy="369332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660066"/>
                </a:solidFill>
              </a:rPr>
              <a:t>Original</a:t>
            </a:r>
            <a:endParaRPr lang="en-US" b="1" dirty="0">
              <a:solidFill>
                <a:srgbClr val="660066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28222" y="1217005"/>
            <a:ext cx="9015777" cy="1121738"/>
          </a:xfrm>
          <a:prstGeom prst="rect">
            <a:avLst/>
          </a:prstGeom>
          <a:noFill/>
          <a:ln w="38100" cmpd="sng">
            <a:solidFill>
              <a:srgbClr val="008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128222" y="2377700"/>
            <a:ext cx="9015777" cy="1055165"/>
          </a:xfrm>
          <a:prstGeom prst="rect">
            <a:avLst/>
          </a:prstGeom>
          <a:noFill/>
          <a:ln w="38100" cmpd="sng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1"/>
            <a:ext cx="9144000" cy="928105"/>
          </a:xfrm>
        </p:spPr>
        <p:txBody>
          <a:bodyPr>
            <a:noAutofit/>
          </a:bodyPr>
          <a:lstStyle/>
          <a:p>
            <a:pPr algn="ctr"/>
            <a:r>
              <a:rPr lang="en-US" sz="3200" b="1" dirty="0" smtClean="0"/>
              <a:t>Results</a:t>
            </a:r>
            <a:br>
              <a:rPr lang="en-US" sz="3200" b="1" dirty="0" smtClean="0"/>
            </a:br>
            <a:r>
              <a:rPr lang="en-US" sz="3200" b="1" dirty="0" smtClean="0"/>
              <a:t>Total Cross section simulation</a:t>
            </a:r>
            <a:endParaRPr lang="en-US" sz="3200" b="1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902969" y="1470121"/>
            <a:ext cx="4134083" cy="4854479"/>
          </a:xfrm>
        </p:spPr>
        <p:txBody>
          <a:bodyPr>
            <a:normAutofit/>
          </a:bodyPr>
          <a:lstStyle/>
          <a:p>
            <a:pPr>
              <a:buFont typeface="Arial"/>
              <a:buChar char="•"/>
            </a:pPr>
            <a:r>
              <a:rPr lang="en-US" sz="1600" b="1" dirty="0" smtClean="0"/>
              <a:t>G4_CHIPS</a:t>
            </a:r>
          </a:p>
          <a:p>
            <a:pPr marL="538163" lvl="1" indent="-144463" algn="just">
              <a:spcAft>
                <a:spcPts val="1200"/>
              </a:spcAft>
              <a:buFont typeface="Lucida Grande"/>
              <a:buChar char="-"/>
            </a:pPr>
            <a:r>
              <a:rPr lang="en-US" sz="1400" dirty="0" smtClean="0"/>
              <a:t>Confirmation that CHIPS describes very well the fitting model, </a:t>
            </a:r>
            <a:r>
              <a:rPr lang="en-US" sz="1400" dirty="0" smtClean="0">
                <a:solidFill>
                  <a:srgbClr val="000000"/>
                </a:solidFill>
              </a:rPr>
              <a:t>hence</a:t>
            </a:r>
            <a:r>
              <a:rPr lang="en-US" sz="1400" dirty="0" smtClean="0">
                <a:solidFill>
                  <a:srgbClr val="FF0000"/>
                </a:solidFill>
              </a:rPr>
              <a:t> </a:t>
            </a:r>
            <a:r>
              <a:rPr lang="en-US" sz="1400" dirty="0" smtClean="0"/>
              <a:t>the experimental data</a:t>
            </a:r>
          </a:p>
          <a:p>
            <a:pPr marL="538163" lvl="1" indent="-144463" algn="just">
              <a:spcAft>
                <a:spcPts val="1200"/>
              </a:spcAft>
              <a:buFont typeface="Lucida Grande"/>
              <a:buChar char="-"/>
            </a:pPr>
            <a:r>
              <a:rPr lang="en-US" sz="1400" dirty="0" smtClean="0"/>
              <a:t>Simulation is </a:t>
            </a:r>
            <a:r>
              <a:rPr lang="en-US" sz="1400" dirty="0" smtClean="0">
                <a:solidFill>
                  <a:srgbClr val="000000"/>
                </a:solidFill>
              </a:rPr>
              <a:t>improved but </a:t>
            </a:r>
            <a:r>
              <a:rPr lang="en-US" sz="1400" dirty="0" smtClean="0"/>
              <a:t>over </a:t>
            </a:r>
            <a:r>
              <a:rPr lang="en-US" sz="1400" dirty="0" smtClean="0">
                <a:solidFill>
                  <a:srgbClr val="000000"/>
                </a:solidFill>
              </a:rPr>
              <a:t>estimation with a smaller coefficient</a:t>
            </a:r>
          </a:p>
          <a:p>
            <a:pPr marL="538163" lvl="1" indent="-144463" algn="just">
              <a:spcAft>
                <a:spcPts val="1200"/>
              </a:spcAft>
              <a:buFont typeface="Lucida Grande"/>
              <a:buChar char="-"/>
            </a:pPr>
            <a:r>
              <a:rPr lang="en-US" sz="1400" dirty="0" smtClean="0">
                <a:solidFill>
                  <a:srgbClr val="000000"/>
                </a:solidFill>
              </a:rPr>
              <a:t>Lots</a:t>
            </a:r>
            <a:r>
              <a:rPr lang="en-US" sz="1400" dirty="0" smtClean="0">
                <a:solidFill>
                  <a:srgbClr val="FF0000"/>
                </a:solidFill>
              </a:rPr>
              <a:t> </a:t>
            </a:r>
            <a:r>
              <a:rPr lang="en-US" sz="1400" dirty="0" smtClean="0"/>
              <a:t>of fluctuations after the second resonance</a:t>
            </a:r>
          </a:p>
          <a:p>
            <a:pPr marL="538163" lvl="1" indent="-144463" algn="just">
              <a:spcAft>
                <a:spcPts val="1200"/>
              </a:spcAft>
              <a:buNone/>
            </a:pPr>
            <a:r>
              <a:rPr lang="en-US" sz="1400" dirty="0" smtClean="0"/>
              <a:t> (</a:t>
            </a:r>
            <a:r>
              <a:rPr lang="en-US" sz="1400" dirty="0" smtClean="0">
                <a:solidFill>
                  <a:srgbClr val="000000"/>
                </a:solidFill>
              </a:rPr>
              <a:t>see differential cross section simulation</a:t>
            </a:r>
            <a:r>
              <a:rPr lang="en-US" sz="1400" dirty="0" smtClean="0"/>
              <a:t>)</a:t>
            </a:r>
          </a:p>
          <a:p>
            <a:pPr algn="just">
              <a:spcAft>
                <a:spcPts val="600"/>
              </a:spcAft>
              <a:buFont typeface="Arial"/>
              <a:buChar char="•"/>
            </a:pPr>
            <a:r>
              <a:rPr lang="en-US" sz="1600" dirty="0" smtClean="0"/>
              <a:t> </a:t>
            </a:r>
            <a:r>
              <a:rPr lang="en-US" sz="1600" b="1" dirty="0" smtClean="0"/>
              <a:t>G4_BERT</a:t>
            </a:r>
          </a:p>
          <a:p>
            <a:pPr marL="538163" lvl="1" indent="-144463" algn="just">
              <a:spcAft>
                <a:spcPts val="1200"/>
              </a:spcAft>
              <a:buFont typeface="Lucida Grande"/>
              <a:buChar char="-"/>
            </a:pPr>
            <a:r>
              <a:rPr lang="en-US" sz="1400" dirty="0" smtClean="0"/>
              <a:t>Tabulated data fit with simulation results</a:t>
            </a:r>
          </a:p>
          <a:p>
            <a:pPr lvl="1" algn="just">
              <a:spcAft>
                <a:spcPts val="1200"/>
              </a:spcAft>
              <a:buFont typeface="Lucida Grande"/>
              <a:buChar char="-"/>
            </a:pPr>
            <a:r>
              <a:rPr lang="en-US" sz="1400" dirty="0" smtClean="0">
                <a:solidFill>
                  <a:srgbClr val="000000"/>
                </a:solidFill>
              </a:rPr>
              <a:t>Geant4 database only for protons</a:t>
            </a:r>
          </a:p>
          <a:p>
            <a:pPr lvl="1" algn="just">
              <a:spcAft>
                <a:spcPts val="1200"/>
              </a:spcAft>
              <a:buFont typeface="Lucida Grande"/>
              <a:buChar char="-"/>
            </a:pPr>
            <a:r>
              <a:rPr lang="en-US" sz="1400" dirty="0" smtClean="0">
                <a:solidFill>
                  <a:srgbClr val="000000"/>
                </a:solidFill>
              </a:rPr>
              <a:t>Recommendation: do not use for neutrons</a:t>
            </a:r>
            <a:endParaRPr lang="en-US" sz="1400" dirty="0">
              <a:solidFill>
                <a:srgbClr val="00000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43" y="1163036"/>
            <a:ext cx="4674326" cy="516156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-1"/>
            <a:ext cx="9143999" cy="838552"/>
          </a:xfrm>
        </p:spPr>
        <p:txBody>
          <a:bodyPr>
            <a:noAutofit/>
          </a:bodyPr>
          <a:lstStyle/>
          <a:p>
            <a:pPr algn="ctr"/>
            <a:r>
              <a:rPr lang="en-US" sz="3200" b="1" dirty="0" smtClean="0"/>
              <a:t>Results</a:t>
            </a:r>
            <a:br>
              <a:rPr lang="en-US" sz="3200" b="1" dirty="0" smtClean="0"/>
            </a:br>
            <a:r>
              <a:rPr lang="en-US" sz="3200" b="1" dirty="0" smtClean="0"/>
              <a:t>Differential Cross section simulation (1/4)</a:t>
            </a:r>
            <a:endParaRPr lang="en-US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7091" y="1261896"/>
            <a:ext cx="8736061" cy="5202270"/>
          </a:xfrm>
        </p:spPr>
        <p:txBody>
          <a:bodyPr>
            <a:normAutofit fontScale="32500" lnSpcReduction="20000"/>
          </a:bodyPr>
          <a:lstStyle/>
          <a:p>
            <a:pPr algn="just">
              <a:spcAft>
                <a:spcPts val="1800"/>
              </a:spcAft>
              <a:buFont typeface="Arial"/>
              <a:buChar char="•"/>
            </a:pPr>
            <a:r>
              <a:rPr lang="en-US" sz="4923" dirty="0" smtClean="0">
                <a:solidFill>
                  <a:srgbClr val="000000"/>
                </a:solidFill>
              </a:rPr>
              <a:t>JLab experiments total cross sections : obtained from </a:t>
            </a:r>
            <a:r>
              <a:rPr lang="en-US" sz="4923" dirty="0" err="1" smtClean="0">
                <a:solidFill>
                  <a:srgbClr val="000000"/>
                </a:solidFill>
              </a:rPr>
              <a:t>Σdσ/dΩ</a:t>
            </a:r>
            <a:endParaRPr lang="en-US" sz="4923" dirty="0" smtClean="0">
              <a:solidFill>
                <a:srgbClr val="000000"/>
              </a:solidFill>
            </a:endParaRPr>
          </a:p>
          <a:p>
            <a:pPr algn="just">
              <a:spcAft>
                <a:spcPts val="1800"/>
              </a:spcAft>
              <a:buFont typeface="Arial"/>
              <a:buChar char="•"/>
            </a:pPr>
            <a:r>
              <a:rPr lang="en-US" sz="4923" dirty="0" smtClean="0">
                <a:solidFill>
                  <a:srgbClr val="000000"/>
                </a:solidFill>
              </a:rPr>
              <a:t>Differential cross section : generated both angular and energetic distributions</a:t>
            </a:r>
          </a:p>
          <a:p>
            <a:pPr algn="just">
              <a:spcAft>
                <a:spcPts val="1800"/>
              </a:spcAft>
              <a:buFont typeface="Arial"/>
              <a:buChar char="•"/>
            </a:pPr>
            <a:r>
              <a:rPr lang="en-US" sz="4923" b="1" dirty="0" smtClean="0">
                <a:solidFill>
                  <a:srgbClr val="000000"/>
                </a:solidFill>
              </a:rPr>
              <a:t>Objective : </a:t>
            </a:r>
            <a:r>
              <a:rPr lang="en-US" sz="4923" dirty="0" smtClean="0">
                <a:solidFill>
                  <a:srgbClr val="000000"/>
                </a:solidFill>
              </a:rPr>
              <a:t>detailed comparison between Geant4 and Jlab/SAID data for </a:t>
            </a:r>
            <a:r>
              <a:rPr lang="en-US" sz="4923" dirty="0" err="1">
                <a:solidFill>
                  <a:srgbClr val="000000"/>
                </a:solidFill>
              </a:rPr>
              <a:t>σ</a:t>
            </a:r>
            <a:r>
              <a:rPr lang="en-US" sz="4923" baseline="-25000" dirty="0" err="1" smtClean="0">
                <a:solidFill>
                  <a:srgbClr val="000000"/>
                </a:solidFill>
              </a:rPr>
              <a:t>Tot</a:t>
            </a:r>
            <a:r>
              <a:rPr lang="en-US" sz="4923" dirty="0" smtClean="0">
                <a:solidFill>
                  <a:srgbClr val="000000"/>
                </a:solidFill>
              </a:rPr>
              <a:t> and </a:t>
            </a:r>
            <a:r>
              <a:rPr lang="en-US" sz="4923" dirty="0" err="1">
                <a:solidFill>
                  <a:srgbClr val="000000"/>
                </a:solidFill>
              </a:rPr>
              <a:t>dσ/</a:t>
            </a:r>
            <a:r>
              <a:rPr lang="en-US" sz="4923" dirty="0" err="1" smtClean="0">
                <a:solidFill>
                  <a:srgbClr val="000000"/>
                </a:solidFill>
              </a:rPr>
              <a:t>dΩ</a:t>
            </a:r>
            <a:endParaRPr lang="en-US" sz="4923" b="1" dirty="0" smtClean="0">
              <a:solidFill>
                <a:srgbClr val="660066"/>
              </a:solidFill>
            </a:endParaRPr>
          </a:p>
          <a:p>
            <a:pPr algn="just">
              <a:spcAft>
                <a:spcPts val="1800"/>
              </a:spcAft>
              <a:buNone/>
            </a:pPr>
            <a:r>
              <a:rPr lang="en-US" sz="4923" dirty="0" smtClean="0"/>
              <a:t>		</a:t>
            </a:r>
            <a:r>
              <a:rPr lang="en-US" sz="4923" dirty="0" smtClean="0">
                <a:sym typeface="Wingdings"/>
              </a:rPr>
              <a:t> </a:t>
            </a:r>
            <a:r>
              <a:rPr lang="en-US" sz="4923" dirty="0" smtClean="0"/>
              <a:t>simulate number of events under scattering angle theta in the lab frame</a:t>
            </a:r>
          </a:p>
          <a:p>
            <a:pPr algn="just">
              <a:spcAft>
                <a:spcPts val="1800"/>
              </a:spcAft>
              <a:buNone/>
            </a:pPr>
            <a:endParaRPr lang="en-US" sz="4923" dirty="0" smtClean="0"/>
          </a:p>
          <a:p>
            <a:pPr algn="just">
              <a:spcAft>
                <a:spcPts val="1800"/>
              </a:spcAft>
              <a:buNone/>
            </a:pPr>
            <a:endParaRPr lang="en-US" sz="4923" dirty="0" smtClean="0"/>
          </a:p>
          <a:p>
            <a:pPr algn="just">
              <a:spcAft>
                <a:spcPts val="1800"/>
              </a:spcAft>
              <a:buNone/>
            </a:pPr>
            <a:endParaRPr lang="en-US" sz="4923" dirty="0" smtClean="0"/>
          </a:p>
          <a:p>
            <a:pPr algn="just">
              <a:spcAft>
                <a:spcPts val="1800"/>
              </a:spcAft>
              <a:buFont typeface="Arial"/>
              <a:buChar char="•"/>
            </a:pPr>
            <a:r>
              <a:rPr lang="en-US" sz="4923" dirty="0" smtClean="0"/>
              <a:t>From the kinematics data, we calculate theta in the center of mass frame following the relation</a:t>
            </a:r>
            <a:endParaRPr lang="en-US" sz="2000" dirty="0" smtClean="0"/>
          </a:p>
          <a:p>
            <a:pPr algn="just">
              <a:spcAft>
                <a:spcPts val="600"/>
              </a:spcAft>
              <a:buFont typeface="Arial"/>
              <a:buChar char="•"/>
            </a:pPr>
            <a:r>
              <a:rPr lang="en-US" sz="4923" dirty="0" smtClean="0">
                <a:solidFill>
                  <a:srgbClr val="000000"/>
                </a:solidFill>
              </a:rPr>
              <a:t>Differential cross section calculated for :</a:t>
            </a:r>
          </a:p>
          <a:p>
            <a:pPr lvl="1" algn="just">
              <a:spcAft>
                <a:spcPts val="600"/>
              </a:spcAft>
              <a:buFont typeface="Lucida Grande"/>
              <a:buChar char="-"/>
            </a:pPr>
            <a:r>
              <a:rPr lang="en-US" sz="4308" dirty="0" smtClean="0"/>
              <a:t>a given energy and variable angle: angular distribution</a:t>
            </a:r>
          </a:p>
          <a:p>
            <a:pPr lvl="1" algn="just">
              <a:spcAft>
                <a:spcPts val="600"/>
              </a:spcAft>
              <a:buFont typeface="Lucida Grande"/>
              <a:buChar char="-"/>
            </a:pPr>
            <a:r>
              <a:rPr lang="en-US" sz="4308" dirty="0" smtClean="0"/>
              <a:t>a given angle and variable energy: energetic distribution</a:t>
            </a:r>
          </a:p>
        </p:txBody>
      </p:sp>
      <p:graphicFrame>
        <p:nvGraphicFramePr>
          <p:cNvPr id="341029" name="Object 37"/>
          <p:cNvGraphicFramePr>
            <a:graphicFrameLocks noChangeAspect="1"/>
          </p:cNvGraphicFramePr>
          <p:nvPr/>
        </p:nvGraphicFramePr>
        <p:xfrm>
          <a:off x="1967636" y="3142529"/>
          <a:ext cx="4578350" cy="1270037"/>
        </p:xfrm>
        <a:graphic>
          <a:graphicData uri="http://schemas.openxmlformats.org/presentationml/2006/ole">
            <p:oleObj spid="_x0000_s341048" name="Equation" r:id="rId4" imgW="2857500" imgH="1028700" progId="Equation.DSMT4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4207" y="1107555"/>
            <a:ext cx="4037831" cy="522224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17553" y="1107556"/>
            <a:ext cx="3902362" cy="5222240"/>
          </a:xfrm>
          <a:prstGeom prst="rect">
            <a:avLst/>
          </a:prstGeom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" y="-1"/>
            <a:ext cx="9143999" cy="980399"/>
          </a:xfrm>
        </p:spPr>
        <p:txBody>
          <a:bodyPr>
            <a:noAutofit/>
          </a:bodyPr>
          <a:lstStyle/>
          <a:p>
            <a:pPr algn="ctr"/>
            <a:r>
              <a:rPr lang="en-US" sz="3200" b="1" dirty="0" smtClean="0">
                <a:solidFill>
                  <a:srgbClr val="04617B"/>
                </a:solidFill>
              </a:rPr>
              <a:t>Differential Cross section simulation (2/4)</a:t>
            </a:r>
            <a:br>
              <a:rPr lang="en-US" sz="3200" b="1" dirty="0" smtClean="0">
                <a:solidFill>
                  <a:srgbClr val="04617B"/>
                </a:solidFill>
              </a:rPr>
            </a:br>
            <a:r>
              <a:rPr lang="en-US" sz="3200" b="1" dirty="0" smtClean="0">
                <a:solidFill>
                  <a:srgbClr val="04617B"/>
                </a:solidFill>
              </a:rPr>
              <a:t>Angular Distributions</a:t>
            </a:r>
            <a:endParaRPr lang="en-US" sz="3200" b="1" dirty="0">
              <a:solidFill>
                <a:srgbClr val="04617B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67369" y="980399"/>
            <a:ext cx="16252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0000"/>
                </a:solidFill>
              </a:rPr>
              <a:t>“Low Energy”</a:t>
            </a:r>
            <a:endParaRPr lang="en-US" b="1" dirty="0">
              <a:solidFill>
                <a:srgbClr val="00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486523" y="980399"/>
            <a:ext cx="17183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0000"/>
                </a:solidFill>
              </a:rPr>
              <a:t>“High Energy”</a:t>
            </a:r>
            <a:endParaRPr lang="en-US" b="1" dirty="0">
              <a:solidFill>
                <a:srgbClr val="00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244684" y="6211969"/>
            <a:ext cx="33457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Very different distributions!!</a:t>
            </a:r>
            <a:endParaRPr lang="en-US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73243" y="1211970"/>
            <a:ext cx="4528643" cy="5154246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439" y="2124364"/>
            <a:ext cx="4064500" cy="3071091"/>
          </a:xfrm>
        </p:spPr>
        <p:txBody>
          <a:bodyPr>
            <a:normAutofit/>
          </a:bodyPr>
          <a:lstStyle/>
          <a:p>
            <a:pPr algn="just">
              <a:spcAft>
                <a:spcPts val="600"/>
              </a:spcAft>
              <a:buFont typeface="Arial"/>
              <a:buChar char="•"/>
            </a:pPr>
            <a:r>
              <a:rPr lang="en-US" sz="1600" dirty="0" smtClean="0"/>
              <a:t>Differential cross section integrated over scattering angles</a:t>
            </a:r>
          </a:p>
          <a:p>
            <a:pPr marL="0" indent="0" algn="just">
              <a:spcAft>
                <a:spcPts val="600"/>
              </a:spcAft>
              <a:buNone/>
            </a:pPr>
            <a:r>
              <a:rPr lang="en-US" sz="1400" dirty="0" smtClean="0"/>
              <a:t>     (1): Third resonance not well-described</a:t>
            </a:r>
            <a:endParaRPr lang="en-US" sz="1400" dirty="0"/>
          </a:p>
          <a:p>
            <a:pPr marL="0" indent="0" algn="just">
              <a:spcAft>
                <a:spcPts val="600"/>
              </a:spcAft>
              <a:buNone/>
            </a:pPr>
            <a:r>
              <a:rPr lang="en-US" sz="1400" dirty="0" smtClean="0"/>
              <a:t>            Energy step used is not the same as Jlab</a:t>
            </a:r>
          </a:p>
          <a:p>
            <a:pPr marL="0" indent="0" algn="just">
              <a:spcAft>
                <a:spcPts val="600"/>
              </a:spcAft>
              <a:buNone/>
            </a:pPr>
            <a:r>
              <a:rPr lang="en-US" sz="1400" dirty="0"/>
              <a:t> </a:t>
            </a:r>
            <a:r>
              <a:rPr lang="en-US" sz="1400" dirty="0" smtClean="0"/>
              <a:t>    (2): Rebinning shows good agreement</a:t>
            </a:r>
          </a:p>
          <a:p>
            <a:pPr marL="0" indent="0" algn="just">
              <a:spcAft>
                <a:spcPts val="600"/>
              </a:spcAft>
              <a:buNone/>
            </a:pPr>
            <a:r>
              <a:rPr lang="en-US" sz="1400" dirty="0"/>
              <a:t> </a:t>
            </a:r>
            <a:r>
              <a:rPr lang="en-US" sz="1400" dirty="0" smtClean="0"/>
              <a:t>           In process …</a:t>
            </a:r>
            <a:endParaRPr lang="en-US" sz="1400" dirty="0"/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457201" y="1437794"/>
            <a:ext cx="4207164" cy="369455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Arial"/>
              <a:buChar char="•"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1" y="0"/>
            <a:ext cx="9143999" cy="548640"/>
          </a:xfrm>
        </p:spPr>
        <p:txBody>
          <a:bodyPr>
            <a:noAutofit/>
          </a:bodyPr>
          <a:lstStyle/>
          <a:p>
            <a:pPr algn="ctr"/>
            <a:r>
              <a:rPr lang="en-US" sz="3200" b="1" dirty="0" smtClean="0"/>
              <a:t>Differential Cross section simulation (3/4)</a:t>
            </a:r>
            <a:endParaRPr lang="en-US" sz="3200" b="1" dirty="0"/>
          </a:p>
        </p:txBody>
      </p:sp>
      <p:sp>
        <p:nvSpPr>
          <p:cNvPr id="2" name="TextBox 1"/>
          <p:cNvSpPr txBox="1"/>
          <p:nvPr/>
        </p:nvSpPr>
        <p:spPr>
          <a:xfrm>
            <a:off x="5991893" y="1807249"/>
            <a:ext cx="1941557" cy="646331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(1)</a:t>
            </a:r>
          </a:p>
          <a:p>
            <a:r>
              <a:rPr lang="en-US" dirty="0" smtClean="0"/>
              <a:t>Different binning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5991893" y="3960900"/>
            <a:ext cx="1569660" cy="646331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(2)</a:t>
            </a:r>
          </a:p>
          <a:p>
            <a:r>
              <a:rPr lang="en-US" dirty="0" smtClean="0"/>
              <a:t>Same binning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" y="-1"/>
            <a:ext cx="9143999" cy="855579"/>
          </a:xfrm>
        </p:spPr>
        <p:txBody>
          <a:bodyPr>
            <a:noAutofit/>
          </a:bodyPr>
          <a:lstStyle/>
          <a:p>
            <a:pPr algn="ctr"/>
            <a:r>
              <a:rPr lang="en-US" sz="3200" b="1" dirty="0" smtClean="0"/>
              <a:t>Differential Cross section simulation (4/4)</a:t>
            </a:r>
            <a:br>
              <a:rPr lang="en-US" sz="3200" b="1" dirty="0" smtClean="0"/>
            </a:br>
            <a:r>
              <a:rPr lang="en-US" sz="3200" b="1" dirty="0" smtClean="0">
                <a:solidFill>
                  <a:srgbClr val="04617B"/>
                </a:solidFill>
              </a:rPr>
              <a:t>Energy </a:t>
            </a:r>
            <a:r>
              <a:rPr lang="en-US" sz="3200" b="1" dirty="0">
                <a:solidFill>
                  <a:srgbClr val="04617B"/>
                </a:solidFill>
              </a:rPr>
              <a:t>Distributions</a:t>
            </a:r>
            <a:endParaRPr lang="en-US" sz="32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999824" y="991893"/>
            <a:ext cx="19415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0000"/>
                </a:solidFill>
              </a:rPr>
              <a:t>Backward Angle</a:t>
            </a:r>
            <a:endParaRPr lang="en-US" b="1" dirty="0">
              <a:solidFill>
                <a:srgbClr val="00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615238" y="991893"/>
            <a:ext cx="17876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0000"/>
                </a:solidFill>
              </a:rPr>
              <a:t>Forward Angle</a:t>
            </a:r>
            <a:endParaRPr lang="en-US" b="1" dirty="0">
              <a:solidFill>
                <a:srgbClr val="000000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5419" y="1361225"/>
            <a:ext cx="8483074" cy="514609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997454" y="6211969"/>
            <a:ext cx="15055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Preliminary</a:t>
            </a:r>
            <a:endParaRPr lang="en-US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28320"/>
          </a:xfrm>
        </p:spPr>
        <p:txBody>
          <a:bodyPr>
            <a:noAutofit/>
          </a:bodyPr>
          <a:lstStyle/>
          <a:p>
            <a:pPr algn="ctr"/>
            <a:r>
              <a:rPr lang="en-US" sz="3200" b="1" dirty="0" smtClean="0"/>
              <a:t>Conclusion &amp; Perspectives</a:t>
            </a:r>
            <a:endParaRPr lang="en-US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7369" y="1454726"/>
            <a:ext cx="8542420" cy="4868537"/>
          </a:xfrm>
        </p:spPr>
        <p:txBody>
          <a:bodyPr>
            <a:normAutofit fontScale="92500" lnSpcReduction="20000"/>
          </a:bodyPr>
          <a:lstStyle/>
          <a:p>
            <a:pPr>
              <a:spcAft>
                <a:spcPts val="600"/>
              </a:spcAft>
              <a:buFont typeface="Arial"/>
              <a:buChar char="•"/>
            </a:pPr>
            <a:r>
              <a:rPr lang="en-US" sz="2000" b="1" dirty="0" smtClean="0"/>
              <a:t>Conclusion</a:t>
            </a:r>
          </a:p>
          <a:p>
            <a:pPr lvl="1" algn="just">
              <a:spcAft>
                <a:spcPts val="600"/>
              </a:spcAft>
              <a:buFont typeface="Lucida Grande"/>
              <a:buChar char="-"/>
            </a:pPr>
            <a:r>
              <a:rPr lang="en-US" sz="1800" dirty="0"/>
              <a:t>Study of pion photo-production </a:t>
            </a:r>
            <a:r>
              <a:rPr lang="en-US" sz="1800" dirty="0" smtClean="0"/>
              <a:t>off hydrogen in Geant4 using JLab/SAID data</a:t>
            </a:r>
          </a:p>
          <a:p>
            <a:pPr lvl="1" algn="just">
              <a:spcAft>
                <a:spcPts val="600"/>
              </a:spcAft>
              <a:buFont typeface="Lucida Grande"/>
              <a:buChar char="-"/>
            </a:pPr>
            <a:r>
              <a:rPr lang="en-US" sz="1800" dirty="0" smtClean="0"/>
              <a:t>Comprehensive comparison of differential and total cross sections</a:t>
            </a:r>
          </a:p>
          <a:p>
            <a:pPr lvl="1" algn="just">
              <a:spcAft>
                <a:spcPts val="600"/>
              </a:spcAft>
              <a:buFont typeface="Lucida Grande"/>
              <a:buChar char="-"/>
            </a:pPr>
            <a:r>
              <a:rPr lang="en-US" sz="1800" dirty="0" smtClean="0"/>
              <a:t>Qualitative analysis: seems OK – Quantitative: with chi-square (next step)</a:t>
            </a:r>
          </a:p>
          <a:p>
            <a:pPr lvl="1" algn="just">
              <a:spcAft>
                <a:spcPts val="600"/>
              </a:spcAft>
              <a:buFont typeface="Lucida Grande"/>
              <a:buChar char="-"/>
            </a:pPr>
            <a:r>
              <a:rPr lang="en-US" sz="1800" dirty="0" smtClean="0"/>
              <a:t>CHIPS model:</a:t>
            </a:r>
            <a:r>
              <a:rPr lang="en-US" sz="1800" dirty="0"/>
              <a:t> </a:t>
            </a:r>
            <a:r>
              <a:rPr lang="en-US" sz="1600" dirty="0" smtClean="0"/>
              <a:t>reasonable in the intermediate energy range </a:t>
            </a:r>
          </a:p>
          <a:p>
            <a:pPr lvl="1" algn="just">
              <a:spcAft>
                <a:spcPts val="600"/>
              </a:spcAft>
              <a:buFont typeface="Lucida Grande"/>
              <a:buChar char="-"/>
            </a:pPr>
            <a:r>
              <a:rPr lang="en-US" sz="1800" dirty="0" smtClean="0"/>
              <a:t>BERT model: n</a:t>
            </a:r>
            <a:r>
              <a:rPr lang="en-US" sz="1600" dirty="0" smtClean="0"/>
              <a:t>ecessary </a:t>
            </a:r>
            <a:r>
              <a:rPr lang="en-US" sz="1600" dirty="0"/>
              <a:t>to perform </a:t>
            </a:r>
            <a:r>
              <a:rPr lang="en-US" sz="1600" dirty="0" smtClean="0"/>
              <a:t>more comparison/improvement</a:t>
            </a:r>
          </a:p>
          <a:p>
            <a:pPr lvl="1" algn="just">
              <a:spcAft>
                <a:spcPts val="600"/>
              </a:spcAft>
              <a:buNone/>
            </a:pPr>
            <a:endParaRPr lang="en-US" sz="1400" dirty="0" smtClean="0"/>
          </a:p>
          <a:p>
            <a:pPr algn="just">
              <a:spcAft>
                <a:spcPts val="600"/>
              </a:spcAft>
              <a:buFont typeface="Arial"/>
              <a:buChar char="•"/>
            </a:pPr>
            <a:r>
              <a:rPr lang="en-US" sz="2000" b="1" dirty="0" smtClean="0"/>
              <a:t>Perspectives</a:t>
            </a:r>
          </a:p>
          <a:p>
            <a:pPr lvl="1" algn="just">
              <a:spcAft>
                <a:spcPts val="600"/>
              </a:spcAft>
              <a:buFont typeface="Lucida Grande"/>
              <a:buChar char="-"/>
            </a:pPr>
            <a:r>
              <a:rPr lang="en-US" sz="1800" dirty="0" smtClean="0"/>
              <a:t>Finish the simulation for the proton target (in progress)</a:t>
            </a:r>
          </a:p>
          <a:p>
            <a:pPr lvl="1" algn="just">
              <a:spcAft>
                <a:spcPts val="600"/>
              </a:spcAft>
              <a:buFont typeface="Lucida Grande"/>
              <a:buChar char="-"/>
            </a:pPr>
            <a:r>
              <a:rPr lang="en-US" sz="1800" dirty="0"/>
              <a:t>S</a:t>
            </a:r>
            <a:r>
              <a:rPr lang="en-US" sz="1800" dirty="0" smtClean="0"/>
              <a:t>ame exercises for the neutron target (very near future)</a:t>
            </a:r>
          </a:p>
          <a:p>
            <a:pPr lvl="1" algn="just">
              <a:spcAft>
                <a:spcPts val="600"/>
              </a:spcAft>
              <a:buFont typeface="Lucida Grande"/>
              <a:buChar char="-"/>
            </a:pPr>
            <a:r>
              <a:rPr lang="en-US" sz="1800" dirty="0" smtClean="0"/>
              <a:t>Applications to heavier targets (if time allows it)</a:t>
            </a:r>
          </a:p>
          <a:p>
            <a:pPr lvl="1" algn="just">
              <a:spcAft>
                <a:spcPts val="600"/>
              </a:spcAft>
              <a:buFont typeface="Lucida Grande"/>
              <a:buChar char="-"/>
            </a:pPr>
            <a:r>
              <a:rPr lang="en-US" sz="1800" dirty="0" smtClean="0"/>
              <a:t>Provide recommendation for the use of Geant4 models in mesons photo-production within the intermediate energy regime</a:t>
            </a:r>
          </a:p>
          <a:p>
            <a:pPr lvl="1" algn="just">
              <a:spcAft>
                <a:spcPts val="600"/>
              </a:spcAft>
              <a:buFont typeface="Lucida Grande"/>
              <a:buChar char="-"/>
            </a:pPr>
            <a:r>
              <a:rPr lang="en-US" sz="1800" b="1" dirty="0" smtClean="0"/>
              <a:t>Thesis defense: </a:t>
            </a:r>
            <a:r>
              <a:rPr lang="en-US" sz="1800" dirty="0" smtClean="0"/>
              <a:t>December </a:t>
            </a:r>
            <a:r>
              <a:rPr lang="en-US" sz="1800" dirty="0"/>
              <a:t>2016!</a:t>
            </a:r>
            <a:r>
              <a:rPr lang="en-US" sz="1800" dirty="0" smtClean="0"/>
              <a:t>!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447040"/>
          </a:xfrm>
        </p:spPr>
        <p:txBody>
          <a:bodyPr>
            <a:noAutofit/>
          </a:bodyPr>
          <a:lstStyle/>
          <a:p>
            <a:pPr algn="ctr"/>
            <a:r>
              <a:rPr lang="en-US" sz="3200" b="1" dirty="0" smtClean="0"/>
              <a:t>Introduction</a:t>
            </a:r>
            <a:endParaRPr lang="en-US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6303" y="1172342"/>
            <a:ext cx="8636000" cy="5519780"/>
          </a:xfrm>
        </p:spPr>
        <p:txBody>
          <a:bodyPr>
            <a:normAutofit/>
          </a:bodyPr>
          <a:lstStyle/>
          <a:p>
            <a:pPr marL="349250" lvl="0" indent="-349250">
              <a:spcAft>
                <a:spcPts val="600"/>
              </a:spcAft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Arial"/>
              <a:buChar char="•"/>
              <a:defRPr/>
            </a:pPr>
            <a:r>
              <a:rPr lang="en-US" sz="1882" b="1" dirty="0" smtClean="0"/>
              <a:t>Pion photo-production : alternative method for probing the matter</a:t>
            </a:r>
          </a:p>
          <a:p>
            <a:pPr marL="715010" lvl="1" indent="-349250">
              <a:spcAft>
                <a:spcPts val="600"/>
              </a:spcAft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Lucida Grande"/>
              <a:buChar char="-"/>
              <a:defRPr/>
            </a:pPr>
            <a:r>
              <a:rPr lang="en-US" sz="1647" dirty="0" smtClean="0"/>
              <a:t>Electromagnetic and hadronic Interactions combined</a:t>
            </a:r>
          </a:p>
          <a:p>
            <a:pPr marL="715010" lvl="1" indent="-349250">
              <a:spcAft>
                <a:spcPts val="600"/>
              </a:spcAft>
              <a:buClr>
                <a:schemeClr val="accent1">
                  <a:lumMod val="60000"/>
                  <a:lumOff val="40000"/>
                </a:schemeClr>
              </a:buClr>
              <a:buSzPct val="110000"/>
              <a:buNone/>
              <a:defRPr/>
            </a:pPr>
            <a:endParaRPr lang="en-US" sz="1400" dirty="0" smtClean="0"/>
          </a:p>
          <a:p>
            <a:pPr marL="715010" lvl="1" indent="-349250">
              <a:spcAft>
                <a:spcPts val="600"/>
              </a:spcAft>
              <a:buClr>
                <a:schemeClr val="accent1">
                  <a:lumMod val="60000"/>
                  <a:lumOff val="40000"/>
                </a:schemeClr>
              </a:buClr>
              <a:buSzPct val="110000"/>
              <a:buNone/>
              <a:defRPr/>
            </a:pPr>
            <a:endParaRPr lang="en-US" sz="1400" dirty="0" smtClean="0"/>
          </a:p>
          <a:p>
            <a:pPr marL="715010" lvl="1" indent="-349250">
              <a:spcAft>
                <a:spcPts val="600"/>
              </a:spcAft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Lucida Grande"/>
              <a:buChar char="-"/>
              <a:defRPr/>
            </a:pPr>
            <a:endParaRPr lang="en-US" sz="1400" dirty="0" smtClean="0"/>
          </a:p>
          <a:p>
            <a:pPr marL="715010" lvl="1" indent="-349250">
              <a:spcAft>
                <a:spcPts val="600"/>
              </a:spcAft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Lucida Grande"/>
              <a:buChar char="-"/>
              <a:defRPr/>
            </a:pPr>
            <a:endParaRPr lang="en-US" sz="1400" dirty="0" smtClean="0"/>
          </a:p>
          <a:p>
            <a:pPr marL="715010" lvl="1" indent="-349250">
              <a:spcAft>
                <a:spcPts val="600"/>
              </a:spcAft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Lucida Grande"/>
              <a:buChar char="-"/>
              <a:defRPr/>
            </a:pPr>
            <a:r>
              <a:rPr lang="en-US" sz="1400" dirty="0" err="1" smtClean="0">
                <a:latin typeface="Wingdings"/>
                <a:ea typeface="Wingdings"/>
                <a:cs typeface="Wingdings"/>
              </a:rPr>
              <a:t></a:t>
            </a:r>
            <a:endParaRPr lang="en-US" sz="1400" dirty="0" smtClean="0"/>
          </a:p>
          <a:p>
            <a:pPr marL="715010" lvl="1" indent="-349250">
              <a:spcAft>
                <a:spcPts val="600"/>
              </a:spcAft>
              <a:buClr>
                <a:schemeClr val="accent1">
                  <a:lumMod val="60000"/>
                  <a:lumOff val="40000"/>
                </a:schemeClr>
              </a:buClr>
              <a:buSzPct val="110000"/>
              <a:buNone/>
              <a:defRPr/>
            </a:pPr>
            <a:endParaRPr lang="en-US" sz="1647" dirty="0" smtClean="0"/>
          </a:p>
          <a:p>
            <a:pPr marL="715010" lvl="1" indent="-349250">
              <a:spcAft>
                <a:spcPts val="600"/>
              </a:spcAft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Lucida Grande"/>
              <a:buChar char="-"/>
              <a:defRPr/>
            </a:pPr>
            <a:endParaRPr lang="en-US" sz="1647" dirty="0"/>
          </a:p>
          <a:p>
            <a:pPr marL="715010" lvl="1" indent="-349250">
              <a:spcAft>
                <a:spcPts val="600"/>
              </a:spcAft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Lucida Grande"/>
              <a:buChar char="-"/>
              <a:defRPr/>
            </a:pPr>
            <a:r>
              <a:rPr lang="en-US" sz="1647" dirty="0" smtClean="0"/>
              <a:t>In the intermediate energy regime</a:t>
            </a:r>
          </a:p>
          <a:p>
            <a:pPr marL="715010" lvl="1" indent="-349250">
              <a:spcAft>
                <a:spcPts val="600"/>
              </a:spcAft>
              <a:buClr>
                <a:schemeClr val="accent1">
                  <a:lumMod val="60000"/>
                  <a:lumOff val="40000"/>
                </a:schemeClr>
              </a:buClr>
              <a:buSzPct val="110000"/>
              <a:buNone/>
              <a:defRPr/>
            </a:pPr>
            <a:endParaRPr lang="en-US" dirty="0" smtClean="0"/>
          </a:p>
          <a:p>
            <a:pPr marL="349250" indent="-349250"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Arial"/>
              <a:buChar char="•"/>
              <a:defRPr/>
            </a:pPr>
            <a:r>
              <a:rPr lang="en-US" sz="1730" b="1" dirty="0" smtClean="0"/>
              <a:t>GEANT4,</a:t>
            </a:r>
          </a:p>
          <a:p>
            <a:pPr marL="715010" lvl="1" indent="-349250"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Lucida Grande"/>
              <a:buChar char="-"/>
              <a:defRPr/>
            </a:pPr>
            <a:r>
              <a:rPr lang="en-US" sz="1530" b="1" dirty="0" smtClean="0"/>
              <a:t> </a:t>
            </a:r>
            <a:r>
              <a:rPr lang="en-US" sz="1530" dirty="0" smtClean="0"/>
              <a:t>tool for simulation and data analysis</a:t>
            </a:r>
          </a:p>
          <a:p>
            <a:pPr marL="715010" lvl="1" indent="-349250"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Lucida Grande"/>
              <a:buChar char="-"/>
              <a:defRPr/>
            </a:pPr>
            <a:r>
              <a:rPr lang="en-US" sz="1530" dirty="0" smtClean="0"/>
              <a:t>Validate G4 physics using Jlab data </a:t>
            </a:r>
            <a:r>
              <a:rPr lang="en-US" sz="1530" dirty="0" smtClean="0"/>
              <a:t>in the GeV range</a:t>
            </a:r>
          </a:p>
          <a:p>
            <a:pPr marL="349250" lvl="0" indent="-349250">
              <a:buClr>
                <a:schemeClr val="accent1">
                  <a:lumMod val="60000"/>
                  <a:lumOff val="40000"/>
                </a:schemeClr>
              </a:buClr>
              <a:buSzPct val="110000"/>
              <a:buNone/>
              <a:defRPr/>
            </a:pPr>
            <a:endParaRPr lang="en-US" dirty="0" smtClean="0"/>
          </a:p>
          <a:p>
            <a:endParaRPr lang="en-US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2697" y="2246991"/>
            <a:ext cx="3844668" cy="199461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007808" y="2981988"/>
            <a:ext cx="236079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FF0000"/>
                </a:solidFill>
              </a:rPr>
              <a:t>Resonances identified</a:t>
            </a:r>
            <a:endParaRPr lang="en-US" sz="1400" dirty="0">
              <a:solidFill>
                <a:srgbClr val="FF0000"/>
              </a:solidFill>
            </a:endParaRPr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504702386"/>
              </p:ext>
            </p:extLst>
          </p:nvPr>
        </p:nvGraphicFramePr>
        <p:xfrm>
          <a:off x="4672013" y="2998788"/>
          <a:ext cx="1189037" cy="304800"/>
        </p:xfrm>
        <a:graphic>
          <a:graphicData uri="http://schemas.openxmlformats.org/presentationml/2006/ole">
            <p:oleObj spid="_x0000_s331782" name="Equation" r:id="rId5" imgW="190500" imgH="139700" progId="Equation.DSMT4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08000"/>
          </a:xfrm>
        </p:spPr>
        <p:txBody>
          <a:bodyPr vert="horz" lIns="0" rIns="0" bIns="0" anchor="b">
            <a:noAutofit/>
          </a:bodyPr>
          <a:lstStyle/>
          <a:p>
            <a:pPr algn="ctr"/>
            <a:r>
              <a:rPr lang="en-US" sz="3200" b="1" dirty="0" smtClean="0"/>
              <a:t>Outline</a:t>
            </a:r>
            <a:endParaRPr lang="en-US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423333" y="944880"/>
            <a:ext cx="8366606" cy="5649546"/>
          </a:xfrm>
        </p:spPr>
        <p:txBody>
          <a:bodyPr>
            <a:normAutofit fontScale="92500" lnSpcReduction="20000"/>
          </a:bodyPr>
          <a:lstStyle/>
          <a:p>
            <a:pPr algn="just">
              <a:spcAft>
                <a:spcPts val="2400"/>
              </a:spcAft>
              <a:buSzPct val="110000"/>
              <a:buFont typeface="Arial"/>
              <a:buChar char="•"/>
            </a:pPr>
            <a:r>
              <a:rPr lang="en-US" sz="2162" b="1" dirty="0" smtClean="0"/>
              <a:t>GEANT4 Overview</a:t>
            </a:r>
          </a:p>
          <a:p>
            <a:pPr algn="just">
              <a:spcAft>
                <a:spcPts val="2400"/>
              </a:spcAft>
              <a:buSzPct val="110000"/>
              <a:buFont typeface="Arial"/>
              <a:buChar char="•"/>
            </a:pPr>
            <a:r>
              <a:rPr lang="en-US" sz="2162" b="1" dirty="0" smtClean="0"/>
              <a:t>Cross section comparison </a:t>
            </a:r>
          </a:p>
          <a:p>
            <a:pPr algn="just">
              <a:spcAft>
                <a:spcPts val="2400"/>
              </a:spcAft>
              <a:buSzPct val="110000"/>
              <a:buFont typeface="Arial"/>
              <a:buChar char="•"/>
            </a:pPr>
            <a:r>
              <a:rPr lang="en-US" sz="2162" b="1" dirty="0" smtClean="0"/>
              <a:t>Data comparison analysis</a:t>
            </a:r>
          </a:p>
          <a:p>
            <a:pPr algn="just">
              <a:spcAft>
                <a:spcPts val="2400"/>
              </a:spcAft>
              <a:buSzPct val="110000"/>
              <a:buFont typeface="Arial"/>
              <a:buChar char="•"/>
            </a:pPr>
            <a:r>
              <a:rPr lang="en-US" sz="2162" b="1" dirty="0" smtClean="0"/>
              <a:t>Results</a:t>
            </a:r>
          </a:p>
          <a:p>
            <a:pPr lvl="1" algn="just">
              <a:spcAft>
                <a:spcPts val="2400"/>
              </a:spcAft>
              <a:buSzPct val="110000"/>
              <a:buFont typeface="Wingdings" charset="2"/>
              <a:buChar char="v"/>
            </a:pPr>
            <a:r>
              <a:rPr lang="en-US" sz="1946" b="1" dirty="0" smtClean="0"/>
              <a:t>Total cross sections simulation </a:t>
            </a:r>
          </a:p>
          <a:p>
            <a:pPr lvl="1" algn="just">
              <a:spcAft>
                <a:spcPts val="2400"/>
              </a:spcAft>
              <a:buSzPct val="110000"/>
              <a:buFont typeface="Wingdings" charset="2"/>
              <a:buChar char="v"/>
            </a:pPr>
            <a:r>
              <a:rPr lang="en-US" sz="1946" b="1" dirty="0" smtClean="0"/>
              <a:t>Differential cross sections simulation </a:t>
            </a:r>
          </a:p>
          <a:p>
            <a:pPr lvl="2" algn="just">
              <a:spcAft>
                <a:spcPts val="1200"/>
              </a:spcAft>
              <a:buSzPct val="110000"/>
              <a:buFont typeface="Wingdings" charset="2"/>
              <a:buChar char="Ø"/>
            </a:pPr>
            <a:r>
              <a:rPr lang="en-US" sz="1730" b="1" dirty="0" smtClean="0"/>
              <a:t>Angular distribution</a:t>
            </a:r>
          </a:p>
          <a:p>
            <a:pPr lvl="2" algn="just">
              <a:spcAft>
                <a:spcPts val="1200"/>
              </a:spcAft>
              <a:buSzPct val="110000"/>
              <a:buFont typeface="Wingdings" charset="2"/>
              <a:buChar char="Ø"/>
            </a:pPr>
            <a:r>
              <a:rPr lang="en-US" sz="1730" b="1" dirty="0" smtClean="0"/>
              <a:t>Total cross section integrated</a:t>
            </a:r>
          </a:p>
          <a:p>
            <a:pPr lvl="2" algn="just">
              <a:spcAft>
                <a:spcPts val="1800"/>
              </a:spcAft>
              <a:buSzPct val="110000"/>
              <a:buFont typeface="Wingdings" charset="2"/>
              <a:buChar char="Ø"/>
            </a:pPr>
            <a:r>
              <a:rPr lang="en-US" sz="1730" b="1" dirty="0" smtClean="0"/>
              <a:t>Energetic distribution</a:t>
            </a:r>
          </a:p>
          <a:p>
            <a:pPr algn="just">
              <a:spcAft>
                <a:spcPts val="1800"/>
              </a:spcAft>
              <a:buSzPct val="110000"/>
              <a:buFont typeface="Arial"/>
              <a:buChar char="•"/>
            </a:pPr>
            <a:r>
              <a:rPr lang="en-US" sz="2118" b="1" dirty="0" smtClean="0"/>
              <a:t>Conclusion &amp; perspectives</a:t>
            </a:r>
          </a:p>
          <a:p>
            <a:pPr>
              <a:buSzPct val="110000"/>
              <a:buFont typeface="Arial"/>
              <a:buChar char="•"/>
            </a:pPr>
            <a:endParaRPr lang="en-US" b="1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58800"/>
          </a:xfrm>
        </p:spPr>
        <p:txBody>
          <a:bodyPr vert="horz" lIns="0" rIns="0" bIns="0" anchor="b">
            <a:noAutofit/>
          </a:bodyPr>
          <a:lstStyle/>
          <a:p>
            <a:pPr algn="ctr">
              <a:spcAft>
                <a:spcPts val="1200"/>
              </a:spcAft>
            </a:pPr>
            <a:r>
              <a:rPr lang="en-US" sz="3200" b="1" dirty="0" smtClean="0"/>
              <a:t>GEANT4 Overview (1/4)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0132" y="1188720"/>
            <a:ext cx="8831503" cy="4371879"/>
          </a:xfrm>
        </p:spPr>
        <p:txBody>
          <a:bodyPr>
            <a:normAutofit/>
          </a:bodyPr>
          <a:lstStyle/>
          <a:p>
            <a:pPr marL="548640" lvl="2" algn="just">
              <a:spcBef>
                <a:spcPts val="600"/>
              </a:spcBef>
              <a:spcAft>
                <a:spcPts val="1200"/>
              </a:spcAft>
              <a:buSzPct val="70000"/>
              <a:buFont typeface="Arial"/>
              <a:buChar char="•"/>
            </a:pPr>
            <a:r>
              <a:rPr lang="en-US" sz="1600" b="1" dirty="0" smtClean="0"/>
              <a:t>GEANT4</a:t>
            </a:r>
            <a:r>
              <a:rPr lang="en-US" sz="1600" dirty="0" smtClean="0"/>
              <a:t> : </a:t>
            </a:r>
            <a:r>
              <a:rPr lang="en-US" sz="1600" b="1" dirty="0" smtClean="0"/>
              <a:t>GE</a:t>
            </a:r>
            <a:r>
              <a:rPr lang="en-US" sz="1600" dirty="0" smtClean="0"/>
              <a:t>ometry </a:t>
            </a:r>
            <a:r>
              <a:rPr lang="en-US" sz="1600" b="1" dirty="0" smtClean="0"/>
              <a:t>AN</a:t>
            </a:r>
            <a:r>
              <a:rPr lang="en-US" sz="1600" dirty="0" smtClean="0"/>
              <a:t>d </a:t>
            </a:r>
            <a:r>
              <a:rPr lang="en-US" sz="1600" b="1" dirty="0" smtClean="0"/>
              <a:t>T</a:t>
            </a:r>
            <a:r>
              <a:rPr lang="en-US" sz="1600" dirty="0" smtClean="0"/>
              <a:t>racking </a:t>
            </a:r>
            <a:r>
              <a:rPr lang="en-US" sz="1600" b="1" dirty="0" smtClean="0"/>
              <a:t>4</a:t>
            </a:r>
          </a:p>
          <a:p>
            <a:pPr marL="822960" lvl="3" algn="just">
              <a:spcBef>
                <a:spcPts val="600"/>
              </a:spcBef>
              <a:spcAft>
                <a:spcPts val="1200"/>
              </a:spcAft>
              <a:buSzPct val="70000"/>
              <a:buFont typeface="Lucida Grande"/>
              <a:buChar char="-"/>
            </a:pPr>
            <a:r>
              <a:rPr lang="en-US" sz="1647" dirty="0" smtClean="0"/>
              <a:t>Developed and maintained by an international collaboration</a:t>
            </a:r>
            <a:endParaRPr lang="en-US" sz="1647" dirty="0" smtClean="0">
              <a:latin typeface="Cambria" pitchFamily="18" charset="0"/>
              <a:ea typeface="Cambria" pitchFamily="18" charset="0"/>
              <a:cs typeface="Times New Roman" pitchFamily="18" charset="0"/>
            </a:endParaRPr>
          </a:p>
          <a:p>
            <a:pPr marL="548640" lvl="2" algn="just">
              <a:spcBef>
                <a:spcPts val="600"/>
              </a:spcBef>
              <a:spcAft>
                <a:spcPts val="1800"/>
              </a:spcAft>
              <a:buSzPct val="70000"/>
              <a:buFont typeface="Arial"/>
              <a:buChar char="•"/>
            </a:pPr>
            <a:r>
              <a:rPr lang="en-US" sz="1600" b="1" dirty="0" smtClean="0"/>
              <a:t>Purpose</a:t>
            </a:r>
            <a:r>
              <a:rPr lang="en-US" sz="1600" dirty="0" smtClean="0">
                <a:latin typeface="Cambria" pitchFamily="18" charset="0"/>
                <a:ea typeface="Cambria" pitchFamily="18" charset="0"/>
                <a:cs typeface="Times New Roman" pitchFamily="18" charset="0"/>
              </a:rPr>
              <a:t>: </a:t>
            </a:r>
            <a:r>
              <a:rPr lang="en-US" sz="1600" dirty="0" smtClean="0"/>
              <a:t>simulate the interaction between particle and matter</a:t>
            </a:r>
          </a:p>
          <a:p>
            <a:pPr marL="548640" lvl="2" algn="just">
              <a:spcBef>
                <a:spcPts val="600"/>
              </a:spcBef>
              <a:spcAft>
                <a:spcPts val="1800"/>
              </a:spcAft>
              <a:buSzPct val="70000"/>
              <a:buFont typeface="Arial"/>
              <a:buChar char="•"/>
            </a:pPr>
            <a:r>
              <a:rPr lang="en-US" sz="1600" b="1" dirty="0" smtClean="0"/>
              <a:t>Application</a:t>
            </a:r>
            <a:r>
              <a:rPr lang="en-US" sz="1600" dirty="0" smtClean="0"/>
              <a:t>: high-energy, nuclear, space and material sciences to medical physics</a:t>
            </a:r>
          </a:p>
          <a:p>
            <a:pPr marL="548640" lvl="2" algn="just">
              <a:spcBef>
                <a:spcPts val="600"/>
              </a:spcBef>
              <a:spcAft>
                <a:spcPts val="1800"/>
              </a:spcAft>
              <a:buSzPct val="70000"/>
              <a:buFont typeface="Arial"/>
              <a:buChar char="•"/>
            </a:pPr>
            <a:r>
              <a:rPr lang="en-US" sz="1600" b="1" dirty="0" smtClean="0"/>
              <a:t>Ingredients</a:t>
            </a:r>
            <a:endParaRPr lang="en-US" sz="1600" dirty="0" smtClean="0"/>
          </a:p>
          <a:p>
            <a:pPr lvl="2" algn="just">
              <a:spcAft>
                <a:spcPts val="1200"/>
              </a:spcAft>
              <a:buFont typeface="Lucida Grande"/>
              <a:buChar char="-"/>
            </a:pPr>
            <a:r>
              <a:rPr lang="en-US" sz="1400" dirty="0" smtClean="0"/>
              <a:t>Large flexible set of models for physical interactions of leptons and hadrons</a:t>
            </a:r>
          </a:p>
          <a:p>
            <a:pPr lvl="2" algn="just">
              <a:spcAft>
                <a:spcPts val="1200"/>
              </a:spcAft>
              <a:buFont typeface="Lucida Grande"/>
              <a:buChar char="-"/>
            </a:pPr>
            <a:r>
              <a:rPr lang="en-US" sz="1400" dirty="0" smtClean="0"/>
              <a:t>Electromagnetic and hadronic processes (both elastic and inelastic)</a:t>
            </a:r>
          </a:p>
          <a:p>
            <a:pPr lvl="2" algn="just">
              <a:spcAft>
                <a:spcPts val="1200"/>
              </a:spcAft>
              <a:buFont typeface="Lucida Grande"/>
              <a:buChar char="-"/>
            </a:pPr>
            <a:r>
              <a:rPr lang="en-US" sz="1400" dirty="0" smtClean="0"/>
              <a:t>Range : eV to TeV</a:t>
            </a:r>
            <a:endParaRPr lang="en-US" sz="1400" b="1" dirty="0" smtClean="0"/>
          </a:p>
          <a:p>
            <a:pPr lvl="2" algn="just">
              <a:spcAft>
                <a:spcPts val="1200"/>
              </a:spcAft>
              <a:buFont typeface="Lucida Grande"/>
              <a:buChar char="-"/>
            </a:pPr>
            <a:r>
              <a:rPr lang="en-US" sz="1400" dirty="0" smtClean="0"/>
              <a:t>Extensive support of geometry and visualization tools + advanced scoring and tracking options</a:t>
            </a:r>
          </a:p>
          <a:p>
            <a:pPr algn="just">
              <a:buFontTx/>
              <a:buChar char="-"/>
            </a:pP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1733" y="1249680"/>
            <a:ext cx="8352752" cy="4458636"/>
          </a:xfrm>
        </p:spPr>
        <p:txBody>
          <a:bodyPr>
            <a:noAutofit/>
          </a:bodyPr>
          <a:lstStyle/>
          <a:p>
            <a:pPr marL="548640" lvl="2" algn="just">
              <a:spcBef>
                <a:spcPts val="600"/>
              </a:spcBef>
              <a:spcAft>
                <a:spcPts val="3000"/>
              </a:spcAft>
              <a:buSzPct val="70000"/>
              <a:buFont typeface="Arial"/>
              <a:buChar char="•"/>
            </a:pPr>
            <a:r>
              <a:rPr lang="en-US" sz="1600" dirty="0" smtClean="0"/>
              <a:t>Interactions in GEANT4 as a physical process and its associated model(s);</a:t>
            </a:r>
          </a:p>
          <a:p>
            <a:pPr marL="548640" lvl="2" algn="just">
              <a:spcBef>
                <a:spcPts val="600"/>
              </a:spcBef>
              <a:spcAft>
                <a:spcPts val="3000"/>
              </a:spcAft>
              <a:buSzPct val="70000"/>
              <a:buFont typeface="Arial"/>
              <a:buChar char="•"/>
            </a:pPr>
            <a:r>
              <a:rPr lang="en-US" sz="1600" dirty="0" smtClean="0"/>
              <a:t>Two distinct packages: electromagnetic physics and hadronic physics;</a:t>
            </a:r>
          </a:p>
          <a:p>
            <a:pPr marL="548640" lvl="2" algn="just">
              <a:spcBef>
                <a:spcPts val="600"/>
              </a:spcBef>
              <a:spcAft>
                <a:spcPts val="3000"/>
              </a:spcAft>
              <a:buSzPct val="70000"/>
              <a:buFont typeface="Arial"/>
              <a:buChar char="•"/>
            </a:pPr>
            <a:endParaRPr lang="en-US" sz="1600" dirty="0" smtClean="0"/>
          </a:p>
          <a:p>
            <a:pPr marL="301752" lvl="2" indent="0" algn="just">
              <a:spcBef>
                <a:spcPts val="600"/>
              </a:spcBef>
              <a:spcAft>
                <a:spcPts val="3000"/>
              </a:spcAft>
              <a:buSzPct val="70000"/>
              <a:buNone/>
            </a:pPr>
            <a:endParaRPr lang="en-US" sz="1600" dirty="0" smtClean="0"/>
          </a:p>
          <a:p>
            <a:pPr marL="548640" lvl="2" algn="just">
              <a:spcBef>
                <a:spcPts val="600"/>
              </a:spcBef>
              <a:spcAft>
                <a:spcPts val="3000"/>
              </a:spcAft>
              <a:buSzPct val="70000"/>
              <a:buFont typeface="Arial"/>
              <a:buChar char="•"/>
            </a:pPr>
            <a:r>
              <a:rPr lang="en-US" sz="1600" dirty="0" smtClean="0"/>
              <a:t>Photo-and lepto-nuclear interactions in </a:t>
            </a:r>
            <a:r>
              <a:rPr lang="en-US" sz="1600" dirty="0" smtClean="0">
                <a:solidFill>
                  <a:srgbClr val="000000"/>
                </a:solidFill>
              </a:rPr>
              <a:t>a hybrid process</a:t>
            </a:r>
            <a:r>
              <a:rPr lang="en-US" sz="1600" dirty="0" smtClean="0"/>
              <a:t>;</a:t>
            </a:r>
          </a:p>
          <a:p>
            <a:pPr marL="548640" lvl="2" algn="just">
              <a:spcBef>
                <a:spcPts val="600"/>
              </a:spcBef>
              <a:spcAft>
                <a:spcPts val="3000"/>
              </a:spcAft>
              <a:buSzPct val="70000"/>
              <a:buFont typeface="Arial"/>
              <a:buChar char="•"/>
            </a:pPr>
            <a:r>
              <a:rPr lang="en-US" sz="1600" dirty="0" smtClean="0"/>
              <a:t>Hadro-nuclear interaction in a hadronic process</a:t>
            </a:r>
          </a:p>
          <a:p>
            <a:pPr marL="548640" lvl="2" algn="just">
              <a:spcBef>
                <a:spcPts val="600"/>
              </a:spcBef>
              <a:spcAft>
                <a:spcPts val="1200"/>
              </a:spcAft>
              <a:buSzPct val="70000"/>
              <a:buFont typeface="Arial"/>
              <a:buChar char="•"/>
            </a:pPr>
            <a:endParaRPr lang="en-US" sz="1600" dirty="0" smtClean="0"/>
          </a:p>
          <a:p>
            <a:pPr>
              <a:buNone/>
            </a:pPr>
            <a:endParaRPr lang="en-US" sz="1600" dirty="0"/>
          </a:p>
        </p:txBody>
      </p:sp>
      <p:sp>
        <p:nvSpPr>
          <p:cNvPr id="14" name="Rectangle 13"/>
          <p:cNvSpPr/>
          <p:nvPr/>
        </p:nvSpPr>
        <p:spPr>
          <a:xfrm>
            <a:off x="3622842" y="2513263"/>
            <a:ext cx="2031999" cy="1296737"/>
          </a:xfrm>
          <a:prstGeom prst="rect">
            <a:avLst/>
          </a:prstGeom>
          <a:solidFill>
            <a:srgbClr val="FF0000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1604211" y="2513263"/>
            <a:ext cx="2005263" cy="1296737"/>
          </a:xfrm>
          <a:prstGeom prst="rect">
            <a:avLst/>
          </a:prstGeom>
          <a:solidFill>
            <a:srgbClr val="FFFF00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58800"/>
          </a:xfrm>
        </p:spPr>
        <p:txBody>
          <a:bodyPr vert="horz" lIns="0" rIns="0" bIns="0" anchor="b">
            <a:noAutofit/>
          </a:bodyPr>
          <a:lstStyle/>
          <a:p>
            <a:pPr algn="ctr">
              <a:spcAft>
                <a:spcPts val="1200"/>
              </a:spcAft>
            </a:pPr>
            <a:r>
              <a:rPr lang="en-US" sz="3200" b="1" dirty="0" smtClean="0"/>
              <a:t>GEANT4 Overview (2/4)</a:t>
            </a:r>
          </a:p>
        </p:txBody>
      </p:sp>
      <p:cxnSp>
        <p:nvCxnSpPr>
          <p:cNvPr id="4" name="Straight Arrow Connector 3"/>
          <p:cNvCxnSpPr/>
          <p:nvPr/>
        </p:nvCxnSpPr>
        <p:spPr>
          <a:xfrm>
            <a:off x="1796157" y="3141580"/>
            <a:ext cx="1813317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Oval 5"/>
          <p:cNvSpPr/>
          <p:nvPr/>
        </p:nvSpPr>
        <p:spPr>
          <a:xfrm>
            <a:off x="3609474" y="2820737"/>
            <a:ext cx="588211" cy="614947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Straight Arrow Connector 6"/>
          <p:cNvCxnSpPr/>
          <p:nvPr/>
        </p:nvCxnSpPr>
        <p:spPr>
          <a:xfrm flipV="1">
            <a:off x="4197685" y="2820737"/>
            <a:ext cx="1323474" cy="29410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>
            <a:off x="4197685" y="3101473"/>
            <a:ext cx="1323474" cy="13369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4197685" y="3106819"/>
            <a:ext cx="1323474" cy="31549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1604211" y="2542492"/>
            <a:ext cx="18133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electromagnetic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3636211" y="2502388"/>
            <a:ext cx="10823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hadronic</a:t>
            </a: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1604211" y="3422314"/>
            <a:ext cx="13568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e+/-, γ, ions</a:t>
            </a:r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3636211" y="3422314"/>
            <a:ext cx="16209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fragmentation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457200" y="1085270"/>
            <a:ext cx="7467600" cy="361759"/>
          </a:xfrm>
        </p:spPr>
        <p:txBody>
          <a:bodyPr/>
          <a:lstStyle/>
          <a:p>
            <a:pPr>
              <a:buFont typeface="Arial"/>
              <a:buChar char="•"/>
            </a:pPr>
            <a:r>
              <a:rPr lang="en-US" sz="1600" dirty="0" smtClean="0"/>
              <a:t>Tens of categories of hadronic models  (Geant4 .9.6.p02)</a:t>
            </a:r>
          </a:p>
          <a:p>
            <a:pPr>
              <a:buNone/>
            </a:pPr>
            <a:endParaRPr lang="en-US" dirty="0"/>
          </a:p>
        </p:txBody>
      </p:sp>
      <p:graphicFrame>
        <p:nvGraphicFramePr>
          <p:cNvPr id="326658" name="Object 2"/>
          <p:cNvGraphicFramePr>
            <a:graphicFrameLocks noChangeAspect="1"/>
          </p:cNvGraphicFramePr>
          <p:nvPr/>
        </p:nvGraphicFramePr>
        <p:xfrm>
          <a:off x="457200" y="1727200"/>
          <a:ext cx="8355013" cy="4291013"/>
        </p:xfrm>
        <a:graphic>
          <a:graphicData uri="http://schemas.openxmlformats.org/presentationml/2006/ole">
            <p:oleObj spid="_x0000_s326700" name="Document" r:id="rId3" imgW="5384602" imgH="3581268" progId="Word.Document.12">
              <p:link updateAutomatic="1"/>
            </p:oleObj>
          </a:graphicData>
        </a:graphic>
      </p:graphicFrame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58800"/>
          </a:xfrm>
        </p:spPr>
        <p:txBody>
          <a:bodyPr vert="horz" lIns="0" rIns="0" bIns="0" anchor="b">
            <a:noAutofit/>
          </a:bodyPr>
          <a:lstStyle/>
          <a:p>
            <a:pPr algn="ctr">
              <a:spcAft>
                <a:spcPts val="1200"/>
              </a:spcAft>
            </a:pPr>
            <a:r>
              <a:rPr lang="en-US" sz="3200" b="1" dirty="0" smtClean="0"/>
              <a:t>GEANT4 Overview (3/4)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6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266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6849"/>
            <a:ext cx="7467600" cy="415636"/>
          </a:xfrm>
        </p:spPr>
        <p:txBody>
          <a:bodyPr>
            <a:normAutofit/>
          </a:bodyPr>
          <a:lstStyle/>
          <a:p>
            <a:pPr>
              <a:buFont typeface="Arial"/>
              <a:buChar char="•"/>
            </a:pPr>
            <a:r>
              <a:rPr lang="en-US" sz="1600" dirty="0" smtClean="0"/>
              <a:t>Different models considering incidents particles</a:t>
            </a:r>
          </a:p>
          <a:p>
            <a:endParaRPr lang="en-US" sz="1600" dirty="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58800"/>
          </a:xfrm>
        </p:spPr>
        <p:txBody>
          <a:bodyPr vert="horz" lIns="0" rIns="0" bIns="0" anchor="b">
            <a:noAutofit/>
          </a:bodyPr>
          <a:lstStyle/>
          <a:p>
            <a:pPr algn="ctr">
              <a:spcAft>
                <a:spcPts val="1200"/>
              </a:spcAft>
            </a:pPr>
            <a:r>
              <a:rPr lang="en-US" sz="3200" b="1" dirty="0" smtClean="0"/>
              <a:t>GEANT4 Overview (4/4)</a:t>
            </a:r>
          </a:p>
        </p:txBody>
      </p:sp>
      <p:graphicFrame>
        <p:nvGraphicFramePr>
          <p:cNvPr id="329758" name="Object 30"/>
          <p:cNvGraphicFramePr>
            <a:graphicFrameLocks noChangeAspect="1"/>
          </p:cNvGraphicFramePr>
          <p:nvPr/>
        </p:nvGraphicFramePr>
        <p:xfrm>
          <a:off x="457200" y="1709666"/>
          <a:ext cx="8312150" cy="4864172"/>
        </p:xfrm>
        <a:graphic>
          <a:graphicData uri="http://schemas.openxmlformats.org/presentationml/2006/ole">
            <p:oleObj spid="_x0000_s329777" name="Document" r:id="rId3" imgW="29815873" imgH="25549206" progId="Word.Document.12">
              <p:link updateAutomatic="1"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48640"/>
          </a:xfrm>
        </p:spPr>
        <p:txBody>
          <a:bodyPr>
            <a:noAutofit/>
          </a:bodyPr>
          <a:lstStyle/>
          <a:p>
            <a:pPr algn="ctr"/>
            <a:r>
              <a:rPr lang="en-US" sz="3200" b="1" dirty="0" smtClean="0"/>
              <a:t>Cross sections comparison  (1/3)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412240"/>
            <a:ext cx="8448195" cy="4495031"/>
          </a:xfrm>
        </p:spPr>
        <p:txBody>
          <a:bodyPr>
            <a:normAutofit/>
          </a:bodyPr>
          <a:lstStyle/>
          <a:p>
            <a:pPr algn="just">
              <a:spcAft>
                <a:spcPts val="2400"/>
              </a:spcAft>
              <a:buFont typeface="Arial"/>
              <a:buChar char="•"/>
            </a:pPr>
            <a:r>
              <a:rPr lang="en-US" sz="1600" b="1" dirty="0" smtClean="0"/>
              <a:t>Jefferson Lab: </a:t>
            </a:r>
            <a:r>
              <a:rPr lang="en-US" sz="1600" dirty="0" smtClean="0"/>
              <a:t>Pion</a:t>
            </a:r>
            <a:r>
              <a:rPr lang="en-US" sz="1600" b="1" dirty="0" smtClean="0"/>
              <a:t> </a:t>
            </a:r>
            <a:r>
              <a:rPr lang="en-US" sz="1600" dirty="0" smtClean="0"/>
              <a:t>photo-production experimental data from Hall B</a:t>
            </a:r>
          </a:p>
          <a:p>
            <a:pPr algn="just">
              <a:spcAft>
                <a:spcPts val="2400"/>
              </a:spcAft>
              <a:buFont typeface="Arial"/>
              <a:buChar char="•"/>
            </a:pPr>
            <a:r>
              <a:rPr lang="en-US" sz="1600" b="1" dirty="0" smtClean="0"/>
              <a:t>Comparison: </a:t>
            </a:r>
            <a:r>
              <a:rPr lang="en-US" sz="1600" dirty="0" smtClean="0"/>
              <a:t>PDG and GEANT4 (CHIPS &amp; BERT)</a:t>
            </a:r>
          </a:p>
          <a:p>
            <a:pPr lvl="1" algn="just">
              <a:spcAft>
                <a:spcPts val="1200"/>
              </a:spcAft>
              <a:buFont typeface="Lucida Grande"/>
              <a:buChar char="-"/>
            </a:pPr>
            <a:r>
              <a:rPr lang="en-US" sz="1400" b="1" dirty="0" smtClean="0"/>
              <a:t>PDG: </a:t>
            </a:r>
            <a:r>
              <a:rPr lang="en-US" sz="1400" dirty="0" smtClean="0"/>
              <a:t>Particle Data Group</a:t>
            </a:r>
          </a:p>
          <a:p>
            <a:pPr lvl="1" algn="just">
              <a:buNone/>
            </a:pPr>
            <a:r>
              <a:rPr lang="en-US" sz="1400" dirty="0" smtClean="0"/>
              <a:t>	Large collaboration aimed at summarizing data for</a:t>
            </a:r>
            <a:r>
              <a:rPr lang="en-US" sz="1400" dirty="0" smtClean="0">
                <a:solidFill>
                  <a:srgbClr val="FF0000"/>
                </a:solidFill>
              </a:rPr>
              <a:t> </a:t>
            </a:r>
            <a:r>
              <a:rPr lang="en-US" sz="1400" dirty="0" smtClean="0"/>
              <a:t>particle physics and related</a:t>
            </a:r>
            <a:r>
              <a:rPr lang="en-US" sz="1400" b="1" dirty="0" smtClean="0">
                <a:solidFill>
                  <a:srgbClr val="660066"/>
                </a:solidFill>
              </a:rPr>
              <a:t> </a:t>
            </a:r>
            <a:r>
              <a:rPr lang="en-US" sz="1400" dirty="0" smtClean="0">
                <a:solidFill>
                  <a:srgbClr val="000000"/>
                </a:solidFill>
              </a:rPr>
              <a:t>fields</a:t>
            </a:r>
          </a:p>
          <a:p>
            <a:pPr lvl="1" algn="just">
              <a:spcAft>
                <a:spcPts val="1200"/>
              </a:spcAft>
              <a:buNone/>
            </a:pPr>
            <a:r>
              <a:rPr lang="en-US" sz="1400" dirty="0" smtClean="0">
                <a:solidFill>
                  <a:srgbClr val="000000"/>
                </a:solidFill>
              </a:rPr>
              <a:t>	Database that includes various </a:t>
            </a:r>
            <a:r>
              <a:rPr lang="en-US" sz="1400" dirty="0" smtClean="0"/>
              <a:t>compilations and evaluations of elementary particles properties</a:t>
            </a:r>
          </a:p>
          <a:p>
            <a:pPr lvl="1" algn="just">
              <a:spcAft>
                <a:spcPts val="1200"/>
              </a:spcAft>
              <a:buNone/>
            </a:pPr>
            <a:r>
              <a:rPr lang="en-US" sz="1600" b="1" dirty="0" smtClean="0"/>
              <a:t>Comparison: </a:t>
            </a:r>
            <a:r>
              <a:rPr lang="en-US" sz="1600" dirty="0" smtClean="0"/>
              <a:t>GEANT4 </a:t>
            </a:r>
            <a:r>
              <a:rPr lang="en-US" sz="1600" dirty="0" smtClean="0">
                <a:solidFill>
                  <a:srgbClr val="000000"/>
                </a:solidFill>
              </a:rPr>
              <a:t>and SAID+Jefferson Lab </a:t>
            </a:r>
            <a:r>
              <a:rPr lang="en-US" sz="1600" dirty="0" smtClean="0"/>
              <a:t>experimental data</a:t>
            </a:r>
          </a:p>
          <a:p>
            <a:pPr lvl="1" algn="just">
              <a:spcAft>
                <a:spcPts val="1200"/>
              </a:spcAft>
              <a:buFont typeface="Lucida Grande"/>
              <a:buChar char="-"/>
            </a:pPr>
            <a:r>
              <a:rPr lang="en-US" sz="1400" b="1" dirty="0" smtClean="0"/>
              <a:t>SAID:</a:t>
            </a:r>
            <a:r>
              <a:rPr lang="en-US" sz="1400" dirty="0" smtClean="0"/>
              <a:t> Scattering Analysis Interactive Dial-in</a:t>
            </a:r>
          </a:p>
          <a:p>
            <a:pPr lvl="1" algn="just">
              <a:spcAft>
                <a:spcPts val="1200"/>
              </a:spcAft>
              <a:buNone/>
            </a:pPr>
            <a:r>
              <a:rPr lang="en-US" sz="1400" dirty="0" smtClean="0"/>
              <a:t>	(</a:t>
            </a:r>
            <a:r>
              <a:rPr lang="en-US" sz="1400" dirty="0" smtClean="0">
                <a:solidFill>
                  <a:srgbClr val="000000"/>
                </a:solidFill>
              </a:rPr>
              <a:t>Phenomenological model driven from world-wide experimental data and maintained by GWU</a:t>
            </a:r>
            <a:r>
              <a:rPr lang="en-US" sz="1400" dirty="0" smtClean="0"/>
              <a:t>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Content Placeholder 19"/>
          <p:cNvSpPr>
            <a:spLocks noGrp="1"/>
          </p:cNvSpPr>
          <p:nvPr>
            <p:ph idx="1"/>
          </p:nvPr>
        </p:nvSpPr>
        <p:spPr>
          <a:xfrm>
            <a:off x="457200" y="5518727"/>
            <a:ext cx="7467600" cy="915940"/>
          </a:xfrm>
        </p:spPr>
        <p:txBody>
          <a:bodyPr>
            <a:normAutofit/>
          </a:bodyPr>
          <a:lstStyle/>
          <a:p>
            <a:pPr>
              <a:buFont typeface="Arial"/>
              <a:buChar char="•"/>
            </a:pPr>
            <a:r>
              <a:rPr lang="en-US" sz="1600" dirty="0" smtClean="0"/>
              <a:t>G4_CHIPS</a:t>
            </a:r>
          </a:p>
          <a:p>
            <a:pPr lvl="1">
              <a:buFont typeface="Lucida Grande"/>
              <a:buChar char="-"/>
            </a:pPr>
            <a:r>
              <a:rPr lang="en-US" sz="1400" dirty="0" smtClean="0"/>
              <a:t>fits perfectly with PDG;</a:t>
            </a:r>
          </a:p>
          <a:p>
            <a:pPr lvl="1">
              <a:buFont typeface="Lucida Grande"/>
              <a:buChar char="-"/>
            </a:pPr>
            <a:r>
              <a:rPr lang="en-US" sz="1400" dirty="0" smtClean="0"/>
              <a:t>reproduce correctly the experimental resonances (G4_CHIPS/2.5)</a:t>
            </a:r>
            <a:endParaRPr lang="en-US" sz="1400" dirty="0"/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8668" y="1019208"/>
            <a:ext cx="4148665" cy="4389737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87333" y="1005840"/>
            <a:ext cx="4123267" cy="4389738"/>
          </a:xfrm>
          <a:prstGeom prst="rect">
            <a:avLst/>
          </a:prstGeom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0" y="0"/>
            <a:ext cx="9144000" cy="822960"/>
          </a:xfrm>
          <a:prstGeom prst="rect">
            <a:avLst/>
          </a:prstGeom>
        </p:spPr>
        <p:txBody>
          <a:bodyPr vert="horz" lIns="0" rIns="0" bIns="0" anchor="b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Cross sections comparison  (2/3)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00" b="1" dirty="0" smtClean="0">
                <a:solidFill>
                  <a:srgbClr val="000000"/>
                </a:solidFill>
                <a:latin typeface="+mj-lt"/>
                <a:ea typeface="+mj-ea"/>
                <a:cs typeface="+mj-cs"/>
              </a:rPr>
              <a:t>Total Cross Sections</a:t>
            </a: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831473" y="1074458"/>
            <a:ext cx="1338828" cy="338554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solidFill>
                  <a:srgbClr val="660066"/>
                </a:solidFill>
              </a:rPr>
              <a:t>PDG/CHIPS</a:t>
            </a:r>
            <a:endParaRPr lang="en-US" sz="1600" b="1" dirty="0">
              <a:solidFill>
                <a:srgbClr val="660066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983873" y="3232121"/>
            <a:ext cx="1249060" cy="338554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solidFill>
                  <a:srgbClr val="660066"/>
                </a:solidFill>
              </a:rPr>
              <a:t>PDG/BERT</a:t>
            </a:r>
            <a:endParaRPr lang="en-US" sz="1600" b="1" dirty="0">
              <a:solidFill>
                <a:srgbClr val="660066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112083" y="998757"/>
            <a:ext cx="1962096" cy="338554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solidFill>
                  <a:srgbClr val="660066"/>
                </a:solidFill>
              </a:rPr>
              <a:t>CLAS/SAID/CHIPS</a:t>
            </a:r>
            <a:endParaRPr lang="en-US" sz="1600" b="1" dirty="0">
              <a:solidFill>
                <a:srgbClr val="660066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112083" y="3183156"/>
            <a:ext cx="1962096" cy="338554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sz="1600" b="1" dirty="0">
                <a:solidFill>
                  <a:srgbClr val="660066"/>
                </a:solidFill>
              </a:rPr>
              <a:t>CLAS/SAID/</a:t>
            </a:r>
            <a:r>
              <a:rPr lang="en-US" sz="1600" b="1" dirty="0" smtClean="0">
                <a:solidFill>
                  <a:srgbClr val="660066"/>
                </a:solidFill>
              </a:rPr>
              <a:t>CHIPS</a:t>
            </a:r>
            <a:endParaRPr lang="en-US" sz="1600" b="1" dirty="0">
              <a:solidFill>
                <a:srgbClr val="660066"/>
              </a:solidFill>
            </a:endParaRPr>
          </a:p>
        </p:txBody>
      </p:sp>
      <p:sp>
        <p:nvSpPr>
          <p:cNvPr id="3" name="Oval 2"/>
          <p:cNvSpPr/>
          <p:nvPr/>
        </p:nvSpPr>
        <p:spPr>
          <a:xfrm rot="641875">
            <a:off x="6243053" y="2553368"/>
            <a:ext cx="831126" cy="441158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" name="Straight Arrow Connector 4"/>
          <p:cNvCxnSpPr/>
          <p:nvPr/>
        </p:nvCxnSpPr>
        <p:spPr>
          <a:xfrm>
            <a:off x="7366000" y="2453324"/>
            <a:ext cx="0" cy="273835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  <a:effectLst>
            <a:outerShdw blurRad="57150" dist="38100" dir="5400000" algn="tl" rotWithShape="0">
              <a:schemeClr val="accent1">
                <a:shade val="9000"/>
                <a:satMod val="105000"/>
                <a:alpha val="48000"/>
              </a:scheme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5719433" y="4269507"/>
            <a:ext cx="3360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660066"/>
                </a:solidFill>
              </a:rPr>
              <a:t>Δ</a:t>
            </a:r>
            <a:endParaRPr lang="en-US" b="1" dirty="0">
              <a:solidFill>
                <a:srgbClr val="660066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199592" y="4333861"/>
            <a:ext cx="4667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660066"/>
                </a:solidFill>
              </a:rPr>
              <a:t>N*</a:t>
            </a:r>
            <a:endParaRPr lang="en-US" b="1" dirty="0">
              <a:solidFill>
                <a:srgbClr val="660066"/>
              </a:solidFill>
            </a:endParaRPr>
          </a:p>
        </p:txBody>
      </p:sp>
      <p:cxnSp>
        <p:nvCxnSpPr>
          <p:cNvPr id="22" name="Straight Arrow Connector 21"/>
          <p:cNvCxnSpPr/>
          <p:nvPr/>
        </p:nvCxnSpPr>
        <p:spPr>
          <a:xfrm flipV="1">
            <a:off x="5874084" y="4598735"/>
            <a:ext cx="0" cy="341113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  <a:effectLst>
            <a:outerShdw blurRad="57150" dist="38100" dir="5400000" algn="tl" rotWithShape="0">
              <a:schemeClr val="accent1">
                <a:shade val="9000"/>
                <a:satMod val="105000"/>
                <a:alpha val="48000"/>
              </a:scheme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 flipV="1">
            <a:off x="6233392" y="4578463"/>
            <a:ext cx="0" cy="341113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  <a:effectLst>
            <a:outerShdw blurRad="57150" dist="38100" dir="5400000" algn="tl" rotWithShape="0">
              <a:schemeClr val="accent1">
                <a:shade val="9000"/>
                <a:satMod val="105000"/>
                <a:alpha val="48000"/>
              </a:scheme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 flipV="1">
            <a:off x="6502400" y="4578463"/>
            <a:ext cx="0" cy="341113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  <a:effectLst>
            <a:outerShdw blurRad="57150" dist="38100" dir="5400000" algn="tl" rotWithShape="0">
              <a:schemeClr val="accent1">
                <a:shade val="9000"/>
                <a:satMod val="105000"/>
                <a:alpha val="48000"/>
              </a:scheme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Left Bracket 15"/>
          <p:cNvSpPr/>
          <p:nvPr/>
        </p:nvSpPr>
        <p:spPr>
          <a:xfrm>
            <a:off x="6301194" y="4598735"/>
            <a:ext cx="155752" cy="548470"/>
          </a:xfrm>
          <a:prstGeom prst="leftBracket">
            <a:avLst/>
          </a:prstGeom>
          <a:ln>
            <a:solidFill>
              <a:srgbClr val="FF0000"/>
            </a:solidFill>
          </a:ln>
          <a:scene3d>
            <a:camera prst="orthographicFront">
              <a:rot lat="0" lon="0" rev="5400000"/>
            </a:camera>
            <a:lightRig rig="threePt" dir="t"/>
          </a:scene3d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ＭＳ Ｐ明朝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Flow.thmx</Template>
  <TotalTime>13337</TotalTime>
  <Words>1085</Words>
  <Application>Microsoft Macintosh PowerPoint</Application>
  <PresentationFormat>On-screen Show (4:3)</PresentationFormat>
  <Paragraphs>174</Paragraphs>
  <Slides>18</Slides>
  <Notes>4</Notes>
  <HiddenSlides>0</HiddenSlides>
  <MMClips>0</MMClips>
  <ScaleCrop>false</ScaleCrop>
  <HeadingPairs>
    <vt:vector size="8" baseType="variant">
      <vt:variant>
        <vt:lpstr>Design Template</vt:lpstr>
      </vt:variant>
      <vt:variant>
        <vt:i4>1</vt:i4>
      </vt:variant>
      <vt:variant>
        <vt:lpstr>Links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2" baseType="lpstr">
      <vt:lpstr>Flow</vt:lpstr>
      <vt:lpstr>???</vt:lpstr>
      <vt:lpstr>Document5!OLE_LINK5</vt:lpstr>
      <vt:lpstr>Equation</vt:lpstr>
      <vt:lpstr>GEANT4 and Pion Photo-production in the intermediate energy regime at Jefferson Lab</vt:lpstr>
      <vt:lpstr>Introduction</vt:lpstr>
      <vt:lpstr>Outline</vt:lpstr>
      <vt:lpstr>GEANT4 Overview (1/4)</vt:lpstr>
      <vt:lpstr>GEANT4 Overview (2/4)</vt:lpstr>
      <vt:lpstr>GEANT4 Overview (3/4)</vt:lpstr>
      <vt:lpstr>GEANT4 Overview (4/4)</vt:lpstr>
      <vt:lpstr>Cross sections comparison  (1/3)</vt:lpstr>
      <vt:lpstr>Slide 9</vt:lpstr>
      <vt:lpstr>Cross sections comparison  (3/3)</vt:lpstr>
      <vt:lpstr>Data comparison analysis(1/2)</vt:lpstr>
      <vt:lpstr>Data comparison analysis(2/2)</vt:lpstr>
      <vt:lpstr>Results Total Cross section simulation</vt:lpstr>
      <vt:lpstr>Results Differential Cross section simulation (1/4)</vt:lpstr>
      <vt:lpstr>Differential Cross section simulation (2/4) Angular Distributions</vt:lpstr>
      <vt:lpstr>Differential Cross section simulation (3/4)</vt:lpstr>
      <vt:lpstr>Differential Cross section simulation (4/4) Energy Distributions</vt:lpstr>
      <vt:lpstr>Conclusion &amp; Perspectives</vt:lpstr>
    </vt:vector>
  </TitlesOfParts>
  <Company>YMG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GEANT4 and Pion Photo-production in the intermediate energy regime of JLab</dc:title>
  <dc:creator>Bineta</dc:creator>
  <cp:lastModifiedBy>Bineta</cp:lastModifiedBy>
  <cp:revision>97</cp:revision>
  <dcterms:created xsi:type="dcterms:W3CDTF">2016-06-14T16:27:43Z</dcterms:created>
  <dcterms:modified xsi:type="dcterms:W3CDTF">2016-06-14T16:41:01Z</dcterms:modified>
</cp:coreProperties>
</file>