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46"/>
  </p:notesMasterIdLst>
  <p:sldIdLst>
    <p:sldId id="258" r:id="rId2"/>
    <p:sldId id="259" r:id="rId3"/>
    <p:sldId id="260" r:id="rId4"/>
    <p:sldId id="261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2" r:id="rId13"/>
    <p:sldId id="270" r:id="rId14"/>
    <p:sldId id="271" r:id="rId15"/>
    <p:sldId id="273" r:id="rId16"/>
    <p:sldId id="275" r:id="rId17"/>
    <p:sldId id="276" r:id="rId18"/>
    <p:sldId id="277" r:id="rId19"/>
    <p:sldId id="278" r:id="rId20"/>
    <p:sldId id="279" r:id="rId21"/>
    <p:sldId id="280" r:id="rId22"/>
    <p:sldId id="282" r:id="rId23"/>
    <p:sldId id="284" r:id="rId24"/>
    <p:sldId id="285" r:id="rId25"/>
    <p:sldId id="286" r:id="rId26"/>
    <p:sldId id="287" r:id="rId27"/>
    <p:sldId id="288" r:id="rId28"/>
    <p:sldId id="289" r:id="rId29"/>
    <p:sldId id="290" r:id="rId30"/>
    <p:sldId id="291" r:id="rId31"/>
    <p:sldId id="292" r:id="rId32"/>
    <p:sldId id="293" r:id="rId33"/>
    <p:sldId id="294" r:id="rId34"/>
    <p:sldId id="296" r:id="rId35"/>
    <p:sldId id="297" r:id="rId36"/>
    <p:sldId id="298" r:id="rId37"/>
    <p:sldId id="299" r:id="rId38"/>
    <p:sldId id="300" r:id="rId39"/>
    <p:sldId id="301" r:id="rId40"/>
    <p:sldId id="302" r:id="rId41"/>
    <p:sldId id="262" r:id="rId42"/>
    <p:sldId id="274" r:id="rId43"/>
    <p:sldId id="281" r:id="rId44"/>
    <p:sldId id="283" r:id="rId45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6529" autoAdjust="0"/>
  </p:normalViewPr>
  <p:slideViewPr>
    <p:cSldViewPr snapToGrid="0" snapToObjects="1">
      <p:cViewPr varScale="1">
        <p:scale>
          <a:sx n="117" d="100"/>
          <a:sy n="117" d="100"/>
        </p:scale>
        <p:origin x="-440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notesMaster" Target="notesMasters/notesMaster1.xml"/><Relationship Id="rId47" Type="http://schemas.openxmlformats.org/officeDocument/2006/relationships/printerSettings" Target="printerSettings/printerSettings1.bin"/><Relationship Id="rId48" Type="http://schemas.openxmlformats.org/officeDocument/2006/relationships/presProps" Target="presProps.xml"/><Relationship Id="rId49" Type="http://schemas.openxmlformats.org/officeDocument/2006/relationships/viewProps" Target="view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theme" Target="theme/theme1.xml"/><Relationship Id="rId5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83F064-C653-E849-A9AC-11CF409292A7}" type="datetimeFigureOut">
              <a:rPr lang="fr-FR" smtClean="0"/>
              <a:t>27/juil/12</a:t>
            </a:fld>
            <a:endParaRPr lang="en-US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8B264F-AD4B-0742-99D8-E3EB645D81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0623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600367A-AAF5-B446-A450-33F6C0CF7D8C}" type="slidenum">
              <a:rPr lang="en-GB" sz="1200">
                <a:solidFill>
                  <a:prstClr val="black"/>
                </a:solidFill>
                <a:latin typeface="Arial" charset="0"/>
              </a:rPr>
              <a:pPr eaLnBrk="1" hangingPunct="1"/>
              <a:t>1</a:t>
            </a:fld>
            <a:endParaRPr lang="en-GB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5CFCB52C-03D4-2D41-BAF2-D667480523CA}" type="slidenum">
              <a:rPr lang="en-GB" sz="1200">
                <a:solidFill>
                  <a:prstClr val="black"/>
                </a:solidFill>
                <a:latin typeface="Arial" charset="0"/>
              </a:rPr>
              <a:pPr eaLnBrk="1" hangingPunct="1"/>
              <a:t>10</a:t>
            </a:fld>
            <a:endParaRPr lang="en-GB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5CFCB52C-03D4-2D41-BAF2-D667480523CA}" type="slidenum">
              <a:rPr lang="en-GB" sz="1200">
                <a:solidFill>
                  <a:prstClr val="black"/>
                </a:solidFill>
                <a:latin typeface="Arial" charset="0"/>
              </a:rPr>
              <a:pPr eaLnBrk="1" hangingPunct="1"/>
              <a:t>11</a:t>
            </a:fld>
            <a:endParaRPr lang="en-GB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5CFCB52C-03D4-2D41-BAF2-D667480523CA}" type="slidenum">
              <a:rPr lang="en-GB" sz="1200">
                <a:solidFill>
                  <a:prstClr val="black"/>
                </a:solidFill>
                <a:latin typeface="Arial" charset="0"/>
              </a:rPr>
              <a:pPr eaLnBrk="1" hangingPunct="1"/>
              <a:t>12</a:t>
            </a:fld>
            <a:endParaRPr lang="en-GB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5CFCB52C-03D4-2D41-BAF2-D667480523CA}" type="slidenum">
              <a:rPr lang="en-GB" sz="1200">
                <a:solidFill>
                  <a:prstClr val="black"/>
                </a:solidFill>
                <a:latin typeface="Arial" charset="0"/>
              </a:rPr>
              <a:pPr eaLnBrk="1" hangingPunct="1"/>
              <a:t>13</a:t>
            </a:fld>
            <a:endParaRPr lang="en-GB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5CFCB52C-03D4-2D41-BAF2-D667480523CA}" type="slidenum">
              <a:rPr lang="en-GB" sz="1200">
                <a:solidFill>
                  <a:prstClr val="black"/>
                </a:solidFill>
                <a:latin typeface="Arial" charset="0"/>
              </a:rPr>
              <a:pPr eaLnBrk="1" hangingPunct="1"/>
              <a:t>14</a:t>
            </a:fld>
            <a:endParaRPr lang="en-GB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ABC09FA-3408-B543-91AF-4F8D36FD2FCE}" type="slidenum">
              <a:rPr lang="fr-FR" sz="1200">
                <a:solidFill>
                  <a:prstClr val="black"/>
                </a:solidFill>
                <a:latin typeface="Arial" charset="0"/>
              </a:rPr>
              <a:pPr eaLnBrk="1" hangingPunct="1"/>
              <a:t>17</a:t>
            </a:fld>
            <a:endParaRPr lang="fr-FR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7388"/>
            <a:ext cx="4570412" cy="3427412"/>
          </a:xfrm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1813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9553A347-9FCA-594E-B0DA-38993F38D059}" type="slidenum">
              <a:rPr lang="en-GB" sz="1200">
                <a:solidFill>
                  <a:prstClr val="black"/>
                </a:solidFill>
                <a:latin typeface="Arial" charset="0"/>
              </a:rPr>
              <a:pPr eaLnBrk="1" hangingPunct="1"/>
              <a:t>18</a:t>
            </a:fld>
            <a:endParaRPr lang="en-GB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23950" y="692150"/>
            <a:ext cx="4610100" cy="3457575"/>
          </a:xfrm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79913"/>
            <a:ext cx="5029200" cy="40719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1078D9A-DD45-2345-A56B-1FAD0ABE52BF}" type="slidenum">
              <a:rPr lang="en-GB" sz="1200" b="1">
                <a:solidFill>
                  <a:prstClr val="black"/>
                </a:solidFill>
                <a:latin typeface="Arial" charset="0"/>
              </a:rPr>
              <a:pPr eaLnBrk="1" hangingPunct="1"/>
              <a:t>19</a:t>
            </a:fld>
            <a:endParaRPr lang="en-GB" sz="1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2D8A5CC-37A4-7844-9867-E5933CC4C271}" type="slidenum">
              <a:rPr lang="fr-FR" sz="1200">
                <a:solidFill>
                  <a:prstClr val="black"/>
                </a:solidFill>
                <a:latin typeface="Arial" charset="0"/>
              </a:rPr>
              <a:pPr eaLnBrk="1" hangingPunct="1"/>
              <a:t>20</a:t>
            </a:fld>
            <a:endParaRPr lang="fr-FR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7388"/>
            <a:ext cx="4570412" cy="3427412"/>
          </a:xfrm>
          <a:ln/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1813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2C809EF-8D6F-B744-9E58-C16C6C4EE06D}" type="slidenum">
              <a:rPr lang="en-GB" sz="1200" b="1">
                <a:solidFill>
                  <a:prstClr val="black"/>
                </a:solidFill>
                <a:latin typeface="Arial" charset="0"/>
              </a:rPr>
              <a:pPr eaLnBrk="1" hangingPunct="1"/>
              <a:t>21</a:t>
            </a:fld>
            <a:endParaRPr lang="en-GB" sz="1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FA70DEC-622D-944A-AFBA-208A04BB7FCD}" type="slidenum">
              <a:rPr lang="en-GB" sz="1200">
                <a:solidFill>
                  <a:prstClr val="black"/>
                </a:solidFill>
                <a:latin typeface="Arial" charset="0"/>
              </a:rPr>
              <a:pPr eaLnBrk="1" hangingPunct="1"/>
              <a:t>2</a:t>
            </a:fld>
            <a:endParaRPr lang="en-GB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976CD1AC-A381-F14B-84E0-2252B826310E}" type="slidenum">
              <a:rPr lang="en-GB" sz="1200" b="1">
                <a:solidFill>
                  <a:prstClr val="black"/>
                </a:solidFill>
                <a:latin typeface="Arial" charset="0"/>
              </a:rPr>
              <a:pPr eaLnBrk="1" hangingPunct="1"/>
              <a:t>22</a:t>
            </a:fld>
            <a:endParaRPr lang="en-GB" sz="1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741DA890-A9F3-884B-9B3D-19BD837FE650}" type="slidenum">
              <a:rPr lang="en-GB" sz="1200" b="1">
                <a:solidFill>
                  <a:prstClr val="black"/>
                </a:solidFill>
                <a:latin typeface="Arial" charset="0"/>
              </a:rPr>
              <a:pPr eaLnBrk="1" hangingPunct="1"/>
              <a:t>23</a:t>
            </a:fld>
            <a:endParaRPr lang="en-GB" sz="1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55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23950" y="692150"/>
            <a:ext cx="4610100" cy="3457575"/>
          </a:xfrm>
          <a:ln/>
        </p:spPr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79913"/>
            <a:ext cx="5029200" cy="40719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57806292-F0D0-304C-908F-DFF24CAF79F6}" type="slidenum">
              <a:rPr lang="en-GB" sz="1200" b="1">
                <a:solidFill>
                  <a:prstClr val="black"/>
                </a:solidFill>
                <a:latin typeface="Arial" charset="0"/>
              </a:rPr>
              <a:pPr eaLnBrk="1" hangingPunct="1"/>
              <a:t>24</a:t>
            </a:fld>
            <a:endParaRPr lang="en-GB" sz="1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AAE971F7-63BA-0243-8270-0D0785675800}" type="slidenum">
              <a:rPr lang="en-GB" sz="1200" b="1">
                <a:solidFill>
                  <a:prstClr val="black"/>
                </a:solidFill>
                <a:latin typeface="Arial" charset="0"/>
              </a:rPr>
              <a:pPr eaLnBrk="1" hangingPunct="1"/>
              <a:t>25</a:t>
            </a:fld>
            <a:endParaRPr lang="en-GB" sz="1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90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FA70DEC-622D-944A-AFBA-208A04BB7FCD}" type="slidenum">
              <a:rPr lang="en-GB" sz="1200">
                <a:solidFill>
                  <a:prstClr val="black"/>
                </a:solidFill>
                <a:latin typeface="Arial" charset="0"/>
              </a:rPr>
              <a:pPr eaLnBrk="1" hangingPunct="1"/>
              <a:t>26</a:t>
            </a:fld>
            <a:endParaRPr lang="en-GB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4691F4A5-13BE-0446-80F5-254163EEC6CB}" type="slidenum">
              <a:rPr lang="en-GB" sz="1200">
                <a:solidFill>
                  <a:prstClr val="black"/>
                </a:solidFill>
                <a:latin typeface="Arial" charset="0"/>
              </a:rPr>
              <a:pPr eaLnBrk="1" hangingPunct="1"/>
              <a:t>27</a:t>
            </a:fld>
            <a:endParaRPr lang="en-GB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fr-FR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57806292-F0D0-304C-908F-DFF24CAF79F6}" type="slidenum">
              <a:rPr lang="en-GB" sz="1200" b="1">
                <a:solidFill>
                  <a:prstClr val="black"/>
                </a:solidFill>
                <a:latin typeface="Arial" charset="0"/>
              </a:rPr>
              <a:pPr eaLnBrk="1" hangingPunct="1"/>
              <a:t>30</a:t>
            </a:fld>
            <a:endParaRPr lang="en-GB" sz="1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7ECCFF49-BE1D-254A-8014-44FAE282725F}" type="slidenum">
              <a:rPr lang="en-GB" sz="1200">
                <a:solidFill>
                  <a:prstClr val="black"/>
                </a:solidFill>
                <a:latin typeface="Arial" charset="0"/>
              </a:rPr>
              <a:pPr eaLnBrk="1" hangingPunct="1"/>
              <a:t>31</a:t>
            </a:fld>
            <a:endParaRPr lang="en-GB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A5AFDB04-EA5C-8949-B25F-614D8E903577}" type="slidenum">
              <a:rPr lang="en-GB" sz="1200" b="1">
                <a:solidFill>
                  <a:prstClr val="black"/>
                </a:solidFill>
                <a:latin typeface="Arial" charset="0"/>
              </a:rPr>
              <a:pPr eaLnBrk="1" hangingPunct="1"/>
              <a:t>33</a:t>
            </a:fld>
            <a:endParaRPr lang="en-GB" sz="1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6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4691F4A5-13BE-0446-80F5-254163EEC6CB}" type="slidenum">
              <a:rPr lang="en-GB" sz="1200">
                <a:solidFill>
                  <a:prstClr val="black"/>
                </a:solidFill>
                <a:latin typeface="Arial" charset="0"/>
              </a:rPr>
              <a:pPr eaLnBrk="1" hangingPunct="1"/>
              <a:t>3</a:t>
            </a:fld>
            <a:endParaRPr lang="en-GB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8110289D-C238-F043-9084-9B46DFC1F3E4}" type="slidenum">
              <a:rPr lang="en-GB" sz="1200" b="1">
                <a:solidFill>
                  <a:prstClr val="black"/>
                </a:solidFill>
                <a:latin typeface="Arial" charset="0"/>
              </a:rPr>
              <a:pPr eaLnBrk="1" hangingPunct="1"/>
              <a:t>34</a:t>
            </a:fld>
            <a:endParaRPr lang="en-GB" sz="1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9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C654B60-75D6-8943-9E86-1F0C07642792}" type="slidenum">
              <a:rPr lang="en-GB" sz="1200" b="1">
                <a:solidFill>
                  <a:prstClr val="black"/>
                </a:solidFill>
                <a:latin typeface="Arial" charset="0"/>
              </a:rPr>
              <a:pPr eaLnBrk="1" hangingPunct="1"/>
              <a:t>36</a:t>
            </a:fld>
            <a:endParaRPr lang="en-GB" sz="1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4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741DA890-A9F3-884B-9B3D-19BD837FE650}" type="slidenum">
              <a:rPr lang="en-GB" sz="1200" b="1">
                <a:solidFill>
                  <a:prstClr val="black"/>
                </a:solidFill>
                <a:latin typeface="Arial" charset="0"/>
              </a:rPr>
              <a:pPr eaLnBrk="1" hangingPunct="1"/>
              <a:t>37</a:t>
            </a:fld>
            <a:endParaRPr lang="en-GB" sz="1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55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23950" y="692150"/>
            <a:ext cx="4610100" cy="3457575"/>
          </a:xfrm>
          <a:ln/>
        </p:spPr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79913"/>
            <a:ext cx="5029200" cy="40719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741DA890-A9F3-884B-9B3D-19BD837FE650}" type="slidenum">
              <a:rPr lang="en-GB" sz="1200" b="1">
                <a:solidFill>
                  <a:prstClr val="black"/>
                </a:solidFill>
                <a:latin typeface="Arial" charset="0"/>
              </a:rPr>
              <a:pPr eaLnBrk="1" hangingPunct="1"/>
              <a:t>38</a:t>
            </a:fld>
            <a:endParaRPr lang="en-GB" sz="1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55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23950" y="692150"/>
            <a:ext cx="4610100" cy="3457575"/>
          </a:xfrm>
          <a:ln/>
        </p:spPr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79913"/>
            <a:ext cx="5029200" cy="40719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282AFC39-F690-3443-BF59-B7D5BEB31649}" type="slidenum">
              <a:rPr lang="en-GB" sz="1200" b="1">
                <a:solidFill>
                  <a:prstClr val="black"/>
                </a:solidFill>
                <a:latin typeface="Arial" charset="0"/>
              </a:rPr>
              <a:pPr eaLnBrk="1" hangingPunct="1"/>
              <a:t>39</a:t>
            </a:fld>
            <a:endParaRPr lang="en-GB" sz="1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4DEB1864-B921-E74A-BA69-549CAC409244}" type="slidenum">
              <a:rPr lang="fr-FR" sz="1200" b="1">
                <a:solidFill>
                  <a:prstClr val="black"/>
                </a:solidFill>
              </a:rPr>
              <a:pPr eaLnBrk="1" hangingPunct="1"/>
              <a:t>40</a:t>
            </a:fld>
            <a:endParaRPr lang="fr-FR" sz="1200" b="1">
              <a:solidFill>
                <a:prstClr val="black"/>
              </a:solidFill>
            </a:endParaRPr>
          </a:p>
        </p:txBody>
      </p:sp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fr-FR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976CD1AC-A381-F14B-84E0-2252B826310E}" type="slidenum">
              <a:rPr lang="en-GB" sz="1200" b="1">
                <a:solidFill>
                  <a:prstClr val="black"/>
                </a:solidFill>
                <a:latin typeface="Arial" charset="0"/>
              </a:rPr>
              <a:pPr eaLnBrk="1" hangingPunct="1"/>
              <a:t>43</a:t>
            </a:fld>
            <a:endParaRPr lang="en-GB" sz="1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E20C8999-98CD-4747-9356-3167C7A08DD7}" type="slidenum">
              <a:rPr lang="en-GB" sz="1200" b="1">
                <a:solidFill>
                  <a:prstClr val="black"/>
                </a:solidFill>
                <a:latin typeface="Arial" charset="0"/>
              </a:rPr>
              <a:pPr eaLnBrk="1" hangingPunct="1"/>
              <a:t>44</a:t>
            </a:fld>
            <a:endParaRPr lang="en-GB" sz="1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53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fr-FR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fr-FR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2F51FEF6-B8D4-6E44-91A2-2E4C15B8CCE9}" type="slidenum">
              <a:rPr lang="en-GB" sz="1200">
                <a:solidFill>
                  <a:prstClr val="black"/>
                </a:solidFill>
                <a:latin typeface="Arial" charset="0"/>
              </a:rPr>
              <a:pPr eaLnBrk="1" hangingPunct="1"/>
              <a:t>6</a:t>
            </a:fld>
            <a:endParaRPr lang="en-GB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9B19D5F1-7A33-854D-9354-A5EF8E03A46B}" type="slidenum">
              <a:rPr lang="en-GB" sz="1200">
                <a:solidFill>
                  <a:prstClr val="black"/>
                </a:solidFill>
                <a:latin typeface="Arial" charset="0"/>
              </a:rPr>
              <a:pPr eaLnBrk="1" hangingPunct="1"/>
              <a:t>7</a:t>
            </a:fld>
            <a:endParaRPr lang="en-GB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89206D8F-9299-A640-8C2E-A3C0AF815670}" type="slidenum">
              <a:rPr lang="en-GB" sz="1200">
                <a:solidFill>
                  <a:prstClr val="black"/>
                </a:solidFill>
                <a:latin typeface="Arial" charset="0"/>
              </a:rPr>
              <a:pPr eaLnBrk="1" hangingPunct="1"/>
              <a:t>8</a:t>
            </a:fld>
            <a:endParaRPr lang="en-GB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5CFCB52C-03D4-2D41-BAF2-D667480523CA}" type="slidenum">
              <a:rPr lang="en-GB" sz="1200">
                <a:solidFill>
                  <a:prstClr val="black"/>
                </a:solidFill>
                <a:latin typeface="Arial" charset="0"/>
              </a:rPr>
              <a:pPr eaLnBrk="1" hangingPunct="1"/>
              <a:t>9</a:t>
            </a:fld>
            <a:endParaRPr lang="en-GB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42687" y="0"/>
            <a:ext cx="8229600" cy="11430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>
            <a:lvl1pPr>
              <a:defRPr>
                <a:solidFill>
                  <a:srgbClr val="FF9900"/>
                </a:solidFill>
                <a:latin typeface="Times New Roman"/>
                <a:cs typeface="Times New Roman"/>
              </a:defRPr>
            </a:lvl1pPr>
          </a:lstStyle>
          <a:p>
            <a:r>
              <a:rPr lang="fr-CH" smtClean="0"/>
              <a:t>Cliquez et modifiez le titre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27 July 2012</a:t>
            </a: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/>
              <a:t>M. Dracos</a:t>
            </a: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9CC56F7-6BCF-6E44-9937-5AE9275C7CAF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56169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Cliquez et modifiez le titre</a:t>
            </a:r>
            <a:endParaRPr lang="en-GB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27 July 2012</a:t>
            </a: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M. Dracos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550CC0-2D5F-6D4A-9D75-2980E64365EE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7546551"/>
      </p:ext>
    </p:extLst>
  </p:cSld>
  <p:clrMapOvr>
    <a:masterClrMapping/>
  </p:clrMapOvr>
  <p:transition xmlns:p14="http://schemas.microsoft.com/office/powerpoint/2010/main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27 July 2012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M. Dracos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8DDA79-1950-474D-986F-604CFEA125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6809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97650"/>
            <a:ext cx="2133600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0000FF"/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latin typeface="Times New Roman" charset="0"/>
                <a:ea typeface="ＭＳ Ｐゴシック" charset="0"/>
                <a:cs typeface="ＭＳ Ｐゴシック" charset="0"/>
              </a:rPr>
              <a:t>27 July 2012</a:t>
            </a:r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1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597650"/>
            <a:ext cx="2895600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0000FF"/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 smtClean="0">
                <a:latin typeface="Times New Roman" charset="0"/>
                <a:ea typeface="ＭＳ Ｐゴシック" charset="0"/>
                <a:cs typeface="ＭＳ Ｐゴシック" charset="0"/>
              </a:rPr>
              <a:t>M. Dracos</a:t>
            </a:r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88350" y="6597650"/>
            <a:ext cx="755650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FF"/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5B75A52C-D3C1-DA4F-91BD-350C97786792}" type="slidenum">
              <a:rPr lang="en-GB" smtClean="0">
                <a:latin typeface="Times New Roman" charset="0"/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839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iming>
    <p:tnLst>
      <p:par>
        <p:cTn xmlns:p14="http://schemas.microsoft.com/office/powerpoint/2010/main" id="1" dur="indefinite" restart="never" nodeType="tmRoot"/>
      </p:par>
    </p:tnLst>
  </p:timing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09" charset="-128"/>
          <a:cs typeface="ＭＳ Ｐゴシック" pitchFamily="-109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9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9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9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9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09" charset="-128"/>
          <a:cs typeface="ＭＳ Ｐゴシック" pitchFamily="-109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09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09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09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9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9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9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9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9" charset="-128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microsoft.com/office/2007/relationships/hdphoto" Target="../media/hdphoto1.wdp"/><Relationship Id="rId5" Type="http://schemas.openxmlformats.org/officeDocument/2006/relationships/image" Target="../media/image2.jpeg"/><Relationship Id="rId6" Type="http://schemas.microsoft.com/office/2007/relationships/hdphoto" Target="../media/hdphoto2.wdp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1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6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hyperlink" Target="http://doc.cern.ch/yellowrep/2006/2006-006/full_document.pdf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wmf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5" Type="http://schemas.openxmlformats.org/officeDocument/2006/relationships/image" Target="../media/image38.jpeg"/><Relationship Id="rId6" Type="http://schemas.openxmlformats.org/officeDocument/2006/relationships/image" Target="../media/image39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jpeg"/><Relationship Id="rId5" Type="http://schemas.openxmlformats.org/officeDocument/2006/relationships/image" Target="../media/image43.png"/><Relationship Id="rId6" Type="http://schemas.openxmlformats.org/officeDocument/2006/relationships/image" Target="../media/image44.png"/><Relationship Id="rId7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5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54.png"/><Relationship Id="rId5" Type="http://schemas.openxmlformats.org/officeDocument/2006/relationships/image" Target="../media/image55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5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41.png"/><Relationship Id="rId5" Type="http://schemas.openxmlformats.org/officeDocument/2006/relationships/image" Target="../media/image37.png"/><Relationship Id="rId6" Type="http://schemas.openxmlformats.org/officeDocument/2006/relationships/image" Target="../media/image38.jpe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8.png"/><Relationship Id="rId3" Type="http://schemas.openxmlformats.org/officeDocument/2006/relationships/image" Target="../media/image5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1.png"/><Relationship Id="rId3" Type="http://schemas.openxmlformats.org/officeDocument/2006/relationships/hyperlink" Target="http://lanl.arxiv.org/abs/hep-ph/0603172v3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image" Target="../media/image6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4" Type="http://schemas.openxmlformats.org/officeDocument/2006/relationships/image" Target="../media/image65.png"/><Relationship Id="rId5" Type="http://schemas.openxmlformats.org/officeDocument/2006/relationships/image" Target="../media/image66.jpeg"/><Relationship Id="rId6" Type="http://schemas.openxmlformats.org/officeDocument/2006/relationships/image" Target="../media/image6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4" Type="http://schemas.openxmlformats.org/officeDocument/2006/relationships/image" Target="../media/image69.png"/><Relationship Id="rId5" Type="http://schemas.openxmlformats.org/officeDocument/2006/relationships/image" Target="../media/image7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71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72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jpeg"/><Relationship Id="rId5" Type="http://schemas.openxmlformats.org/officeDocument/2006/relationships/image" Target="../media/image7.jpe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73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74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5.wmf"/><Relationship Id="rId3" Type="http://schemas.openxmlformats.org/officeDocument/2006/relationships/image" Target="../media/image7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emf"/><Relationship Id="rId4" Type="http://schemas.openxmlformats.org/officeDocument/2006/relationships/image" Target="../media/image78.emf"/><Relationship Id="rId5" Type="http://schemas.openxmlformats.org/officeDocument/2006/relationships/image" Target="../media/image7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4" Type="http://schemas.openxmlformats.org/officeDocument/2006/relationships/image" Target="../media/image8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jpeg"/><Relationship Id="rId6" Type="http://schemas.openxmlformats.org/officeDocument/2006/relationships/hyperlink" Target="http://www.euronu.org/" TargetMode="External"/><Relationship Id="rId7" Type="http://schemas.openxmlformats.org/officeDocument/2006/relationships/hyperlink" Target="http://laguna.ethz.ch:8080/Plone" TargetMode="External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image" Target="../media/image19.png"/><Relationship Id="rId7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9317" b="6766"/>
          <a:stretch/>
        </p:blipFill>
        <p:spPr>
          <a:xfrm>
            <a:off x="1587420" y="-21027"/>
            <a:ext cx="6032138" cy="6890871"/>
          </a:xfrm>
          <a:prstGeom prst="rect">
            <a:avLst/>
          </a:prstGeom>
        </p:spPr>
      </p:pic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>
          <a:xfrm>
            <a:off x="346075" y="1244852"/>
            <a:ext cx="8518525" cy="1547069"/>
          </a:xfrm>
        </p:spPr>
        <p:txBody>
          <a:bodyPr/>
          <a:lstStyle/>
          <a:p>
            <a:pPr eaLnBrk="1" hangingPunct="1"/>
            <a:r>
              <a:rPr lang="en-GB" sz="4800" dirty="0"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ea typeface="ＭＳ Ｐゴシック" charset="0"/>
                <a:cs typeface="ＭＳ Ｐゴシック" charset="0"/>
              </a:rPr>
              <a:t>Plans for </a:t>
            </a:r>
            <a:r>
              <a:rPr lang="en-GB" sz="480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ea typeface="ＭＳ Ｐゴシック" charset="0"/>
                <a:cs typeface="ＭＳ Ｐゴシック" charset="0"/>
              </a:rPr>
              <a:t>future neutrino oscillation beams in </a:t>
            </a:r>
            <a:r>
              <a:rPr lang="en-GB" sz="4800" dirty="0"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ea typeface="ＭＳ Ｐゴシック" charset="0"/>
                <a:cs typeface="ＭＳ Ｐゴシック" charset="0"/>
              </a:rPr>
              <a:t>Europe </a:t>
            </a:r>
          </a:p>
        </p:txBody>
      </p:sp>
      <p:sp>
        <p:nvSpPr>
          <p:cNvPr id="5124" name="Espace réservé de la date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smtClean="0">
                <a:solidFill>
                  <a:srgbClr val="000000"/>
                </a:solidFill>
              </a:rPr>
              <a:t>27 July 2012</a:t>
            </a:r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5125" name="Espace réservé du pied de page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200">
                <a:solidFill>
                  <a:srgbClr val="000000"/>
                </a:solidFill>
              </a:rPr>
              <a:t>M. Dracos</a:t>
            </a:r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512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9FCD83C3-B05F-4C4E-B0DB-A1822CCF1038}" type="slidenum">
              <a:rPr lang="en-GB" sz="1200">
                <a:solidFill>
                  <a:srgbClr val="000000"/>
                </a:solidFill>
              </a:rPr>
              <a:pPr eaLnBrk="1" hangingPunct="1"/>
              <a:t>1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5127" name="Rectangle 3"/>
          <p:cNvSpPr>
            <a:spLocks noGrp="1" noChangeArrowheads="1"/>
          </p:cNvSpPr>
          <p:nvPr>
            <p:ph type="subTitle" idx="4294967295"/>
          </p:nvPr>
        </p:nvSpPr>
        <p:spPr bwMode="auto">
          <a:xfrm>
            <a:off x="1374775" y="3090863"/>
            <a:ext cx="6400800" cy="112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GB" sz="2800" dirty="0">
                <a:solidFill>
                  <a:srgbClr val="00009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Marcos DRACOS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GB" sz="2000" dirty="0">
                <a:solidFill>
                  <a:srgbClr val="00009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IPHC-IN2P3/CNRS Strasbourg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69099" y="0"/>
            <a:ext cx="5027695" cy="109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0619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898" name="Rectangle 2"/>
          <p:cNvSpPr>
            <a:spLocks noGrp="1" noChangeArrowheads="1"/>
          </p:cNvSpPr>
          <p:nvPr>
            <p:ph type="title"/>
          </p:nvPr>
        </p:nvSpPr>
        <p:spPr>
          <a:xfrm>
            <a:off x="542925" y="0"/>
            <a:ext cx="8229600" cy="1143000"/>
          </a:xfrm>
        </p:spPr>
        <p:txBody>
          <a:bodyPr/>
          <a:lstStyle/>
          <a:p>
            <a:pPr eaLnBrk="1" hangingPunct="1"/>
            <a:r>
              <a:rPr lang="en-GB" sz="4000" smtClean="0"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ea typeface="ＭＳ Ｐゴシック" charset="0"/>
                <a:cs typeface="ＭＳ Ｐゴシック" charset="0"/>
              </a:rPr>
              <a:t>Possible neutrino beam CERN strategy</a:t>
            </a:r>
            <a:endParaRPr lang="en-GB" sz="4000">
              <a:effectLst>
                <a:outerShdw blurRad="38100" dist="38100" dir="2700000" algn="tl">
                  <a:srgbClr val="DDDDDD"/>
                </a:outerShdw>
              </a:effectLst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4580" name="Espace réservé de la date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200" smtClean="0">
                <a:solidFill>
                  <a:srgbClr val="000000"/>
                </a:solidFill>
              </a:rPr>
              <a:t>27 July 2012</a:t>
            </a:r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24581" name="Espace réservé du pied de page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200" smtClean="0">
                <a:solidFill>
                  <a:srgbClr val="000000"/>
                </a:solidFill>
              </a:rPr>
              <a:t>M. Dracos</a:t>
            </a:r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24582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D39427E9-D277-AB4D-B664-868A7DE2541E}" type="slidenum">
              <a:rPr lang="en-GB" sz="1200">
                <a:solidFill>
                  <a:srgbClr val="000000"/>
                </a:solidFill>
              </a:rPr>
              <a:pPr eaLnBrk="1" hangingPunct="1"/>
              <a:t>10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29" name="Content Placeholder 2"/>
          <p:cNvSpPr txBox="1">
            <a:spLocks/>
          </p:cNvSpPr>
          <p:nvPr/>
        </p:nvSpPr>
        <p:spPr>
          <a:xfrm>
            <a:off x="0" y="1714112"/>
            <a:ext cx="5550192" cy="3306658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-109" charset="-128"/>
                <a:cs typeface="ＭＳ Ｐゴシック" pitchFamily="-109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-109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-109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-109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9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9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9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9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9" charset="-128"/>
              </a:defRPr>
            </a:lvl9pPr>
          </a:lstStyle>
          <a:p>
            <a:pPr defTabSz="914400"/>
            <a:r>
              <a:rPr lang="en-GB" sz="20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Option A: LSS6 extraction, target near BA2</a:t>
            </a:r>
          </a:p>
          <a:p>
            <a:pPr lvl="1" defTabSz="914400"/>
            <a:r>
              <a:rPr lang="en-GB" sz="18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LSS6 fast extraction and TT60 beam line exists</a:t>
            </a:r>
          </a:p>
          <a:p>
            <a:pPr lvl="1" defTabSz="914400"/>
            <a:r>
              <a:rPr lang="en-GB" sz="18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New switch to direct the proton beam towards North</a:t>
            </a:r>
          </a:p>
          <a:p>
            <a:pPr lvl="1" defTabSz="914400"/>
            <a:r>
              <a:rPr lang="en-GB" sz="18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New 2 km tunnel and beam line to BA2 </a:t>
            </a:r>
          </a:p>
          <a:p>
            <a:pPr defTabSz="914400"/>
            <a:r>
              <a:rPr lang="en-GB" sz="20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Option B: LSS2 extraction, NA target</a:t>
            </a:r>
          </a:p>
          <a:p>
            <a:pPr lvl="1" defTabSz="914400"/>
            <a:r>
              <a:rPr lang="en-GB" sz="18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New fast extraction system in LSS2</a:t>
            </a:r>
          </a:p>
          <a:p>
            <a:pPr lvl="1" defTabSz="914400"/>
            <a:r>
              <a:rPr lang="en-GB" sz="18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TT20 beam line exists</a:t>
            </a:r>
          </a:p>
          <a:p>
            <a:pPr lvl="1" defTabSz="914400"/>
            <a:r>
              <a:rPr lang="en-GB" sz="18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Target area near existing EA</a:t>
            </a:r>
          </a:p>
          <a:p>
            <a:pPr defTabSz="914400"/>
            <a:endParaRPr lang="en-GB" sz="2000" dirty="0" smtClean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pic>
        <p:nvPicPr>
          <p:cNvPr id="3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72400" y="1772816"/>
            <a:ext cx="5671599" cy="5085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1" name="Freeform 6"/>
          <p:cNvSpPr/>
          <p:nvPr/>
        </p:nvSpPr>
        <p:spPr>
          <a:xfrm>
            <a:off x="3923928" y="4797152"/>
            <a:ext cx="2196059" cy="794479"/>
          </a:xfrm>
          <a:custGeom>
            <a:avLst/>
            <a:gdLst>
              <a:gd name="connsiteX0" fmla="*/ 2196059 w 2196059"/>
              <a:gd name="connsiteY0" fmla="*/ 794479 h 794479"/>
              <a:gd name="connsiteX1" fmla="*/ 1184223 w 2196059"/>
              <a:gd name="connsiteY1" fmla="*/ 637082 h 794479"/>
              <a:gd name="connsiteX2" fmla="*/ 0 w 2196059"/>
              <a:gd name="connsiteY2" fmla="*/ 0 h 794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96059" h="794479">
                <a:moveTo>
                  <a:pt x="2196059" y="794479"/>
                </a:moveTo>
                <a:lnTo>
                  <a:pt x="1184223" y="637082"/>
                </a:lnTo>
                <a:lnTo>
                  <a:pt x="0" y="0"/>
                </a:lnTo>
              </a:path>
            </a:pathLst>
          </a:cu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TextBox 8"/>
          <p:cNvSpPr txBox="1"/>
          <p:nvPr/>
        </p:nvSpPr>
        <p:spPr>
          <a:xfrm>
            <a:off x="3215391" y="4631960"/>
            <a:ext cx="78739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 sz="1050" b="1">
                <a:solidFill>
                  <a:srgbClr val="FF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Option A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 sz="1050" b="1">
                <a:solidFill>
                  <a:srgbClr val="FF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West Area</a:t>
            </a:r>
          </a:p>
        </p:txBody>
      </p:sp>
      <p:sp>
        <p:nvSpPr>
          <p:cNvPr id="33" name="TextBox 9"/>
          <p:cNvSpPr txBox="1"/>
          <p:nvPr/>
        </p:nvSpPr>
        <p:spPr>
          <a:xfrm>
            <a:off x="7344446" y="1618362"/>
            <a:ext cx="85151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 sz="1050" b="1">
                <a:solidFill>
                  <a:srgbClr val="FF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Option B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 sz="1050" b="1">
                <a:solidFill>
                  <a:srgbClr val="FF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North Area</a:t>
            </a:r>
          </a:p>
        </p:txBody>
      </p:sp>
      <p:sp>
        <p:nvSpPr>
          <p:cNvPr id="34" name="Freeform 15"/>
          <p:cNvSpPr/>
          <p:nvPr/>
        </p:nvSpPr>
        <p:spPr>
          <a:xfrm>
            <a:off x="6040039" y="1794123"/>
            <a:ext cx="2548329" cy="914400"/>
          </a:xfrm>
          <a:custGeom>
            <a:avLst/>
            <a:gdLst>
              <a:gd name="connsiteX0" fmla="*/ 2196059 w 2196059"/>
              <a:gd name="connsiteY0" fmla="*/ 794479 h 794479"/>
              <a:gd name="connsiteX1" fmla="*/ 1184223 w 2196059"/>
              <a:gd name="connsiteY1" fmla="*/ 637082 h 794479"/>
              <a:gd name="connsiteX2" fmla="*/ 0 w 2196059"/>
              <a:gd name="connsiteY2" fmla="*/ 0 h 794479"/>
              <a:gd name="connsiteX0" fmla="*/ 1431560 w 1431560"/>
              <a:gd name="connsiteY0" fmla="*/ 374755 h 637082"/>
              <a:gd name="connsiteX1" fmla="*/ 1184223 w 1431560"/>
              <a:gd name="connsiteY1" fmla="*/ 637082 h 637082"/>
              <a:gd name="connsiteX2" fmla="*/ 0 w 1431560"/>
              <a:gd name="connsiteY2" fmla="*/ 0 h 637082"/>
              <a:gd name="connsiteX0" fmla="*/ 1431560 w 3290341"/>
              <a:gd name="connsiteY0" fmla="*/ 659568 h 659568"/>
              <a:gd name="connsiteX1" fmla="*/ 3290341 w 3290341"/>
              <a:gd name="connsiteY1" fmla="*/ 0 h 659568"/>
              <a:gd name="connsiteX2" fmla="*/ 0 w 3290341"/>
              <a:gd name="connsiteY2" fmla="*/ 284813 h 659568"/>
              <a:gd name="connsiteX0" fmla="*/ 0 w 2548329"/>
              <a:gd name="connsiteY0" fmla="*/ 914400 h 914400"/>
              <a:gd name="connsiteX1" fmla="*/ 1858781 w 2548329"/>
              <a:gd name="connsiteY1" fmla="*/ 254832 h 914400"/>
              <a:gd name="connsiteX2" fmla="*/ 2548329 w 2548329"/>
              <a:gd name="connsiteY2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8329" h="914400">
                <a:moveTo>
                  <a:pt x="0" y="914400"/>
                </a:moveTo>
                <a:lnTo>
                  <a:pt x="1858781" y="254832"/>
                </a:lnTo>
                <a:lnTo>
                  <a:pt x="2548329" y="0"/>
                </a:lnTo>
              </a:path>
            </a:pathLst>
          </a:cu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51713" y="959274"/>
            <a:ext cx="67565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 sz="2400" dirty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Layout using the 400 </a:t>
            </a:r>
            <a:r>
              <a:rPr lang="en-GB" sz="2400" dirty="0" err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GeV</a:t>
            </a:r>
            <a:r>
              <a:rPr lang="en-GB" sz="2400" dirty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beam from SPS</a:t>
            </a:r>
          </a:p>
        </p:txBody>
      </p:sp>
    </p:spTree>
    <p:extLst>
      <p:ext uri="{BB962C8B-B14F-4D97-AF65-F5344CB8AC3E}">
        <p14:creationId xmlns:p14="http://schemas.microsoft.com/office/powerpoint/2010/main" val="1524198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898" name="Rectangle 2"/>
          <p:cNvSpPr>
            <a:spLocks noGrp="1" noChangeArrowheads="1"/>
          </p:cNvSpPr>
          <p:nvPr>
            <p:ph type="title"/>
          </p:nvPr>
        </p:nvSpPr>
        <p:spPr>
          <a:xfrm>
            <a:off x="542925" y="0"/>
            <a:ext cx="8229600" cy="1143000"/>
          </a:xfrm>
        </p:spPr>
        <p:txBody>
          <a:bodyPr/>
          <a:lstStyle/>
          <a:p>
            <a:pPr eaLnBrk="1" hangingPunct="1"/>
            <a:r>
              <a:rPr lang="en-GB" sz="4000" dirty="0"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ea typeface="ＭＳ Ｐゴシック" charset="0"/>
                <a:cs typeface="ＭＳ Ｐゴシック" charset="0"/>
              </a:rPr>
              <a:t>Possible CERN </a:t>
            </a:r>
            <a:r>
              <a:rPr lang="en-GB" sz="400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ea typeface="ＭＳ Ｐゴシック" charset="0"/>
                <a:cs typeface="ＭＳ Ｐゴシック" charset="0"/>
              </a:rPr>
              <a:t>strategy for neutrino beams</a:t>
            </a:r>
            <a:endParaRPr lang="en-GB" sz="4000" dirty="0">
              <a:effectLst>
                <a:outerShdw blurRad="38100" dist="38100" dir="2700000" algn="tl">
                  <a:srgbClr val="DDDDDD"/>
                </a:outerShdw>
              </a:effectLst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4580" name="Espace réservé de la date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200" smtClean="0">
                <a:solidFill>
                  <a:srgbClr val="000000"/>
                </a:solidFill>
              </a:rPr>
              <a:t>27 July 2012</a:t>
            </a:r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24581" name="Espace réservé du pied de page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200" smtClean="0">
                <a:solidFill>
                  <a:srgbClr val="000000"/>
                </a:solidFill>
              </a:rPr>
              <a:t>M. Dracos</a:t>
            </a:r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24582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D39427E9-D277-AB4D-B664-868A7DE2541E}" type="slidenum">
              <a:rPr lang="en-GB" sz="1200">
                <a:solidFill>
                  <a:srgbClr val="000000"/>
                </a:solidFill>
              </a:rPr>
              <a:pPr eaLnBrk="1" hangingPunct="1"/>
              <a:t>11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44" name="Date Placeholder 4"/>
          <p:cNvSpPr txBox="1">
            <a:spLocks/>
          </p:cNvSpPr>
          <p:nvPr/>
        </p:nvSpPr>
        <p:spPr bwMode="auto">
          <a:xfrm>
            <a:off x="7596237" y="6274983"/>
            <a:ext cx="1547763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9pPr>
          </a:lstStyle>
          <a:p>
            <a:pPr defTabSz="914400"/>
            <a:r>
              <a:rPr lang="en-US" sz="1400" dirty="0" smtClean="0">
                <a:solidFill>
                  <a:srgbClr val="000000"/>
                </a:solidFill>
              </a:rPr>
              <a:t>I. </a:t>
            </a:r>
            <a:r>
              <a:rPr lang="en-US" sz="1400" dirty="0" err="1" smtClean="0">
                <a:solidFill>
                  <a:srgbClr val="000000"/>
                </a:solidFill>
              </a:rPr>
              <a:t>Efthymiopoulos</a:t>
            </a:r>
            <a:endParaRPr lang="en-US" sz="1400" dirty="0">
              <a:solidFill>
                <a:srgbClr val="000000"/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00740"/>
            <a:ext cx="9144000" cy="5127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4086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89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67871"/>
          </a:xfrm>
        </p:spPr>
        <p:txBody>
          <a:bodyPr/>
          <a:lstStyle/>
          <a:p>
            <a:pPr eaLnBrk="1" hangingPunct="1"/>
            <a:r>
              <a:rPr lang="en-GB" sz="400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ea typeface="ＭＳ Ｐゴシック" charset="0"/>
                <a:cs typeface="ＭＳ Ｐゴシック" charset="0"/>
              </a:rPr>
              <a:t>Far detectors </a:t>
            </a:r>
            <a:r>
              <a:rPr lang="en-GB" sz="400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ea typeface="ＭＳ Ｐゴシック" charset="0"/>
                <a:cs typeface="ＭＳ Ｐゴシック" charset="0"/>
              </a:rPr>
              <a:t>for CN2PY</a:t>
            </a:r>
            <a:endParaRPr lang="en-GB" sz="4000" dirty="0">
              <a:effectLst>
                <a:outerShdw blurRad="38100" dist="38100" dir="2700000" algn="tl">
                  <a:srgbClr val="DDDDDD"/>
                </a:outerShdw>
              </a:effectLst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4580" name="Espace réservé de la date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200" smtClean="0">
                <a:solidFill>
                  <a:srgbClr val="000000"/>
                </a:solidFill>
              </a:rPr>
              <a:t>27 July 2012</a:t>
            </a:r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24581" name="Espace réservé du pied de page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200" smtClean="0">
                <a:solidFill>
                  <a:srgbClr val="000000"/>
                </a:solidFill>
              </a:rPr>
              <a:t>M. Dracos</a:t>
            </a:r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24582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D39427E9-D277-AB4D-B664-868A7DE2541E}" type="slidenum">
              <a:rPr lang="en-GB" sz="1200">
                <a:solidFill>
                  <a:srgbClr val="000000"/>
                </a:solidFill>
              </a:rPr>
              <a:pPr eaLnBrk="1" hangingPunct="1"/>
              <a:t>12</a:t>
            </a:fld>
            <a:endParaRPr lang="en-GB" sz="1200">
              <a:solidFill>
                <a:srgbClr val="000000"/>
              </a:solidFill>
            </a:endParaRPr>
          </a:p>
        </p:txBody>
      </p:sp>
      <p:pic>
        <p:nvPicPr>
          <p:cNvPr id="3" name="Image 2" descr="pyhasalmi.png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75409" y="1572318"/>
            <a:ext cx="6973635" cy="503640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37390" y="884503"/>
            <a:ext cx="681311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 b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Layout of the LAGUNA-LBNO observatory at Pyhäsalmi (-1400m)</a:t>
            </a:r>
          </a:p>
          <a:p>
            <a:pPr marL="285750" indent="-285750" defTabSz="914400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en-GB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Necessary space for 2x50 kton LAr + 50 kton LSc</a:t>
            </a:r>
          </a:p>
          <a:p>
            <a:pPr marL="285750" indent="-285750" defTabSz="914400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en-GB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879’000 m3 excavation</a:t>
            </a:r>
          </a:p>
          <a:p>
            <a:pPr marL="285750" indent="-285750" defTabSz="914400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en-GB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Design to be finalized within LAGUNA-LBNO by ≈2014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826" y="2062101"/>
            <a:ext cx="1971776" cy="183132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005954" y="2146978"/>
            <a:ext cx="230269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In 1st phase: 20 kton double phase LAr LEM TPC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9040" y="3489834"/>
            <a:ext cx="2677180" cy="169446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380992" y="5150135"/>
            <a:ext cx="26517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35 kton magnetized Muon Detector (MIND)</a:t>
            </a: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3249" y="3917160"/>
            <a:ext cx="1347345" cy="2940839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495563" y="5826736"/>
            <a:ext cx="16023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Liquid scintillator</a:t>
            </a:r>
          </a:p>
        </p:txBody>
      </p:sp>
    </p:spTree>
    <p:extLst>
      <p:ext uri="{BB962C8B-B14F-4D97-AF65-F5344CB8AC3E}">
        <p14:creationId xmlns:p14="http://schemas.microsoft.com/office/powerpoint/2010/main" val="16301406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374" y="941588"/>
            <a:ext cx="8081586" cy="5713395"/>
          </a:xfrm>
          <a:prstGeom prst="rect">
            <a:avLst/>
          </a:prstGeom>
        </p:spPr>
      </p:pic>
      <p:sp>
        <p:nvSpPr>
          <p:cNvPr id="33689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64948"/>
          </a:xfrm>
        </p:spPr>
        <p:txBody>
          <a:bodyPr/>
          <a:lstStyle/>
          <a:p>
            <a:pPr eaLnBrk="1" hangingPunct="1"/>
            <a:r>
              <a:rPr lang="en-GB" sz="4000"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ea typeface="ＭＳ Ｐゴシック" charset="0"/>
                <a:cs typeface="ＭＳ Ｐゴシック" charset="0"/>
              </a:rPr>
              <a:t>Possible CERN </a:t>
            </a:r>
            <a:r>
              <a:rPr lang="en-GB" sz="4000" smtClean="0"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ea typeface="ＭＳ Ｐゴシック" charset="0"/>
                <a:cs typeface="ＭＳ Ｐゴシック" charset="0"/>
              </a:rPr>
              <a:t>strategy for neutrino beams</a:t>
            </a:r>
            <a:endParaRPr lang="en-GB" sz="4000">
              <a:effectLst>
                <a:outerShdw blurRad="38100" dist="38100" dir="2700000" algn="tl">
                  <a:srgbClr val="DDDDDD"/>
                </a:outerShdw>
              </a:effectLst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4580" name="Espace réservé de la date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200" smtClean="0">
                <a:solidFill>
                  <a:srgbClr val="000000"/>
                </a:solidFill>
              </a:rPr>
              <a:t>27 July 2012</a:t>
            </a:r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24581" name="Espace réservé du pied de page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200" smtClean="0">
                <a:solidFill>
                  <a:srgbClr val="000000"/>
                </a:solidFill>
              </a:rPr>
              <a:t>M. Dracos</a:t>
            </a:r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24582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D39427E9-D277-AB4D-B664-868A7DE2541E}" type="slidenum">
              <a:rPr lang="en-GB" sz="1200">
                <a:solidFill>
                  <a:srgbClr val="000000"/>
                </a:solidFill>
              </a:rPr>
              <a:pPr eaLnBrk="1" hangingPunct="1"/>
              <a:t>13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44" name="Date Placeholder 4"/>
          <p:cNvSpPr txBox="1">
            <a:spLocks/>
          </p:cNvSpPr>
          <p:nvPr/>
        </p:nvSpPr>
        <p:spPr bwMode="auto">
          <a:xfrm>
            <a:off x="7101739" y="6574240"/>
            <a:ext cx="1547763" cy="283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9pPr>
          </a:lstStyle>
          <a:p>
            <a:pPr defTabSz="914400"/>
            <a:r>
              <a:rPr lang="en-GB" sz="1400" dirty="0" smtClean="0">
                <a:solidFill>
                  <a:srgbClr val="000000"/>
                </a:solidFill>
              </a:rPr>
              <a:t>I. </a:t>
            </a:r>
            <a:r>
              <a:rPr lang="en-GB" sz="1400" dirty="0" err="1" smtClean="0">
                <a:solidFill>
                  <a:srgbClr val="000000"/>
                </a:solidFill>
              </a:rPr>
              <a:t>Efthymiopoulos</a:t>
            </a:r>
            <a:endParaRPr lang="en-GB" sz="1400" dirty="0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401126" y="1677335"/>
            <a:ext cx="2848001" cy="181588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>
            <a:spAutoFit/>
          </a:bodyPr>
          <a:lstStyle/>
          <a:p>
            <a:pPr marL="179388" indent="-179388" defTabSz="914400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en-GB" sz="1600" dirty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Timescales driven by LHC long shutdowns as known today</a:t>
            </a:r>
          </a:p>
          <a:p>
            <a:pPr marL="179388" indent="-179388" defTabSz="914400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en-GB" sz="1600" dirty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Projects beyond 2013 would depend on the outcome of the CERN - European Strategy decisions</a:t>
            </a:r>
          </a:p>
        </p:txBody>
      </p:sp>
    </p:spTree>
    <p:extLst>
      <p:ext uri="{BB962C8B-B14F-4D97-AF65-F5344CB8AC3E}">
        <p14:creationId xmlns:p14="http://schemas.microsoft.com/office/powerpoint/2010/main" val="7354567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52682"/>
            <a:ext cx="9144000" cy="6145642"/>
          </a:xfrm>
          <a:prstGeom prst="rect">
            <a:avLst/>
          </a:prstGeom>
        </p:spPr>
      </p:pic>
      <p:sp>
        <p:nvSpPr>
          <p:cNvPr id="33689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67871"/>
          </a:xfrm>
        </p:spPr>
        <p:txBody>
          <a:bodyPr/>
          <a:lstStyle/>
          <a:p>
            <a:pPr eaLnBrk="1" hangingPunct="1"/>
            <a:r>
              <a:rPr lang="en-GB" sz="400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ea typeface="ＭＳ Ｐゴシック" charset="0"/>
                <a:cs typeface="ＭＳ Ｐゴシック" charset="0"/>
              </a:rPr>
              <a:t>Expression of Interest sent to SPSC</a:t>
            </a:r>
            <a:endParaRPr lang="en-GB" sz="4000" dirty="0">
              <a:effectLst>
                <a:outerShdw blurRad="38100" dist="38100" dir="2700000" algn="tl">
                  <a:srgbClr val="DDDDDD"/>
                </a:outerShdw>
              </a:effectLst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4580" name="Espace réservé de la date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200" smtClean="0">
                <a:solidFill>
                  <a:srgbClr val="000000"/>
                </a:solidFill>
              </a:rPr>
              <a:t>27 July 2012</a:t>
            </a:r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24581" name="Espace réservé du pied de page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200" smtClean="0">
                <a:solidFill>
                  <a:srgbClr val="000000"/>
                </a:solidFill>
              </a:rPr>
              <a:t>M. Dracos</a:t>
            </a:r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24582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D39427E9-D277-AB4D-B664-868A7DE2541E}" type="slidenum">
              <a:rPr lang="en-GB" sz="1200">
                <a:solidFill>
                  <a:srgbClr val="000000"/>
                </a:solidFill>
              </a:rPr>
              <a:pPr eaLnBrk="1" hangingPunct="1"/>
              <a:t>14</a:t>
            </a:fld>
            <a:endParaRPr lang="en-GB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62963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Image 29" descr="Katsanevas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56250" y="2668588"/>
            <a:ext cx="3587750" cy="3900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1" name="Rectangle 250"/>
          <p:cNvSpPr/>
          <p:nvPr/>
        </p:nvSpPr>
        <p:spPr>
          <a:xfrm>
            <a:off x="1238250" y="4973638"/>
            <a:ext cx="192088" cy="800100"/>
          </a:xfrm>
          <a:prstGeom prst="rect">
            <a:avLst/>
          </a:prstGeom>
          <a:solidFill>
            <a:srgbClr val="FF99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GB" sz="24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33280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dirty="0">
                <a:latin typeface="Times New Roman" charset="0"/>
                <a:ea typeface="ＭＳ Ｐゴシック" charset="0"/>
                <a:cs typeface="Times New Roman" charset="0"/>
              </a:rPr>
              <a:t>Neutrino Super Beam from </a:t>
            </a:r>
            <a:r>
              <a:rPr lang="en-US" dirty="0" smtClean="0">
                <a:latin typeface="Times New Roman" charset="0"/>
                <a:ea typeface="ＭＳ Ｐゴシック" charset="0"/>
                <a:cs typeface="Times New Roman" charset="0"/>
              </a:rPr>
              <a:t>SPL</a:t>
            </a:r>
            <a:br>
              <a:rPr lang="en-US" dirty="0" smtClean="0">
                <a:latin typeface="Times New Roman" charset="0"/>
                <a:ea typeface="ＭＳ Ｐゴシック" charset="0"/>
                <a:cs typeface="Times New Roman" charset="0"/>
              </a:rPr>
            </a:br>
            <a:r>
              <a:rPr lang="en-US" sz="2800" dirty="0" smtClean="0">
                <a:latin typeface="Times New Roman" charset="0"/>
                <a:ea typeface="ＭＳ Ｐゴシック" charset="0"/>
                <a:cs typeface="Times New Roman" charset="0"/>
              </a:rPr>
              <a:t>(4 MW, a </a:t>
            </a:r>
            <a:r>
              <a:rPr lang="en-US" sz="2800" dirty="0" smtClean="0">
                <a:latin typeface="Times New Roman" charset="0"/>
                <a:ea typeface="ＭＳ Ｐゴシック" charset="0"/>
                <a:cs typeface="Times New Roman" charset="0"/>
              </a:rPr>
              <a:t>real Super Beam)</a:t>
            </a:r>
            <a:endParaRPr lang="en-US" sz="2800" dirty="0">
              <a:latin typeface="Times New Roman" charset="0"/>
              <a:ea typeface="ＭＳ Ｐゴシック" charset="0"/>
              <a:cs typeface="Times New Roman" charset="0"/>
            </a:endParaRPr>
          </a:p>
        </p:txBody>
      </p:sp>
      <p:sp>
        <p:nvSpPr>
          <p:cNvPr id="61442" name="Espace réservé de la date 2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smtClean="0">
                <a:solidFill>
                  <a:srgbClr val="000000"/>
                </a:solidFill>
              </a:rPr>
              <a:t>27 July 2012</a:t>
            </a:r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61443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200">
                <a:solidFill>
                  <a:srgbClr val="000000"/>
                </a:solidFill>
              </a:rPr>
              <a:t>M. Dracos</a:t>
            </a:r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61444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0D480445-BC07-5D41-B336-772E02D349D6}" type="slidenum">
              <a:rPr lang="en-GB" sz="1200">
                <a:solidFill>
                  <a:srgbClr val="000000"/>
                </a:solidFill>
              </a:rPr>
              <a:pPr eaLnBrk="1" hangingPunct="1"/>
              <a:t>15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34824" name="ZoneTexte 244"/>
          <p:cNvSpPr txBox="1">
            <a:spLocks noChangeArrowheads="1"/>
          </p:cNvSpPr>
          <p:nvPr/>
        </p:nvSpPr>
        <p:spPr bwMode="auto">
          <a:xfrm>
            <a:off x="1558925" y="1089025"/>
            <a:ext cx="5275263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2800">
                <a:solidFill>
                  <a:srgbClr val="000000"/>
                </a:solidFill>
              </a:rPr>
              <a:t>SPL proton kinetic energy: ~4 GeV</a:t>
            </a:r>
          </a:p>
        </p:txBody>
      </p:sp>
      <p:sp>
        <p:nvSpPr>
          <p:cNvPr id="246" name="Flèche droite rayée 245"/>
          <p:cNvSpPr/>
          <p:nvPr/>
        </p:nvSpPr>
        <p:spPr>
          <a:xfrm>
            <a:off x="3575050" y="1835150"/>
            <a:ext cx="1025525" cy="309563"/>
          </a:xfrm>
          <a:prstGeom prst="stripedRightArrow">
            <a:avLst/>
          </a:prstGeom>
          <a:solidFill>
            <a:srgbClr val="FF99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GB" sz="24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34826" name="ZoneTexte 246"/>
          <p:cNvSpPr txBox="1">
            <a:spLocks noChangeArrowheads="1"/>
          </p:cNvSpPr>
          <p:nvPr/>
        </p:nvSpPr>
        <p:spPr bwMode="auto">
          <a:xfrm>
            <a:off x="2124075" y="2187575"/>
            <a:ext cx="42783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2800">
                <a:solidFill>
                  <a:srgbClr val="000000"/>
                </a:solidFill>
              </a:rPr>
              <a:t>Neutrino energy: ~300 MeV</a:t>
            </a:r>
          </a:p>
        </p:txBody>
      </p:sp>
      <p:pic>
        <p:nvPicPr>
          <p:cNvPr id="34827" name="Image 247" descr="neutrinos_marcos_2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5150" y="3279775"/>
            <a:ext cx="4157663" cy="264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8" name="Rectangle 8"/>
          <p:cNvSpPr>
            <a:spLocks noChangeArrowheads="1"/>
          </p:cNvSpPr>
          <p:nvPr/>
        </p:nvSpPr>
        <p:spPr bwMode="auto">
          <a:xfrm rot="-5400000">
            <a:off x="-134937" y="3665538"/>
            <a:ext cx="9779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p(</a:t>
            </a:r>
            <a:r>
              <a:rPr lang="en-US" sz="2000">
                <a:solidFill>
                  <a:srgbClr val="000000"/>
                </a:solidFill>
                <a:latin typeface="Symbol" charset="0"/>
                <a:ea typeface="ＭＳ Ｐゴシック" charset="0"/>
                <a:cs typeface="ＭＳ Ｐゴシック" charset="0"/>
              </a:rPr>
              <a:t>n</a:t>
            </a:r>
            <a:r>
              <a:rPr lang="en-US" sz="2000" baseline="-25000">
                <a:solidFill>
                  <a:srgbClr val="000000"/>
                </a:solidFill>
                <a:latin typeface="Symbol" charset="0"/>
                <a:ea typeface="ＭＳ Ｐゴシック" charset="0"/>
                <a:cs typeface="ＭＳ Ｐゴシック" charset="0"/>
              </a:rPr>
              <a:t>m</a:t>
            </a:r>
            <a:r>
              <a:rPr lang="en-US" sz="2000">
                <a:solidFill>
                  <a:srgbClr val="000000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rPr>
              <a:t></a:t>
            </a:r>
            <a:r>
              <a:rPr lang="en-US" sz="2000">
                <a:solidFill>
                  <a:srgbClr val="000000"/>
                </a:solidFill>
                <a:latin typeface="Symbol" charset="0"/>
                <a:ea typeface="ＭＳ Ｐゴシック" charset="0"/>
                <a:cs typeface="ＭＳ Ｐゴシック" charset="0"/>
              </a:rPr>
              <a:t>n</a:t>
            </a:r>
            <a:r>
              <a:rPr lang="en-US" sz="2000" baseline="-250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e</a:t>
            </a:r>
            <a:r>
              <a:rPr lang="en-US" sz="20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)</a:t>
            </a:r>
            <a:endParaRPr lang="en-US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4829" name="ZoneTexte 125"/>
          <p:cNvSpPr txBox="1">
            <a:spLocks noChangeArrowheads="1"/>
          </p:cNvSpPr>
          <p:nvPr/>
        </p:nvSpPr>
        <p:spPr bwMode="auto">
          <a:xfrm>
            <a:off x="3390900" y="5802313"/>
            <a:ext cx="14462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1800">
                <a:solidFill>
                  <a:srgbClr val="000000"/>
                </a:solidFill>
              </a:rPr>
              <a:t>distance (km)</a:t>
            </a:r>
          </a:p>
        </p:txBody>
      </p:sp>
      <p:sp>
        <p:nvSpPr>
          <p:cNvPr id="252" name="Flèche à angle droit 251"/>
          <p:cNvSpPr/>
          <p:nvPr/>
        </p:nvSpPr>
        <p:spPr>
          <a:xfrm rot="5400000">
            <a:off x="1163638" y="5965825"/>
            <a:ext cx="630237" cy="373063"/>
          </a:xfrm>
          <a:prstGeom prst="bentUp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GB" sz="24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34831" name="Rectangle 252"/>
          <p:cNvSpPr>
            <a:spLocks noChangeArrowheads="1"/>
          </p:cNvSpPr>
          <p:nvPr/>
        </p:nvSpPr>
        <p:spPr bwMode="auto">
          <a:xfrm>
            <a:off x="1752600" y="6080125"/>
            <a:ext cx="12827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~130 km</a:t>
            </a:r>
          </a:p>
        </p:txBody>
      </p:sp>
      <p:sp>
        <p:nvSpPr>
          <p:cNvPr id="34832" name="Text Box 109"/>
          <p:cNvSpPr txBox="1">
            <a:spLocks noChangeArrowheads="1"/>
          </p:cNvSpPr>
          <p:nvPr/>
        </p:nvSpPr>
        <p:spPr bwMode="auto">
          <a:xfrm>
            <a:off x="1027113" y="3054350"/>
            <a:ext cx="2322512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FF"/>
                </a:solidFill>
                <a:latin typeface="Symbol" charset="0"/>
              </a:rPr>
              <a:t>D</a:t>
            </a:r>
            <a:r>
              <a:rPr lang="en-US" sz="2000">
                <a:solidFill>
                  <a:srgbClr val="0000FF"/>
                </a:solidFill>
              </a:rPr>
              <a:t>m</a:t>
            </a:r>
            <a:r>
              <a:rPr lang="en-US" sz="2000" baseline="30000">
                <a:solidFill>
                  <a:srgbClr val="0000FF"/>
                </a:solidFill>
              </a:rPr>
              <a:t>2</a:t>
            </a:r>
            <a:r>
              <a:rPr lang="en-US" sz="2000" baseline="-25000">
                <a:solidFill>
                  <a:srgbClr val="0000FF"/>
                </a:solidFill>
              </a:rPr>
              <a:t>sun</a:t>
            </a:r>
            <a:r>
              <a:rPr lang="en-US" sz="2000">
                <a:solidFill>
                  <a:srgbClr val="0000FF"/>
                </a:solidFill>
              </a:rPr>
              <a:t>=7.7x10</a:t>
            </a:r>
            <a:r>
              <a:rPr lang="en-US" sz="2000" baseline="30000">
                <a:solidFill>
                  <a:srgbClr val="0000FF"/>
                </a:solidFill>
              </a:rPr>
              <a:t>-5</a:t>
            </a:r>
            <a:r>
              <a:rPr lang="en-US" sz="2000">
                <a:solidFill>
                  <a:srgbClr val="0000FF"/>
                </a:solidFill>
              </a:rPr>
              <a:t> eV</a:t>
            </a:r>
            <a:r>
              <a:rPr lang="en-US" sz="2000" baseline="30000">
                <a:solidFill>
                  <a:srgbClr val="0000FF"/>
                </a:solidFill>
              </a:rPr>
              <a:t>2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FF"/>
                </a:solidFill>
                <a:latin typeface="Symbol" charset="0"/>
              </a:rPr>
              <a:t>D</a:t>
            </a:r>
            <a:r>
              <a:rPr lang="en-US" sz="2000">
                <a:solidFill>
                  <a:srgbClr val="0000FF"/>
                </a:solidFill>
              </a:rPr>
              <a:t>m</a:t>
            </a:r>
            <a:r>
              <a:rPr lang="en-US" sz="2000" baseline="30000">
                <a:solidFill>
                  <a:srgbClr val="0000FF"/>
                </a:solidFill>
              </a:rPr>
              <a:t>2</a:t>
            </a:r>
            <a:r>
              <a:rPr lang="en-US" sz="2000" baseline="-25000">
                <a:solidFill>
                  <a:srgbClr val="0000FF"/>
                </a:solidFill>
              </a:rPr>
              <a:t>atm</a:t>
            </a:r>
            <a:r>
              <a:rPr lang="en-US" sz="2000">
                <a:solidFill>
                  <a:srgbClr val="0000FF"/>
                </a:solidFill>
              </a:rPr>
              <a:t>=2.4x10</a:t>
            </a:r>
            <a:r>
              <a:rPr lang="en-US" sz="2000" baseline="30000">
                <a:solidFill>
                  <a:srgbClr val="0000FF"/>
                </a:solidFill>
              </a:rPr>
              <a:t>-3</a:t>
            </a:r>
            <a:r>
              <a:rPr lang="en-US" sz="2000">
                <a:solidFill>
                  <a:srgbClr val="0000FF"/>
                </a:solidFill>
              </a:rPr>
              <a:t> eV</a:t>
            </a:r>
            <a:r>
              <a:rPr lang="en-US" sz="2000" baseline="30000">
                <a:solidFill>
                  <a:srgbClr val="0000FF"/>
                </a:solidFill>
              </a:rPr>
              <a:t>2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FF"/>
                </a:solidFill>
                <a:latin typeface="Symbol" charset="0"/>
              </a:rPr>
              <a:t>q</a:t>
            </a:r>
            <a:r>
              <a:rPr lang="en-US" sz="2000" baseline="-25000">
                <a:solidFill>
                  <a:srgbClr val="0000FF"/>
                </a:solidFill>
              </a:rPr>
              <a:t>23</a:t>
            </a:r>
            <a:r>
              <a:rPr lang="en-US" sz="2000">
                <a:solidFill>
                  <a:srgbClr val="0000FF"/>
                </a:solidFill>
              </a:rPr>
              <a:t>=45°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FF"/>
                </a:solidFill>
                <a:latin typeface="Symbol" charset="0"/>
              </a:rPr>
              <a:t>q</a:t>
            </a:r>
            <a:r>
              <a:rPr lang="en-US" sz="2000" baseline="-25000">
                <a:solidFill>
                  <a:srgbClr val="0000FF"/>
                </a:solidFill>
              </a:rPr>
              <a:t>13</a:t>
            </a:r>
            <a:r>
              <a:rPr lang="en-US" sz="2000">
                <a:solidFill>
                  <a:srgbClr val="0000FF"/>
                </a:solidFill>
              </a:rPr>
              <a:t>=10°</a:t>
            </a:r>
            <a:endParaRPr lang="en-US" sz="2000" baseline="30000">
              <a:solidFill>
                <a:srgbClr val="0000FF"/>
              </a:solidFill>
            </a:endParaRP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FF"/>
                </a:solidFill>
                <a:latin typeface="Symbol" charset="0"/>
              </a:rPr>
              <a:t>d</a:t>
            </a:r>
            <a:r>
              <a:rPr lang="en-US" sz="2000" baseline="-25000">
                <a:solidFill>
                  <a:srgbClr val="0000FF"/>
                </a:solidFill>
              </a:rPr>
              <a:t>CP</a:t>
            </a:r>
            <a:r>
              <a:rPr lang="en-US" sz="2000">
                <a:solidFill>
                  <a:srgbClr val="0000FF"/>
                </a:solidFill>
              </a:rPr>
              <a:t>=0</a:t>
            </a:r>
          </a:p>
        </p:txBody>
      </p:sp>
      <p:cxnSp>
        <p:nvCxnSpPr>
          <p:cNvPr id="257" name="Connecteur droit avec flèche 256"/>
          <p:cNvCxnSpPr>
            <a:stCxn id="34831" idx="3"/>
          </p:cNvCxnSpPr>
          <p:nvPr/>
        </p:nvCxnSpPr>
        <p:spPr>
          <a:xfrm flipV="1">
            <a:off x="3035300" y="6040438"/>
            <a:ext cx="3646488" cy="26987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834" name="Rectangle 259"/>
          <p:cNvSpPr>
            <a:spLocks noChangeArrowheads="1"/>
          </p:cNvSpPr>
          <p:nvPr/>
        </p:nvSpPr>
        <p:spPr bwMode="auto">
          <a:xfrm rot="-277485">
            <a:off x="3609975" y="6118225"/>
            <a:ext cx="18002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 sz="2400">
                <a:solidFill>
                  <a:srgbClr val="FF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Fréjus tunnel</a:t>
            </a:r>
          </a:p>
        </p:txBody>
      </p:sp>
      <p:sp>
        <p:nvSpPr>
          <p:cNvPr id="34835" name="Rectangle 260"/>
          <p:cNvSpPr>
            <a:spLocks noChangeArrowheads="1"/>
          </p:cNvSpPr>
          <p:nvPr/>
        </p:nvSpPr>
        <p:spPr bwMode="auto">
          <a:xfrm>
            <a:off x="7499350" y="3876675"/>
            <a:ext cx="16446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 sz="200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LAGUNA DS</a:t>
            </a:r>
          </a:p>
        </p:txBody>
      </p:sp>
      <p:grpSp>
        <p:nvGrpSpPr>
          <p:cNvPr id="34836" name="Grouper 261"/>
          <p:cNvGrpSpPr>
            <a:grpSpLocks/>
          </p:cNvGrpSpPr>
          <p:nvPr/>
        </p:nvGrpSpPr>
        <p:grpSpPr bwMode="auto">
          <a:xfrm>
            <a:off x="7142163" y="1062038"/>
            <a:ext cx="1571625" cy="1212850"/>
            <a:chOff x="3694113" y="5233988"/>
            <a:chExt cx="1571625" cy="1212850"/>
          </a:xfrm>
        </p:grpSpPr>
        <p:pic>
          <p:nvPicPr>
            <p:cNvPr id="34837" name="Picture 3" descr="oscill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4113" y="5337175"/>
              <a:ext cx="1571625" cy="1109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838" name="Oval 4"/>
            <p:cNvSpPr>
              <a:spLocks noChangeArrowheads="1"/>
            </p:cNvSpPr>
            <p:nvPr/>
          </p:nvSpPr>
          <p:spPr bwMode="auto">
            <a:xfrm rot="5400000">
              <a:off x="4162425" y="4776788"/>
              <a:ext cx="527050" cy="1441450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357366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Espace réservé de la date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smtClean="0">
                <a:solidFill>
                  <a:srgbClr val="000000"/>
                </a:solidFill>
              </a:rPr>
              <a:t>27 July 2012</a:t>
            </a:r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36868" name="Espace réservé du pied de page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200">
                <a:solidFill>
                  <a:srgbClr val="000000"/>
                </a:solidFill>
              </a:rPr>
              <a:t>M. Dracos</a:t>
            </a:r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36869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22C38963-132F-7F4C-9EA7-70764AB2FD7D}" type="slidenum">
              <a:rPr lang="en-GB" sz="1200">
                <a:solidFill>
                  <a:srgbClr val="000000"/>
                </a:solidFill>
              </a:rPr>
              <a:pPr eaLnBrk="1" hangingPunct="1"/>
              <a:t>16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33280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7805738" cy="1316038"/>
          </a:xfrm>
        </p:spPr>
        <p:txBody>
          <a:bodyPr/>
          <a:lstStyle/>
          <a:p>
            <a:pPr algn="l" eaLnBrk="1" hangingPunct="1"/>
            <a:r>
              <a:rPr lang="en-GB" sz="3600"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ea typeface="ＭＳ Ｐゴシック" charset="0"/>
                <a:cs typeface="ＭＳ Ｐゴシック" charset="0"/>
              </a:rPr>
              <a:t>The MEMPHYS Project</a:t>
            </a:r>
            <a:br>
              <a:rPr lang="en-GB" sz="3600"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ea typeface="ＭＳ Ｐゴシック" charset="0"/>
                <a:cs typeface="ＭＳ Ｐゴシック" charset="0"/>
              </a:rPr>
            </a:br>
            <a:r>
              <a:rPr lang="en-GB" sz="2800"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ea typeface="ＭＳ Ｐゴシック" charset="0"/>
                <a:cs typeface="ＭＳ Ｐゴシック" charset="0"/>
              </a:rPr>
              <a:t>(within FP7 LAGUNA DS)</a:t>
            </a:r>
          </a:p>
        </p:txBody>
      </p:sp>
      <p:sp>
        <p:nvSpPr>
          <p:cNvPr id="245" name="ZoneTexte 244"/>
          <p:cNvSpPr txBox="1"/>
          <p:nvPr/>
        </p:nvSpPr>
        <p:spPr>
          <a:xfrm>
            <a:off x="147638" y="1565275"/>
            <a:ext cx="6365875" cy="3478213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623888" indent="-1666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ts val="600"/>
              </a:spcAft>
            </a:pPr>
            <a:r>
              <a:rPr lang="en-GB" sz="2000" b="1">
                <a:solidFill>
                  <a:srgbClr val="000000"/>
                </a:solidFill>
              </a:rPr>
              <a:t>Mainly to study:</a:t>
            </a:r>
          </a:p>
          <a:p>
            <a:pPr defTabSz="914400" eaLnBrk="1" fontAlgn="base" hangingPunct="1">
              <a:spcBef>
                <a:spcPct val="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GB" sz="2000" b="1">
                <a:solidFill>
                  <a:srgbClr val="FF0000"/>
                </a:solidFill>
              </a:rPr>
              <a:t>Proton Decay (GUT)</a:t>
            </a:r>
          </a:p>
          <a:p>
            <a:pPr lvl="1" defTabSz="914400" eaLnBrk="1" fontAlgn="base" hangingPunct="1">
              <a:spcBef>
                <a:spcPct val="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GB" sz="2000">
                <a:solidFill>
                  <a:srgbClr val="000000"/>
                </a:solidFill>
                <a:cs typeface="ＭＳ Ｐゴシック" charset="0"/>
              </a:rPr>
              <a:t>up to ~10</a:t>
            </a:r>
            <a:r>
              <a:rPr lang="en-GB" sz="2000" baseline="30000">
                <a:solidFill>
                  <a:srgbClr val="000000"/>
                </a:solidFill>
                <a:cs typeface="ＭＳ Ｐゴシック" charset="0"/>
              </a:rPr>
              <a:t>35</a:t>
            </a:r>
            <a:r>
              <a:rPr lang="en-GB" sz="2000">
                <a:solidFill>
                  <a:srgbClr val="000000"/>
                </a:solidFill>
                <a:cs typeface="ＭＳ Ｐゴシック" charset="0"/>
              </a:rPr>
              <a:t> years lifetime</a:t>
            </a:r>
          </a:p>
          <a:p>
            <a:pPr defTabSz="914400" eaLnBrk="1" fontAlgn="base" hangingPunct="1">
              <a:spcBef>
                <a:spcPct val="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GB" sz="2000" b="1">
                <a:solidFill>
                  <a:srgbClr val="FF0000"/>
                </a:solidFill>
              </a:rPr>
              <a:t>Neutrino properties and Astrophysics</a:t>
            </a:r>
          </a:p>
          <a:p>
            <a:pPr lvl="1" defTabSz="914400" eaLnBrk="1" fontAlgn="base" hangingPunct="1">
              <a:spcBef>
                <a:spcPct val="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GB" sz="2000">
                <a:solidFill>
                  <a:srgbClr val="000000"/>
                </a:solidFill>
                <a:cs typeface="ＭＳ Ｐゴシック" charset="0"/>
              </a:rPr>
              <a:t>Supernovae (burst + "relics")</a:t>
            </a:r>
          </a:p>
          <a:p>
            <a:pPr lvl="1" defTabSz="914400" eaLnBrk="1" fontAlgn="base" hangingPunct="1">
              <a:spcBef>
                <a:spcPct val="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GB" sz="2000">
                <a:solidFill>
                  <a:srgbClr val="000000"/>
                </a:solidFill>
                <a:cs typeface="ＭＳ Ｐゴシック" charset="0"/>
              </a:rPr>
              <a:t>Solar neutrinos</a:t>
            </a:r>
          </a:p>
          <a:p>
            <a:pPr lvl="1" defTabSz="914400" eaLnBrk="1" fontAlgn="base" hangingPunct="1">
              <a:spcBef>
                <a:spcPct val="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GB" sz="2000">
                <a:solidFill>
                  <a:srgbClr val="000000"/>
                </a:solidFill>
                <a:cs typeface="ＭＳ Ｐゴシック" charset="0"/>
              </a:rPr>
              <a:t>Atmospheric neutrinos</a:t>
            </a:r>
          </a:p>
          <a:p>
            <a:pPr lvl="1" defTabSz="914400" eaLnBrk="1" fontAlgn="base" hangingPunct="1">
              <a:spcBef>
                <a:spcPct val="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GB" sz="2000">
                <a:solidFill>
                  <a:srgbClr val="000000"/>
                </a:solidFill>
                <a:cs typeface="ＭＳ Ｐゴシック" charset="0"/>
              </a:rPr>
              <a:t>Geoneutrinos</a:t>
            </a:r>
          </a:p>
          <a:p>
            <a:pPr lvl="1" defTabSz="914400" eaLnBrk="1" fontAlgn="base" hangingPunct="1">
              <a:spcBef>
                <a:spcPct val="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GB" sz="2000">
                <a:solidFill>
                  <a:srgbClr val="000000"/>
                </a:solidFill>
                <a:cs typeface="ＭＳ Ｐゴシック" charset="0"/>
              </a:rPr>
              <a:t>neutrinos from accelerators (Super Beam, Beta Beam)</a:t>
            </a:r>
          </a:p>
        </p:txBody>
      </p:sp>
      <p:sp>
        <p:nvSpPr>
          <p:cNvPr id="246" name="Rectangle 245"/>
          <p:cNvSpPr/>
          <p:nvPr/>
        </p:nvSpPr>
        <p:spPr>
          <a:xfrm>
            <a:off x="418343" y="5230523"/>
            <a:ext cx="6081712" cy="1015663"/>
          </a:xfrm>
          <a:prstGeom prst="rect">
            <a:avLst/>
          </a:prstGeom>
          <a:ln w="1905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000" dirty="0">
                <a:solidFill>
                  <a:srgbClr val="000000"/>
                </a:solidFill>
                <a:latin typeface="Times New Roman" pitchFamily="-109" charset="0"/>
                <a:ea typeface="ＭＳ Ｐゴシック" charset="0"/>
                <a:cs typeface="ＭＳ Ｐゴシック" charset="0"/>
              </a:rPr>
              <a:t>Water Cerenkov Detector with total </a:t>
            </a:r>
            <a:r>
              <a:rPr lang="en-GB" sz="2000" dirty="0" err="1">
                <a:solidFill>
                  <a:srgbClr val="000000"/>
                </a:solidFill>
                <a:latin typeface="Times New Roman" pitchFamily="-109" charset="0"/>
                <a:ea typeface="ＭＳ Ｐゴシック" charset="0"/>
                <a:cs typeface="ＭＳ Ｐゴシック" charset="0"/>
              </a:rPr>
              <a:t>fiducial</a:t>
            </a:r>
            <a:r>
              <a:rPr lang="en-GB" sz="2000" dirty="0">
                <a:solidFill>
                  <a:srgbClr val="000000"/>
                </a:solidFill>
                <a:latin typeface="Times New Roman" pitchFamily="-109" charset="0"/>
                <a:ea typeface="ＭＳ Ｐゴシック" charset="0"/>
                <a:cs typeface="ＭＳ Ｐゴシック" charset="0"/>
              </a:rPr>
              <a:t> mass: 500 </a:t>
            </a:r>
            <a:r>
              <a:rPr lang="en-GB" sz="2000" dirty="0" err="1">
                <a:solidFill>
                  <a:srgbClr val="000000"/>
                </a:solidFill>
                <a:latin typeface="Times New Roman" pitchFamily="-109" charset="0"/>
                <a:ea typeface="ＭＳ Ｐゴシック" charset="0"/>
                <a:cs typeface="ＭＳ Ｐゴシック" charset="0"/>
              </a:rPr>
              <a:t>kt</a:t>
            </a:r>
            <a:r>
              <a:rPr lang="en-GB" sz="2000" dirty="0">
                <a:solidFill>
                  <a:srgbClr val="000000"/>
                </a:solidFill>
                <a:latin typeface="Times New Roman" pitchFamily="-109" charset="0"/>
                <a:ea typeface="ＭＳ Ｐゴシック" charset="0"/>
                <a:cs typeface="ＭＳ Ｐゴシック" charset="0"/>
              </a:rPr>
              <a:t>:</a:t>
            </a:r>
          </a:p>
          <a:p>
            <a:pPr marL="180975" indent="-180975" defTabSz="914400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  <a:defRPr/>
            </a:pPr>
            <a:r>
              <a:rPr lang="en-GB" sz="2000" dirty="0">
                <a:solidFill>
                  <a:srgbClr val="000000"/>
                </a:solidFill>
                <a:latin typeface="Times New Roman" pitchFamily="-109" charset="0"/>
                <a:ea typeface="ＭＳ Ｐゴシック" charset="0"/>
                <a:cs typeface="ＭＳ Ｐゴシック" charset="0"/>
              </a:rPr>
              <a:t>2 Cylindrical modules 100x65 m</a:t>
            </a:r>
          </a:p>
          <a:p>
            <a:pPr marL="180975" indent="-180975" defTabSz="914400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  <a:defRPr/>
            </a:pPr>
            <a:r>
              <a:rPr lang="en-GB" sz="2000" dirty="0">
                <a:solidFill>
                  <a:srgbClr val="000000"/>
                </a:solidFill>
                <a:latin typeface="Times New Roman" pitchFamily="-109" charset="0"/>
                <a:ea typeface="ＭＳ Ｐゴシック" charset="0"/>
                <a:cs typeface="ＭＳ Ｐゴシック" charset="0"/>
              </a:rPr>
              <a:t>Readout: 22.2k 8” PMTs, 30% geom. cover.</a:t>
            </a:r>
          </a:p>
        </p:txBody>
      </p:sp>
      <p:sp>
        <p:nvSpPr>
          <p:cNvPr id="36873" name="Rectangle 246"/>
          <p:cNvSpPr>
            <a:spLocks noChangeArrowheads="1"/>
          </p:cNvSpPr>
          <p:nvPr/>
        </p:nvSpPr>
        <p:spPr bwMode="auto">
          <a:xfrm>
            <a:off x="6637338" y="5526088"/>
            <a:ext cx="2506662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 sz="1600" b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(arXiv: hep-ex/0607026)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4823" y="1086436"/>
            <a:ext cx="4548178" cy="3558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830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Espace réservé de la date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smtClean="0">
                <a:solidFill>
                  <a:srgbClr val="000000"/>
                </a:solidFill>
              </a:rPr>
              <a:t>27 July 2012</a:t>
            </a:r>
            <a:endParaRPr lang="fr-FR" sz="1200">
              <a:solidFill>
                <a:srgbClr val="000000"/>
              </a:solidFill>
            </a:endParaRPr>
          </a:p>
        </p:txBody>
      </p:sp>
      <p:sp>
        <p:nvSpPr>
          <p:cNvPr id="31746" name="Espace réservé du pied de page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200">
                <a:solidFill>
                  <a:srgbClr val="000000"/>
                </a:solidFill>
              </a:rPr>
              <a:t>M. Dracos</a:t>
            </a:r>
          </a:p>
        </p:txBody>
      </p:sp>
      <p:sp>
        <p:nvSpPr>
          <p:cNvPr id="31747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C5E53B6D-1753-4A49-BA55-C84A36A2EAD8}" type="slidenum">
              <a:rPr lang="fr-FR" sz="1200">
                <a:solidFill>
                  <a:srgbClr val="000000"/>
                </a:solidFill>
              </a:rPr>
              <a:pPr eaLnBrk="1" hangingPunct="1"/>
              <a:t>17</a:t>
            </a:fld>
            <a:endParaRPr lang="fr-FR" sz="1200">
              <a:solidFill>
                <a:srgbClr val="000000"/>
              </a:solidFill>
            </a:endParaRPr>
          </a:p>
        </p:txBody>
      </p:sp>
      <p:sp>
        <p:nvSpPr>
          <p:cNvPr id="124931" name="Rectangle 3"/>
          <p:cNvSpPr>
            <a:spLocks noGrp="1" noChangeArrowheads="1"/>
          </p:cNvSpPr>
          <p:nvPr>
            <p:ph type="title"/>
          </p:nvPr>
        </p:nvSpPr>
        <p:spPr>
          <a:xfrm>
            <a:off x="1139825" y="0"/>
            <a:ext cx="8004175" cy="1041400"/>
          </a:xfrm>
        </p:spPr>
        <p:txBody>
          <a:bodyPr/>
          <a:lstStyle/>
          <a:p>
            <a:pPr eaLnBrk="1" hangingPunct="1">
              <a:defRPr/>
            </a:pPr>
            <a:r>
              <a:rPr lang="fr-FR" sz="5400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</a:rPr>
              <a:t>SPL Super </a:t>
            </a:r>
            <a:r>
              <a:rPr lang="fr-FR" sz="5400" dirty="0" err="1" smtClean="0">
                <a:solidFill>
                  <a:srgbClr val="FF99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</a:rPr>
              <a:t>Beam</a:t>
            </a:r>
            <a:endParaRPr lang="fr-FR" sz="5400" dirty="0">
              <a:solidFill>
                <a:srgbClr val="FF99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 New Roman" charset="0"/>
            </a:endParaRPr>
          </a:p>
        </p:txBody>
      </p:sp>
      <p:sp>
        <p:nvSpPr>
          <p:cNvPr id="31749" name="Text Box 56"/>
          <p:cNvSpPr txBox="1">
            <a:spLocks noChangeArrowheads="1"/>
          </p:cNvSpPr>
          <p:nvPr/>
        </p:nvSpPr>
        <p:spPr bwMode="auto">
          <a:xfrm>
            <a:off x="6037263" y="1077913"/>
            <a:ext cx="5683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8000"/>
                </a:solidFill>
                <a:latin typeface="Comic Sans MS" charset="0"/>
              </a:rPr>
              <a:t>p</a:t>
            </a:r>
          </a:p>
        </p:txBody>
      </p:sp>
      <p:grpSp>
        <p:nvGrpSpPr>
          <p:cNvPr id="31750" name="Group 182"/>
          <p:cNvGrpSpPr>
            <a:grpSpLocks/>
          </p:cNvGrpSpPr>
          <p:nvPr/>
        </p:nvGrpSpPr>
        <p:grpSpPr bwMode="auto">
          <a:xfrm>
            <a:off x="806450" y="1004888"/>
            <a:ext cx="7300913" cy="4219575"/>
            <a:chOff x="471" y="583"/>
            <a:chExt cx="2365" cy="1367"/>
          </a:xfrm>
        </p:grpSpPr>
        <p:sp>
          <p:nvSpPr>
            <p:cNvPr id="31755" name="Line 33"/>
            <p:cNvSpPr>
              <a:spLocks noChangeShapeType="1"/>
            </p:cNvSpPr>
            <p:nvPr/>
          </p:nvSpPr>
          <p:spPr bwMode="auto">
            <a:xfrm flipV="1">
              <a:off x="2260" y="1094"/>
              <a:ext cx="484" cy="22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1756" name="Line 34"/>
            <p:cNvSpPr>
              <a:spLocks noChangeShapeType="1"/>
            </p:cNvSpPr>
            <p:nvPr/>
          </p:nvSpPr>
          <p:spPr bwMode="auto">
            <a:xfrm flipV="1">
              <a:off x="471" y="1322"/>
              <a:ext cx="1789" cy="62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1757" name="Freeform 35"/>
            <p:cNvSpPr>
              <a:spLocks/>
            </p:cNvSpPr>
            <p:nvPr/>
          </p:nvSpPr>
          <p:spPr bwMode="auto">
            <a:xfrm>
              <a:off x="2118" y="1230"/>
              <a:ext cx="174" cy="220"/>
            </a:xfrm>
            <a:custGeom>
              <a:avLst/>
              <a:gdLst>
                <a:gd name="T0" fmla="*/ 64 w 174"/>
                <a:gd name="T1" fmla="*/ 220 h 220"/>
                <a:gd name="T2" fmla="*/ 64 w 174"/>
                <a:gd name="T3" fmla="*/ 220 h 220"/>
                <a:gd name="T4" fmla="*/ 78 w 174"/>
                <a:gd name="T5" fmla="*/ 214 h 220"/>
                <a:gd name="T6" fmla="*/ 90 w 174"/>
                <a:gd name="T7" fmla="*/ 206 h 220"/>
                <a:gd name="T8" fmla="*/ 100 w 174"/>
                <a:gd name="T9" fmla="*/ 198 h 220"/>
                <a:gd name="T10" fmla="*/ 110 w 174"/>
                <a:gd name="T11" fmla="*/ 190 h 220"/>
                <a:gd name="T12" fmla="*/ 116 w 174"/>
                <a:gd name="T13" fmla="*/ 180 h 220"/>
                <a:gd name="T14" fmla="*/ 120 w 174"/>
                <a:gd name="T15" fmla="*/ 170 h 220"/>
                <a:gd name="T16" fmla="*/ 128 w 174"/>
                <a:gd name="T17" fmla="*/ 150 h 220"/>
                <a:gd name="T18" fmla="*/ 130 w 174"/>
                <a:gd name="T19" fmla="*/ 132 h 220"/>
                <a:gd name="T20" fmla="*/ 130 w 174"/>
                <a:gd name="T21" fmla="*/ 118 h 220"/>
                <a:gd name="T22" fmla="*/ 128 w 174"/>
                <a:gd name="T23" fmla="*/ 102 h 220"/>
                <a:gd name="T24" fmla="*/ 128 w 174"/>
                <a:gd name="T25" fmla="*/ 102 h 220"/>
                <a:gd name="T26" fmla="*/ 132 w 174"/>
                <a:gd name="T27" fmla="*/ 112 h 220"/>
                <a:gd name="T28" fmla="*/ 140 w 174"/>
                <a:gd name="T29" fmla="*/ 134 h 220"/>
                <a:gd name="T30" fmla="*/ 146 w 174"/>
                <a:gd name="T31" fmla="*/ 146 h 220"/>
                <a:gd name="T32" fmla="*/ 154 w 174"/>
                <a:gd name="T33" fmla="*/ 160 h 220"/>
                <a:gd name="T34" fmla="*/ 162 w 174"/>
                <a:gd name="T35" fmla="*/ 172 h 220"/>
                <a:gd name="T36" fmla="*/ 174 w 174"/>
                <a:gd name="T37" fmla="*/ 182 h 220"/>
                <a:gd name="T38" fmla="*/ 110 w 174"/>
                <a:gd name="T39" fmla="*/ 0 h 220"/>
                <a:gd name="T40" fmla="*/ 110 w 174"/>
                <a:gd name="T41" fmla="*/ 0 h 220"/>
                <a:gd name="T42" fmla="*/ 108 w 174"/>
                <a:gd name="T43" fmla="*/ 16 h 220"/>
                <a:gd name="T44" fmla="*/ 108 w 174"/>
                <a:gd name="T45" fmla="*/ 30 h 220"/>
                <a:gd name="T46" fmla="*/ 110 w 174"/>
                <a:gd name="T47" fmla="*/ 46 h 220"/>
                <a:gd name="T48" fmla="*/ 114 w 174"/>
                <a:gd name="T49" fmla="*/ 60 h 220"/>
                <a:gd name="T50" fmla="*/ 120 w 174"/>
                <a:gd name="T51" fmla="*/ 82 h 220"/>
                <a:gd name="T52" fmla="*/ 124 w 174"/>
                <a:gd name="T53" fmla="*/ 90 h 220"/>
                <a:gd name="T54" fmla="*/ 124 w 174"/>
                <a:gd name="T55" fmla="*/ 90 h 220"/>
                <a:gd name="T56" fmla="*/ 116 w 174"/>
                <a:gd name="T57" fmla="*/ 78 h 220"/>
                <a:gd name="T58" fmla="*/ 108 w 174"/>
                <a:gd name="T59" fmla="*/ 66 h 220"/>
                <a:gd name="T60" fmla="*/ 94 w 174"/>
                <a:gd name="T61" fmla="*/ 54 h 220"/>
                <a:gd name="T62" fmla="*/ 76 w 174"/>
                <a:gd name="T63" fmla="*/ 42 h 220"/>
                <a:gd name="T64" fmla="*/ 66 w 174"/>
                <a:gd name="T65" fmla="*/ 38 h 220"/>
                <a:gd name="T66" fmla="*/ 56 w 174"/>
                <a:gd name="T67" fmla="*/ 34 h 220"/>
                <a:gd name="T68" fmla="*/ 44 w 174"/>
                <a:gd name="T69" fmla="*/ 32 h 220"/>
                <a:gd name="T70" fmla="*/ 30 w 174"/>
                <a:gd name="T71" fmla="*/ 32 h 220"/>
                <a:gd name="T72" fmla="*/ 16 w 174"/>
                <a:gd name="T73" fmla="*/ 34 h 220"/>
                <a:gd name="T74" fmla="*/ 0 w 174"/>
                <a:gd name="T75" fmla="*/ 38 h 220"/>
                <a:gd name="T76" fmla="*/ 64 w 174"/>
                <a:gd name="T77" fmla="*/ 220 h 220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174"/>
                <a:gd name="T118" fmla="*/ 0 h 220"/>
                <a:gd name="T119" fmla="*/ 174 w 174"/>
                <a:gd name="T120" fmla="*/ 220 h 220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174" h="220">
                  <a:moveTo>
                    <a:pt x="64" y="220"/>
                  </a:moveTo>
                  <a:lnTo>
                    <a:pt x="64" y="220"/>
                  </a:lnTo>
                  <a:lnTo>
                    <a:pt x="78" y="214"/>
                  </a:lnTo>
                  <a:lnTo>
                    <a:pt x="90" y="206"/>
                  </a:lnTo>
                  <a:lnTo>
                    <a:pt x="100" y="198"/>
                  </a:lnTo>
                  <a:lnTo>
                    <a:pt x="110" y="190"/>
                  </a:lnTo>
                  <a:lnTo>
                    <a:pt x="116" y="180"/>
                  </a:lnTo>
                  <a:lnTo>
                    <a:pt x="120" y="170"/>
                  </a:lnTo>
                  <a:lnTo>
                    <a:pt x="128" y="150"/>
                  </a:lnTo>
                  <a:lnTo>
                    <a:pt x="130" y="132"/>
                  </a:lnTo>
                  <a:lnTo>
                    <a:pt x="130" y="118"/>
                  </a:lnTo>
                  <a:lnTo>
                    <a:pt x="128" y="102"/>
                  </a:lnTo>
                  <a:lnTo>
                    <a:pt x="132" y="112"/>
                  </a:lnTo>
                  <a:lnTo>
                    <a:pt x="140" y="134"/>
                  </a:lnTo>
                  <a:lnTo>
                    <a:pt x="146" y="146"/>
                  </a:lnTo>
                  <a:lnTo>
                    <a:pt x="154" y="160"/>
                  </a:lnTo>
                  <a:lnTo>
                    <a:pt x="162" y="172"/>
                  </a:lnTo>
                  <a:lnTo>
                    <a:pt x="174" y="182"/>
                  </a:lnTo>
                  <a:lnTo>
                    <a:pt x="110" y="0"/>
                  </a:lnTo>
                  <a:lnTo>
                    <a:pt x="108" y="16"/>
                  </a:lnTo>
                  <a:lnTo>
                    <a:pt x="108" y="30"/>
                  </a:lnTo>
                  <a:lnTo>
                    <a:pt x="110" y="46"/>
                  </a:lnTo>
                  <a:lnTo>
                    <a:pt x="114" y="60"/>
                  </a:lnTo>
                  <a:lnTo>
                    <a:pt x="120" y="82"/>
                  </a:lnTo>
                  <a:lnTo>
                    <a:pt x="124" y="90"/>
                  </a:lnTo>
                  <a:lnTo>
                    <a:pt x="116" y="78"/>
                  </a:lnTo>
                  <a:lnTo>
                    <a:pt x="108" y="66"/>
                  </a:lnTo>
                  <a:lnTo>
                    <a:pt x="94" y="54"/>
                  </a:lnTo>
                  <a:lnTo>
                    <a:pt x="76" y="42"/>
                  </a:lnTo>
                  <a:lnTo>
                    <a:pt x="66" y="38"/>
                  </a:lnTo>
                  <a:lnTo>
                    <a:pt x="56" y="34"/>
                  </a:lnTo>
                  <a:lnTo>
                    <a:pt x="44" y="32"/>
                  </a:lnTo>
                  <a:lnTo>
                    <a:pt x="30" y="32"/>
                  </a:lnTo>
                  <a:lnTo>
                    <a:pt x="16" y="34"/>
                  </a:lnTo>
                  <a:lnTo>
                    <a:pt x="0" y="38"/>
                  </a:lnTo>
                  <a:lnTo>
                    <a:pt x="64" y="220"/>
                  </a:lnTo>
                  <a:close/>
                </a:path>
              </a:pathLst>
            </a:custGeom>
            <a:solidFill>
              <a:srgbClr val="33F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1758" name="Freeform 36"/>
            <p:cNvSpPr>
              <a:spLocks/>
            </p:cNvSpPr>
            <p:nvPr/>
          </p:nvSpPr>
          <p:spPr bwMode="auto">
            <a:xfrm>
              <a:off x="2118" y="1230"/>
              <a:ext cx="174" cy="220"/>
            </a:xfrm>
            <a:custGeom>
              <a:avLst/>
              <a:gdLst>
                <a:gd name="T0" fmla="*/ 64 w 174"/>
                <a:gd name="T1" fmla="*/ 220 h 220"/>
                <a:gd name="T2" fmla="*/ 64 w 174"/>
                <a:gd name="T3" fmla="*/ 220 h 220"/>
                <a:gd name="T4" fmla="*/ 78 w 174"/>
                <a:gd name="T5" fmla="*/ 214 h 220"/>
                <a:gd name="T6" fmla="*/ 90 w 174"/>
                <a:gd name="T7" fmla="*/ 206 h 220"/>
                <a:gd name="T8" fmla="*/ 100 w 174"/>
                <a:gd name="T9" fmla="*/ 198 h 220"/>
                <a:gd name="T10" fmla="*/ 110 w 174"/>
                <a:gd name="T11" fmla="*/ 190 h 220"/>
                <a:gd name="T12" fmla="*/ 116 w 174"/>
                <a:gd name="T13" fmla="*/ 180 h 220"/>
                <a:gd name="T14" fmla="*/ 120 w 174"/>
                <a:gd name="T15" fmla="*/ 170 h 220"/>
                <a:gd name="T16" fmla="*/ 128 w 174"/>
                <a:gd name="T17" fmla="*/ 150 h 220"/>
                <a:gd name="T18" fmla="*/ 130 w 174"/>
                <a:gd name="T19" fmla="*/ 132 h 220"/>
                <a:gd name="T20" fmla="*/ 130 w 174"/>
                <a:gd name="T21" fmla="*/ 118 h 220"/>
                <a:gd name="T22" fmla="*/ 128 w 174"/>
                <a:gd name="T23" fmla="*/ 102 h 220"/>
                <a:gd name="T24" fmla="*/ 128 w 174"/>
                <a:gd name="T25" fmla="*/ 102 h 220"/>
                <a:gd name="T26" fmla="*/ 132 w 174"/>
                <a:gd name="T27" fmla="*/ 112 h 220"/>
                <a:gd name="T28" fmla="*/ 140 w 174"/>
                <a:gd name="T29" fmla="*/ 134 h 220"/>
                <a:gd name="T30" fmla="*/ 146 w 174"/>
                <a:gd name="T31" fmla="*/ 146 h 220"/>
                <a:gd name="T32" fmla="*/ 154 w 174"/>
                <a:gd name="T33" fmla="*/ 160 h 220"/>
                <a:gd name="T34" fmla="*/ 162 w 174"/>
                <a:gd name="T35" fmla="*/ 172 h 220"/>
                <a:gd name="T36" fmla="*/ 174 w 174"/>
                <a:gd name="T37" fmla="*/ 182 h 220"/>
                <a:gd name="T38" fmla="*/ 110 w 174"/>
                <a:gd name="T39" fmla="*/ 0 h 220"/>
                <a:gd name="T40" fmla="*/ 110 w 174"/>
                <a:gd name="T41" fmla="*/ 0 h 220"/>
                <a:gd name="T42" fmla="*/ 108 w 174"/>
                <a:gd name="T43" fmla="*/ 16 h 220"/>
                <a:gd name="T44" fmla="*/ 108 w 174"/>
                <a:gd name="T45" fmla="*/ 30 h 220"/>
                <a:gd name="T46" fmla="*/ 110 w 174"/>
                <a:gd name="T47" fmla="*/ 46 h 220"/>
                <a:gd name="T48" fmla="*/ 114 w 174"/>
                <a:gd name="T49" fmla="*/ 60 h 220"/>
                <a:gd name="T50" fmla="*/ 120 w 174"/>
                <a:gd name="T51" fmla="*/ 82 h 220"/>
                <a:gd name="T52" fmla="*/ 124 w 174"/>
                <a:gd name="T53" fmla="*/ 90 h 220"/>
                <a:gd name="T54" fmla="*/ 124 w 174"/>
                <a:gd name="T55" fmla="*/ 90 h 220"/>
                <a:gd name="T56" fmla="*/ 116 w 174"/>
                <a:gd name="T57" fmla="*/ 78 h 220"/>
                <a:gd name="T58" fmla="*/ 108 w 174"/>
                <a:gd name="T59" fmla="*/ 66 h 220"/>
                <a:gd name="T60" fmla="*/ 94 w 174"/>
                <a:gd name="T61" fmla="*/ 54 h 220"/>
                <a:gd name="T62" fmla="*/ 76 w 174"/>
                <a:gd name="T63" fmla="*/ 42 h 220"/>
                <a:gd name="T64" fmla="*/ 66 w 174"/>
                <a:gd name="T65" fmla="*/ 38 h 220"/>
                <a:gd name="T66" fmla="*/ 56 w 174"/>
                <a:gd name="T67" fmla="*/ 34 h 220"/>
                <a:gd name="T68" fmla="*/ 44 w 174"/>
                <a:gd name="T69" fmla="*/ 32 h 220"/>
                <a:gd name="T70" fmla="*/ 30 w 174"/>
                <a:gd name="T71" fmla="*/ 32 h 220"/>
                <a:gd name="T72" fmla="*/ 16 w 174"/>
                <a:gd name="T73" fmla="*/ 34 h 220"/>
                <a:gd name="T74" fmla="*/ 0 w 174"/>
                <a:gd name="T75" fmla="*/ 38 h 220"/>
                <a:gd name="T76" fmla="*/ 64 w 174"/>
                <a:gd name="T77" fmla="*/ 220 h 220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174"/>
                <a:gd name="T118" fmla="*/ 0 h 220"/>
                <a:gd name="T119" fmla="*/ 174 w 174"/>
                <a:gd name="T120" fmla="*/ 220 h 220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174" h="220">
                  <a:moveTo>
                    <a:pt x="64" y="220"/>
                  </a:moveTo>
                  <a:lnTo>
                    <a:pt x="64" y="220"/>
                  </a:lnTo>
                  <a:lnTo>
                    <a:pt x="78" y="214"/>
                  </a:lnTo>
                  <a:lnTo>
                    <a:pt x="90" y="206"/>
                  </a:lnTo>
                  <a:lnTo>
                    <a:pt x="100" y="198"/>
                  </a:lnTo>
                  <a:lnTo>
                    <a:pt x="110" y="190"/>
                  </a:lnTo>
                  <a:lnTo>
                    <a:pt x="116" y="180"/>
                  </a:lnTo>
                  <a:lnTo>
                    <a:pt x="120" y="170"/>
                  </a:lnTo>
                  <a:lnTo>
                    <a:pt x="128" y="150"/>
                  </a:lnTo>
                  <a:lnTo>
                    <a:pt x="130" y="132"/>
                  </a:lnTo>
                  <a:lnTo>
                    <a:pt x="130" y="118"/>
                  </a:lnTo>
                  <a:lnTo>
                    <a:pt x="128" y="102"/>
                  </a:lnTo>
                  <a:lnTo>
                    <a:pt x="132" y="112"/>
                  </a:lnTo>
                  <a:lnTo>
                    <a:pt x="140" y="134"/>
                  </a:lnTo>
                  <a:lnTo>
                    <a:pt x="146" y="146"/>
                  </a:lnTo>
                  <a:lnTo>
                    <a:pt x="154" y="160"/>
                  </a:lnTo>
                  <a:lnTo>
                    <a:pt x="162" y="172"/>
                  </a:lnTo>
                  <a:lnTo>
                    <a:pt x="174" y="182"/>
                  </a:lnTo>
                  <a:lnTo>
                    <a:pt x="110" y="0"/>
                  </a:lnTo>
                  <a:lnTo>
                    <a:pt x="108" y="16"/>
                  </a:lnTo>
                  <a:lnTo>
                    <a:pt x="108" y="30"/>
                  </a:lnTo>
                  <a:lnTo>
                    <a:pt x="110" y="46"/>
                  </a:lnTo>
                  <a:lnTo>
                    <a:pt x="114" y="60"/>
                  </a:lnTo>
                  <a:lnTo>
                    <a:pt x="120" y="82"/>
                  </a:lnTo>
                  <a:lnTo>
                    <a:pt x="124" y="90"/>
                  </a:lnTo>
                  <a:lnTo>
                    <a:pt x="116" y="78"/>
                  </a:lnTo>
                  <a:lnTo>
                    <a:pt x="108" y="66"/>
                  </a:lnTo>
                  <a:lnTo>
                    <a:pt x="94" y="54"/>
                  </a:lnTo>
                  <a:lnTo>
                    <a:pt x="76" y="42"/>
                  </a:lnTo>
                  <a:lnTo>
                    <a:pt x="66" y="38"/>
                  </a:lnTo>
                  <a:lnTo>
                    <a:pt x="56" y="34"/>
                  </a:lnTo>
                  <a:lnTo>
                    <a:pt x="44" y="32"/>
                  </a:lnTo>
                  <a:lnTo>
                    <a:pt x="30" y="32"/>
                  </a:lnTo>
                  <a:lnTo>
                    <a:pt x="16" y="34"/>
                  </a:lnTo>
                  <a:lnTo>
                    <a:pt x="0" y="38"/>
                  </a:lnTo>
                  <a:lnTo>
                    <a:pt x="64" y="22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1759" name="Freeform 37"/>
            <p:cNvSpPr>
              <a:spLocks/>
            </p:cNvSpPr>
            <p:nvPr/>
          </p:nvSpPr>
          <p:spPr bwMode="auto">
            <a:xfrm>
              <a:off x="2118" y="1230"/>
              <a:ext cx="174" cy="220"/>
            </a:xfrm>
            <a:custGeom>
              <a:avLst/>
              <a:gdLst>
                <a:gd name="T0" fmla="*/ 64 w 174"/>
                <a:gd name="T1" fmla="*/ 220 h 220"/>
                <a:gd name="T2" fmla="*/ 64 w 174"/>
                <a:gd name="T3" fmla="*/ 220 h 220"/>
                <a:gd name="T4" fmla="*/ 78 w 174"/>
                <a:gd name="T5" fmla="*/ 214 h 220"/>
                <a:gd name="T6" fmla="*/ 90 w 174"/>
                <a:gd name="T7" fmla="*/ 206 h 220"/>
                <a:gd name="T8" fmla="*/ 100 w 174"/>
                <a:gd name="T9" fmla="*/ 198 h 220"/>
                <a:gd name="T10" fmla="*/ 110 w 174"/>
                <a:gd name="T11" fmla="*/ 190 h 220"/>
                <a:gd name="T12" fmla="*/ 116 w 174"/>
                <a:gd name="T13" fmla="*/ 180 h 220"/>
                <a:gd name="T14" fmla="*/ 120 w 174"/>
                <a:gd name="T15" fmla="*/ 170 h 220"/>
                <a:gd name="T16" fmla="*/ 128 w 174"/>
                <a:gd name="T17" fmla="*/ 150 h 220"/>
                <a:gd name="T18" fmla="*/ 130 w 174"/>
                <a:gd name="T19" fmla="*/ 132 h 220"/>
                <a:gd name="T20" fmla="*/ 130 w 174"/>
                <a:gd name="T21" fmla="*/ 118 h 220"/>
                <a:gd name="T22" fmla="*/ 128 w 174"/>
                <a:gd name="T23" fmla="*/ 102 h 220"/>
                <a:gd name="T24" fmla="*/ 128 w 174"/>
                <a:gd name="T25" fmla="*/ 102 h 220"/>
                <a:gd name="T26" fmla="*/ 132 w 174"/>
                <a:gd name="T27" fmla="*/ 112 h 220"/>
                <a:gd name="T28" fmla="*/ 140 w 174"/>
                <a:gd name="T29" fmla="*/ 134 h 220"/>
                <a:gd name="T30" fmla="*/ 146 w 174"/>
                <a:gd name="T31" fmla="*/ 146 h 220"/>
                <a:gd name="T32" fmla="*/ 154 w 174"/>
                <a:gd name="T33" fmla="*/ 160 h 220"/>
                <a:gd name="T34" fmla="*/ 162 w 174"/>
                <a:gd name="T35" fmla="*/ 172 h 220"/>
                <a:gd name="T36" fmla="*/ 174 w 174"/>
                <a:gd name="T37" fmla="*/ 182 h 220"/>
                <a:gd name="T38" fmla="*/ 110 w 174"/>
                <a:gd name="T39" fmla="*/ 0 h 220"/>
                <a:gd name="T40" fmla="*/ 110 w 174"/>
                <a:gd name="T41" fmla="*/ 0 h 220"/>
                <a:gd name="T42" fmla="*/ 108 w 174"/>
                <a:gd name="T43" fmla="*/ 16 h 220"/>
                <a:gd name="T44" fmla="*/ 108 w 174"/>
                <a:gd name="T45" fmla="*/ 30 h 220"/>
                <a:gd name="T46" fmla="*/ 110 w 174"/>
                <a:gd name="T47" fmla="*/ 46 h 220"/>
                <a:gd name="T48" fmla="*/ 114 w 174"/>
                <a:gd name="T49" fmla="*/ 60 h 220"/>
                <a:gd name="T50" fmla="*/ 120 w 174"/>
                <a:gd name="T51" fmla="*/ 82 h 220"/>
                <a:gd name="T52" fmla="*/ 124 w 174"/>
                <a:gd name="T53" fmla="*/ 90 h 220"/>
                <a:gd name="T54" fmla="*/ 124 w 174"/>
                <a:gd name="T55" fmla="*/ 90 h 220"/>
                <a:gd name="T56" fmla="*/ 116 w 174"/>
                <a:gd name="T57" fmla="*/ 78 h 220"/>
                <a:gd name="T58" fmla="*/ 108 w 174"/>
                <a:gd name="T59" fmla="*/ 66 h 220"/>
                <a:gd name="T60" fmla="*/ 94 w 174"/>
                <a:gd name="T61" fmla="*/ 54 h 220"/>
                <a:gd name="T62" fmla="*/ 76 w 174"/>
                <a:gd name="T63" fmla="*/ 42 h 220"/>
                <a:gd name="T64" fmla="*/ 66 w 174"/>
                <a:gd name="T65" fmla="*/ 38 h 220"/>
                <a:gd name="T66" fmla="*/ 56 w 174"/>
                <a:gd name="T67" fmla="*/ 34 h 220"/>
                <a:gd name="T68" fmla="*/ 44 w 174"/>
                <a:gd name="T69" fmla="*/ 32 h 220"/>
                <a:gd name="T70" fmla="*/ 30 w 174"/>
                <a:gd name="T71" fmla="*/ 32 h 220"/>
                <a:gd name="T72" fmla="*/ 16 w 174"/>
                <a:gd name="T73" fmla="*/ 34 h 220"/>
                <a:gd name="T74" fmla="*/ 0 w 174"/>
                <a:gd name="T75" fmla="*/ 38 h 220"/>
                <a:gd name="T76" fmla="*/ 64 w 174"/>
                <a:gd name="T77" fmla="*/ 220 h 220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174"/>
                <a:gd name="T118" fmla="*/ 0 h 220"/>
                <a:gd name="T119" fmla="*/ 174 w 174"/>
                <a:gd name="T120" fmla="*/ 220 h 220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174" h="220">
                  <a:moveTo>
                    <a:pt x="64" y="220"/>
                  </a:moveTo>
                  <a:lnTo>
                    <a:pt x="64" y="220"/>
                  </a:lnTo>
                  <a:lnTo>
                    <a:pt x="78" y="214"/>
                  </a:lnTo>
                  <a:lnTo>
                    <a:pt x="90" y="206"/>
                  </a:lnTo>
                  <a:lnTo>
                    <a:pt x="100" y="198"/>
                  </a:lnTo>
                  <a:lnTo>
                    <a:pt x="110" y="190"/>
                  </a:lnTo>
                  <a:lnTo>
                    <a:pt x="116" y="180"/>
                  </a:lnTo>
                  <a:lnTo>
                    <a:pt x="120" y="170"/>
                  </a:lnTo>
                  <a:lnTo>
                    <a:pt x="128" y="150"/>
                  </a:lnTo>
                  <a:lnTo>
                    <a:pt x="130" y="132"/>
                  </a:lnTo>
                  <a:lnTo>
                    <a:pt x="130" y="118"/>
                  </a:lnTo>
                  <a:lnTo>
                    <a:pt x="128" y="102"/>
                  </a:lnTo>
                  <a:lnTo>
                    <a:pt x="132" y="112"/>
                  </a:lnTo>
                  <a:lnTo>
                    <a:pt x="140" y="134"/>
                  </a:lnTo>
                  <a:lnTo>
                    <a:pt x="146" y="146"/>
                  </a:lnTo>
                  <a:lnTo>
                    <a:pt x="154" y="160"/>
                  </a:lnTo>
                  <a:lnTo>
                    <a:pt x="162" y="172"/>
                  </a:lnTo>
                  <a:lnTo>
                    <a:pt x="174" y="182"/>
                  </a:lnTo>
                  <a:lnTo>
                    <a:pt x="110" y="0"/>
                  </a:lnTo>
                  <a:lnTo>
                    <a:pt x="108" y="16"/>
                  </a:lnTo>
                  <a:lnTo>
                    <a:pt x="108" y="30"/>
                  </a:lnTo>
                  <a:lnTo>
                    <a:pt x="110" y="46"/>
                  </a:lnTo>
                  <a:lnTo>
                    <a:pt x="114" y="60"/>
                  </a:lnTo>
                  <a:lnTo>
                    <a:pt x="120" y="82"/>
                  </a:lnTo>
                  <a:lnTo>
                    <a:pt x="124" y="90"/>
                  </a:lnTo>
                  <a:lnTo>
                    <a:pt x="116" y="78"/>
                  </a:lnTo>
                  <a:lnTo>
                    <a:pt x="108" y="66"/>
                  </a:lnTo>
                  <a:lnTo>
                    <a:pt x="94" y="54"/>
                  </a:lnTo>
                  <a:lnTo>
                    <a:pt x="76" y="42"/>
                  </a:lnTo>
                  <a:lnTo>
                    <a:pt x="66" y="38"/>
                  </a:lnTo>
                  <a:lnTo>
                    <a:pt x="56" y="34"/>
                  </a:lnTo>
                  <a:lnTo>
                    <a:pt x="44" y="32"/>
                  </a:lnTo>
                  <a:lnTo>
                    <a:pt x="30" y="32"/>
                  </a:lnTo>
                  <a:lnTo>
                    <a:pt x="16" y="34"/>
                  </a:lnTo>
                  <a:lnTo>
                    <a:pt x="0" y="38"/>
                  </a:lnTo>
                  <a:lnTo>
                    <a:pt x="64" y="22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1760" name="Freeform 38"/>
            <p:cNvSpPr>
              <a:spLocks/>
            </p:cNvSpPr>
            <p:nvPr/>
          </p:nvSpPr>
          <p:spPr bwMode="auto">
            <a:xfrm>
              <a:off x="2238" y="1306"/>
              <a:ext cx="44" cy="30"/>
            </a:xfrm>
            <a:custGeom>
              <a:avLst/>
              <a:gdLst>
                <a:gd name="T0" fmla="*/ 44 w 44"/>
                <a:gd name="T1" fmla="*/ 18 h 30"/>
                <a:gd name="T2" fmla="*/ 8 w 44"/>
                <a:gd name="T3" fmla="*/ 30 h 30"/>
                <a:gd name="T4" fmla="*/ 0 w 44"/>
                <a:gd name="T5" fmla="*/ 12 h 30"/>
                <a:gd name="T6" fmla="*/ 38 w 44"/>
                <a:gd name="T7" fmla="*/ 0 h 30"/>
                <a:gd name="T8" fmla="*/ 44 w 44"/>
                <a:gd name="T9" fmla="*/ 18 h 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4"/>
                <a:gd name="T16" fmla="*/ 0 h 30"/>
                <a:gd name="T17" fmla="*/ 44 w 44"/>
                <a:gd name="T18" fmla="*/ 30 h 3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4" h="30">
                  <a:moveTo>
                    <a:pt x="44" y="18"/>
                  </a:moveTo>
                  <a:lnTo>
                    <a:pt x="8" y="30"/>
                  </a:lnTo>
                  <a:lnTo>
                    <a:pt x="0" y="12"/>
                  </a:lnTo>
                  <a:lnTo>
                    <a:pt x="38" y="0"/>
                  </a:lnTo>
                  <a:lnTo>
                    <a:pt x="44" y="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1761" name="Freeform 39"/>
            <p:cNvSpPr>
              <a:spLocks/>
            </p:cNvSpPr>
            <p:nvPr/>
          </p:nvSpPr>
          <p:spPr bwMode="auto">
            <a:xfrm>
              <a:off x="2238" y="1306"/>
              <a:ext cx="44" cy="30"/>
            </a:xfrm>
            <a:custGeom>
              <a:avLst/>
              <a:gdLst>
                <a:gd name="T0" fmla="*/ 44 w 44"/>
                <a:gd name="T1" fmla="*/ 18 h 30"/>
                <a:gd name="T2" fmla="*/ 8 w 44"/>
                <a:gd name="T3" fmla="*/ 30 h 30"/>
                <a:gd name="T4" fmla="*/ 0 w 44"/>
                <a:gd name="T5" fmla="*/ 12 h 30"/>
                <a:gd name="T6" fmla="*/ 38 w 44"/>
                <a:gd name="T7" fmla="*/ 0 h 30"/>
                <a:gd name="T8" fmla="*/ 44 w 44"/>
                <a:gd name="T9" fmla="*/ 18 h 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4"/>
                <a:gd name="T16" fmla="*/ 0 h 30"/>
                <a:gd name="T17" fmla="*/ 44 w 44"/>
                <a:gd name="T18" fmla="*/ 30 h 3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4" h="30">
                  <a:moveTo>
                    <a:pt x="44" y="18"/>
                  </a:moveTo>
                  <a:lnTo>
                    <a:pt x="8" y="30"/>
                  </a:lnTo>
                  <a:lnTo>
                    <a:pt x="0" y="12"/>
                  </a:lnTo>
                  <a:lnTo>
                    <a:pt x="38" y="0"/>
                  </a:lnTo>
                  <a:lnTo>
                    <a:pt x="44" y="18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1762" name="Freeform 40"/>
            <p:cNvSpPr>
              <a:spLocks/>
            </p:cNvSpPr>
            <p:nvPr/>
          </p:nvSpPr>
          <p:spPr bwMode="auto">
            <a:xfrm>
              <a:off x="2238" y="1306"/>
              <a:ext cx="44" cy="30"/>
            </a:xfrm>
            <a:custGeom>
              <a:avLst/>
              <a:gdLst>
                <a:gd name="T0" fmla="*/ 44 w 44"/>
                <a:gd name="T1" fmla="*/ 18 h 30"/>
                <a:gd name="T2" fmla="*/ 8 w 44"/>
                <a:gd name="T3" fmla="*/ 30 h 30"/>
                <a:gd name="T4" fmla="*/ 0 w 44"/>
                <a:gd name="T5" fmla="*/ 12 h 30"/>
                <a:gd name="T6" fmla="*/ 38 w 44"/>
                <a:gd name="T7" fmla="*/ 0 h 30"/>
                <a:gd name="T8" fmla="*/ 44 w 44"/>
                <a:gd name="T9" fmla="*/ 18 h 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4"/>
                <a:gd name="T16" fmla="*/ 0 h 30"/>
                <a:gd name="T17" fmla="*/ 44 w 44"/>
                <a:gd name="T18" fmla="*/ 30 h 3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4" h="30">
                  <a:moveTo>
                    <a:pt x="44" y="18"/>
                  </a:moveTo>
                  <a:lnTo>
                    <a:pt x="8" y="30"/>
                  </a:lnTo>
                  <a:lnTo>
                    <a:pt x="0" y="12"/>
                  </a:lnTo>
                  <a:lnTo>
                    <a:pt x="38" y="0"/>
                  </a:lnTo>
                  <a:lnTo>
                    <a:pt x="44" y="18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1763" name="Freeform 41"/>
            <p:cNvSpPr>
              <a:spLocks/>
            </p:cNvSpPr>
            <p:nvPr/>
          </p:nvSpPr>
          <p:spPr bwMode="auto">
            <a:xfrm>
              <a:off x="2466" y="748"/>
              <a:ext cx="370" cy="370"/>
            </a:xfrm>
            <a:custGeom>
              <a:avLst/>
              <a:gdLst>
                <a:gd name="T0" fmla="*/ 370 w 370"/>
                <a:gd name="T1" fmla="*/ 184 h 370"/>
                <a:gd name="T2" fmla="*/ 366 w 370"/>
                <a:gd name="T3" fmla="*/ 222 h 370"/>
                <a:gd name="T4" fmla="*/ 356 w 370"/>
                <a:gd name="T5" fmla="*/ 256 h 370"/>
                <a:gd name="T6" fmla="*/ 338 w 370"/>
                <a:gd name="T7" fmla="*/ 288 h 370"/>
                <a:gd name="T8" fmla="*/ 316 w 370"/>
                <a:gd name="T9" fmla="*/ 316 h 370"/>
                <a:gd name="T10" fmla="*/ 288 w 370"/>
                <a:gd name="T11" fmla="*/ 338 h 370"/>
                <a:gd name="T12" fmla="*/ 256 w 370"/>
                <a:gd name="T13" fmla="*/ 356 h 370"/>
                <a:gd name="T14" fmla="*/ 222 w 370"/>
                <a:gd name="T15" fmla="*/ 366 h 370"/>
                <a:gd name="T16" fmla="*/ 184 w 370"/>
                <a:gd name="T17" fmla="*/ 370 h 370"/>
                <a:gd name="T18" fmla="*/ 166 w 370"/>
                <a:gd name="T19" fmla="*/ 368 h 370"/>
                <a:gd name="T20" fmla="*/ 130 w 370"/>
                <a:gd name="T21" fmla="*/ 362 h 370"/>
                <a:gd name="T22" fmla="*/ 96 w 370"/>
                <a:gd name="T23" fmla="*/ 348 h 370"/>
                <a:gd name="T24" fmla="*/ 68 w 370"/>
                <a:gd name="T25" fmla="*/ 328 h 370"/>
                <a:gd name="T26" fmla="*/ 42 w 370"/>
                <a:gd name="T27" fmla="*/ 302 h 370"/>
                <a:gd name="T28" fmla="*/ 22 w 370"/>
                <a:gd name="T29" fmla="*/ 274 h 370"/>
                <a:gd name="T30" fmla="*/ 8 w 370"/>
                <a:gd name="T31" fmla="*/ 240 h 370"/>
                <a:gd name="T32" fmla="*/ 0 w 370"/>
                <a:gd name="T33" fmla="*/ 204 h 370"/>
                <a:gd name="T34" fmla="*/ 0 w 370"/>
                <a:gd name="T35" fmla="*/ 184 h 370"/>
                <a:gd name="T36" fmla="*/ 4 w 370"/>
                <a:gd name="T37" fmla="*/ 148 h 370"/>
                <a:gd name="T38" fmla="*/ 14 w 370"/>
                <a:gd name="T39" fmla="*/ 112 h 370"/>
                <a:gd name="T40" fmla="*/ 32 w 370"/>
                <a:gd name="T41" fmla="*/ 82 h 370"/>
                <a:gd name="T42" fmla="*/ 54 w 370"/>
                <a:gd name="T43" fmla="*/ 54 h 370"/>
                <a:gd name="T44" fmla="*/ 82 w 370"/>
                <a:gd name="T45" fmla="*/ 32 h 370"/>
                <a:gd name="T46" fmla="*/ 112 w 370"/>
                <a:gd name="T47" fmla="*/ 14 h 370"/>
                <a:gd name="T48" fmla="*/ 148 w 370"/>
                <a:gd name="T49" fmla="*/ 4 h 370"/>
                <a:gd name="T50" fmla="*/ 184 w 370"/>
                <a:gd name="T51" fmla="*/ 0 h 370"/>
                <a:gd name="T52" fmla="*/ 204 w 370"/>
                <a:gd name="T53" fmla="*/ 0 h 370"/>
                <a:gd name="T54" fmla="*/ 240 w 370"/>
                <a:gd name="T55" fmla="*/ 8 h 370"/>
                <a:gd name="T56" fmla="*/ 274 w 370"/>
                <a:gd name="T57" fmla="*/ 22 h 370"/>
                <a:gd name="T58" fmla="*/ 302 w 370"/>
                <a:gd name="T59" fmla="*/ 42 h 370"/>
                <a:gd name="T60" fmla="*/ 328 w 370"/>
                <a:gd name="T61" fmla="*/ 68 h 370"/>
                <a:gd name="T62" fmla="*/ 348 w 370"/>
                <a:gd name="T63" fmla="*/ 96 h 370"/>
                <a:gd name="T64" fmla="*/ 362 w 370"/>
                <a:gd name="T65" fmla="*/ 130 h 370"/>
                <a:gd name="T66" fmla="*/ 368 w 370"/>
                <a:gd name="T67" fmla="*/ 166 h 370"/>
                <a:gd name="T68" fmla="*/ 370 w 370"/>
                <a:gd name="T69" fmla="*/ 184 h 370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370"/>
                <a:gd name="T106" fmla="*/ 0 h 370"/>
                <a:gd name="T107" fmla="*/ 370 w 370"/>
                <a:gd name="T108" fmla="*/ 370 h 370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370" h="370">
                  <a:moveTo>
                    <a:pt x="370" y="184"/>
                  </a:moveTo>
                  <a:lnTo>
                    <a:pt x="370" y="184"/>
                  </a:lnTo>
                  <a:lnTo>
                    <a:pt x="368" y="204"/>
                  </a:lnTo>
                  <a:lnTo>
                    <a:pt x="366" y="222"/>
                  </a:lnTo>
                  <a:lnTo>
                    <a:pt x="362" y="240"/>
                  </a:lnTo>
                  <a:lnTo>
                    <a:pt x="356" y="256"/>
                  </a:lnTo>
                  <a:lnTo>
                    <a:pt x="348" y="274"/>
                  </a:lnTo>
                  <a:lnTo>
                    <a:pt x="338" y="288"/>
                  </a:lnTo>
                  <a:lnTo>
                    <a:pt x="328" y="302"/>
                  </a:lnTo>
                  <a:lnTo>
                    <a:pt x="316" y="316"/>
                  </a:lnTo>
                  <a:lnTo>
                    <a:pt x="302" y="328"/>
                  </a:lnTo>
                  <a:lnTo>
                    <a:pt x="288" y="338"/>
                  </a:lnTo>
                  <a:lnTo>
                    <a:pt x="274" y="348"/>
                  </a:lnTo>
                  <a:lnTo>
                    <a:pt x="256" y="356"/>
                  </a:lnTo>
                  <a:lnTo>
                    <a:pt x="240" y="362"/>
                  </a:lnTo>
                  <a:lnTo>
                    <a:pt x="222" y="366"/>
                  </a:lnTo>
                  <a:lnTo>
                    <a:pt x="204" y="368"/>
                  </a:lnTo>
                  <a:lnTo>
                    <a:pt x="184" y="370"/>
                  </a:lnTo>
                  <a:lnTo>
                    <a:pt x="166" y="368"/>
                  </a:lnTo>
                  <a:lnTo>
                    <a:pt x="148" y="366"/>
                  </a:lnTo>
                  <a:lnTo>
                    <a:pt x="130" y="362"/>
                  </a:lnTo>
                  <a:lnTo>
                    <a:pt x="112" y="356"/>
                  </a:lnTo>
                  <a:lnTo>
                    <a:pt x="96" y="348"/>
                  </a:lnTo>
                  <a:lnTo>
                    <a:pt x="82" y="338"/>
                  </a:lnTo>
                  <a:lnTo>
                    <a:pt x="68" y="328"/>
                  </a:lnTo>
                  <a:lnTo>
                    <a:pt x="54" y="316"/>
                  </a:lnTo>
                  <a:lnTo>
                    <a:pt x="42" y="302"/>
                  </a:lnTo>
                  <a:lnTo>
                    <a:pt x="32" y="288"/>
                  </a:lnTo>
                  <a:lnTo>
                    <a:pt x="22" y="274"/>
                  </a:lnTo>
                  <a:lnTo>
                    <a:pt x="14" y="256"/>
                  </a:lnTo>
                  <a:lnTo>
                    <a:pt x="8" y="240"/>
                  </a:lnTo>
                  <a:lnTo>
                    <a:pt x="4" y="222"/>
                  </a:lnTo>
                  <a:lnTo>
                    <a:pt x="0" y="204"/>
                  </a:lnTo>
                  <a:lnTo>
                    <a:pt x="0" y="184"/>
                  </a:lnTo>
                  <a:lnTo>
                    <a:pt x="0" y="166"/>
                  </a:lnTo>
                  <a:lnTo>
                    <a:pt x="4" y="148"/>
                  </a:lnTo>
                  <a:lnTo>
                    <a:pt x="8" y="130"/>
                  </a:lnTo>
                  <a:lnTo>
                    <a:pt x="14" y="112"/>
                  </a:lnTo>
                  <a:lnTo>
                    <a:pt x="22" y="96"/>
                  </a:lnTo>
                  <a:lnTo>
                    <a:pt x="32" y="82"/>
                  </a:lnTo>
                  <a:lnTo>
                    <a:pt x="42" y="68"/>
                  </a:lnTo>
                  <a:lnTo>
                    <a:pt x="54" y="54"/>
                  </a:lnTo>
                  <a:lnTo>
                    <a:pt x="68" y="42"/>
                  </a:lnTo>
                  <a:lnTo>
                    <a:pt x="82" y="32"/>
                  </a:lnTo>
                  <a:lnTo>
                    <a:pt x="96" y="22"/>
                  </a:lnTo>
                  <a:lnTo>
                    <a:pt x="112" y="14"/>
                  </a:lnTo>
                  <a:lnTo>
                    <a:pt x="130" y="8"/>
                  </a:lnTo>
                  <a:lnTo>
                    <a:pt x="148" y="4"/>
                  </a:lnTo>
                  <a:lnTo>
                    <a:pt x="166" y="0"/>
                  </a:lnTo>
                  <a:lnTo>
                    <a:pt x="184" y="0"/>
                  </a:lnTo>
                  <a:lnTo>
                    <a:pt x="204" y="0"/>
                  </a:lnTo>
                  <a:lnTo>
                    <a:pt x="222" y="4"/>
                  </a:lnTo>
                  <a:lnTo>
                    <a:pt x="240" y="8"/>
                  </a:lnTo>
                  <a:lnTo>
                    <a:pt x="256" y="14"/>
                  </a:lnTo>
                  <a:lnTo>
                    <a:pt x="274" y="22"/>
                  </a:lnTo>
                  <a:lnTo>
                    <a:pt x="288" y="32"/>
                  </a:lnTo>
                  <a:lnTo>
                    <a:pt x="302" y="42"/>
                  </a:lnTo>
                  <a:lnTo>
                    <a:pt x="316" y="54"/>
                  </a:lnTo>
                  <a:lnTo>
                    <a:pt x="328" y="68"/>
                  </a:lnTo>
                  <a:lnTo>
                    <a:pt x="338" y="82"/>
                  </a:lnTo>
                  <a:lnTo>
                    <a:pt x="348" y="96"/>
                  </a:lnTo>
                  <a:lnTo>
                    <a:pt x="356" y="112"/>
                  </a:lnTo>
                  <a:lnTo>
                    <a:pt x="362" y="130"/>
                  </a:lnTo>
                  <a:lnTo>
                    <a:pt x="366" y="148"/>
                  </a:lnTo>
                  <a:lnTo>
                    <a:pt x="368" y="166"/>
                  </a:lnTo>
                  <a:lnTo>
                    <a:pt x="370" y="184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1764" name="Line 42"/>
            <p:cNvSpPr>
              <a:spLocks noChangeShapeType="1"/>
            </p:cNvSpPr>
            <p:nvPr/>
          </p:nvSpPr>
          <p:spPr bwMode="auto">
            <a:xfrm flipH="1">
              <a:off x="1692" y="746"/>
              <a:ext cx="964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1765" name="Rectangle 43"/>
            <p:cNvSpPr>
              <a:spLocks noChangeArrowheads="1"/>
            </p:cNvSpPr>
            <p:nvPr/>
          </p:nvSpPr>
          <p:spPr bwMode="auto">
            <a:xfrm>
              <a:off x="1058" y="714"/>
              <a:ext cx="746" cy="64"/>
            </a:xfrm>
            <a:prstGeom prst="rect">
              <a:avLst/>
            </a:prstGeom>
            <a:solidFill>
              <a:srgbClr val="FFE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1766" name="Rectangle 44"/>
            <p:cNvSpPr>
              <a:spLocks noChangeArrowheads="1"/>
            </p:cNvSpPr>
            <p:nvPr/>
          </p:nvSpPr>
          <p:spPr bwMode="auto">
            <a:xfrm>
              <a:off x="1058" y="714"/>
              <a:ext cx="746" cy="64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1767" name="Rectangle 45"/>
            <p:cNvSpPr>
              <a:spLocks noChangeArrowheads="1"/>
            </p:cNvSpPr>
            <p:nvPr/>
          </p:nvSpPr>
          <p:spPr bwMode="auto">
            <a:xfrm>
              <a:off x="909" y="583"/>
              <a:ext cx="800" cy="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>
                  <a:solidFill>
                    <a:srgbClr val="0000FF"/>
                  </a:solidFill>
                  <a:latin typeface="Times New Roman" charset="0"/>
                  <a:ea typeface="ＭＳ Ｐゴシック" charset="0"/>
                  <a:cs typeface="ＭＳ Ｐゴシック" charset="0"/>
                </a:rPr>
                <a:t>Linac 4, (4.0 GeV, 4 MW, 50 Hz)</a:t>
              </a:r>
              <a:endParaRPr lang="en-US" sz="2400" b="1">
                <a:solidFill>
                  <a:srgbClr val="0000FF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1768" name="Rectangle 46"/>
            <p:cNvSpPr>
              <a:spLocks noChangeArrowheads="1"/>
            </p:cNvSpPr>
            <p:nvPr/>
          </p:nvSpPr>
          <p:spPr bwMode="auto">
            <a:xfrm>
              <a:off x="2340" y="1292"/>
              <a:ext cx="147" cy="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ＭＳ Ｐゴシック" charset="0"/>
                </a:rPr>
                <a:t>Target</a:t>
              </a:r>
              <a:endParaRPr lang="en-US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1769" name="Rectangle 47"/>
            <p:cNvSpPr>
              <a:spLocks noChangeArrowheads="1"/>
            </p:cNvSpPr>
            <p:nvPr/>
          </p:nvSpPr>
          <p:spPr bwMode="auto">
            <a:xfrm>
              <a:off x="645" y="1880"/>
              <a:ext cx="802" cy="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ＭＳ Ｐゴシック" charset="0"/>
                </a:rPr>
                <a:t>~300 MeV</a:t>
              </a:r>
              <a:r>
                <a:rPr lang="en-US" sz="1400">
                  <a:solidFill>
                    <a:srgbClr val="000000"/>
                  </a:solidFill>
                  <a:latin typeface="Symbol" charset="0"/>
                  <a:ea typeface="ＭＳ Ｐゴシック" charset="0"/>
                  <a:cs typeface="ＭＳ Ｐゴシック" charset="0"/>
                </a:rPr>
                <a:t> n</a:t>
              </a:r>
              <a:r>
                <a:rPr lang="en-US" sz="1400" baseline="-25000">
                  <a:solidFill>
                    <a:srgbClr val="000000"/>
                  </a:solidFill>
                  <a:latin typeface="Symbol" charset="0"/>
                  <a:ea typeface="ＭＳ Ｐゴシック" charset="0"/>
                  <a:cs typeface="ＭＳ Ｐゴシック" charset="0"/>
                </a:rPr>
                <a:t>m</a:t>
              </a:r>
              <a:r>
                <a:rPr lang="en-US" sz="1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ＭＳ Ｐゴシック" charset="0"/>
                </a:rPr>
                <a:t> beam to far detector</a:t>
              </a:r>
              <a:endParaRPr lang="en-US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1770" name="Rectangle 48"/>
            <p:cNvSpPr>
              <a:spLocks noChangeArrowheads="1"/>
            </p:cNvSpPr>
            <p:nvPr/>
          </p:nvSpPr>
          <p:spPr bwMode="auto">
            <a:xfrm>
              <a:off x="1527" y="1641"/>
              <a:ext cx="295" cy="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ＭＳ Ｐゴシック" charset="0"/>
                </a:rPr>
                <a:t>decay tunnel</a:t>
              </a:r>
              <a:endParaRPr lang="en-US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1771" name="Rectangle 49"/>
            <p:cNvSpPr>
              <a:spLocks noChangeArrowheads="1"/>
            </p:cNvSpPr>
            <p:nvPr/>
          </p:nvSpPr>
          <p:spPr bwMode="auto">
            <a:xfrm>
              <a:off x="2504" y="876"/>
              <a:ext cx="308" cy="1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 defTabSz="914400" fontAlgn="base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1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ＭＳ Ｐゴシック" charset="0"/>
                </a:rPr>
                <a:t>Accumulator</a:t>
              </a:r>
            </a:p>
            <a:p>
              <a:pPr algn="ctr" defTabSz="914400" fontAlgn="base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1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ＭＳ Ｐゴシック" charset="0"/>
                </a:rPr>
                <a:t>ring</a:t>
              </a:r>
              <a:endParaRPr lang="en-US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1772" name="Rectangle 50"/>
            <p:cNvSpPr>
              <a:spLocks noChangeArrowheads="1"/>
            </p:cNvSpPr>
            <p:nvPr/>
          </p:nvSpPr>
          <p:spPr bwMode="auto">
            <a:xfrm>
              <a:off x="1674" y="1102"/>
              <a:ext cx="292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440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1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ＭＳ Ｐゴシック" charset="0"/>
                </a:rPr>
                <a:t>Magnetic</a:t>
              </a:r>
            </a:p>
            <a:p>
              <a:pPr defTabSz="91440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1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ＭＳ Ｐゴシック" charset="0"/>
                </a:rPr>
                <a:t>horn capture</a:t>
              </a:r>
            </a:p>
            <a:p>
              <a:pPr defTabSz="91440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1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ＭＳ Ｐゴシック" charset="0"/>
                </a:rPr>
                <a:t>(collector)</a:t>
              </a:r>
              <a:endParaRPr lang="en-US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1773" name="Rectangle 52"/>
            <p:cNvSpPr>
              <a:spLocks noChangeArrowheads="1"/>
            </p:cNvSpPr>
            <p:nvPr/>
          </p:nvSpPr>
          <p:spPr bwMode="auto">
            <a:xfrm>
              <a:off x="1179" y="804"/>
              <a:ext cx="500" cy="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>
                  <a:solidFill>
                    <a:srgbClr val="FF0000"/>
                  </a:solidFill>
                  <a:latin typeface="Times New Roman" charset="0"/>
                  <a:ea typeface="ＭＳ Ｐゴシック" charset="0"/>
                  <a:cs typeface="ＭＳ Ｐゴシック" charset="0"/>
                </a:rPr>
                <a:t>proton driver (SPL)</a:t>
              </a:r>
              <a:endParaRPr lang="en-US" sz="2400" b="1">
                <a:solidFill>
                  <a:srgbClr val="FF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1774" name="Rectangle 53"/>
            <p:cNvSpPr>
              <a:spLocks noChangeArrowheads="1"/>
            </p:cNvSpPr>
            <p:nvPr/>
          </p:nvSpPr>
          <p:spPr bwMode="auto">
            <a:xfrm rot="-1211666">
              <a:off x="1332" y="1525"/>
              <a:ext cx="442" cy="87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1775" name="Text Box 54"/>
            <p:cNvSpPr txBox="1">
              <a:spLocks noChangeArrowheads="1"/>
            </p:cNvSpPr>
            <p:nvPr/>
          </p:nvSpPr>
          <p:spPr bwMode="auto">
            <a:xfrm>
              <a:off x="1842" y="1463"/>
              <a:ext cx="367" cy="1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2000">
                  <a:solidFill>
                    <a:srgbClr val="008000"/>
                  </a:solidFill>
                  <a:latin typeface="Comic Sans MS" charset="0"/>
                </a:rPr>
                <a:t>hadrons</a:t>
              </a:r>
            </a:p>
          </p:txBody>
        </p:sp>
        <p:sp>
          <p:nvSpPr>
            <p:cNvPr id="31776" name="Text Box 55"/>
            <p:cNvSpPr txBox="1">
              <a:spLocks noChangeArrowheads="1"/>
            </p:cNvSpPr>
            <p:nvPr/>
          </p:nvSpPr>
          <p:spPr bwMode="auto">
            <a:xfrm>
              <a:off x="885" y="1484"/>
              <a:ext cx="247" cy="1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2800">
                  <a:solidFill>
                    <a:srgbClr val="008000"/>
                  </a:solidFill>
                  <a:latin typeface="Symbol" charset="0"/>
                </a:rPr>
                <a:t>n, m</a:t>
              </a:r>
            </a:p>
          </p:txBody>
        </p:sp>
        <p:sp>
          <p:nvSpPr>
            <p:cNvPr id="31777" name="Text Box 57"/>
            <p:cNvSpPr txBox="1">
              <a:spLocks noChangeArrowheads="1"/>
            </p:cNvSpPr>
            <p:nvPr/>
          </p:nvSpPr>
          <p:spPr bwMode="auto">
            <a:xfrm>
              <a:off x="2525" y="1127"/>
              <a:ext cx="104" cy="1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2000">
                  <a:solidFill>
                    <a:srgbClr val="008000"/>
                  </a:solidFill>
                  <a:latin typeface="Comic Sans MS" charset="0"/>
                </a:rPr>
                <a:t>p</a:t>
              </a:r>
            </a:p>
          </p:txBody>
        </p:sp>
      </p:grpSp>
      <p:pic>
        <p:nvPicPr>
          <p:cNvPr id="3175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81463" y="4895850"/>
            <a:ext cx="4943475" cy="17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4" name="Text Box 1036"/>
          <p:cNvSpPr txBox="1">
            <a:spLocks noChangeArrowheads="1"/>
          </p:cNvSpPr>
          <p:nvPr/>
        </p:nvSpPr>
        <p:spPr bwMode="auto">
          <a:xfrm>
            <a:off x="2211388" y="5349875"/>
            <a:ext cx="1903412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00FF"/>
                </a:solidFill>
                <a:latin typeface="Comic Sans MS" charset="0"/>
              </a:rPr>
              <a:t>Water Cherenkov detector MEMPHYS at Fréjus</a:t>
            </a:r>
          </a:p>
        </p:txBody>
      </p:sp>
      <p:pic>
        <p:nvPicPr>
          <p:cNvPr id="35" name="Image 3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483" y="5273715"/>
            <a:ext cx="1578644" cy="1235289"/>
          </a:xfrm>
          <a:prstGeom prst="rect">
            <a:avLst/>
          </a:prstGeom>
        </p:spPr>
      </p:pic>
      <p:sp>
        <p:nvSpPr>
          <p:cNvPr id="36" name="Rectangle 8"/>
          <p:cNvSpPr>
            <a:spLocks noChangeArrowheads="1"/>
          </p:cNvSpPr>
          <p:nvPr/>
        </p:nvSpPr>
        <p:spPr bwMode="auto">
          <a:xfrm>
            <a:off x="99504" y="2085072"/>
            <a:ext cx="48101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(</a:t>
            </a:r>
            <a:r>
              <a:rPr lang="en-US" sz="1400" dirty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  <a:hlinkClick r:id="rId5"/>
              </a:rPr>
              <a:t>http://doc.cern.ch/yellowrep/2006/2006-006/full_document.pdf</a:t>
            </a:r>
            <a:r>
              <a:rPr lang="en-US" sz="1400" dirty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89458279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13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700463"/>
            <a:ext cx="3251200" cy="315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1" name="Tableau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9030686"/>
              </p:ext>
            </p:extLst>
          </p:nvPr>
        </p:nvGraphicFramePr>
        <p:xfrm>
          <a:off x="3216646" y="1138091"/>
          <a:ext cx="5884662" cy="311126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tableStyleId>{2D5ABB26-0587-4C30-8999-92F81FD0307C}</a:tableStyleId>
              </a:tblPr>
              <a:tblGrid>
                <a:gridCol w="2291529"/>
                <a:gridCol w="1317927"/>
                <a:gridCol w="2275206"/>
              </a:tblGrid>
              <a:tr h="106680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sym typeface="Symbol" pitchFamily="-110" charset="2"/>
                        </a:rPr>
                        <a:t></a:t>
                      </a:r>
                      <a:r>
                        <a:rPr lang="en-US" sz="2800" b="1" baseline="-25000" dirty="0" smtClean="0">
                          <a:solidFill>
                            <a:srgbClr val="FF0000"/>
                          </a:solidFill>
                          <a:sym typeface="Symbol" pitchFamily="-110" charset="2"/>
                        </a:rPr>
                        <a:t>e </a:t>
                      </a:r>
                      <a:r>
                        <a:rPr lang="en-US" sz="2800" b="1" dirty="0" smtClean="0">
                          <a:sym typeface="Symbol" pitchFamily="-110" charset="2"/>
                        </a:rPr>
                        <a:t></a:t>
                      </a:r>
                      <a:r>
                        <a:rPr lang="en-US" sz="2800" b="1" baseline="-25000" dirty="0" smtClean="0">
                          <a:solidFill>
                            <a:srgbClr val="FF0000"/>
                          </a:solidFill>
                          <a:sym typeface="Symbol" pitchFamily="-110" charset="2"/>
                        </a:rPr>
                        <a:t>  </a:t>
                      </a:r>
                      <a:r>
                        <a:rPr lang="en-US" sz="2800" b="1" dirty="0" smtClean="0">
                          <a:sym typeface="Symbol" pitchFamily="-110" charset="2"/>
                        </a:rPr>
                        <a:t></a:t>
                      </a:r>
                      <a:r>
                        <a:rPr lang="en-US" sz="2800" b="1" baseline="-25000" dirty="0" smtClean="0">
                          <a:solidFill>
                            <a:srgbClr val="3399FF"/>
                          </a:solidFill>
                          <a:latin typeface="Symbol" pitchFamily="-110" charset="2"/>
                          <a:sym typeface="Symbol" pitchFamily="-110" charset="2"/>
                        </a:rPr>
                        <a:t>m </a:t>
                      </a:r>
                      <a:r>
                        <a:rPr lang="en-US" sz="2800" b="1" baseline="-25000" dirty="0" smtClean="0">
                          <a:solidFill>
                            <a:srgbClr val="0000FF"/>
                          </a:solidFill>
                          <a:latin typeface="Symbol" pitchFamily="-110" charset="2"/>
                          <a:sym typeface="Symbol" pitchFamily="-110" charset="2"/>
                        </a:rPr>
                        <a:t>   </a:t>
                      </a:r>
                      <a:r>
                        <a:rPr lang="en-US" sz="2800" b="1" dirty="0" smtClean="0">
                          <a:sym typeface="Symbol" pitchFamily="-110" charset="2"/>
                        </a:rPr>
                        <a:t>(+)</a:t>
                      </a:r>
                      <a:endParaRPr lang="en-GB" sz="2800" dirty="0"/>
                    </a:p>
                  </a:txBody>
                  <a:tcPr anchor="ctr">
                    <a:lnL w="1270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solidFill>
                            <a:srgbClr val="3399FF"/>
                          </a:solidFill>
                          <a:sym typeface="Symbol" pitchFamily="-110" charset="2"/>
                        </a:rPr>
                        <a:t>(T)</a:t>
                      </a:r>
                      <a:endParaRPr lang="en-GB" sz="2800" dirty="0"/>
                    </a:p>
                  </a:txBody>
                  <a:tcPr anchor="ctr">
                    <a:lnL w="3810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 smtClean="0">
                          <a:sym typeface="Symbol" pitchFamily="-110" charset="2"/>
                        </a:rPr>
                        <a:t></a:t>
                      </a:r>
                      <a:r>
                        <a:rPr lang="en-US" sz="2800" b="1" baseline="-25000" dirty="0" err="1" smtClean="0">
                          <a:solidFill>
                            <a:srgbClr val="3399FF"/>
                          </a:solidFill>
                          <a:latin typeface="Symbol" pitchFamily="-110" charset="2"/>
                          <a:sym typeface="Symbol" pitchFamily="-110" charset="2"/>
                        </a:rPr>
                        <a:t>m</a:t>
                      </a:r>
                      <a:r>
                        <a:rPr lang="en-US" sz="2800" b="1" baseline="-25000" dirty="0" smtClean="0">
                          <a:solidFill>
                            <a:srgbClr val="0000FF"/>
                          </a:solidFill>
                          <a:latin typeface="Symbol" pitchFamily="-110" charset="2"/>
                          <a:sym typeface="Symbol" pitchFamily="-110" charset="2"/>
                        </a:rPr>
                        <a:t> </a:t>
                      </a:r>
                      <a:r>
                        <a:rPr lang="en-US" sz="2800" b="1" dirty="0" err="1" smtClean="0">
                          <a:sym typeface="Symbol" pitchFamily="-110" charset="2"/>
                        </a:rPr>
                        <a:t></a:t>
                      </a:r>
                      <a:r>
                        <a:rPr lang="en-US" sz="2800" b="1" baseline="-25000" dirty="0" smtClean="0">
                          <a:solidFill>
                            <a:srgbClr val="0000FF"/>
                          </a:solidFill>
                          <a:latin typeface="Symbol" pitchFamily="-110" charset="2"/>
                          <a:sym typeface="Symbol" pitchFamily="-110" charset="2"/>
                        </a:rPr>
                        <a:t>  </a:t>
                      </a:r>
                      <a:r>
                        <a:rPr lang="en-US" sz="2800" b="1" dirty="0" err="1" smtClean="0">
                          <a:sym typeface="Symbol" pitchFamily="-110" charset="2"/>
                        </a:rPr>
                        <a:t></a:t>
                      </a:r>
                      <a:r>
                        <a:rPr lang="en-US" sz="2800" b="1" baseline="-25000" dirty="0" err="1" smtClean="0">
                          <a:solidFill>
                            <a:srgbClr val="FF0000"/>
                          </a:solidFill>
                          <a:sym typeface="Symbol" pitchFamily="-110" charset="2"/>
                        </a:rPr>
                        <a:t>e</a:t>
                      </a:r>
                      <a:r>
                        <a:rPr lang="en-US" sz="2800" b="1" baseline="-25000" dirty="0" smtClean="0">
                          <a:solidFill>
                            <a:srgbClr val="FF0000"/>
                          </a:solidFill>
                          <a:sym typeface="Symbol" pitchFamily="-110" charset="2"/>
                        </a:rPr>
                        <a:t>   </a:t>
                      </a:r>
                      <a:r>
                        <a:rPr lang="en-US" sz="2800" b="1" dirty="0" smtClean="0">
                          <a:sym typeface="Symbol" pitchFamily="-110" charset="2"/>
                        </a:rPr>
                        <a:t>(</a:t>
                      </a:r>
                      <a:r>
                        <a:rPr lang="en-US" sz="2800" b="1" dirty="0" err="1" smtClean="0">
                          <a:latin typeface="Symbol" pitchFamily="-110" charset="2"/>
                          <a:sym typeface="Symbol" pitchFamily="-110" charset="2"/>
                        </a:rPr>
                        <a:t>p</a:t>
                      </a:r>
                      <a:r>
                        <a:rPr lang="en-US" sz="2800" b="1" baseline="30000" dirty="0" smtClean="0">
                          <a:sym typeface="Symbol" pitchFamily="-110" charset="2"/>
                        </a:rPr>
                        <a:t>+</a:t>
                      </a:r>
                      <a:r>
                        <a:rPr lang="en-US" sz="2800" b="1" dirty="0" smtClean="0">
                          <a:sym typeface="Symbol" pitchFamily="-110" charset="2"/>
                        </a:rPr>
                        <a:t>)</a:t>
                      </a:r>
                      <a:endParaRPr lang="en-GB" sz="2800" dirty="0"/>
                    </a:p>
                  </a:txBody>
                  <a:tcPr anchor="ctr">
                    <a:lnL w="3810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7766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solidFill>
                            <a:srgbClr val="FF0000"/>
                          </a:solidFill>
                          <a:sym typeface="Symbol" pitchFamily="-110" charset="2"/>
                        </a:rPr>
                        <a:t>(CP)</a:t>
                      </a:r>
                      <a:endParaRPr lang="en-GB" sz="2800" dirty="0"/>
                    </a:p>
                  </a:txBody>
                  <a:tcPr anchor="ctr">
                    <a:lnL w="1270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 smtClean="0">
                          <a:solidFill>
                            <a:srgbClr val="CC0099"/>
                          </a:solidFill>
                          <a:sym typeface="Symbol" pitchFamily="-110" charset="2"/>
                        </a:rPr>
                        <a:t>(CPT)</a:t>
                      </a:r>
                      <a:endParaRPr lang="en-GB" sz="2800" dirty="0" smtClean="0">
                        <a:solidFill>
                          <a:srgbClr val="CC0099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 smtClean="0">
                          <a:solidFill>
                            <a:srgbClr val="FF0000"/>
                          </a:solidFill>
                          <a:sym typeface="Symbol" pitchFamily="-110" charset="2"/>
                        </a:rPr>
                        <a:t>(CP)</a:t>
                      </a:r>
                      <a:endParaRPr lang="en-GB" sz="2800" dirty="0" smtClean="0"/>
                    </a:p>
                  </a:txBody>
                  <a:tcPr anchor="ctr">
                    <a:lnL w="3810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6680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 smtClean="0">
                          <a:sym typeface="Symbol" pitchFamily="-110" charset="2"/>
                        </a:rPr>
                        <a:t></a:t>
                      </a:r>
                      <a:r>
                        <a:rPr lang="en-US" sz="2800" b="1" baseline="-25000" dirty="0" err="1" smtClean="0">
                          <a:solidFill>
                            <a:srgbClr val="FF0000"/>
                          </a:solidFill>
                          <a:sym typeface="Symbol" pitchFamily="-110" charset="2"/>
                        </a:rPr>
                        <a:t>e</a:t>
                      </a:r>
                      <a:r>
                        <a:rPr lang="en-US" sz="2800" b="1" baseline="-25000" dirty="0" smtClean="0">
                          <a:solidFill>
                            <a:srgbClr val="FF0000"/>
                          </a:solidFill>
                          <a:sym typeface="Symbol" pitchFamily="-110" charset="2"/>
                        </a:rPr>
                        <a:t> </a:t>
                      </a:r>
                      <a:r>
                        <a:rPr lang="en-US" sz="2800" b="1" dirty="0" err="1" smtClean="0">
                          <a:sym typeface="Symbol" pitchFamily="-110" charset="2"/>
                        </a:rPr>
                        <a:t></a:t>
                      </a:r>
                      <a:r>
                        <a:rPr lang="en-US" sz="2800" b="1" baseline="-25000" dirty="0" smtClean="0">
                          <a:solidFill>
                            <a:srgbClr val="FF0000"/>
                          </a:solidFill>
                          <a:sym typeface="Symbol" pitchFamily="-110" charset="2"/>
                        </a:rPr>
                        <a:t>  </a:t>
                      </a:r>
                      <a:r>
                        <a:rPr lang="en-US" sz="2800" b="1" dirty="0" err="1" smtClean="0">
                          <a:sym typeface="Symbol" pitchFamily="-110" charset="2"/>
                        </a:rPr>
                        <a:t></a:t>
                      </a:r>
                      <a:r>
                        <a:rPr lang="en-US" sz="2800" b="1" baseline="-25000" dirty="0" err="1" smtClean="0">
                          <a:solidFill>
                            <a:srgbClr val="3399FF"/>
                          </a:solidFill>
                          <a:latin typeface="Symbol" pitchFamily="-110" charset="2"/>
                          <a:sym typeface="Symbol" pitchFamily="-110" charset="2"/>
                        </a:rPr>
                        <a:t>m</a:t>
                      </a:r>
                      <a:r>
                        <a:rPr lang="en-US" sz="2800" b="1" baseline="-25000" dirty="0" smtClean="0">
                          <a:solidFill>
                            <a:srgbClr val="0000FF"/>
                          </a:solidFill>
                          <a:latin typeface="Symbol" pitchFamily="-110" charset="2"/>
                          <a:sym typeface="Symbol" pitchFamily="-110" charset="2"/>
                        </a:rPr>
                        <a:t>      </a:t>
                      </a:r>
                      <a:r>
                        <a:rPr lang="en-US" sz="2800" b="1" dirty="0" smtClean="0">
                          <a:sym typeface="Symbol" pitchFamily="-110" charset="2"/>
                        </a:rPr>
                        <a:t>(</a:t>
                      </a:r>
                      <a:r>
                        <a:rPr lang="en-US" sz="2800" b="1" dirty="0" err="1" smtClean="0">
                          <a:sym typeface="Symbol" pitchFamily="-110" charset="2"/>
                        </a:rPr>
                        <a:t></a:t>
                      </a:r>
                      <a:r>
                        <a:rPr lang="en-US" sz="2800" b="1" dirty="0" smtClean="0">
                          <a:sym typeface="Symbol" pitchFamily="-110" charset="2"/>
                        </a:rPr>
                        <a:t>-) </a:t>
                      </a:r>
                      <a:endParaRPr lang="en-GB" sz="2800" dirty="0"/>
                    </a:p>
                  </a:txBody>
                  <a:tcPr anchor="ctr">
                    <a:lnL w="1270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solidFill>
                            <a:srgbClr val="3399FF"/>
                          </a:solidFill>
                          <a:sym typeface="Symbol" pitchFamily="-110" charset="2"/>
                        </a:rPr>
                        <a:t>(T)</a:t>
                      </a:r>
                      <a:endParaRPr lang="en-GB" sz="2800" dirty="0"/>
                    </a:p>
                  </a:txBody>
                  <a:tcPr anchor="ctr">
                    <a:lnL w="3810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 smtClean="0">
                          <a:sym typeface="Symbol" pitchFamily="-110" charset="2"/>
                        </a:rPr>
                        <a:t></a:t>
                      </a:r>
                      <a:r>
                        <a:rPr lang="en-US" sz="2800" b="1" baseline="-25000" dirty="0" err="1" smtClean="0">
                          <a:solidFill>
                            <a:srgbClr val="3399FF"/>
                          </a:solidFill>
                          <a:latin typeface="Symbol" pitchFamily="-110" charset="2"/>
                          <a:sym typeface="Symbol" pitchFamily="-110" charset="2"/>
                        </a:rPr>
                        <a:t>m</a:t>
                      </a:r>
                      <a:r>
                        <a:rPr lang="en-US" sz="2800" b="1" baseline="-25000" dirty="0" smtClean="0">
                          <a:solidFill>
                            <a:srgbClr val="0000FF"/>
                          </a:solidFill>
                          <a:latin typeface="Symbol" pitchFamily="-110" charset="2"/>
                          <a:sym typeface="Symbol" pitchFamily="-110" charset="2"/>
                        </a:rPr>
                        <a:t> </a:t>
                      </a:r>
                      <a:r>
                        <a:rPr lang="en-US" sz="2800" b="1" dirty="0" err="1" smtClean="0">
                          <a:sym typeface="Symbol" pitchFamily="-110" charset="2"/>
                        </a:rPr>
                        <a:t></a:t>
                      </a:r>
                      <a:r>
                        <a:rPr lang="en-US" sz="2800" b="1" baseline="-25000" dirty="0" smtClean="0">
                          <a:solidFill>
                            <a:srgbClr val="0000FF"/>
                          </a:solidFill>
                          <a:latin typeface="Symbol" pitchFamily="-110" charset="2"/>
                          <a:sym typeface="Symbol" pitchFamily="-110" charset="2"/>
                        </a:rPr>
                        <a:t>  </a:t>
                      </a:r>
                      <a:r>
                        <a:rPr lang="en-US" sz="2800" b="1" dirty="0" err="1" smtClean="0">
                          <a:sym typeface="Symbol" pitchFamily="-110" charset="2"/>
                        </a:rPr>
                        <a:t></a:t>
                      </a:r>
                      <a:r>
                        <a:rPr lang="en-US" sz="2800" b="1" baseline="-25000" dirty="0" err="1" smtClean="0">
                          <a:solidFill>
                            <a:srgbClr val="FF0000"/>
                          </a:solidFill>
                          <a:sym typeface="Symbol" pitchFamily="-110" charset="2"/>
                        </a:rPr>
                        <a:t>e</a:t>
                      </a:r>
                      <a:r>
                        <a:rPr lang="en-US" sz="2800" b="1" baseline="-25000" dirty="0" smtClean="0">
                          <a:solidFill>
                            <a:srgbClr val="FF0000"/>
                          </a:solidFill>
                          <a:sym typeface="Symbol" pitchFamily="-110" charset="2"/>
                        </a:rPr>
                        <a:t>   </a:t>
                      </a:r>
                      <a:r>
                        <a:rPr lang="en-US" sz="2800" b="1" dirty="0" smtClean="0">
                          <a:sym typeface="Symbol" pitchFamily="-110" charset="2"/>
                        </a:rPr>
                        <a:t>(</a:t>
                      </a:r>
                      <a:r>
                        <a:rPr lang="en-US" sz="2800" b="1" dirty="0" err="1" smtClean="0">
                          <a:latin typeface="Symbol" pitchFamily="-110" charset="2"/>
                          <a:sym typeface="Symbol" pitchFamily="-110" charset="2"/>
                        </a:rPr>
                        <a:t>p</a:t>
                      </a:r>
                      <a:r>
                        <a:rPr lang="en-US" sz="2800" b="1" baseline="30000" dirty="0" smtClean="0">
                          <a:sym typeface="Symbol" pitchFamily="-110" charset="2"/>
                        </a:rPr>
                        <a:t>-</a:t>
                      </a:r>
                      <a:r>
                        <a:rPr lang="en-US" sz="2800" b="1" dirty="0" smtClean="0">
                          <a:sym typeface="Symbol" pitchFamily="-110" charset="2"/>
                        </a:rPr>
                        <a:t>)</a:t>
                      </a:r>
                      <a:endParaRPr lang="en-GB" sz="2800" dirty="0"/>
                    </a:p>
                  </a:txBody>
                  <a:tcPr anchor="ctr">
                    <a:lnL w="3810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25644" name="Rectangle 12"/>
          <p:cNvSpPr>
            <a:spLocks noGrp="1" noChangeArrowheads="1"/>
          </p:cNvSpPr>
          <p:nvPr>
            <p:ph type="title"/>
          </p:nvPr>
        </p:nvSpPr>
        <p:spPr>
          <a:xfrm>
            <a:off x="195263" y="0"/>
            <a:ext cx="8772525" cy="949325"/>
          </a:xfrm>
        </p:spPr>
        <p:txBody>
          <a:bodyPr/>
          <a:lstStyle/>
          <a:p>
            <a:pPr eaLnBrk="1" hangingPunct="1"/>
            <a:r>
              <a:rPr lang="en-US" sz="3600" dirty="0"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ea typeface="ＭＳ Ｐゴシック" charset="0"/>
                <a:cs typeface="ＭＳ Ｐゴシック" charset="0"/>
              </a:rPr>
              <a:t>Combination of </a:t>
            </a:r>
            <a:r>
              <a:rPr lang="en-US" sz="360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ea typeface="ＭＳ Ｐゴシック" charset="0"/>
                <a:cs typeface="ＭＳ Ｐゴシック" charset="0"/>
              </a:rPr>
              <a:t>Super Beam </a:t>
            </a:r>
            <a:r>
              <a:rPr lang="en-US" sz="3600" dirty="0"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ea typeface="ＭＳ Ｐゴシック" charset="0"/>
                <a:cs typeface="ＭＳ Ｐゴシック" charset="0"/>
              </a:rPr>
              <a:t>with </a:t>
            </a:r>
            <a:r>
              <a:rPr lang="en-US" sz="360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ea typeface="ＭＳ Ｐゴシック" charset="0"/>
                <a:cs typeface="ＭＳ Ｐゴシック" charset="0"/>
              </a:rPr>
              <a:t>Beta Beam</a:t>
            </a:r>
            <a:endParaRPr lang="en-US" sz="3600" dirty="0">
              <a:effectLst>
                <a:outerShdw blurRad="38100" dist="38100" dir="2700000" algn="tl">
                  <a:srgbClr val="DDDDDD"/>
                </a:outerShdw>
              </a:effectLst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0421" name="Espace réservé de la date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smtClean="0">
                <a:solidFill>
                  <a:srgbClr val="000000"/>
                </a:solidFill>
              </a:rPr>
              <a:t>27 July 2012</a:t>
            </a:r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60422" name="Espace réservé du pied de page 2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200">
                <a:solidFill>
                  <a:srgbClr val="000000"/>
                </a:solidFill>
              </a:rPr>
              <a:t>M. Dracos</a:t>
            </a:r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60423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7C7457ED-97D3-9944-9702-D49454CFA6EC}" type="slidenum">
              <a:rPr lang="en-GB" sz="1200">
                <a:solidFill>
                  <a:srgbClr val="000000"/>
                </a:solidFill>
              </a:rPr>
              <a:pPr eaLnBrk="1" hangingPunct="1"/>
              <a:t>18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60424" name="Line 4"/>
          <p:cNvSpPr>
            <a:spLocks noChangeShapeType="1"/>
          </p:cNvSpPr>
          <p:nvPr/>
        </p:nvSpPr>
        <p:spPr bwMode="auto">
          <a:xfrm>
            <a:off x="3318988" y="3588395"/>
            <a:ext cx="215900" cy="0"/>
          </a:xfrm>
          <a:prstGeom prst="line">
            <a:avLst/>
          </a:prstGeom>
          <a:noFill/>
          <a:ln w="412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fr-FR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0425" name="Line 5"/>
          <p:cNvSpPr>
            <a:spLocks noChangeShapeType="1"/>
          </p:cNvSpPr>
          <p:nvPr/>
        </p:nvSpPr>
        <p:spPr bwMode="auto">
          <a:xfrm>
            <a:off x="4173425" y="3588395"/>
            <a:ext cx="215900" cy="0"/>
          </a:xfrm>
          <a:prstGeom prst="line">
            <a:avLst/>
          </a:prstGeom>
          <a:noFill/>
          <a:ln w="412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fr-FR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0426" name="Line 6"/>
          <p:cNvSpPr>
            <a:spLocks noChangeShapeType="1"/>
          </p:cNvSpPr>
          <p:nvPr/>
        </p:nvSpPr>
        <p:spPr bwMode="auto">
          <a:xfrm>
            <a:off x="7863355" y="3580458"/>
            <a:ext cx="215900" cy="0"/>
          </a:xfrm>
          <a:prstGeom prst="line">
            <a:avLst/>
          </a:prstGeom>
          <a:noFill/>
          <a:ln w="412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fr-FR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0427" name="Line 7"/>
          <p:cNvSpPr>
            <a:spLocks noChangeShapeType="1"/>
          </p:cNvSpPr>
          <p:nvPr/>
        </p:nvSpPr>
        <p:spPr bwMode="auto">
          <a:xfrm>
            <a:off x="7013213" y="3578870"/>
            <a:ext cx="215900" cy="0"/>
          </a:xfrm>
          <a:prstGeom prst="line">
            <a:avLst/>
          </a:prstGeom>
          <a:noFill/>
          <a:ln w="412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fr-FR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6993" name="Text Box 13"/>
          <p:cNvSpPr txBox="1">
            <a:spLocks noChangeArrowheads="1"/>
          </p:cNvSpPr>
          <p:nvPr/>
        </p:nvSpPr>
        <p:spPr bwMode="auto">
          <a:xfrm>
            <a:off x="333375" y="2328863"/>
            <a:ext cx="1873250" cy="1014412"/>
          </a:xfrm>
          <a:prstGeom prst="rect">
            <a:avLst/>
          </a:prstGeom>
          <a:solidFill>
            <a:schemeClr val="bg1">
              <a:alpha val="54901"/>
            </a:schemeClr>
          </a:solidFill>
          <a:ln w="19050" cap="flat" cmpd="sng" algn="ctr">
            <a:solidFill>
              <a:srgbClr val="008000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GB" b="1">
                <a:solidFill>
                  <a:srgbClr val="000000"/>
                </a:solidFill>
                <a:latin typeface="Arial" charset="0"/>
                <a:ea typeface="MS PGothic" charset="0"/>
                <a:cs typeface="MS PGothic" charset="0"/>
              </a:rPr>
              <a:t>2 beams</a:t>
            </a:r>
            <a:r>
              <a:rPr lang="en-GB" sz="1800" b="1">
                <a:solidFill>
                  <a:srgbClr val="000000"/>
                </a:solidFill>
                <a:latin typeface="Arial" charset="0"/>
                <a:ea typeface="MS PGothic" charset="0"/>
                <a:cs typeface="MS PGothic" charset="0"/>
              </a:rPr>
              <a:t>  </a:t>
            </a:r>
          </a:p>
          <a:p>
            <a:pPr algn="ctr" defTabSz="914400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GB" b="1">
                <a:solidFill>
                  <a:srgbClr val="009999"/>
                </a:solidFill>
                <a:latin typeface="Arial" charset="0"/>
                <a:ea typeface="MS PGothic" charset="0"/>
                <a:cs typeface="MS PGothic" charset="0"/>
              </a:rPr>
              <a:t>1 detector</a:t>
            </a:r>
            <a:endParaRPr lang="fr-FR" b="1">
              <a:solidFill>
                <a:srgbClr val="009999"/>
              </a:solidFill>
              <a:latin typeface="Arial" charset="0"/>
              <a:ea typeface="MS PGothic" charset="0"/>
              <a:cs typeface="MS PGothic" charset="0"/>
            </a:endParaRPr>
          </a:p>
        </p:txBody>
      </p:sp>
      <p:sp>
        <p:nvSpPr>
          <p:cNvPr id="60429" name="ZoneTexte 17"/>
          <p:cNvSpPr txBox="1">
            <a:spLocks noChangeArrowheads="1"/>
          </p:cNvSpPr>
          <p:nvPr/>
        </p:nvSpPr>
        <p:spPr bwMode="auto">
          <a:xfrm>
            <a:off x="6934200" y="690563"/>
            <a:ext cx="1814513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b="1">
                <a:solidFill>
                  <a:srgbClr val="0000FF"/>
                </a:solidFill>
              </a:rPr>
              <a:t>Super-Beam</a:t>
            </a:r>
          </a:p>
        </p:txBody>
      </p:sp>
      <p:sp>
        <p:nvSpPr>
          <p:cNvPr id="60430" name="ZoneTexte 18"/>
          <p:cNvSpPr txBox="1">
            <a:spLocks noChangeArrowheads="1"/>
          </p:cNvSpPr>
          <p:nvPr/>
        </p:nvSpPr>
        <p:spPr bwMode="auto">
          <a:xfrm>
            <a:off x="3148013" y="693738"/>
            <a:ext cx="16383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b="1">
                <a:solidFill>
                  <a:srgbClr val="008000"/>
                </a:solidFill>
              </a:rPr>
              <a:t>Beta-Beam</a:t>
            </a:r>
          </a:p>
        </p:txBody>
      </p:sp>
      <p:sp>
        <p:nvSpPr>
          <p:cNvPr id="60431" name="Rectangle 19"/>
          <p:cNvSpPr>
            <a:spLocks noChangeArrowheads="1"/>
          </p:cNvSpPr>
          <p:nvPr/>
        </p:nvSpPr>
        <p:spPr bwMode="auto">
          <a:xfrm>
            <a:off x="0" y="1449388"/>
            <a:ext cx="279717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combines CP and T violation tests</a:t>
            </a:r>
            <a:r>
              <a:rPr lang="en-US" sz="2400" b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</a:t>
            </a:r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54952" y="4366123"/>
            <a:ext cx="3026729" cy="2368415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3534888" y="5046747"/>
            <a:ext cx="19424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using the same detector</a:t>
            </a:r>
            <a:endParaRPr lang="en-US" sz="2000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954576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65663" y="593725"/>
            <a:ext cx="4478337" cy="460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>
          <a:xfrm>
            <a:off x="1" y="0"/>
            <a:ext cx="9144000" cy="803275"/>
          </a:xfrm>
        </p:spPr>
        <p:txBody>
          <a:bodyPr/>
          <a:lstStyle/>
          <a:p>
            <a:pPr eaLnBrk="1" hangingPunct="1">
              <a:defRPr/>
            </a:pPr>
            <a:r>
              <a:rPr lang="en-GB" sz="5400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</a:rPr>
              <a:t>4-Target/Horn system</a:t>
            </a:r>
            <a:endParaRPr lang="en-GB" sz="5400" dirty="0">
              <a:solidFill>
                <a:srgbClr val="FF99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 New Roman" charset="0"/>
            </a:endParaRPr>
          </a:p>
        </p:txBody>
      </p:sp>
      <p:sp>
        <p:nvSpPr>
          <p:cNvPr id="37891" name="Espace réservé de la date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smtClean="0">
                <a:solidFill>
                  <a:srgbClr val="000090"/>
                </a:solidFill>
              </a:rPr>
              <a:t>27 July 2012</a:t>
            </a:r>
            <a:endParaRPr lang="en-GB" sz="1200">
              <a:solidFill>
                <a:srgbClr val="000090"/>
              </a:solidFill>
            </a:endParaRPr>
          </a:p>
        </p:txBody>
      </p:sp>
      <p:sp>
        <p:nvSpPr>
          <p:cNvPr id="37892" name="Espace réservé du pied de page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200">
                <a:solidFill>
                  <a:srgbClr val="000090"/>
                </a:solidFill>
              </a:rPr>
              <a:t>M. Dracos</a:t>
            </a:r>
            <a:endParaRPr lang="en-GB" sz="1200">
              <a:solidFill>
                <a:srgbClr val="000090"/>
              </a:solidFill>
            </a:endParaRPr>
          </a:p>
        </p:txBody>
      </p:sp>
      <p:sp>
        <p:nvSpPr>
          <p:cNvPr id="37893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1F0E2B09-827B-854D-8C51-83E1A6F91615}" type="slidenum">
              <a:rPr lang="en-GB" sz="1200">
                <a:solidFill>
                  <a:srgbClr val="000090"/>
                </a:solidFill>
              </a:rPr>
              <a:pPr eaLnBrk="1" hangingPunct="1"/>
              <a:t>19</a:t>
            </a:fld>
            <a:endParaRPr lang="en-GB" sz="1200">
              <a:solidFill>
                <a:srgbClr val="000090"/>
              </a:solidFill>
            </a:endParaRPr>
          </a:p>
        </p:txBody>
      </p:sp>
      <p:pic>
        <p:nvPicPr>
          <p:cNvPr id="37898" name="Imag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02325" y="4784725"/>
            <a:ext cx="2366963" cy="207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5" descr="pbedgeom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113" y="1422400"/>
            <a:ext cx="3943350" cy="2239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76201" y="935038"/>
            <a:ext cx="3983184" cy="598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normAutofit/>
          </a:bodyPr>
          <a:lstStyle/>
          <a:p>
            <a:pPr indent="-342900" defTabSz="914400">
              <a:defRPr/>
            </a:pPr>
            <a:r>
              <a:rPr lang="en-GB" sz="1400" dirty="0">
                <a:solidFill>
                  <a:srgbClr val="000000"/>
                </a:solidFill>
                <a:latin typeface="Arial"/>
                <a:ea typeface="ＭＳ Ｐゴシック" charset="0"/>
                <a:cs typeface="ＭＳ Ｐゴシック" charset="0"/>
              </a:rPr>
              <a:t>Packed bed canister in symmetrical transverse flow configuration (titanium alloy spheres)</a:t>
            </a:r>
          </a:p>
        </p:txBody>
      </p:sp>
      <p:grpSp>
        <p:nvGrpSpPr>
          <p:cNvPr id="14" name="Group 12"/>
          <p:cNvGrpSpPr>
            <a:grpSpLocks/>
          </p:cNvGrpSpPr>
          <p:nvPr/>
        </p:nvGrpSpPr>
        <p:grpSpPr bwMode="auto">
          <a:xfrm>
            <a:off x="3300192" y="2554974"/>
            <a:ext cx="1273175" cy="1273175"/>
            <a:chOff x="2722" y="1953"/>
            <a:chExt cx="3620" cy="3620"/>
          </a:xfrm>
        </p:grpSpPr>
        <p:sp>
          <p:nvSpPr>
            <p:cNvPr id="15" name="Oval 13"/>
            <p:cNvSpPr>
              <a:spLocks noChangeArrowheads="1"/>
            </p:cNvSpPr>
            <p:nvPr/>
          </p:nvSpPr>
          <p:spPr bwMode="auto">
            <a:xfrm>
              <a:off x="2722" y="1953"/>
              <a:ext cx="3620" cy="3620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" name="Oval 14"/>
            <p:cNvSpPr>
              <a:spLocks noChangeArrowheads="1"/>
            </p:cNvSpPr>
            <p:nvPr/>
          </p:nvSpPr>
          <p:spPr bwMode="auto">
            <a:xfrm>
              <a:off x="3128" y="2345"/>
              <a:ext cx="2837" cy="2837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8" name="Rectangle 15"/>
            <p:cNvSpPr>
              <a:spLocks noChangeArrowheads="1"/>
            </p:cNvSpPr>
            <p:nvPr/>
          </p:nvSpPr>
          <p:spPr bwMode="auto">
            <a:xfrm rot="7200000">
              <a:off x="5259" y="3945"/>
              <a:ext cx="360" cy="72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9" name="Rectangle 16"/>
            <p:cNvSpPr>
              <a:spLocks noChangeArrowheads="1"/>
            </p:cNvSpPr>
            <p:nvPr/>
          </p:nvSpPr>
          <p:spPr bwMode="auto">
            <a:xfrm>
              <a:off x="4335" y="2355"/>
              <a:ext cx="360" cy="72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0" name="Rectangle 17"/>
            <p:cNvSpPr>
              <a:spLocks noChangeArrowheads="1"/>
            </p:cNvSpPr>
            <p:nvPr/>
          </p:nvSpPr>
          <p:spPr bwMode="auto">
            <a:xfrm rot="-7200000">
              <a:off x="3494" y="3977"/>
              <a:ext cx="360" cy="72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1" name="Oval 18" descr="Sphere"/>
            <p:cNvSpPr>
              <a:spLocks noChangeArrowheads="1"/>
            </p:cNvSpPr>
            <p:nvPr/>
          </p:nvSpPr>
          <p:spPr bwMode="auto">
            <a:xfrm>
              <a:off x="3600" y="2880"/>
              <a:ext cx="1800" cy="1800"/>
            </a:xfrm>
            <a:prstGeom prst="ellipse">
              <a:avLst/>
            </a:prstGeom>
            <a:pattFill prst="sphere">
              <a:fgClr>
                <a:srgbClr val="000000"/>
              </a:fgClr>
              <a:bgClr>
                <a:srgbClr val="FFFFFF"/>
              </a:bgClr>
            </a:patt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cxnSp>
          <p:nvCxnSpPr>
            <p:cNvPr id="22" name="AutoShape 19"/>
            <p:cNvCxnSpPr>
              <a:cxnSpLocks noChangeShapeType="1"/>
            </p:cNvCxnSpPr>
            <p:nvPr/>
          </p:nvCxnSpPr>
          <p:spPr bwMode="auto">
            <a:xfrm flipV="1">
              <a:off x="5655" y="4335"/>
              <a:ext cx="180" cy="300"/>
            </a:xfrm>
            <a:prstGeom prst="straightConnector1">
              <a:avLst/>
            </a:prstGeom>
            <a:noFill/>
            <a:ln w="381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3" name="AutoShape 20"/>
            <p:cNvCxnSpPr>
              <a:cxnSpLocks noChangeShapeType="1"/>
            </p:cNvCxnSpPr>
            <p:nvPr/>
          </p:nvCxnSpPr>
          <p:spPr bwMode="auto">
            <a:xfrm>
              <a:off x="3270" y="4380"/>
              <a:ext cx="165" cy="270"/>
            </a:xfrm>
            <a:prstGeom prst="straightConnector1">
              <a:avLst/>
            </a:prstGeom>
            <a:noFill/>
            <a:ln w="381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4" name="AutoShape 21"/>
            <p:cNvCxnSpPr>
              <a:cxnSpLocks noChangeShapeType="1"/>
            </p:cNvCxnSpPr>
            <p:nvPr/>
          </p:nvCxnSpPr>
          <p:spPr bwMode="auto">
            <a:xfrm flipV="1">
              <a:off x="4350" y="2355"/>
              <a:ext cx="330" cy="15"/>
            </a:xfrm>
            <a:prstGeom prst="straightConnector1">
              <a:avLst/>
            </a:prstGeom>
            <a:noFill/>
            <a:ln w="381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5" name="AutoShape 22"/>
            <p:cNvCxnSpPr>
              <a:cxnSpLocks noChangeShapeType="1"/>
            </p:cNvCxnSpPr>
            <p:nvPr/>
          </p:nvCxnSpPr>
          <p:spPr bwMode="auto">
            <a:xfrm flipV="1">
              <a:off x="3555" y="3165"/>
              <a:ext cx="180" cy="285"/>
            </a:xfrm>
            <a:prstGeom prst="straightConnector1">
              <a:avLst/>
            </a:prstGeom>
            <a:noFill/>
            <a:ln w="381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6" name="AutoShape 23"/>
            <p:cNvCxnSpPr>
              <a:cxnSpLocks noChangeShapeType="1"/>
            </p:cNvCxnSpPr>
            <p:nvPr/>
          </p:nvCxnSpPr>
          <p:spPr bwMode="auto">
            <a:xfrm>
              <a:off x="4350" y="4740"/>
              <a:ext cx="330" cy="0"/>
            </a:xfrm>
            <a:prstGeom prst="straightConnector1">
              <a:avLst/>
            </a:prstGeom>
            <a:noFill/>
            <a:ln w="381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7" name="AutoShape 24"/>
            <p:cNvCxnSpPr>
              <a:cxnSpLocks noChangeShapeType="1"/>
            </p:cNvCxnSpPr>
            <p:nvPr/>
          </p:nvCxnSpPr>
          <p:spPr bwMode="auto">
            <a:xfrm flipH="1" flipV="1">
              <a:off x="5280" y="3165"/>
              <a:ext cx="150" cy="300"/>
            </a:xfrm>
            <a:prstGeom prst="straightConnector1">
              <a:avLst/>
            </a:prstGeom>
            <a:noFill/>
            <a:ln w="381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8" name="AutoShape 25"/>
            <p:cNvCxnSpPr>
              <a:cxnSpLocks noChangeShapeType="1"/>
            </p:cNvCxnSpPr>
            <p:nvPr/>
          </p:nvCxnSpPr>
          <p:spPr bwMode="auto">
            <a:xfrm rot="14400000" flipV="1">
              <a:off x="3533" y="4052"/>
              <a:ext cx="0" cy="720"/>
            </a:xfrm>
            <a:prstGeom prst="straightConnector1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9" name="AutoShape 26"/>
            <p:cNvCxnSpPr>
              <a:cxnSpLocks noChangeShapeType="1"/>
            </p:cNvCxnSpPr>
            <p:nvPr/>
          </p:nvCxnSpPr>
          <p:spPr bwMode="auto">
            <a:xfrm rot="10800000">
              <a:off x="4517" y="4295"/>
              <a:ext cx="0" cy="720"/>
            </a:xfrm>
            <a:prstGeom prst="straightConnector1">
              <a:avLst/>
            </a:prstGeom>
            <a:noFill/>
            <a:ln w="38100">
              <a:solidFill>
                <a:srgbClr val="0070C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0" name="AutoShape 27"/>
            <p:cNvCxnSpPr>
              <a:cxnSpLocks noChangeShapeType="1"/>
            </p:cNvCxnSpPr>
            <p:nvPr/>
          </p:nvCxnSpPr>
          <p:spPr bwMode="auto">
            <a:xfrm rot="-3600000">
              <a:off x="3791" y="3056"/>
              <a:ext cx="0" cy="720"/>
            </a:xfrm>
            <a:prstGeom prst="straightConnector1">
              <a:avLst/>
            </a:prstGeom>
            <a:noFill/>
            <a:ln w="38100">
              <a:solidFill>
                <a:srgbClr val="0070C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1" name="AutoShape 28"/>
            <p:cNvCxnSpPr>
              <a:cxnSpLocks noChangeShapeType="1"/>
            </p:cNvCxnSpPr>
            <p:nvPr/>
          </p:nvCxnSpPr>
          <p:spPr bwMode="auto">
            <a:xfrm rot="3600000">
              <a:off x="5239" y="3010"/>
              <a:ext cx="0" cy="720"/>
            </a:xfrm>
            <a:prstGeom prst="straightConnector1">
              <a:avLst/>
            </a:prstGeom>
            <a:noFill/>
            <a:ln w="38100">
              <a:solidFill>
                <a:srgbClr val="0070C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2" name="AutoShape 29"/>
            <p:cNvCxnSpPr>
              <a:cxnSpLocks noChangeShapeType="1"/>
            </p:cNvCxnSpPr>
            <p:nvPr/>
          </p:nvCxnSpPr>
          <p:spPr bwMode="auto">
            <a:xfrm flipV="1">
              <a:off x="4515" y="2235"/>
              <a:ext cx="0" cy="720"/>
            </a:xfrm>
            <a:prstGeom prst="straightConnector1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3" name="AutoShape 30"/>
            <p:cNvCxnSpPr>
              <a:cxnSpLocks noChangeShapeType="1"/>
            </p:cNvCxnSpPr>
            <p:nvPr/>
          </p:nvCxnSpPr>
          <p:spPr bwMode="auto">
            <a:xfrm rot="7200000" flipV="1">
              <a:off x="5497" y="3977"/>
              <a:ext cx="0" cy="720"/>
            </a:xfrm>
            <a:prstGeom prst="straightConnector1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pic>
        <p:nvPicPr>
          <p:cNvPr id="34" name="Picture 2" descr="velabs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138" y="4056063"/>
            <a:ext cx="2959100" cy="2563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Rectangle 2"/>
          <p:cNvSpPr txBox="1">
            <a:spLocks noChangeArrowheads="1"/>
          </p:cNvSpPr>
          <p:nvPr/>
        </p:nvSpPr>
        <p:spPr bwMode="auto">
          <a:xfrm>
            <a:off x="185738" y="5740400"/>
            <a:ext cx="1817687" cy="6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b="1">
                <a:solidFill>
                  <a:srgbClr val="FF0000"/>
                </a:solidFill>
                <a:latin typeface="Calibri" charset="0"/>
              </a:rPr>
              <a:t>Helium Flow</a:t>
            </a:r>
          </a:p>
        </p:txBody>
      </p:sp>
      <p:sp>
        <p:nvSpPr>
          <p:cNvPr id="36" name="Rectangle 35"/>
          <p:cNvSpPr/>
          <p:nvPr/>
        </p:nvSpPr>
        <p:spPr>
          <a:xfrm>
            <a:off x="3044983" y="3990540"/>
            <a:ext cx="2808288" cy="2836161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defTabSz="914400">
              <a:spcBef>
                <a:spcPct val="20000"/>
              </a:spcBef>
              <a:spcAft>
                <a:spcPts val="300"/>
              </a:spcAft>
              <a:defRPr/>
            </a:pPr>
            <a:r>
              <a:rPr lang="en-GB" sz="1200" u="sng" dirty="0">
                <a:solidFill>
                  <a:srgbClr val="000000"/>
                </a:solidFill>
                <a:latin typeface="Arial"/>
                <a:ea typeface="ＭＳ Ｐゴシック" charset="0"/>
                <a:cs typeface="ＭＳ Ｐゴシック" charset="0"/>
              </a:rPr>
              <a:t>Helium Velocity</a:t>
            </a:r>
          </a:p>
          <a:p>
            <a:pPr marL="342900" indent="-342900" defTabSz="914400">
              <a:spcBef>
                <a:spcPct val="20000"/>
              </a:spcBef>
              <a:spcAft>
                <a:spcPts val="300"/>
              </a:spcAft>
              <a:defRPr/>
            </a:pPr>
            <a:r>
              <a:rPr lang="en-GB" sz="1200" dirty="0">
                <a:solidFill>
                  <a:srgbClr val="000000"/>
                </a:solidFill>
                <a:latin typeface="Arial"/>
                <a:ea typeface="ＭＳ Ｐゴシック" charset="0"/>
                <a:cs typeface="ＭＳ Ｐゴシック" charset="0"/>
              </a:rPr>
              <a:t>Maximum flow velocity = 202m/s</a:t>
            </a:r>
          </a:p>
          <a:p>
            <a:pPr marL="342900" indent="-342900" defTabSz="914400">
              <a:spcBef>
                <a:spcPct val="20000"/>
              </a:spcBef>
              <a:spcAft>
                <a:spcPts val="300"/>
              </a:spcAft>
              <a:defRPr/>
            </a:pPr>
            <a:r>
              <a:rPr lang="en-GB" sz="1200" dirty="0">
                <a:solidFill>
                  <a:srgbClr val="000000"/>
                </a:solidFill>
                <a:latin typeface="Arial"/>
                <a:ea typeface="ＭＳ Ｐゴシック" charset="0"/>
                <a:cs typeface="ＭＳ Ｐゴシック" charset="0"/>
              </a:rPr>
              <a:t>Maximum Mach Number &lt; 0.2</a:t>
            </a:r>
          </a:p>
          <a:p>
            <a:pPr defTabSz="914400" fontAlgn="base">
              <a:spcBef>
                <a:spcPct val="20000"/>
              </a:spcBef>
              <a:spcAft>
                <a:spcPts val="300"/>
              </a:spcAft>
              <a:defRPr/>
            </a:pPr>
            <a:r>
              <a:rPr lang="en-GB" sz="1200" u="sng" dirty="0">
                <a:solidFill>
                  <a:srgbClr val="000000"/>
                </a:solidFill>
                <a:latin typeface="Arial"/>
                <a:ea typeface="ＭＳ Ｐゴシック" charset="0"/>
                <a:cs typeface="ＭＳ Ｐゴシック" charset="0"/>
              </a:rPr>
              <a:t>Helium Gas Temperature</a:t>
            </a:r>
          </a:p>
          <a:p>
            <a:pPr defTabSz="914400" fontAlgn="base">
              <a:spcBef>
                <a:spcPct val="20000"/>
              </a:spcBef>
              <a:spcAft>
                <a:spcPts val="300"/>
              </a:spcAft>
              <a:defRPr/>
            </a:pPr>
            <a:r>
              <a:rPr lang="en-GB" sz="1200" dirty="0">
                <a:solidFill>
                  <a:srgbClr val="000000"/>
                </a:solidFill>
                <a:latin typeface="Arial"/>
                <a:ea typeface="ＭＳ Ｐゴシック" charset="0"/>
                <a:cs typeface="ＭＳ Ｐゴシック" charset="0"/>
              </a:rPr>
              <a:t>Total helium mass flow = 93 gr/s</a:t>
            </a:r>
          </a:p>
          <a:p>
            <a:pPr defTabSz="914400" fontAlgn="base">
              <a:spcBef>
                <a:spcPct val="20000"/>
              </a:spcBef>
              <a:spcAft>
                <a:spcPts val="300"/>
              </a:spcAft>
              <a:defRPr/>
            </a:pPr>
            <a:r>
              <a:rPr lang="en-GB" sz="1200" dirty="0">
                <a:solidFill>
                  <a:srgbClr val="000000"/>
                </a:solidFill>
                <a:latin typeface="Arial"/>
                <a:ea typeface="ＭＳ Ｐゴシック" charset="0"/>
                <a:cs typeface="ＭＳ Ｐゴシック" charset="0"/>
              </a:rPr>
              <a:t>Maximum Helium temperature = 584°C</a:t>
            </a:r>
          </a:p>
          <a:p>
            <a:pPr defTabSz="914400" fontAlgn="base">
              <a:spcBef>
                <a:spcPct val="20000"/>
              </a:spcBef>
              <a:spcAft>
                <a:spcPts val="300"/>
              </a:spcAft>
              <a:defRPr/>
            </a:pPr>
            <a:r>
              <a:rPr lang="en-GB" sz="1200" dirty="0">
                <a:solidFill>
                  <a:srgbClr val="000000"/>
                </a:solidFill>
                <a:latin typeface="Arial"/>
                <a:ea typeface="ＭＳ Ｐゴシック" charset="0"/>
                <a:cs typeface="ＭＳ Ｐゴシック" charset="0"/>
              </a:rPr>
              <a:t>Helium average outlet Temperature            = 109°C</a:t>
            </a:r>
          </a:p>
          <a:p>
            <a:pPr defTabSz="914400" fontAlgn="base">
              <a:spcBef>
                <a:spcPct val="20000"/>
              </a:spcBef>
              <a:spcAft>
                <a:spcPts val="300"/>
              </a:spcAft>
              <a:defRPr/>
            </a:pPr>
            <a:r>
              <a:rPr lang="en-GB" sz="1200" dirty="0">
                <a:solidFill>
                  <a:srgbClr val="FF0000"/>
                </a:solidFill>
                <a:latin typeface="Arial"/>
                <a:ea typeface="ＭＳ Ｐゴシック" charset="0"/>
                <a:cs typeface="ＭＳ Ｐゴシック" charset="0"/>
              </a:rPr>
              <a:t>First tests with beam in the new </a:t>
            </a:r>
            <a:r>
              <a:rPr lang="en-GB" sz="1200" dirty="0" err="1">
                <a:solidFill>
                  <a:srgbClr val="FF0000"/>
                </a:solidFill>
                <a:latin typeface="Arial"/>
                <a:ea typeface="ＭＳ Ｐゴシック" charset="0"/>
                <a:cs typeface="ＭＳ Ｐゴシック" charset="0"/>
              </a:rPr>
              <a:t>HiRadMat@SPS</a:t>
            </a:r>
            <a:r>
              <a:rPr lang="en-GB" sz="1200" dirty="0">
                <a:solidFill>
                  <a:srgbClr val="FF0000"/>
                </a:solidFill>
                <a:latin typeface="Arial"/>
                <a:ea typeface="ＭＳ Ｐゴシック" charset="0"/>
                <a:cs typeface="ＭＳ Ｐゴシック" charset="0"/>
              </a:rPr>
              <a:t> facility at CERN in 2014</a:t>
            </a:r>
          </a:p>
        </p:txBody>
      </p:sp>
    </p:spTree>
    <p:extLst>
      <p:ext uri="{BB962C8B-B14F-4D97-AF65-F5344CB8AC3E}">
        <p14:creationId xmlns:p14="http://schemas.microsoft.com/office/powerpoint/2010/main" val="780739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7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-1"/>
            <a:ext cx="9144000" cy="2121233"/>
          </a:xfrm>
        </p:spPr>
        <p:txBody>
          <a:bodyPr/>
          <a:lstStyle/>
          <a:p>
            <a:pPr eaLnBrk="1" hangingPunct="1"/>
            <a:r>
              <a:rPr lang="en-GB" sz="4800" dirty="0"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ea typeface="ＭＳ Ｐゴシック" charset="0"/>
                <a:cs typeface="ＭＳ Ｐゴシック" charset="0"/>
              </a:rPr>
              <a:t>Plans for future neutrino beams in </a:t>
            </a:r>
            <a:r>
              <a:rPr lang="en-GB" sz="480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ea typeface="ＭＳ Ｐゴシック" charset="0"/>
                <a:cs typeface="ＭＳ Ｐゴシック" charset="0"/>
              </a:rPr>
              <a:t>Europe</a:t>
            </a:r>
            <a:br>
              <a:rPr lang="en-GB" sz="480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ea typeface="ＭＳ Ｐゴシック" charset="0"/>
                <a:cs typeface="ＭＳ Ｐゴシック" charset="0"/>
              </a:rPr>
            </a:br>
            <a:r>
              <a:rPr lang="en-GB" sz="360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ea typeface="ＭＳ Ｐゴシック" charset="0"/>
                <a:cs typeface="ＭＳ Ｐゴシック" charset="0"/>
              </a:rPr>
              <a:t>(oscillations) </a:t>
            </a:r>
            <a:endParaRPr lang="en-GB" sz="3600" dirty="0">
              <a:effectLst>
                <a:outerShdw blurRad="38100" dist="38100" dir="2700000" algn="tl">
                  <a:srgbClr val="DDDDDD"/>
                </a:outerShdw>
              </a:effectLst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171" name="Espace réservé de la date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smtClean="0">
                <a:solidFill>
                  <a:srgbClr val="000000"/>
                </a:solidFill>
              </a:rPr>
              <a:t>27 July 2012</a:t>
            </a:r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7172" name="Espace réservé du pied de page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200" smtClean="0">
                <a:solidFill>
                  <a:srgbClr val="000000"/>
                </a:solidFill>
              </a:rPr>
              <a:t>M. Dracos</a:t>
            </a:r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7173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4565E7A5-428E-364F-8F06-C50F2D87D607}" type="slidenum">
              <a:rPr lang="en-GB" sz="1200">
                <a:solidFill>
                  <a:srgbClr val="000000"/>
                </a:solidFill>
              </a:rPr>
              <a:pPr eaLnBrk="1" hangingPunct="1"/>
              <a:t>2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854049" y="2329027"/>
            <a:ext cx="5981125" cy="40318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defTabSz="914400" fontAlgn="base">
              <a:spcBef>
                <a:spcPct val="0"/>
              </a:spcBef>
              <a:spcAft>
                <a:spcPts val="1200"/>
              </a:spcAft>
              <a:buFont typeface="Arial"/>
              <a:buChar char="•"/>
            </a:pPr>
            <a:r>
              <a:rPr lang="en-GB" sz="2800" dirty="0">
                <a:solidFill>
                  <a:srgbClr val="0000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Anything more to do with the CNGS?</a:t>
            </a:r>
          </a:p>
          <a:p>
            <a:pPr marL="342900" indent="-342900" defTabSz="914400" fontAlgn="base">
              <a:spcBef>
                <a:spcPct val="0"/>
              </a:spcBef>
              <a:spcAft>
                <a:spcPts val="1200"/>
              </a:spcAft>
              <a:buFont typeface="Arial"/>
              <a:buChar char="•"/>
            </a:pPr>
            <a:r>
              <a:rPr lang="en-GB" sz="2800" dirty="0">
                <a:solidFill>
                  <a:srgbClr val="0000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LAGUNA-LBNO Projects</a:t>
            </a:r>
          </a:p>
          <a:p>
            <a:pPr marL="342900" indent="-342900" defTabSz="914400" fontAlgn="base">
              <a:spcBef>
                <a:spcPct val="0"/>
              </a:spcBef>
              <a:spcAft>
                <a:spcPts val="1200"/>
              </a:spcAft>
              <a:buFont typeface="Arial"/>
              <a:buChar char="•"/>
            </a:pPr>
            <a:r>
              <a:rPr lang="en-GB" sz="2800" dirty="0" err="1">
                <a:solidFill>
                  <a:srgbClr val="0000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EUROnu</a:t>
            </a:r>
            <a:r>
              <a:rPr lang="en-GB" sz="2800" dirty="0">
                <a:solidFill>
                  <a:srgbClr val="0000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Super Beam</a:t>
            </a:r>
          </a:p>
          <a:p>
            <a:pPr marL="800100" lvl="1" indent="-342900" defTabSz="914400" fontAlgn="base">
              <a:spcBef>
                <a:spcPct val="0"/>
              </a:spcBef>
              <a:spcAft>
                <a:spcPts val="1200"/>
              </a:spcAft>
              <a:buFont typeface="Arial"/>
              <a:buChar char="•"/>
            </a:pPr>
            <a:r>
              <a:rPr lang="en-GB" sz="2800" dirty="0">
                <a:solidFill>
                  <a:srgbClr val="0000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SPL to </a:t>
            </a:r>
            <a:r>
              <a:rPr lang="en-GB" sz="2800" dirty="0" err="1">
                <a:solidFill>
                  <a:srgbClr val="0000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Fréjus</a:t>
            </a:r>
            <a:endParaRPr lang="en-GB" sz="2800" dirty="0">
              <a:solidFill>
                <a:srgbClr val="0000FF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 marL="800100" lvl="1" indent="-342900" defTabSz="914400" fontAlgn="base">
              <a:spcBef>
                <a:spcPct val="0"/>
              </a:spcBef>
              <a:spcAft>
                <a:spcPts val="1200"/>
              </a:spcAft>
              <a:buFont typeface="Arial"/>
              <a:buChar char="•"/>
            </a:pPr>
            <a:r>
              <a:rPr lang="en-GB" sz="2800" dirty="0">
                <a:solidFill>
                  <a:srgbClr val="0000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derivatives</a:t>
            </a:r>
          </a:p>
          <a:p>
            <a:pPr marL="1257300" lvl="2" indent="-342900" defTabSz="914400" fontAlgn="base">
              <a:spcBef>
                <a:spcPct val="0"/>
              </a:spcBef>
              <a:spcAft>
                <a:spcPts val="1200"/>
              </a:spcAft>
              <a:buFont typeface="Arial"/>
              <a:buChar char="•"/>
            </a:pPr>
            <a:r>
              <a:rPr lang="en-GB" sz="2800" dirty="0">
                <a:solidFill>
                  <a:srgbClr val="0000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SPL to </a:t>
            </a:r>
            <a:r>
              <a:rPr lang="en-GB" sz="2800" dirty="0" err="1">
                <a:solidFill>
                  <a:srgbClr val="0000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Canfranc</a:t>
            </a:r>
            <a:endParaRPr lang="en-GB" sz="2800" dirty="0">
              <a:solidFill>
                <a:srgbClr val="0000FF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 marL="1257300" lvl="2" indent="-342900" defTabSz="914400" fontAlgn="base">
              <a:spcBef>
                <a:spcPct val="0"/>
              </a:spcBef>
              <a:spcAft>
                <a:spcPts val="1200"/>
              </a:spcAft>
              <a:buFont typeface="Arial"/>
              <a:buChar char="•"/>
            </a:pPr>
            <a:r>
              <a:rPr lang="en-GB" sz="2800" dirty="0">
                <a:solidFill>
                  <a:srgbClr val="0000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ESS Super Beam</a:t>
            </a:r>
          </a:p>
        </p:txBody>
      </p:sp>
    </p:spTree>
    <p:extLst>
      <p:ext uri="{BB962C8B-B14F-4D97-AF65-F5344CB8AC3E}">
        <p14:creationId xmlns:p14="http://schemas.microsoft.com/office/powerpoint/2010/main" val="36518281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Espace réservé de la date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smtClean="0">
                <a:solidFill>
                  <a:srgbClr val="000000"/>
                </a:solidFill>
              </a:rPr>
              <a:t>27 July 2012</a:t>
            </a:r>
            <a:endParaRPr lang="fr-FR" sz="1200">
              <a:solidFill>
                <a:srgbClr val="000000"/>
              </a:solidFill>
            </a:endParaRPr>
          </a:p>
        </p:txBody>
      </p:sp>
      <p:sp>
        <p:nvSpPr>
          <p:cNvPr id="41986" name="Espace réservé du pied de page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200">
                <a:solidFill>
                  <a:srgbClr val="000000"/>
                </a:solidFill>
              </a:rPr>
              <a:t>M. Dracos</a:t>
            </a:r>
          </a:p>
        </p:txBody>
      </p:sp>
      <p:sp>
        <p:nvSpPr>
          <p:cNvPr id="41987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122793EE-20C7-0F4C-859D-CE4470C3A10E}" type="slidenum">
              <a:rPr lang="fr-FR" sz="1200">
                <a:solidFill>
                  <a:srgbClr val="000000"/>
                </a:solidFill>
              </a:rPr>
              <a:pPr eaLnBrk="1" hangingPunct="1"/>
              <a:t>20</a:t>
            </a:fld>
            <a:endParaRPr lang="fr-FR" sz="1200">
              <a:solidFill>
                <a:srgbClr val="000000"/>
              </a:solidFill>
            </a:endParaRPr>
          </a:p>
        </p:txBody>
      </p:sp>
      <p:sp>
        <p:nvSpPr>
          <p:cNvPr id="124931" name="Rectangle 3"/>
          <p:cNvSpPr>
            <a:spLocks noGrp="1" noChangeArrowheads="1"/>
          </p:cNvSpPr>
          <p:nvPr>
            <p:ph type="title"/>
          </p:nvPr>
        </p:nvSpPr>
        <p:spPr>
          <a:xfrm>
            <a:off x="1139825" y="0"/>
            <a:ext cx="8004175" cy="1139825"/>
          </a:xfrm>
        </p:spPr>
        <p:txBody>
          <a:bodyPr/>
          <a:lstStyle/>
          <a:p>
            <a:pPr eaLnBrk="1" hangingPunct="1">
              <a:defRPr/>
            </a:pPr>
            <a:r>
              <a:rPr lang="fr-FR" sz="5400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</a:rPr>
              <a:t>Target Station</a:t>
            </a:r>
            <a:endParaRPr lang="fr-FR" sz="5400" dirty="0">
              <a:solidFill>
                <a:srgbClr val="FF99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 New Roman" charset="0"/>
            </a:endParaRPr>
          </a:p>
        </p:txBody>
      </p:sp>
      <p:grpSp>
        <p:nvGrpSpPr>
          <p:cNvPr id="41989" name="Grouper 257"/>
          <p:cNvGrpSpPr>
            <a:grpSpLocks/>
          </p:cNvGrpSpPr>
          <p:nvPr/>
        </p:nvGrpSpPr>
        <p:grpSpPr bwMode="auto">
          <a:xfrm>
            <a:off x="80963" y="1238250"/>
            <a:ext cx="9121775" cy="5141913"/>
            <a:chOff x="0" y="1052513"/>
            <a:chExt cx="9144000" cy="5154002"/>
          </a:xfrm>
        </p:grpSpPr>
        <p:pic>
          <p:nvPicPr>
            <p:cNvPr id="41990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9250" y="1052513"/>
              <a:ext cx="6418263" cy="48974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36" name="Straight Arrow Connector 4"/>
            <p:cNvCxnSpPr>
              <a:stCxn id="41992" idx="3"/>
            </p:cNvCxnSpPr>
            <p:nvPr/>
          </p:nvCxnSpPr>
          <p:spPr>
            <a:xfrm>
              <a:off x="1475198" y="1681050"/>
              <a:ext cx="576075" cy="523515"/>
            </a:xfrm>
            <a:prstGeom prst="straightConnector1">
              <a:avLst/>
            </a:prstGeom>
            <a:ln w="254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992" name="TextBox 33"/>
            <p:cNvSpPr txBox="1">
              <a:spLocks noChangeArrowheads="1"/>
            </p:cNvSpPr>
            <p:nvPr/>
          </p:nvSpPr>
          <p:spPr bwMode="auto">
            <a:xfrm>
              <a:off x="107949" y="1557339"/>
              <a:ext cx="1366839" cy="2467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GB" sz="1000" b="1">
                  <a:solidFill>
                    <a:srgbClr val="000000"/>
                  </a:solidFill>
                  <a:latin typeface="Arial" charset="0"/>
                </a:rPr>
                <a:t>Control Room</a:t>
              </a:r>
            </a:p>
          </p:txBody>
        </p:sp>
        <p:sp>
          <p:nvSpPr>
            <p:cNvPr id="41993" name="TextBox 33"/>
            <p:cNvSpPr txBox="1">
              <a:spLocks noChangeArrowheads="1"/>
            </p:cNvSpPr>
            <p:nvPr/>
          </p:nvSpPr>
          <p:spPr bwMode="auto">
            <a:xfrm>
              <a:off x="107949" y="2492374"/>
              <a:ext cx="1366839" cy="2467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GB" sz="1000" b="1">
                  <a:solidFill>
                    <a:srgbClr val="000000"/>
                  </a:solidFill>
                  <a:latin typeface="Arial" charset="0"/>
                </a:rPr>
                <a:t>Office Space</a:t>
              </a:r>
            </a:p>
          </p:txBody>
        </p:sp>
        <p:cxnSp>
          <p:nvCxnSpPr>
            <p:cNvPr id="39" name="Straight Arrow Connector 10"/>
            <p:cNvCxnSpPr/>
            <p:nvPr/>
          </p:nvCxnSpPr>
          <p:spPr>
            <a:xfrm>
              <a:off x="1401995" y="2637380"/>
              <a:ext cx="649278" cy="71606"/>
            </a:xfrm>
            <a:prstGeom prst="straightConnector1">
              <a:avLst/>
            </a:prstGeom>
            <a:ln w="254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995" name="TextBox 33"/>
            <p:cNvSpPr txBox="1">
              <a:spLocks noChangeArrowheads="1"/>
            </p:cNvSpPr>
            <p:nvPr/>
          </p:nvSpPr>
          <p:spPr bwMode="auto">
            <a:xfrm>
              <a:off x="3995738" y="2349500"/>
              <a:ext cx="1512887" cy="2467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GB" sz="1000" b="1">
                  <a:solidFill>
                    <a:srgbClr val="000000"/>
                  </a:solidFill>
                  <a:latin typeface="Arial" charset="0"/>
                </a:rPr>
                <a:t>Delivery Access</a:t>
              </a:r>
            </a:p>
          </p:txBody>
        </p:sp>
        <p:cxnSp>
          <p:nvCxnSpPr>
            <p:cNvPr id="41" name="Straight Arrow Connector 13"/>
            <p:cNvCxnSpPr>
              <a:stCxn id="41995" idx="1"/>
            </p:cNvCxnSpPr>
            <p:nvPr/>
          </p:nvCxnSpPr>
          <p:spPr>
            <a:xfrm flipH="1">
              <a:off x="3058609" y="2473484"/>
              <a:ext cx="937315" cy="163896"/>
            </a:xfrm>
            <a:prstGeom prst="straightConnector1">
              <a:avLst/>
            </a:prstGeom>
            <a:ln w="254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997" name="TextBox 33"/>
            <p:cNvSpPr txBox="1">
              <a:spLocks noChangeArrowheads="1"/>
            </p:cNvSpPr>
            <p:nvPr/>
          </p:nvSpPr>
          <p:spPr bwMode="auto">
            <a:xfrm>
              <a:off x="250826" y="4149725"/>
              <a:ext cx="1366839" cy="4010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GB" sz="1000" b="1">
                  <a:solidFill>
                    <a:srgbClr val="000000"/>
                  </a:solidFill>
                  <a:latin typeface="Arial" charset="0"/>
                </a:rPr>
                <a:t>Hot cell operator room</a:t>
              </a:r>
            </a:p>
          </p:txBody>
        </p:sp>
        <p:cxnSp>
          <p:nvCxnSpPr>
            <p:cNvPr id="43" name="Straight Arrow Connector 18"/>
            <p:cNvCxnSpPr/>
            <p:nvPr/>
          </p:nvCxnSpPr>
          <p:spPr>
            <a:xfrm>
              <a:off x="1401995" y="4365459"/>
              <a:ext cx="1585002" cy="216408"/>
            </a:xfrm>
            <a:prstGeom prst="straightConnector1">
              <a:avLst/>
            </a:prstGeom>
            <a:ln w="254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999" name="TextBox 33"/>
            <p:cNvSpPr txBox="1">
              <a:spLocks noChangeArrowheads="1"/>
            </p:cNvSpPr>
            <p:nvPr/>
          </p:nvSpPr>
          <p:spPr bwMode="auto">
            <a:xfrm>
              <a:off x="3348038" y="3213099"/>
              <a:ext cx="1366838" cy="2467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GB" sz="1000" b="1">
                  <a:solidFill>
                    <a:srgbClr val="000000"/>
                  </a:solidFill>
                  <a:latin typeface="Arial" charset="0"/>
                </a:rPr>
                <a:t>Power supply room</a:t>
              </a:r>
            </a:p>
          </p:txBody>
        </p:sp>
        <p:cxnSp>
          <p:nvCxnSpPr>
            <p:cNvPr id="45" name="Straight Arrow Connector 22"/>
            <p:cNvCxnSpPr/>
            <p:nvPr/>
          </p:nvCxnSpPr>
          <p:spPr>
            <a:xfrm>
              <a:off x="4428776" y="3574617"/>
              <a:ext cx="935724" cy="359619"/>
            </a:xfrm>
            <a:prstGeom prst="straightConnector1">
              <a:avLst/>
            </a:prstGeom>
            <a:ln w="254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001" name="TextBox 33"/>
            <p:cNvSpPr txBox="1">
              <a:spLocks noChangeArrowheads="1"/>
            </p:cNvSpPr>
            <p:nvPr/>
          </p:nvSpPr>
          <p:spPr bwMode="auto">
            <a:xfrm>
              <a:off x="6300789" y="5805489"/>
              <a:ext cx="1366838" cy="4010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GB" sz="1000" b="1">
                  <a:solidFill>
                    <a:srgbClr val="000000"/>
                  </a:solidFill>
                  <a:latin typeface="Arial" charset="0"/>
                </a:rPr>
                <a:t>Horns and collimators</a:t>
              </a:r>
            </a:p>
          </p:txBody>
        </p:sp>
        <p:cxnSp>
          <p:nvCxnSpPr>
            <p:cNvPr id="47" name="Straight Arrow Connector 25"/>
            <p:cNvCxnSpPr/>
            <p:nvPr/>
          </p:nvCxnSpPr>
          <p:spPr>
            <a:xfrm flipV="1">
              <a:off x="4355573" y="5157892"/>
              <a:ext cx="1080539" cy="864040"/>
            </a:xfrm>
            <a:prstGeom prst="straightConnector1">
              <a:avLst/>
            </a:prstGeom>
            <a:ln w="31750">
              <a:solidFill>
                <a:schemeClr val="accent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003" name="TextBox 33"/>
            <p:cNvSpPr txBox="1">
              <a:spLocks noChangeArrowheads="1"/>
            </p:cNvSpPr>
            <p:nvPr/>
          </p:nvSpPr>
          <p:spPr bwMode="auto">
            <a:xfrm>
              <a:off x="4140200" y="2708275"/>
              <a:ext cx="1871662" cy="2467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GB" sz="1000" b="1">
                  <a:solidFill>
                    <a:srgbClr val="000000"/>
                  </a:solidFill>
                  <a:latin typeface="Arial" charset="0"/>
                </a:rPr>
                <a:t>Truck unloading area</a:t>
              </a:r>
            </a:p>
          </p:txBody>
        </p:sp>
        <p:cxnSp>
          <p:nvCxnSpPr>
            <p:cNvPr id="49" name="Straight Arrow Connector 28"/>
            <p:cNvCxnSpPr>
              <a:stCxn id="42003" idx="1"/>
            </p:cNvCxnSpPr>
            <p:nvPr/>
          </p:nvCxnSpPr>
          <p:spPr>
            <a:xfrm flipH="1">
              <a:off x="2986997" y="2831511"/>
              <a:ext cx="1153742" cy="92291"/>
            </a:xfrm>
            <a:prstGeom prst="straightConnector1">
              <a:avLst/>
            </a:prstGeom>
            <a:ln w="254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30"/>
            <p:cNvCxnSpPr/>
            <p:nvPr/>
          </p:nvCxnSpPr>
          <p:spPr>
            <a:xfrm flipH="1" flipV="1">
              <a:off x="5509316" y="5157892"/>
              <a:ext cx="943681" cy="943601"/>
            </a:xfrm>
            <a:prstGeom prst="straightConnector1">
              <a:avLst/>
            </a:prstGeom>
            <a:ln w="254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006" name="TextBox 33"/>
            <p:cNvSpPr txBox="1">
              <a:spLocks noChangeArrowheads="1"/>
            </p:cNvSpPr>
            <p:nvPr/>
          </p:nvSpPr>
          <p:spPr bwMode="auto">
            <a:xfrm>
              <a:off x="3276601" y="5805490"/>
              <a:ext cx="1366839" cy="2467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GB" sz="1000" b="1">
                  <a:solidFill>
                    <a:srgbClr val="000000"/>
                  </a:solidFill>
                  <a:latin typeface="Arial" charset="0"/>
                </a:rPr>
                <a:t>Beam Direction</a:t>
              </a:r>
            </a:p>
          </p:txBody>
        </p:sp>
        <p:sp>
          <p:nvSpPr>
            <p:cNvPr id="42007" name="TextBox 33"/>
            <p:cNvSpPr txBox="1">
              <a:spLocks noChangeArrowheads="1"/>
            </p:cNvSpPr>
            <p:nvPr/>
          </p:nvSpPr>
          <p:spPr bwMode="auto">
            <a:xfrm>
              <a:off x="395289" y="5013326"/>
              <a:ext cx="1366838" cy="2467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GB" sz="1000" b="1">
                  <a:solidFill>
                    <a:srgbClr val="000000"/>
                  </a:solidFill>
                  <a:latin typeface="Arial" charset="0"/>
                </a:rPr>
                <a:t>Hot cell</a:t>
              </a:r>
            </a:p>
          </p:txBody>
        </p:sp>
        <p:cxnSp>
          <p:nvCxnSpPr>
            <p:cNvPr id="53" name="Straight Arrow Connector 20"/>
            <p:cNvCxnSpPr/>
            <p:nvPr/>
          </p:nvCxnSpPr>
          <p:spPr>
            <a:xfrm flipV="1">
              <a:off x="1546810" y="5157892"/>
              <a:ext cx="2016263" cy="70014"/>
            </a:xfrm>
            <a:prstGeom prst="straightConnector1">
              <a:avLst/>
            </a:prstGeom>
            <a:ln w="254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009" name="TextBox 33"/>
            <p:cNvSpPr txBox="1">
              <a:spLocks noChangeArrowheads="1"/>
            </p:cNvSpPr>
            <p:nvPr/>
          </p:nvSpPr>
          <p:spPr bwMode="auto">
            <a:xfrm>
              <a:off x="468313" y="5589589"/>
              <a:ext cx="1366838" cy="2467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GB" sz="1000" b="1">
                  <a:solidFill>
                    <a:srgbClr val="000000"/>
                  </a:solidFill>
                  <a:latin typeface="Arial" charset="0"/>
                </a:rPr>
                <a:t>Morgue</a:t>
              </a:r>
            </a:p>
          </p:txBody>
        </p:sp>
        <p:cxnSp>
          <p:nvCxnSpPr>
            <p:cNvPr id="55" name="Straight Arrow Connector 24"/>
            <p:cNvCxnSpPr/>
            <p:nvPr/>
          </p:nvCxnSpPr>
          <p:spPr>
            <a:xfrm flipV="1">
              <a:off x="1546810" y="5372709"/>
              <a:ext cx="2953579" cy="359619"/>
            </a:xfrm>
            <a:prstGeom prst="straightConnector1">
              <a:avLst/>
            </a:prstGeom>
            <a:ln w="254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011" name="TextBox 33"/>
            <p:cNvSpPr txBox="1">
              <a:spLocks noChangeArrowheads="1"/>
            </p:cNvSpPr>
            <p:nvPr/>
          </p:nvSpPr>
          <p:spPr bwMode="auto">
            <a:xfrm>
              <a:off x="8101013" y="2924176"/>
              <a:ext cx="935037" cy="4010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GB" sz="1000" b="1">
                  <a:solidFill>
                    <a:srgbClr val="000000"/>
                  </a:solidFill>
                  <a:latin typeface="Arial" charset="0"/>
                </a:rPr>
                <a:t>Pump House</a:t>
              </a:r>
            </a:p>
          </p:txBody>
        </p:sp>
        <p:cxnSp>
          <p:nvCxnSpPr>
            <p:cNvPr id="57" name="Straight Arrow Connector 31"/>
            <p:cNvCxnSpPr/>
            <p:nvPr/>
          </p:nvCxnSpPr>
          <p:spPr>
            <a:xfrm flipH="1">
              <a:off x="6659874" y="3143392"/>
              <a:ext cx="1513391" cy="284831"/>
            </a:xfrm>
            <a:prstGeom prst="straightConnector1">
              <a:avLst/>
            </a:prstGeom>
            <a:ln w="254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013" name="TextBox 33"/>
            <p:cNvSpPr txBox="1">
              <a:spLocks noChangeArrowheads="1"/>
            </p:cNvSpPr>
            <p:nvPr/>
          </p:nvSpPr>
          <p:spPr bwMode="auto">
            <a:xfrm>
              <a:off x="8027987" y="2060575"/>
              <a:ext cx="865187" cy="2467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GB" sz="1000" b="1">
                  <a:solidFill>
                    <a:srgbClr val="000000"/>
                  </a:solidFill>
                  <a:latin typeface="Arial" charset="0"/>
                </a:rPr>
                <a:t>Main Hall</a:t>
              </a:r>
            </a:p>
          </p:txBody>
        </p:sp>
        <p:cxnSp>
          <p:nvCxnSpPr>
            <p:cNvPr id="59" name="Straight Arrow Connector 33"/>
            <p:cNvCxnSpPr/>
            <p:nvPr/>
          </p:nvCxnSpPr>
          <p:spPr>
            <a:xfrm flipH="1">
              <a:off x="6265215" y="2277762"/>
              <a:ext cx="1908051" cy="286422"/>
            </a:xfrm>
            <a:prstGeom prst="straightConnector1">
              <a:avLst/>
            </a:prstGeom>
            <a:ln w="254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38"/>
            <p:cNvCxnSpPr/>
            <p:nvPr/>
          </p:nvCxnSpPr>
          <p:spPr>
            <a:xfrm>
              <a:off x="7309152" y="4150643"/>
              <a:ext cx="1834848" cy="356436"/>
            </a:xfrm>
            <a:prstGeom prst="line">
              <a:avLst/>
            </a:prstGeom>
            <a:ln w="19050">
              <a:solidFill>
                <a:schemeClr val="accent3">
                  <a:lumMod val="75000"/>
                </a:schemeClr>
              </a:solidFill>
              <a:prstDash val="lgDashDot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41"/>
            <p:cNvCxnSpPr/>
            <p:nvPr/>
          </p:nvCxnSpPr>
          <p:spPr>
            <a:xfrm>
              <a:off x="0" y="2780591"/>
              <a:ext cx="1834847" cy="362801"/>
            </a:xfrm>
            <a:prstGeom prst="line">
              <a:avLst/>
            </a:prstGeom>
            <a:ln w="19050">
              <a:solidFill>
                <a:schemeClr val="accent3">
                  <a:lumMod val="75000"/>
                </a:schemeClr>
              </a:solidFill>
              <a:prstDash val="lgDashDot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TextBox 33"/>
            <p:cNvSpPr txBox="1">
              <a:spLocks noChangeArrowheads="1"/>
            </p:cNvSpPr>
            <p:nvPr/>
          </p:nvSpPr>
          <p:spPr bwMode="auto">
            <a:xfrm>
              <a:off x="7452375" y="4437065"/>
              <a:ext cx="1365394" cy="2466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1000" dirty="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ＭＳ Ｐゴシック" charset="0"/>
                </a:rPr>
                <a:t>Ground Level</a:t>
              </a:r>
            </a:p>
          </p:txBody>
        </p:sp>
        <p:sp>
          <p:nvSpPr>
            <p:cNvPr id="63" name="TextBox 33"/>
            <p:cNvSpPr txBox="1">
              <a:spLocks noChangeArrowheads="1"/>
            </p:cNvSpPr>
            <p:nvPr/>
          </p:nvSpPr>
          <p:spPr bwMode="auto">
            <a:xfrm>
              <a:off x="106621" y="2998591"/>
              <a:ext cx="1368576" cy="2466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1000" dirty="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ＭＳ Ｐゴシック" charset="0"/>
                </a:rPr>
                <a:t>Ground Level</a:t>
              </a:r>
            </a:p>
          </p:txBody>
        </p:sp>
        <p:sp>
          <p:nvSpPr>
            <p:cNvPr id="42019" name="TextBox 33"/>
            <p:cNvSpPr txBox="1">
              <a:spLocks noChangeArrowheads="1"/>
            </p:cNvSpPr>
            <p:nvPr/>
          </p:nvSpPr>
          <p:spPr bwMode="auto">
            <a:xfrm>
              <a:off x="3492501" y="2060575"/>
              <a:ext cx="1512887" cy="2467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GB" sz="1000" b="1">
                  <a:solidFill>
                    <a:srgbClr val="000000"/>
                  </a:solidFill>
                  <a:latin typeface="Arial" charset="0"/>
                </a:rPr>
                <a:t>Crane</a:t>
              </a:r>
            </a:p>
          </p:txBody>
        </p:sp>
        <p:cxnSp>
          <p:nvCxnSpPr>
            <p:cNvPr id="65" name="Straight Arrow Connector 48"/>
            <p:cNvCxnSpPr/>
            <p:nvPr/>
          </p:nvCxnSpPr>
          <p:spPr>
            <a:xfrm flipH="1" flipV="1">
              <a:off x="3203423" y="1988158"/>
              <a:ext cx="720890" cy="216408"/>
            </a:xfrm>
            <a:prstGeom prst="straightConnector1">
              <a:avLst/>
            </a:prstGeom>
            <a:ln w="254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021" name="TextBox 33"/>
            <p:cNvSpPr txBox="1">
              <a:spLocks noChangeArrowheads="1"/>
            </p:cNvSpPr>
            <p:nvPr/>
          </p:nvSpPr>
          <p:spPr bwMode="auto">
            <a:xfrm>
              <a:off x="7596189" y="5300662"/>
              <a:ext cx="1366838" cy="4010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GB" sz="1000" b="1">
                  <a:solidFill>
                    <a:srgbClr val="000000"/>
                  </a:solidFill>
                  <a:latin typeface="Arial" charset="0"/>
                </a:rPr>
                <a:t>Beam dump building here</a:t>
              </a:r>
            </a:p>
          </p:txBody>
        </p:sp>
        <p:cxnSp>
          <p:nvCxnSpPr>
            <p:cNvPr id="67" name="Straight Arrow Connector 53"/>
            <p:cNvCxnSpPr/>
            <p:nvPr/>
          </p:nvCxnSpPr>
          <p:spPr>
            <a:xfrm flipH="1" flipV="1">
              <a:off x="7309152" y="4651881"/>
              <a:ext cx="367606" cy="873587"/>
            </a:xfrm>
            <a:prstGeom prst="straightConnector1">
              <a:avLst/>
            </a:prstGeom>
            <a:ln w="254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2066195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/>
          <p:cNvSpPr>
            <a:spLocks noGrp="1" noChangeArrowheads="1"/>
          </p:cNvSpPr>
          <p:nvPr>
            <p:ph type="title"/>
          </p:nvPr>
        </p:nvSpPr>
        <p:spPr>
          <a:xfrm>
            <a:off x="2349285" y="83091"/>
            <a:ext cx="4375150" cy="854653"/>
          </a:xfrm>
        </p:spPr>
        <p:txBody>
          <a:bodyPr/>
          <a:lstStyle/>
          <a:p>
            <a:r>
              <a:rPr lang="en-GB" dirty="0" smtClean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General Layout</a:t>
            </a:r>
            <a:endParaRPr lang="en-GB" dirty="0">
              <a:solidFill>
                <a:srgbClr val="FF6600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44034" name="Espace réservé de la date 8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smtClean="0">
                <a:solidFill>
                  <a:srgbClr val="000090"/>
                </a:solidFill>
                <a:cs typeface="Times New Roman" charset="0"/>
              </a:rPr>
              <a:t>27 July 2012</a:t>
            </a:r>
            <a:endParaRPr lang="en-GB" sz="1200">
              <a:solidFill>
                <a:srgbClr val="000090"/>
              </a:solidFill>
              <a:cs typeface="Times New Roman" charset="0"/>
            </a:endParaRPr>
          </a:p>
        </p:txBody>
      </p:sp>
      <p:sp>
        <p:nvSpPr>
          <p:cNvPr id="44035" name="Espace réservé du numéro de diapositive 9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739DFEB2-B0EC-5242-8B5C-F9A9DF6C903E}" type="slidenum">
              <a:rPr lang="en-GB" sz="1200">
                <a:solidFill>
                  <a:srgbClr val="000090"/>
                </a:solidFill>
                <a:cs typeface="Times New Roman" charset="0"/>
              </a:rPr>
              <a:pPr eaLnBrk="1" hangingPunct="1"/>
              <a:t>21</a:t>
            </a:fld>
            <a:endParaRPr lang="en-GB" sz="1200">
              <a:solidFill>
                <a:srgbClr val="000090"/>
              </a:solidFill>
              <a:cs typeface="Times New Roman" charset="0"/>
            </a:endParaRPr>
          </a:p>
        </p:txBody>
      </p:sp>
      <p:sp>
        <p:nvSpPr>
          <p:cNvPr id="44036" name="Espace réservé du pied de page 10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200">
                <a:solidFill>
                  <a:srgbClr val="000090"/>
                </a:solidFill>
                <a:cs typeface="Times New Roman" charset="0"/>
              </a:rPr>
              <a:t>M. Dracos</a:t>
            </a:r>
            <a:endParaRPr lang="en-GB" sz="1200">
              <a:solidFill>
                <a:srgbClr val="000090"/>
              </a:solidFill>
              <a:cs typeface="Times New Roman" charset="0"/>
            </a:endParaRPr>
          </a:p>
        </p:txBody>
      </p:sp>
      <p:grpSp>
        <p:nvGrpSpPr>
          <p:cNvPr id="44037" name="Group 34"/>
          <p:cNvGrpSpPr>
            <a:grpSpLocks/>
          </p:cNvGrpSpPr>
          <p:nvPr/>
        </p:nvGrpSpPr>
        <p:grpSpPr bwMode="auto">
          <a:xfrm>
            <a:off x="157455" y="1291749"/>
            <a:ext cx="8891588" cy="3805238"/>
            <a:chOff x="251520" y="2060848"/>
            <a:chExt cx="8892480" cy="3804617"/>
          </a:xfrm>
        </p:grpSpPr>
        <p:pic>
          <p:nvPicPr>
            <p:cNvPr id="44052" name="Picture 2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544" y="2060848"/>
              <a:ext cx="8496944" cy="34149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45" name="Straight Arrow Connector 4"/>
            <p:cNvCxnSpPr/>
            <p:nvPr/>
          </p:nvCxnSpPr>
          <p:spPr bwMode="auto">
            <a:xfrm>
              <a:off x="1043762" y="3644914"/>
              <a:ext cx="576320" cy="71426"/>
            </a:xfrm>
            <a:prstGeom prst="straightConnector1">
              <a:avLst/>
            </a:prstGeom>
            <a:ln w="19050">
              <a:solidFill>
                <a:schemeClr val="tx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054" name="TextBox 28"/>
            <p:cNvSpPr txBox="1">
              <a:spLocks noChangeArrowheads="1"/>
            </p:cNvSpPr>
            <p:nvPr/>
          </p:nvSpPr>
          <p:spPr bwMode="auto">
            <a:xfrm>
              <a:off x="251520" y="3501008"/>
              <a:ext cx="1008062" cy="646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GB" sz="1200" b="1">
                  <a:solidFill>
                    <a:srgbClr val="000000"/>
                  </a:solidFill>
                  <a:latin typeface="Arial" charset="0"/>
                </a:rPr>
                <a:t>Split Proton Beam</a:t>
              </a:r>
            </a:p>
          </p:txBody>
        </p:sp>
        <p:cxnSp>
          <p:nvCxnSpPr>
            <p:cNvPr id="47" name="Straight Arrow Connector 7"/>
            <p:cNvCxnSpPr/>
            <p:nvPr/>
          </p:nvCxnSpPr>
          <p:spPr bwMode="auto">
            <a:xfrm>
              <a:off x="1043762" y="4005219"/>
              <a:ext cx="576320" cy="71425"/>
            </a:xfrm>
            <a:prstGeom prst="straightConnector1">
              <a:avLst/>
            </a:prstGeom>
            <a:ln w="19050">
              <a:solidFill>
                <a:schemeClr val="tx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14"/>
            <p:cNvCxnSpPr/>
            <p:nvPr/>
          </p:nvCxnSpPr>
          <p:spPr bwMode="auto">
            <a:xfrm>
              <a:off x="3347456" y="4148070"/>
              <a:ext cx="5545694" cy="865046"/>
            </a:xfrm>
            <a:prstGeom prst="straightConnector1">
              <a:avLst/>
            </a:prstGeom>
            <a:ln w="19050">
              <a:solidFill>
                <a:schemeClr val="tx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057" name="TextBox 28"/>
            <p:cNvSpPr txBox="1">
              <a:spLocks noChangeArrowheads="1"/>
            </p:cNvSpPr>
            <p:nvPr/>
          </p:nvSpPr>
          <p:spPr bwMode="auto">
            <a:xfrm>
              <a:off x="8135938" y="5157192"/>
              <a:ext cx="1008062" cy="646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GB" sz="1200" b="1">
                  <a:solidFill>
                    <a:srgbClr val="000000"/>
                  </a:solidFill>
                  <a:latin typeface="Arial" charset="0"/>
                </a:rPr>
                <a:t>Neutrino Beam Direction</a:t>
              </a:r>
            </a:p>
          </p:txBody>
        </p:sp>
        <p:cxnSp>
          <p:nvCxnSpPr>
            <p:cNvPr id="50" name="Straight Arrow Connector 18"/>
            <p:cNvCxnSpPr>
              <a:stCxn id="44059" idx="0"/>
            </p:cNvCxnSpPr>
            <p:nvPr/>
          </p:nvCxnSpPr>
          <p:spPr bwMode="auto">
            <a:xfrm flipV="1">
              <a:off x="1893160" y="4148070"/>
              <a:ext cx="301655" cy="863459"/>
            </a:xfrm>
            <a:prstGeom prst="straightConnector1">
              <a:avLst/>
            </a:prstGeom>
            <a:ln w="19050">
              <a:solidFill>
                <a:schemeClr val="accent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059" name="TextBox 28"/>
            <p:cNvSpPr txBox="1">
              <a:spLocks noChangeArrowheads="1"/>
            </p:cNvSpPr>
            <p:nvPr/>
          </p:nvSpPr>
          <p:spPr bwMode="auto">
            <a:xfrm>
              <a:off x="1258888" y="5011738"/>
              <a:ext cx="1270000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GB" sz="1200">
                  <a:solidFill>
                    <a:srgbClr val="333399"/>
                  </a:solidFill>
                  <a:latin typeface="Arial" charset="0"/>
                </a:rPr>
                <a:t>Collimators</a:t>
              </a:r>
            </a:p>
          </p:txBody>
        </p:sp>
        <p:cxnSp>
          <p:nvCxnSpPr>
            <p:cNvPr id="52" name="Straight Arrow Connector 21"/>
            <p:cNvCxnSpPr>
              <a:stCxn id="44061" idx="0"/>
            </p:cNvCxnSpPr>
            <p:nvPr/>
          </p:nvCxnSpPr>
          <p:spPr bwMode="auto">
            <a:xfrm flipH="1" flipV="1">
              <a:off x="2771136" y="4219496"/>
              <a:ext cx="274665" cy="649182"/>
            </a:xfrm>
            <a:prstGeom prst="straightConnector1">
              <a:avLst/>
            </a:prstGeom>
            <a:ln w="19050">
              <a:solidFill>
                <a:schemeClr val="accent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061" name="TextBox 28"/>
            <p:cNvSpPr txBox="1">
              <a:spLocks noChangeArrowheads="1"/>
            </p:cNvSpPr>
            <p:nvPr/>
          </p:nvSpPr>
          <p:spPr bwMode="auto">
            <a:xfrm>
              <a:off x="2411413" y="4868863"/>
              <a:ext cx="1270000" cy="461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GB" sz="1200">
                  <a:solidFill>
                    <a:srgbClr val="333399"/>
                  </a:solidFill>
                  <a:latin typeface="Arial" charset="0"/>
                </a:rPr>
                <a:t>Horns and Targets</a:t>
              </a:r>
            </a:p>
          </p:txBody>
        </p:sp>
        <p:sp>
          <p:nvSpPr>
            <p:cNvPr id="44062" name="TextBox 28"/>
            <p:cNvSpPr txBox="1">
              <a:spLocks noChangeArrowheads="1"/>
            </p:cNvSpPr>
            <p:nvPr/>
          </p:nvSpPr>
          <p:spPr bwMode="auto">
            <a:xfrm>
              <a:off x="3635896" y="5157192"/>
              <a:ext cx="1620292" cy="2769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GB" sz="1200">
                  <a:solidFill>
                    <a:srgbClr val="333399"/>
                  </a:solidFill>
                  <a:latin typeface="Arial" charset="0"/>
                </a:rPr>
                <a:t>Decay Volume (He)</a:t>
              </a:r>
            </a:p>
          </p:txBody>
        </p:sp>
        <p:cxnSp>
          <p:nvCxnSpPr>
            <p:cNvPr id="55" name="Straight Arrow Connector 24"/>
            <p:cNvCxnSpPr/>
            <p:nvPr/>
          </p:nvCxnSpPr>
          <p:spPr bwMode="auto">
            <a:xfrm flipV="1">
              <a:off x="4355620" y="4724238"/>
              <a:ext cx="287366" cy="431730"/>
            </a:xfrm>
            <a:prstGeom prst="straightConnector1">
              <a:avLst/>
            </a:prstGeom>
            <a:ln w="19050">
              <a:solidFill>
                <a:schemeClr val="accent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26"/>
            <p:cNvCxnSpPr>
              <a:stCxn id="44065" idx="0"/>
            </p:cNvCxnSpPr>
            <p:nvPr/>
          </p:nvCxnSpPr>
          <p:spPr bwMode="auto">
            <a:xfrm flipV="1">
              <a:off x="6984783" y="5084542"/>
              <a:ext cx="325470" cy="504743"/>
            </a:xfrm>
            <a:prstGeom prst="straightConnector1">
              <a:avLst/>
            </a:prstGeom>
            <a:ln w="19050">
              <a:solidFill>
                <a:schemeClr val="accent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065" name="TextBox 28"/>
            <p:cNvSpPr txBox="1">
              <a:spLocks noChangeArrowheads="1"/>
            </p:cNvSpPr>
            <p:nvPr/>
          </p:nvSpPr>
          <p:spPr bwMode="auto">
            <a:xfrm>
              <a:off x="6444208" y="5589240"/>
              <a:ext cx="1079823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GB" sz="1200">
                  <a:solidFill>
                    <a:srgbClr val="333399"/>
                  </a:solidFill>
                  <a:latin typeface="Arial" charset="0"/>
                </a:rPr>
                <a:t>Beam Dump</a:t>
              </a:r>
            </a:p>
          </p:txBody>
        </p:sp>
      </p:grpSp>
      <p:grpSp>
        <p:nvGrpSpPr>
          <p:cNvPr id="44038" name="Group 25"/>
          <p:cNvGrpSpPr>
            <a:grpSpLocks/>
          </p:cNvGrpSpPr>
          <p:nvPr/>
        </p:nvGrpSpPr>
        <p:grpSpPr bwMode="auto">
          <a:xfrm>
            <a:off x="7311641" y="0"/>
            <a:ext cx="1614258" cy="3216820"/>
            <a:chOff x="6732240" y="2204864"/>
            <a:chExt cx="2165281" cy="4104456"/>
          </a:xfrm>
        </p:grpSpPr>
        <p:pic>
          <p:nvPicPr>
            <p:cNvPr id="44049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04248" y="2204864"/>
              <a:ext cx="2093273" cy="41044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050" name="TextBox 28"/>
            <p:cNvSpPr txBox="1">
              <a:spLocks noChangeArrowheads="1"/>
            </p:cNvSpPr>
            <p:nvPr/>
          </p:nvSpPr>
          <p:spPr bwMode="auto">
            <a:xfrm>
              <a:off x="6732240" y="3429000"/>
              <a:ext cx="864046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GB" sz="1200">
                  <a:solidFill>
                    <a:srgbClr val="333399"/>
                  </a:solidFill>
                  <a:latin typeface="Arial" charset="0"/>
                </a:rPr>
                <a:t>Horn Support Module</a:t>
              </a:r>
            </a:p>
          </p:txBody>
        </p:sp>
        <p:sp>
          <p:nvSpPr>
            <p:cNvPr id="44051" name="TextBox 28"/>
            <p:cNvSpPr txBox="1">
              <a:spLocks noChangeArrowheads="1"/>
            </p:cNvSpPr>
            <p:nvPr/>
          </p:nvSpPr>
          <p:spPr bwMode="auto">
            <a:xfrm>
              <a:off x="6732240" y="2420888"/>
              <a:ext cx="864096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GB" sz="1200">
                  <a:solidFill>
                    <a:srgbClr val="333399"/>
                  </a:solidFill>
                  <a:latin typeface="Arial" charset="0"/>
                </a:rPr>
                <a:t>Shield Blocks</a:t>
              </a:r>
            </a:p>
          </p:txBody>
        </p:sp>
      </p:grpSp>
      <p:pic>
        <p:nvPicPr>
          <p:cNvPr id="35" name="Imag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9660" y="4760148"/>
            <a:ext cx="3962483" cy="2097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Imag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78286" y="5494375"/>
            <a:ext cx="1255981" cy="95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Image 5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12534" y="5348493"/>
            <a:ext cx="1185446" cy="1180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5645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03200"/>
            <a:ext cx="9144000" cy="5976135"/>
          </a:xfrm>
          <a:prstGeom prst="rect">
            <a:avLst/>
          </a:prstGeom>
        </p:spPr>
      </p:pic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1116013" y="0"/>
            <a:ext cx="6634162" cy="836613"/>
          </a:xfrm>
        </p:spPr>
        <p:txBody>
          <a:bodyPr/>
          <a:lstStyle/>
          <a:p>
            <a:r>
              <a:rPr lang="en-GB" dirty="0" smtClean="0">
                <a:solidFill>
                  <a:srgbClr val="FF9900"/>
                </a:solidFill>
                <a:latin typeface="Times New Roman" charset="0"/>
                <a:cs typeface="Times New Roman" charset="0"/>
              </a:rPr>
              <a:t>Target Station</a:t>
            </a:r>
            <a:endParaRPr lang="en-GB" dirty="0">
              <a:solidFill>
                <a:srgbClr val="FF9900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50179" name="Espace réservé de la date 8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smtClean="0">
                <a:solidFill>
                  <a:srgbClr val="000090"/>
                </a:solidFill>
                <a:cs typeface="Times New Roman" charset="0"/>
              </a:rPr>
              <a:t>27 July 2012</a:t>
            </a:r>
            <a:endParaRPr lang="en-GB" sz="1200">
              <a:solidFill>
                <a:srgbClr val="000090"/>
              </a:solidFill>
              <a:cs typeface="Times New Roman" charset="0"/>
            </a:endParaRPr>
          </a:p>
        </p:txBody>
      </p:sp>
      <p:sp>
        <p:nvSpPr>
          <p:cNvPr id="50180" name="Espace réservé du numéro de diapositive 9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82C3C16C-963D-BE43-A740-AB466B7684E4}" type="slidenum">
              <a:rPr lang="en-GB" sz="1200">
                <a:solidFill>
                  <a:srgbClr val="000090"/>
                </a:solidFill>
                <a:cs typeface="Times New Roman" charset="0"/>
              </a:rPr>
              <a:pPr eaLnBrk="1" hangingPunct="1"/>
              <a:t>22</a:t>
            </a:fld>
            <a:endParaRPr lang="en-GB" sz="1200">
              <a:solidFill>
                <a:srgbClr val="000090"/>
              </a:solidFill>
              <a:cs typeface="Times New Roman" charset="0"/>
            </a:endParaRPr>
          </a:p>
        </p:txBody>
      </p:sp>
      <p:sp>
        <p:nvSpPr>
          <p:cNvPr id="50181" name="Espace réservé du pied de page 10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200">
                <a:solidFill>
                  <a:srgbClr val="000090"/>
                </a:solidFill>
                <a:cs typeface="Times New Roman" charset="0"/>
              </a:rPr>
              <a:t>M. Dracos</a:t>
            </a:r>
            <a:endParaRPr lang="en-GB" sz="1200">
              <a:solidFill>
                <a:srgbClr val="000090"/>
              </a:solidFill>
              <a:cs typeface="Times New Roman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1036989" y="4852444"/>
            <a:ext cx="19295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beam switchyard</a:t>
            </a:r>
          </a:p>
        </p:txBody>
      </p:sp>
      <p:sp>
        <p:nvSpPr>
          <p:cNvPr id="25" name="ZoneTexte 24"/>
          <p:cNvSpPr txBox="1"/>
          <p:nvPr/>
        </p:nvSpPr>
        <p:spPr>
          <a:xfrm>
            <a:off x="6795244" y="4320521"/>
            <a:ext cx="14878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decay tunnel</a:t>
            </a:r>
          </a:p>
        </p:txBody>
      </p:sp>
      <p:sp>
        <p:nvSpPr>
          <p:cNvPr id="26" name="ZoneTexte 25"/>
          <p:cNvSpPr txBox="1"/>
          <p:nvPr/>
        </p:nvSpPr>
        <p:spPr>
          <a:xfrm>
            <a:off x="6393608" y="716475"/>
            <a:ext cx="21082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horn power supply</a:t>
            </a:r>
          </a:p>
        </p:txBody>
      </p:sp>
      <p:sp>
        <p:nvSpPr>
          <p:cNvPr id="27" name="ZoneTexte 26"/>
          <p:cNvSpPr txBox="1"/>
          <p:nvPr/>
        </p:nvSpPr>
        <p:spPr>
          <a:xfrm>
            <a:off x="2561784" y="1715186"/>
            <a:ext cx="11891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strip lines</a:t>
            </a:r>
          </a:p>
        </p:txBody>
      </p:sp>
      <p:sp>
        <p:nvSpPr>
          <p:cNvPr id="28" name="ZoneTexte 27"/>
          <p:cNvSpPr txBox="1"/>
          <p:nvPr/>
        </p:nvSpPr>
        <p:spPr>
          <a:xfrm>
            <a:off x="5612045" y="5047843"/>
            <a:ext cx="15177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targets/horns</a:t>
            </a:r>
          </a:p>
        </p:txBody>
      </p:sp>
    </p:spTree>
    <p:extLst>
      <p:ext uri="{BB962C8B-B14F-4D97-AF65-F5344CB8AC3E}">
        <p14:creationId xmlns:p14="http://schemas.microsoft.com/office/powerpoint/2010/main" val="3626321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2463" y="850900"/>
            <a:ext cx="8002587" cy="570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9495" name="Rectangle 7"/>
          <p:cNvSpPr>
            <a:spLocks noGrp="1" noChangeArrowheads="1"/>
          </p:cNvSpPr>
          <p:nvPr>
            <p:ph type="title"/>
          </p:nvPr>
        </p:nvSpPr>
        <p:spPr>
          <a:xfrm>
            <a:off x="1127125" y="0"/>
            <a:ext cx="8016875" cy="839788"/>
          </a:xfrm>
        </p:spPr>
        <p:txBody>
          <a:bodyPr/>
          <a:lstStyle/>
          <a:p>
            <a:pPr eaLnBrk="1" hangingPunct="1">
              <a:defRPr/>
            </a:pPr>
            <a:r>
              <a:rPr lang="en-GB" sz="4000" smtClean="0">
                <a:solidFill>
                  <a:srgbClr val="FF99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</a:rPr>
              <a:t>HP-SPL Super Beam at CERN</a:t>
            </a:r>
            <a:endParaRPr lang="en-GB" sz="4000">
              <a:solidFill>
                <a:srgbClr val="FF99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 New Roman" charset="0"/>
            </a:endParaRPr>
          </a:p>
        </p:txBody>
      </p:sp>
      <p:sp>
        <p:nvSpPr>
          <p:cNvPr id="54275" name="Espace réservé de la date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200" smtClean="0">
                <a:solidFill>
                  <a:srgbClr val="000090"/>
                </a:solidFill>
              </a:rPr>
              <a:t>27 July 2012</a:t>
            </a:r>
            <a:endParaRPr lang="en-GB" sz="1200">
              <a:solidFill>
                <a:srgbClr val="000090"/>
              </a:solidFill>
            </a:endParaRPr>
          </a:p>
        </p:txBody>
      </p:sp>
      <p:sp>
        <p:nvSpPr>
          <p:cNvPr id="54276" name="Espace réservé du pied de page 2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200" smtClean="0">
                <a:solidFill>
                  <a:srgbClr val="000090"/>
                </a:solidFill>
              </a:rPr>
              <a:t>M. Dracos</a:t>
            </a:r>
            <a:endParaRPr lang="en-GB" sz="1200">
              <a:solidFill>
                <a:srgbClr val="000090"/>
              </a:solidFill>
            </a:endParaRPr>
          </a:p>
        </p:txBody>
      </p:sp>
      <p:sp>
        <p:nvSpPr>
          <p:cNvPr id="54277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89A45525-85A1-FB4E-BDAB-228F09073E57}" type="slidenum">
              <a:rPr lang="en-GB" sz="1200">
                <a:solidFill>
                  <a:srgbClr val="000090"/>
                </a:solidFill>
              </a:rPr>
              <a:pPr eaLnBrk="1" hangingPunct="1"/>
              <a:t>23</a:t>
            </a:fld>
            <a:endParaRPr lang="en-GB" sz="1200">
              <a:solidFill>
                <a:srgbClr val="000090"/>
              </a:solidFill>
            </a:endParaRPr>
          </a:p>
        </p:txBody>
      </p:sp>
      <p:sp>
        <p:nvSpPr>
          <p:cNvPr id="54278" name="ZoneTexte 4"/>
          <p:cNvSpPr txBox="1">
            <a:spLocks noChangeArrowheads="1"/>
          </p:cNvSpPr>
          <p:nvPr/>
        </p:nvSpPr>
        <p:spPr bwMode="auto">
          <a:xfrm>
            <a:off x="3751263" y="6127750"/>
            <a:ext cx="15192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2000" smtClean="0">
                <a:solidFill>
                  <a:srgbClr val="000000"/>
                </a:solidFill>
              </a:rPr>
              <a:t>near detector</a:t>
            </a:r>
            <a:endParaRPr lang="en-GB" sz="2000">
              <a:solidFill>
                <a:srgbClr val="000000"/>
              </a:solidFill>
            </a:endParaRPr>
          </a:p>
        </p:txBody>
      </p:sp>
      <p:sp>
        <p:nvSpPr>
          <p:cNvPr id="54279" name="Ellipse 5"/>
          <p:cNvSpPr>
            <a:spLocks noChangeArrowheads="1"/>
          </p:cNvSpPr>
          <p:nvPr/>
        </p:nvSpPr>
        <p:spPr bwMode="auto">
          <a:xfrm>
            <a:off x="4194175" y="5872163"/>
            <a:ext cx="350838" cy="34925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cxnSp>
        <p:nvCxnSpPr>
          <p:cNvPr id="3" name="Connecteur droit avec flèche 2"/>
          <p:cNvCxnSpPr/>
          <p:nvPr/>
        </p:nvCxnSpPr>
        <p:spPr>
          <a:xfrm flipH="1">
            <a:off x="3518940" y="1363153"/>
            <a:ext cx="1934251" cy="955372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Connecteur droit avec flèche 4"/>
          <p:cNvCxnSpPr/>
          <p:nvPr/>
        </p:nvCxnSpPr>
        <p:spPr>
          <a:xfrm flipH="1">
            <a:off x="4066589" y="1363153"/>
            <a:ext cx="1386602" cy="1782585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ZoneTexte 5"/>
          <p:cNvSpPr txBox="1"/>
          <p:nvPr/>
        </p:nvSpPr>
        <p:spPr>
          <a:xfrm>
            <a:off x="3664421" y="928655"/>
            <a:ext cx="50506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 sz="2400" dirty="0">
                <a:solidFill>
                  <a:srgbClr val="0000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can also be used by </a:t>
            </a:r>
            <a:r>
              <a:rPr lang="en-GB" sz="2400" dirty="0" smtClean="0">
                <a:solidFill>
                  <a:srgbClr val="0000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NF (a real synergy)</a:t>
            </a:r>
            <a:endParaRPr lang="en-GB" sz="2400" dirty="0">
              <a:solidFill>
                <a:srgbClr val="0000FF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2818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r 2"/>
          <p:cNvGrpSpPr/>
          <p:nvPr/>
        </p:nvGrpSpPr>
        <p:grpSpPr>
          <a:xfrm>
            <a:off x="131780" y="884455"/>
            <a:ext cx="4527550" cy="4395788"/>
            <a:chOff x="4532313" y="884455"/>
            <a:chExt cx="4527550" cy="4395788"/>
          </a:xfrm>
        </p:grpSpPr>
        <p:pic>
          <p:nvPicPr>
            <p:cNvPr id="11" name="Image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32313" y="884455"/>
              <a:ext cx="4527550" cy="4395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ZoneTexte 12"/>
            <p:cNvSpPr txBox="1"/>
            <p:nvPr/>
          </p:nvSpPr>
          <p:spPr>
            <a:xfrm>
              <a:off x="5934775" y="3656017"/>
              <a:ext cx="90281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400" dirty="0">
                  <a:solidFill>
                    <a:srgbClr val="CC0099"/>
                  </a:solidFill>
                  <a:latin typeface="Times New Roman" charset="0"/>
                  <a:ea typeface="ＭＳ Ｐゴシック" charset="0"/>
                  <a:cs typeface="ＭＳ Ｐゴシック" charset="0"/>
                </a:rPr>
                <a:t>20 </a:t>
              </a:r>
              <a:r>
                <a:rPr lang="fr-FR" sz="1400" dirty="0" err="1">
                  <a:solidFill>
                    <a:srgbClr val="CC0099"/>
                  </a:solidFill>
                  <a:latin typeface="Times New Roman" charset="0"/>
                  <a:ea typeface="ＭＳ Ｐゴシック" charset="0"/>
                  <a:cs typeface="ＭＳ Ｐゴシック" charset="0"/>
                </a:rPr>
                <a:t>kt</a:t>
              </a:r>
              <a:r>
                <a:rPr lang="fr-FR" sz="1400" dirty="0">
                  <a:solidFill>
                    <a:srgbClr val="CC0099"/>
                  </a:solidFill>
                  <a:latin typeface="Times New Roman" charset="0"/>
                  <a:ea typeface="ＭＳ Ｐゴシック" charset="0"/>
                  <a:cs typeface="ＭＳ Ｐゴシック" charset="0"/>
                </a:rPr>
                <a:t> </a:t>
              </a:r>
              <a:r>
                <a:rPr lang="fr-FR" sz="1400" dirty="0" err="1">
                  <a:solidFill>
                    <a:srgbClr val="CC0099"/>
                  </a:solidFill>
                  <a:latin typeface="Times New Roman" charset="0"/>
                  <a:ea typeface="ＭＳ Ｐゴシック" charset="0"/>
                  <a:cs typeface="ＭＳ Ｐゴシック" charset="0"/>
                </a:rPr>
                <a:t>LAr</a:t>
              </a:r>
              <a:endParaRPr lang="fr-FR" sz="1400" dirty="0">
                <a:solidFill>
                  <a:srgbClr val="CC0099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4" name="ZoneTexte 13"/>
            <p:cNvSpPr txBox="1"/>
            <p:nvPr/>
          </p:nvSpPr>
          <p:spPr>
            <a:xfrm>
              <a:off x="5899158" y="2825104"/>
              <a:ext cx="99257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400" dirty="0">
                  <a:solidFill>
                    <a:srgbClr val="CC0099"/>
                  </a:solidFill>
                  <a:latin typeface="Times New Roman" charset="0"/>
                  <a:ea typeface="ＭＳ Ｐゴシック" charset="0"/>
                  <a:cs typeface="ＭＳ Ｐゴシック" charset="0"/>
                </a:rPr>
                <a:t>100 </a:t>
              </a:r>
              <a:r>
                <a:rPr lang="fr-FR" sz="1400" dirty="0" err="1">
                  <a:solidFill>
                    <a:srgbClr val="CC0099"/>
                  </a:solidFill>
                  <a:latin typeface="Times New Roman" charset="0"/>
                  <a:ea typeface="ＭＳ Ｐゴシック" charset="0"/>
                  <a:cs typeface="ＭＳ Ｐゴシック" charset="0"/>
                </a:rPr>
                <a:t>kt</a:t>
              </a:r>
              <a:r>
                <a:rPr lang="fr-FR" sz="1400" dirty="0">
                  <a:solidFill>
                    <a:srgbClr val="CC0099"/>
                  </a:solidFill>
                  <a:latin typeface="Times New Roman" charset="0"/>
                  <a:ea typeface="ＭＳ Ｐゴシック" charset="0"/>
                  <a:cs typeface="ＭＳ Ｐゴシック" charset="0"/>
                </a:rPr>
                <a:t> </a:t>
              </a:r>
              <a:r>
                <a:rPr lang="fr-FR" sz="1400" dirty="0" err="1">
                  <a:solidFill>
                    <a:srgbClr val="CC0099"/>
                  </a:solidFill>
                  <a:latin typeface="Times New Roman" charset="0"/>
                  <a:ea typeface="ＭＳ Ｐゴシック" charset="0"/>
                  <a:cs typeface="ＭＳ Ｐゴシック" charset="0"/>
                </a:rPr>
                <a:t>LAr</a:t>
              </a:r>
              <a:endParaRPr lang="fr-FR" sz="1400" dirty="0">
                <a:solidFill>
                  <a:srgbClr val="CC0099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</p:grpSp>
      <p:pic>
        <p:nvPicPr>
          <p:cNvPr id="10" name="Imag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18037" y="928282"/>
            <a:ext cx="4379259" cy="432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1" name="Espace réservé de la date 1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smtClean="0">
                <a:solidFill>
                  <a:srgbClr val="000090"/>
                </a:solidFill>
                <a:cs typeface="Times New Roman" charset="0"/>
              </a:rPr>
              <a:t>27 July 2012</a:t>
            </a:r>
            <a:endParaRPr lang="en-GB" sz="1200">
              <a:solidFill>
                <a:srgbClr val="000090"/>
              </a:solidFill>
              <a:cs typeface="Times New Roman" charset="0"/>
            </a:endParaRPr>
          </a:p>
        </p:txBody>
      </p:sp>
      <p:sp>
        <p:nvSpPr>
          <p:cNvPr id="87042" name="Espace réservé du pied de page 15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200">
                <a:solidFill>
                  <a:srgbClr val="000090"/>
                </a:solidFill>
                <a:cs typeface="Times New Roman" charset="0"/>
              </a:rPr>
              <a:t>M. Dracos</a:t>
            </a:r>
            <a:endParaRPr lang="en-GB" sz="1200">
              <a:solidFill>
                <a:srgbClr val="000090"/>
              </a:solidFill>
              <a:cs typeface="Times New Roman" charset="0"/>
            </a:endParaRPr>
          </a:p>
        </p:txBody>
      </p:sp>
      <p:sp>
        <p:nvSpPr>
          <p:cNvPr id="87043" name="Espace réservé du numéro de diapositive 1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960B56F8-6DB5-E541-998B-9AF94CAE4281}" type="slidenum">
              <a:rPr lang="en-GB" sz="1200">
                <a:solidFill>
                  <a:srgbClr val="000090"/>
                </a:solidFill>
                <a:cs typeface="Times New Roman" charset="0"/>
              </a:rPr>
              <a:pPr eaLnBrk="1" hangingPunct="1"/>
              <a:t>24</a:t>
            </a:fld>
            <a:endParaRPr lang="en-GB" sz="1200">
              <a:solidFill>
                <a:srgbClr val="000090"/>
              </a:solidFill>
              <a:cs typeface="Times New Roman" charset="0"/>
            </a:endParaRPr>
          </a:p>
        </p:txBody>
      </p:sp>
      <p:sp>
        <p:nvSpPr>
          <p:cNvPr id="87044" name="Rectangle 2"/>
          <p:cNvSpPr>
            <a:spLocks noGrp="1" noChangeArrowheads="1"/>
          </p:cNvSpPr>
          <p:nvPr>
            <p:ph type="title"/>
          </p:nvPr>
        </p:nvSpPr>
        <p:spPr>
          <a:xfrm>
            <a:off x="1139825" y="0"/>
            <a:ext cx="7632700" cy="957263"/>
          </a:xfrm>
        </p:spPr>
        <p:txBody>
          <a:bodyPr/>
          <a:lstStyle/>
          <a:p>
            <a:r>
              <a:rPr lang="en-GB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Physics Performance (CPV</a:t>
            </a:r>
            <a:r>
              <a:rPr lang="en-GB" dirty="0" smtClean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)</a:t>
            </a:r>
            <a:br>
              <a:rPr lang="en-GB" dirty="0" smtClean="0">
                <a:solidFill>
                  <a:srgbClr val="FF6600"/>
                </a:solidFill>
                <a:latin typeface="Times New Roman" charset="0"/>
                <a:cs typeface="Times New Roman" charset="0"/>
              </a:rPr>
            </a:br>
            <a:r>
              <a:rPr lang="en-GB" sz="2000" dirty="0" smtClean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(Enrique </a:t>
            </a:r>
            <a:r>
              <a:rPr lang="en-GB" sz="2000" dirty="0" err="1" smtClean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Fernantez</a:t>
            </a:r>
            <a:r>
              <a:rPr lang="en-GB" sz="2000" dirty="0" smtClean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 et al.)</a:t>
            </a:r>
            <a:endParaRPr lang="en-GB" sz="1000" dirty="0">
              <a:solidFill>
                <a:srgbClr val="FF6600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87045" name="ZoneTexte 6"/>
          <p:cNvSpPr txBox="1">
            <a:spLocks noChangeArrowheads="1"/>
          </p:cNvSpPr>
          <p:nvPr/>
        </p:nvSpPr>
        <p:spPr bwMode="auto">
          <a:xfrm>
            <a:off x="142875" y="5348288"/>
            <a:ext cx="5173663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dirty="0">
                <a:solidFill>
                  <a:srgbClr val="FF0000"/>
                </a:solidFill>
              </a:rPr>
              <a:t>SPL: CERN to </a:t>
            </a:r>
            <a:r>
              <a:rPr lang="en-US" sz="2000" dirty="0" err="1">
                <a:solidFill>
                  <a:srgbClr val="FF0000"/>
                </a:solidFill>
              </a:rPr>
              <a:t>Fréjus</a:t>
            </a:r>
            <a:r>
              <a:rPr lang="en-US" sz="2000" dirty="0">
                <a:solidFill>
                  <a:srgbClr val="FF0000"/>
                </a:solidFill>
              </a:rPr>
              <a:t> (130 km)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dirty="0">
                <a:solidFill>
                  <a:srgbClr val="0000FF"/>
                </a:solidFill>
              </a:rPr>
              <a:t>CF-1st: CERN to </a:t>
            </a:r>
            <a:r>
              <a:rPr lang="en-US" sz="2000" dirty="0" err="1">
                <a:solidFill>
                  <a:srgbClr val="0000FF"/>
                </a:solidFill>
              </a:rPr>
              <a:t>Canfranc</a:t>
            </a:r>
            <a:r>
              <a:rPr lang="en-US" sz="2000" dirty="0">
                <a:solidFill>
                  <a:srgbClr val="0000FF"/>
                </a:solidFill>
              </a:rPr>
              <a:t> (650 km) 1</a:t>
            </a:r>
            <a:r>
              <a:rPr lang="en-US" sz="2000" baseline="30000" dirty="0">
                <a:solidFill>
                  <a:srgbClr val="0000FF"/>
                </a:solidFill>
              </a:rPr>
              <a:t>st</a:t>
            </a:r>
            <a:r>
              <a:rPr lang="en-US" sz="2000" dirty="0">
                <a:solidFill>
                  <a:srgbClr val="0000FF"/>
                </a:solidFill>
              </a:rPr>
              <a:t> max.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dirty="0">
                <a:solidFill>
                  <a:srgbClr val="0000FF"/>
                </a:solidFill>
              </a:rPr>
              <a:t>CF-2</a:t>
            </a:r>
            <a:r>
              <a:rPr lang="en-US" sz="2000" baseline="30000" dirty="0">
                <a:solidFill>
                  <a:srgbClr val="0000FF"/>
                </a:solidFill>
              </a:rPr>
              <a:t>nd</a:t>
            </a:r>
            <a:r>
              <a:rPr lang="en-US" sz="2000" dirty="0">
                <a:solidFill>
                  <a:srgbClr val="0000FF"/>
                </a:solidFill>
              </a:rPr>
              <a:t>: CERN to </a:t>
            </a:r>
            <a:r>
              <a:rPr lang="en-US" sz="2000" dirty="0" err="1">
                <a:solidFill>
                  <a:srgbClr val="0000FF"/>
                </a:solidFill>
              </a:rPr>
              <a:t>Canfranc</a:t>
            </a:r>
            <a:r>
              <a:rPr lang="en-US" sz="2000" dirty="0">
                <a:solidFill>
                  <a:srgbClr val="0000FF"/>
                </a:solidFill>
              </a:rPr>
              <a:t> 2</a:t>
            </a:r>
            <a:r>
              <a:rPr lang="en-US" sz="2000" baseline="30000" dirty="0">
                <a:solidFill>
                  <a:srgbClr val="0000FF"/>
                </a:solidFill>
              </a:rPr>
              <a:t>nd</a:t>
            </a:r>
            <a:r>
              <a:rPr lang="en-US" sz="2000" dirty="0">
                <a:solidFill>
                  <a:srgbClr val="0000FF"/>
                </a:solidFill>
              </a:rPr>
              <a:t> max.</a:t>
            </a:r>
          </a:p>
        </p:txBody>
      </p:sp>
      <p:sp>
        <p:nvSpPr>
          <p:cNvPr id="87046" name="Rectangle 7"/>
          <p:cNvSpPr>
            <a:spLocks noChangeArrowheads="1"/>
          </p:cNvSpPr>
          <p:nvPr/>
        </p:nvSpPr>
        <p:spPr bwMode="auto">
          <a:xfrm>
            <a:off x="266490" y="6267450"/>
            <a:ext cx="490378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1 </a:t>
            </a:r>
            <a:r>
              <a:rPr lang="en-US" dirty="0" err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Mton</a:t>
            </a:r>
            <a:r>
              <a:rPr lang="en-US" dirty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WC detector (440 </a:t>
            </a:r>
            <a:r>
              <a:rPr lang="en-US" dirty="0" err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kton</a:t>
            </a:r>
            <a:r>
              <a:rPr lang="en-US" dirty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fiducial</a:t>
            </a:r>
            <a:r>
              <a:rPr lang="en-US" dirty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), 5% syst.</a:t>
            </a:r>
          </a:p>
        </p:txBody>
      </p:sp>
      <p:pic>
        <p:nvPicPr>
          <p:cNvPr id="87048" name="Imag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00073" y="5234751"/>
            <a:ext cx="3448967" cy="1623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7933100" y="1970450"/>
            <a:ext cx="9925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 sz="1400" dirty="0">
                <a:solidFill>
                  <a:srgbClr val="CC0099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100 </a:t>
            </a:r>
            <a:r>
              <a:rPr lang="fr-FR" sz="1400" dirty="0" err="1">
                <a:solidFill>
                  <a:srgbClr val="CC0099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kt</a:t>
            </a:r>
            <a:r>
              <a:rPr lang="fr-FR" sz="1400" dirty="0">
                <a:solidFill>
                  <a:srgbClr val="CC0099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</a:t>
            </a:r>
            <a:r>
              <a:rPr lang="fr-FR" sz="1400" dirty="0" err="1">
                <a:solidFill>
                  <a:srgbClr val="CC0099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LAr</a:t>
            </a:r>
            <a:endParaRPr lang="fr-FR" sz="1400" dirty="0">
              <a:solidFill>
                <a:srgbClr val="CC0099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7734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27663" y="1004888"/>
            <a:ext cx="2452687" cy="416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3688" y="901700"/>
            <a:ext cx="4670425" cy="450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089" name="Espace réservé de la date 1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smtClean="0">
                <a:solidFill>
                  <a:srgbClr val="000090"/>
                </a:solidFill>
                <a:cs typeface="Times New Roman" charset="0"/>
              </a:rPr>
              <a:t>27 July 2012</a:t>
            </a:r>
            <a:endParaRPr lang="en-GB" sz="1200">
              <a:solidFill>
                <a:srgbClr val="000090"/>
              </a:solidFill>
              <a:cs typeface="Times New Roman" charset="0"/>
            </a:endParaRPr>
          </a:p>
        </p:txBody>
      </p:sp>
      <p:sp>
        <p:nvSpPr>
          <p:cNvPr id="89090" name="Espace réservé du pied de page 15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200">
                <a:solidFill>
                  <a:srgbClr val="000090"/>
                </a:solidFill>
                <a:cs typeface="Times New Roman" charset="0"/>
              </a:rPr>
              <a:t>M. Dracos</a:t>
            </a:r>
            <a:endParaRPr lang="en-GB" sz="1200">
              <a:solidFill>
                <a:srgbClr val="000090"/>
              </a:solidFill>
              <a:cs typeface="Times New Roman" charset="0"/>
            </a:endParaRPr>
          </a:p>
        </p:txBody>
      </p:sp>
      <p:sp>
        <p:nvSpPr>
          <p:cNvPr id="89091" name="Espace réservé du numéro de diapositive 1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718BCDE7-1866-CF4B-B4BC-CABBCBA3F6AA}" type="slidenum">
              <a:rPr lang="en-GB" sz="1200">
                <a:solidFill>
                  <a:srgbClr val="000090"/>
                </a:solidFill>
                <a:cs typeface="Times New Roman" charset="0"/>
              </a:rPr>
              <a:pPr eaLnBrk="1" hangingPunct="1"/>
              <a:t>25</a:t>
            </a:fld>
            <a:endParaRPr lang="en-GB" sz="1200">
              <a:solidFill>
                <a:srgbClr val="000090"/>
              </a:solidFill>
              <a:cs typeface="Times New Roman" charset="0"/>
            </a:endParaRPr>
          </a:p>
        </p:txBody>
      </p:sp>
      <p:sp>
        <p:nvSpPr>
          <p:cNvPr id="89092" name="Rectangle 2"/>
          <p:cNvSpPr>
            <a:spLocks noGrp="1" noChangeArrowheads="1"/>
          </p:cNvSpPr>
          <p:nvPr>
            <p:ph type="title"/>
          </p:nvPr>
        </p:nvSpPr>
        <p:spPr>
          <a:xfrm>
            <a:off x="1139825" y="0"/>
            <a:ext cx="7632700" cy="957263"/>
          </a:xfrm>
        </p:spPr>
        <p:txBody>
          <a:bodyPr/>
          <a:lstStyle/>
          <a:p>
            <a:r>
              <a:rPr lang="en-GB">
                <a:solidFill>
                  <a:srgbClr val="FF6600"/>
                </a:solidFill>
                <a:latin typeface="Times New Roman" charset="0"/>
                <a:cs typeface="Times New Roman" charset="0"/>
              </a:rPr>
              <a:t>Physics Performance (MH)</a:t>
            </a:r>
            <a:endParaRPr lang="en-GB" sz="1800">
              <a:solidFill>
                <a:srgbClr val="FF6600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89093" name="ZoneTexte 6"/>
          <p:cNvSpPr txBox="1">
            <a:spLocks noChangeArrowheads="1"/>
          </p:cNvSpPr>
          <p:nvPr/>
        </p:nvSpPr>
        <p:spPr bwMode="auto">
          <a:xfrm>
            <a:off x="485775" y="5348288"/>
            <a:ext cx="572452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>
                <a:solidFill>
                  <a:srgbClr val="FF0000"/>
                </a:solidFill>
              </a:rPr>
              <a:t>SPL: CERN to Fréjus (130 km)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>
                <a:solidFill>
                  <a:srgbClr val="0000FF"/>
                </a:solidFill>
              </a:rPr>
              <a:t>CF-1st: CERN to Canfranc (650 km) 1</a:t>
            </a:r>
            <a:r>
              <a:rPr lang="en-US" sz="2000" baseline="30000">
                <a:solidFill>
                  <a:srgbClr val="0000FF"/>
                </a:solidFill>
              </a:rPr>
              <a:t>st</a:t>
            </a:r>
            <a:r>
              <a:rPr lang="en-US" sz="2000">
                <a:solidFill>
                  <a:srgbClr val="0000FF"/>
                </a:solidFill>
              </a:rPr>
              <a:t> maximum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>
                <a:solidFill>
                  <a:srgbClr val="0000FF"/>
                </a:solidFill>
              </a:rPr>
              <a:t>CF-2</a:t>
            </a:r>
            <a:r>
              <a:rPr lang="en-US" sz="2000" baseline="30000">
                <a:solidFill>
                  <a:srgbClr val="0000FF"/>
                </a:solidFill>
              </a:rPr>
              <a:t>nd</a:t>
            </a:r>
            <a:r>
              <a:rPr lang="en-US" sz="2000">
                <a:solidFill>
                  <a:srgbClr val="0000FF"/>
                </a:solidFill>
              </a:rPr>
              <a:t>: CERN to Canfranc 2</a:t>
            </a:r>
            <a:r>
              <a:rPr lang="en-US" sz="2000" baseline="30000">
                <a:solidFill>
                  <a:srgbClr val="0000FF"/>
                </a:solidFill>
              </a:rPr>
              <a:t>nd</a:t>
            </a:r>
            <a:r>
              <a:rPr lang="en-US" sz="2000">
                <a:solidFill>
                  <a:srgbClr val="0000FF"/>
                </a:solidFill>
              </a:rPr>
              <a:t> maximum</a:t>
            </a:r>
          </a:p>
        </p:txBody>
      </p:sp>
      <p:sp>
        <p:nvSpPr>
          <p:cNvPr id="89094" name="Rectangle 7"/>
          <p:cNvSpPr>
            <a:spLocks noChangeArrowheads="1"/>
          </p:cNvSpPr>
          <p:nvPr/>
        </p:nvSpPr>
        <p:spPr bwMode="auto">
          <a:xfrm>
            <a:off x="717550" y="6267450"/>
            <a:ext cx="490378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1 </a:t>
            </a:r>
            <a:r>
              <a:rPr lang="en-US" dirty="0" err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Mton</a:t>
            </a:r>
            <a:r>
              <a:rPr lang="en-US" dirty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WC detector (440 </a:t>
            </a:r>
            <a:r>
              <a:rPr lang="en-US" dirty="0" err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kton</a:t>
            </a:r>
            <a:r>
              <a:rPr lang="en-US" dirty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fiducial</a:t>
            </a:r>
            <a:r>
              <a:rPr lang="en-US" dirty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), 5% syst.</a:t>
            </a:r>
          </a:p>
        </p:txBody>
      </p:sp>
      <p:sp>
        <p:nvSpPr>
          <p:cNvPr id="89096" name="ZoneTexte 3"/>
          <p:cNvSpPr txBox="1">
            <a:spLocks noChangeArrowheads="1"/>
          </p:cNvSpPr>
          <p:nvPr/>
        </p:nvSpPr>
        <p:spPr bwMode="auto">
          <a:xfrm>
            <a:off x="5429468" y="4527203"/>
            <a:ext cx="3375025" cy="400050"/>
          </a:xfrm>
          <a:prstGeom prst="rect">
            <a:avLst/>
          </a:prstGeom>
          <a:noFill/>
          <a:ln w="9525">
            <a:solidFill>
              <a:srgbClr val="FF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000000"/>
                </a:solidFill>
              </a:rPr>
              <a:t>without adding atmospherics</a:t>
            </a:r>
          </a:p>
        </p:txBody>
      </p:sp>
    </p:spTree>
    <p:extLst>
      <p:ext uri="{BB962C8B-B14F-4D97-AF65-F5344CB8AC3E}">
        <p14:creationId xmlns:p14="http://schemas.microsoft.com/office/powerpoint/2010/main" val="1467846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8850" y="1728842"/>
            <a:ext cx="7402286" cy="4432928"/>
          </a:xfrm>
          <a:prstGeom prst="rect">
            <a:avLst/>
          </a:prstGeom>
        </p:spPr>
      </p:pic>
      <p:sp>
        <p:nvSpPr>
          <p:cNvPr id="72707" name="Rectangle 3"/>
          <p:cNvSpPr>
            <a:spLocks noGrp="1" noChangeArrowheads="1"/>
          </p:cNvSpPr>
          <p:nvPr>
            <p:ph type="title"/>
          </p:nvPr>
        </p:nvSpPr>
        <p:spPr>
          <a:xfrm>
            <a:off x="469900" y="-1"/>
            <a:ext cx="8229600" cy="138043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GB" sz="4800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ea typeface="ＭＳ Ｐゴシック" charset="0"/>
                <a:cs typeface="ＭＳ Ｐゴシック" charset="0"/>
              </a:rPr>
              <a:t>European Spallation Source</a:t>
            </a:r>
            <a:br>
              <a:rPr lang="en-GB" sz="4800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ea typeface="ＭＳ Ｐゴシック" charset="0"/>
                <a:cs typeface="ＭＳ Ｐゴシック" charset="0"/>
              </a:rPr>
            </a:br>
            <a:r>
              <a:rPr lang="en-GB" sz="4800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ea typeface="ＭＳ Ｐゴシック" charset="0"/>
                <a:cs typeface="ＭＳ Ｐゴシック" charset="0"/>
              </a:rPr>
              <a:t>(Lund)</a:t>
            </a:r>
            <a:endParaRPr lang="en-GB" sz="4800" dirty="0">
              <a:solidFill>
                <a:srgbClr val="FF66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171" name="Espace réservé de la date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smtClean="0">
                <a:solidFill>
                  <a:srgbClr val="000000"/>
                </a:solidFill>
              </a:rPr>
              <a:t>24 July 2012</a:t>
            </a:r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7172" name="Espace réservé du pied de page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200" smtClean="0">
                <a:solidFill>
                  <a:srgbClr val="000000"/>
                </a:solidFill>
              </a:rPr>
              <a:t>M. Dracos</a:t>
            </a:r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7173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4565E7A5-428E-364F-8F06-C50F2D87D607}" type="slidenum">
              <a:rPr lang="en-GB" sz="1200">
                <a:solidFill>
                  <a:srgbClr val="000000"/>
                </a:solidFill>
              </a:rPr>
              <a:pPr eaLnBrk="1" hangingPunct="1"/>
              <a:t>26</a:t>
            </a:fld>
            <a:endParaRPr lang="en-GB" sz="1200">
              <a:solidFill>
                <a:srgbClr val="000000"/>
              </a:solidFill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2148" y="1175713"/>
            <a:ext cx="2131852" cy="1106258"/>
          </a:xfrm>
          <a:prstGeom prst="rect">
            <a:avLst/>
          </a:prstGeom>
        </p:spPr>
      </p:pic>
      <p:pic>
        <p:nvPicPr>
          <p:cNvPr id="9" name="Picture 3" descr="\\tsl.uu.local\DFS\Users 2\ekelof\Desktop\150 km baseline edited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7200" y="4015619"/>
            <a:ext cx="2522215" cy="2254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Connecteur droit avec flèche 4"/>
          <p:cNvCxnSpPr/>
          <p:nvPr/>
        </p:nvCxnSpPr>
        <p:spPr>
          <a:xfrm flipH="1">
            <a:off x="1753810" y="4910667"/>
            <a:ext cx="1536095" cy="97971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18974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1"/>
            <a:ext cx="9144000" cy="1821214"/>
          </a:xfrm>
        </p:spPr>
        <p:txBody>
          <a:bodyPr/>
          <a:lstStyle/>
          <a:p>
            <a:pPr eaLnBrk="1" hangingPunct="1"/>
            <a:r>
              <a:rPr lang="en-GB" sz="4000" dirty="0" smtClean="0">
                <a:solidFill>
                  <a:srgbClr val="FF6600"/>
                </a:solidFill>
                <a:latin typeface="Times New Roman"/>
                <a:cs typeface="Times New Roman"/>
              </a:rPr>
              <a:t>Which is the potential of the ESS project from the view of Neutrino Physics?</a:t>
            </a:r>
            <a:endParaRPr lang="en-GB" sz="4000" dirty="0">
              <a:solidFill>
                <a:srgbClr val="FF6600"/>
              </a:solidFill>
              <a:latin typeface="Times New Roman"/>
              <a:cs typeface="Times New Roman"/>
            </a:endParaRPr>
          </a:p>
        </p:txBody>
      </p:sp>
      <p:sp>
        <p:nvSpPr>
          <p:cNvPr id="9223" name="Espace réservé de la date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smtClean="0">
                <a:solidFill>
                  <a:srgbClr val="000000"/>
                </a:solidFill>
              </a:rPr>
              <a:t>24 July 2012</a:t>
            </a:r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9224" name="Espace réservé du pied de page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200" smtClean="0">
                <a:solidFill>
                  <a:srgbClr val="000000"/>
                </a:solidFill>
              </a:rPr>
              <a:t>M. Dracos</a:t>
            </a:r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9225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B6D65C67-4FF1-994E-8F62-EADB3FD9BF33}" type="slidenum">
              <a:rPr lang="en-GB" sz="1200">
                <a:solidFill>
                  <a:srgbClr val="000000"/>
                </a:solidFill>
              </a:rPr>
              <a:pPr eaLnBrk="1" hangingPunct="1"/>
              <a:t>27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13" name="TextBox 8"/>
          <p:cNvSpPr txBox="1"/>
          <p:nvPr/>
        </p:nvSpPr>
        <p:spPr>
          <a:xfrm>
            <a:off x="140390" y="3759391"/>
            <a:ext cx="463039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defTabSz="914400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  <a:defRPr/>
            </a:pPr>
            <a:r>
              <a:rPr lang="en-GB" sz="2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The ESS will be a copious source of spallation neutrons but also of </a:t>
            </a:r>
            <a:r>
              <a:rPr lang="en-GB" sz="2000" b="1" dirty="0">
                <a:solidFill>
                  <a:srgbClr val="FF0000"/>
                </a:solidFill>
                <a:latin typeface="Times New Roman"/>
                <a:ea typeface="ＭＳ Ｐゴシック" charset="0"/>
                <a:cs typeface="Times New Roman"/>
              </a:rPr>
              <a:t>neutrinos</a:t>
            </a:r>
          </a:p>
          <a:p>
            <a:pPr marL="342900" indent="-342900" defTabSz="914400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  <a:defRPr/>
            </a:pPr>
            <a:r>
              <a:rPr lang="en-GB" sz="2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5 MW proton beam</a:t>
            </a:r>
          </a:p>
          <a:p>
            <a:pPr marL="342900" indent="-342900" defTabSz="914400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  <a:defRPr/>
            </a:pPr>
            <a:r>
              <a:rPr lang="en-GB" sz="2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2.5 </a:t>
            </a:r>
            <a:r>
              <a:rPr lang="en-GB" sz="2000" dirty="0" err="1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GeV</a:t>
            </a:r>
            <a:r>
              <a:rPr lang="en-GB" sz="2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 protons</a:t>
            </a:r>
          </a:p>
          <a:p>
            <a:pPr marL="342900" indent="-342900" defTabSz="914400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  <a:defRPr/>
            </a:pPr>
            <a:r>
              <a:rPr lang="en-GB" sz="2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~300 MeV neutrinos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52446"/>
            <a:ext cx="9144000" cy="1248170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2086" y="3299672"/>
            <a:ext cx="3191565" cy="3359542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6438347" y="4494695"/>
            <a:ext cx="15374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 sz="240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flux at 100 km</a:t>
            </a:r>
          </a:p>
        </p:txBody>
      </p:sp>
    </p:spTree>
    <p:extLst>
      <p:ext uri="{BB962C8B-B14F-4D97-AF65-F5344CB8AC3E}">
        <p14:creationId xmlns:p14="http://schemas.microsoft.com/office/powerpoint/2010/main" val="23265177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GB" sz="3600" dirty="0" smtClean="0">
                <a:solidFill>
                  <a:srgbClr val="FF9900"/>
                </a:solidFill>
                <a:latin typeface="Times New Roman"/>
                <a:cs typeface="Times New Roman"/>
              </a:rPr>
              <a:t>Additions to the present ESS proton </a:t>
            </a:r>
            <a:r>
              <a:rPr lang="en-GB" sz="3600" dirty="0" err="1" smtClean="0">
                <a:solidFill>
                  <a:srgbClr val="FF9900"/>
                </a:solidFill>
                <a:latin typeface="Times New Roman"/>
                <a:cs typeface="Times New Roman"/>
              </a:rPr>
              <a:t>linac</a:t>
            </a:r>
            <a:r>
              <a:rPr lang="en-GB" sz="3600" dirty="0" smtClean="0">
                <a:solidFill>
                  <a:srgbClr val="FF9900"/>
                </a:solidFill>
                <a:latin typeface="Times New Roman"/>
                <a:cs typeface="Times New Roman"/>
              </a:rPr>
              <a:t> </a:t>
            </a:r>
            <a:br>
              <a:rPr lang="en-GB" sz="3600" dirty="0" smtClean="0">
                <a:solidFill>
                  <a:srgbClr val="FF9900"/>
                </a:solidFill>
                <a:latin typeface="Times New Roman"/>
                <a:cs typeface="Times New Roman"/>
              </a:rPr>
            </a:br>
            <a:r>
              <a:rPr lang="en-GB" sz="3600" dirty="0" smtClean="0">
                <a:solidFill>
                  <a:srgbClr val="FF9900"/>
                </a:solidFill>
                <a:latin typeface="Times New Roman"/>
                <a:cs typeface="Times New Roman"/>
              </a:rPr>
              <a:t>required for the generation of such a beam</a:t>
            </a:r>
            <a:endParaRPr lang="en-GB" sz="3600" dirty="0">
              <a:solidFill>
                <a:srgbClr val="FF9900"/>
              </a:solidFill>
              <a:latin typeface="Times New Roman"/>
              <a:ea typeface="ＭＳ Ｐゴシック" charset="0"/>
              <a:cs typeface="Times New Roman"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24 July 2012</a:t>
            </a:r>
            <a:endParaRPr lang="en-GB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M. Dracos</a:t>
            </a:r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8DDA79-1950-474D-986F-604CFEA125BF}" type="slidenum">
              <a:rPr lang="en-GB" smtClean="0"/>
              <a:pPr>
                <a:defRPr/>
              </a:pPr>
              <a:t>28</a:t>
            </a:fld>
            <a:endParaRPr lang="en-GB"/>
          </a:p>
        </p:txBody>
      </p:sp>
      <p:sp>
        <p:nvSpPr>
          <p:cNvPr id="5" name="Rectangle 4"/>
          <p:cNvSpPr/>
          <p:nvPr/>
        </p:nvSpPr>
        <p:spPr>
          <a:xfrm>
            <a:off x="143566" y="1254567"/>
            <a:ext cx="4825999" cy="52475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</a:pPr>
            <a:r>
              <a:rPr lang="en-GB" sz="2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A special (thinner) neutrino target with a neutrino horn (studied in detail in </a:t>
            </a:r>
            <a:r>
              <a:rPr lang="en-GB" sz="2000" dirty="0" err="1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EUROν</a:t>
            </a:r>
            <a:r>
              <a:rPr lang="en-GB" sz="2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).</a:t>
            </a:r>
          </a:p>
          <a:p>
            <a:pPr marL="342900" indent="-3429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</a:pPr>
            <a:r>
              <a:rPr lang="en-GB" sz="2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A 2.5 </a:t>
            </a:r>
            <a:r>
              <a:rPr lang="en-GB" sz="2000" dirty="0" err="1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GeV</a:t>
            </a:r>
            <a:r>
              <a:rPr lang="en-GB" sz="2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 accumulator ring to compress the 3 </a:t>
            </a:r>
            <a:r>
              <a:rPr lang="en-GB" sz="2000" dirty="0" err="1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ms</a:t>
            </a:r>
            <a:r>
              <a:rPr lang="en-GB" sz="2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 long ESS pulse to a few microseconds pulse (to reduce the cosmic ray background in the underground </a:t>
            </a:r>
            <a:r>
              <a:rPr lang="en-GB" sz="2000" dirty="0" err="1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ν</a:t>
            </a:r>
            <a:r>
              <a:rPr lang="en-GB" sz="2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 detector and current in horn).</a:t>
            </a:r>
          </a:p>
          <a:p>
            <a:pPr marL="342900" indent="-3429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</a:pPr>
            <a:r>
              <a:rPr lang="en-GB" sz="2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Acceleration of H</a:t>
            </a:r>
            <a:r>
              <a:rPr lang="en-GB" sz="2000" baseline="30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-</a:t>
            </a:r>
            <a:r>
              <a:rPr lang="en-GB" sz="2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 pulses in the 70 </a:t>
            </a:r>
            <a:r>
              <a:rPr lang="en-GB" sz="2000" dirty="0" err="1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ms</a:t>
            </a:r>
            <a:r>
              <a:rPr lang="en-GB" sz="2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 long empty buckets between the ESS proton 3 </a:t>
            </a:r>
            <a:r>
              <a:rPr lang="en-GB" sz="2000" dirty="0" err="1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ms</a:t>
            </a:r>
            <a:r>
              <a:rPr lang="en-GB" sz="2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 pulses (70 </a:t>
            </a:r>
            <a:r>
              <a:rPr lang="en-GB" sz="2000" dirty="0" err="1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ms</a:t>
            </a:r>
            <a:r>
              <a:rPr lang="en-GB" sz="2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 spacing is needed for the TOF measurement of the spallation neutrons) requiring more RF power generation capacity.</a:t>
            </a:r>
          </a:p>
          <a:p>
            <a:pPr marL="342900" indent="-3429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</a:pPr>
            <a:r>
              <a:rPr lang="en-GB" sz="2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A very large </a:t>
            </a:r>
            <a:r>
              <a:rPr lang="en-GB" sz="2000" dirty="0" err="1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Kton</a:t>
            </a:r>
            <a:r>
              <a:rPr lang="en-GB" sz="2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 neutrino detector + a smaller near detector.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8000" y="4611906"/>
            <a:ext cx="2695935" cy="2109569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6088255" y="5857940"/>
            <a:ext cx="1326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 sz="24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MEMPHYS</a:t>
            </a:r>
          </a:p>
        </p:txBody>
      </p:sp>
      <p:grpSp>
        <p:nvGrpSpPr>
          <p:cNvPr id="9" name="Group 34"/>
          <p:cNvGrpSpPr>
            <a:grpSpLocks/>
          </p:cNvGrpSpPr>
          <p:nvPr/>
        </p:nvGrpSpPr>
        <p:grpSpPr bwMode="auto">
          <a:xfrm>
            <a:off x="4944831" y="1168683"/>
            <a:ext cx="4078169" cy="1901404"/>
            <a:chOff x="467544" y="2060848"/>
            <a:chExt cx="8496944" cy="3414919"/>
          </a:xfrm>
        </p:grpSpPr>
        <p:pic>
          <p:nvPicPr>
            <p:cNvPr id="10" name="Picture 21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544" y="2060848"/>
              <a:ext cx="8496944" cy="34149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1" name="Straight Arrow Connector 4"/>
            <p:cNvCxnSpPr/>
            <p:nvPr/>
          </p:nvCxnSpPr>
          <p:spPr bwMode="auto">
            <a:xfrm>
              <a:off x="1043762" y="3644914"/>
              <a:ext cx="576320" cy="71426"/>
            </a:xfrm>
            <a:prstGeom prst="straightConnector1">
              <a:avLst/>
            </a:prstGeom>
            <a:ln w="19050">
              <a:solidFill>
                <a:schemeClr val="tx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7"/>
            <p:cNvCxnSpPr/>
            <p:nvPr/>
          </p:nvCxnSpPr>
          <p:spPr bwMode="auto">
            <a:xfrm>
              <a:off x="1043762" y="4005219"/>
              <a:ext cx="576320" cy="71425"/>
            </a:xfrm>
            <a:prstGeom prst="straightConnector1">
              <a:avLst/>
            </a:prstGeom>
            <a:ln w="19050">
              <a:solidFill>
                <a:schemeClr val="tx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4"/>
            <p:cNvCxnSpPr/>
            <p:nvPr/>
          </p:nvCxnSpPr>
          <p:spPr bwMode="auto">
            <a:xfrm>
              <a:off x="3347456" y="4148070"/>
              <a:ext cx="5545694" cy="865046"/>
            </a:xfrm>
            <a:prstGeom prst="straightConnector1">
              <a:avLst/>
            </a:prstGeom>
            <a:ln w="19050">
              <a:solidFill>
                <a:schemeClr val="tx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4" name="Image 2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71742" y="3069529"/>
            <a:ext cx="1772258" cy="1552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5" descr="pbedgeom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69565" y="3194464"/>
            <a:ext cx="2493475" cy="1416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6735981" y="1389029"/>
            <a:ext cx="17320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 sz="2400" dirty="0" err="1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EUROν</a:t>
            </a:r>
            <a:r>
              <a:rPr lang="en-GB" sz="24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 SPL-SB</a:t>
            </a:r>
            <a:endParaRPr lang="fr-FR" sz="2400" dirty="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680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363" r="1496" b="529"/>
          <a:stretch/>
        </p:blipFill>
        <p:spPr>
          <a:xfrm>
            <a:off x="5090794" y="3646726"/>
            <a:ext cx="3969576" cy="2516590"/>
          </a:xfrm>
          <a:prstGeom prst="rect">
            <a:avLst/>
          </a:prstGeom>
        </p:spPr>
      </p:pic>
      <p:sp>
        <p:nvSpPr>
          <p:cNvPr id="20" name="Titre 19"/>
          <p:cNvSpPr>
            <a:spLocks noGrp="1"/>
          </p:cNvSpPr>
          <p:nvPr>
            <p:ph type="title"/>
          </p:nvPr>
        </p:nvSpPr>
        <p:spPr>
          <a:xfrm>
            <a:off x="542925" y="0"/>
            <a:ext cx="8229600" cy="998538"/>
          </a:xfrm>
        </p:spPr>
        <p:txBody>
          <a:bodyPr/>
          <a:lstStyle/>
          <a:p>
            <a:r>
              <a:rPr lang="en-GB" sz="3600" smtClean="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Possible Detector Locations</a:t>
            </a:r>
            <a:endParaRPr lang="en-GB">
              <a:latin typeface="Times New Roman" charset="0"/>
              <a:ea typeface="ＭＳ Ｐゴシック" charset="0"/>
              <a:cs typeface="Times New Roman" charset="0"/>
            </a:endParaRPr>
          </a:p>
        </p:txBody>
      </p:sp>
      <p:sp>
        <p:nvSpPr>
          <p:cNvPr id="58" name="Espace réservé de la date 3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smtClean="0">
                <a:solidFill>
                  <a:srgbClr val="000000"/>
                </a:solidFill>
              </a:rPr>
              <a:t>24 July 2012</a:t>
            </a:r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59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200" smtClean="0">
                <a:solidFill>
                  <a:srgbClr val="000000"/>
                </a:solidFill>
              </a:rPr>
              <a:t>M. Dracos</a:t>
            </a:r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25" name="Espace réservé du numéro de diapositive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3585B24B-3F49-2143-8D06-EB36D65083BF}" type="slidenum">
              <a:rPr lang="en-GB" sz="1200">
                <a:solidFill>
                  <a:srgbClr val="000000"/>
                </a:solidFill>
              </a:rPr>
              <a:pPr eaLnBrk="1" hangingPunct="1"/>
              <a:t>29</a:t>
            </a:fld>
            <a:endParaRPr lang="en-GB" sz="1200">
              <a:solidFill>
                <a:srgbClr val="000000"/>
              </a:solidFill>
            </a:endParaRPr>
          </a:p>
        </p:txBody>
      </p:sp>
      <p:pic>
        <p:nvPicPr>
          <p:cNvPr id="13" name="Image 12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306" y="932357"/>
            <a:ext cx="4800673" cy="531776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ZoneTexte 1"/>
          <p:cNvSpPr txBox="1"/>
          <p:nvPr/>
        </p:nvSpPr>
        <p:spPr>
          <a:xfrm>
            <a:off x="5096408" y="994368"/>
            <a:ext cx="3784025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</a:pPr>
            <a:r>
              <a:rPr lang="en-GB" sz="2000" dirty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Many mines (active or not) are available in Sweden</a:t>
            </a:r>
          </a:p>
          <a:p>
            <a:pPr marL="342900" indent="-3429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</a:pPr>
            <a:r>
              <a:rPr lang="en-GB" sz="2000" dirty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What is the optimal position for CPV</a:t>
            </a:r>
          </a:p>
          <a:p>
            <a:pPr marL="342900" indent="-3429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</a:pPr>
            <a:r>
              <a:rPr lang="en-GB" sz="2000" dirty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How this project could help for MH?</a:t>
            </a:r>
          </a:p>
        </p:txBody>
      </p:sp>
      <p:sp>
        <p:nvSpPr>
          <p:cNvPr id="16" name="Rectangle 8"/>
          <p:cNvSpPr>
            <a:spLocks noChangeArrowheads="1"/>
          </p:cNvSpPr>
          <p:nvPr/>
        </p:nvSpPr>
        <p:spPr bwMode="auto">
          <a:xfrm rot="16200000">
            <a:off x="4489310" y="4093798"/>
            <a:ext cx="901732" cy="281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p(</a:t>
            </a:r>
            <a:r>
              <a:rPr lang="en-US">
                <a:solidFill>
                  <a:srgbClr val="000000"/>
                </a:solidFill>
                <a:latin typeface="Symbol" charset="0"/>
                <a:ea typeface="ＭＳ Ｐゴシック" charset="0"/>
                <a:cs typeface="ＭＳ Ｐゴシック" charset="0"/>
              </a:rPr>
              <a:t>n</a:t>
            </a:r>
            <a:r>
              <a:rPr lang="en-US" baseline="-25000">
                <a:solidFill>
                  <a:srgbClr val="000000"/>
                </a:solidFill>
                <a:latin typeface="Symbol" charset="0"/>
                <a:ea typeface="ＭＳ Ｐゴシック" charset="0"/>
                <a:cs typeface="ＭＳ Ｐゴシック" charset="0"/>
              </a:rPr>
              <a:t>m</a:t>
            </a:r>
            <a:r>
              <a:rPr lang="en-US">
                <a:solidFill>
                  <a:srgbClr val="000000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rPr>
              <a:t></a:t>
            </a:r>
            <a:r>
              <a:rPr lang="en-US">
                <a:solidFill>
                  <a:srgbClr val="000000"/>
                </a:solidFill>
                <a:latin typeface="Symbol" charset="0"/>
                <a:ea typeface="ＭＳ Ｐゴシック" charset="0"/>
                <a:cs typeface="ＭＳ Ｐゴシック" charset="0"/>
              </a:rPr>
              <a:t>n</a:t>
            </a:r>
            <a:r>
              <a:rPr lang="en-US" baseline="-250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e</a:t>
            </a:r>
            <a:r>
              <a:rPr lang="en-US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)</a:t>
            </a:r>
            <a:endParaRPr lang="en-US" sz="16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" name="ZoneTexte 125"/>
          <p:cNvSpPr txBox="1">
            <a:spLocks noChangeArrowheads="1"/>
          </p:cNvSpPr>
          <p:nvPr/>
        </p:nvSpPr>
        <p:spPr bwMode="auto">
          <a:xfrm>
            <a:off x="7740520" y="6064140"/>
            <a:ext cx="1333568" cy="341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1600">
                <a:solidFill>
                  <a:srgbClr val="000000"/>
                </a:solidFill>
              </a:rPr>
              <a:t>distance (km)</a:t>
            </a:r>
          </a:p>
        </p:txBody>
      </p:sp>
      <p:sp>
        <p:nvSpPr>
          <p:cNvPr id="18" name="Text Box 109"/>
          <p:cNvSpPr txBox="1">
            <a:spLocks noChangeArrowheads="1"/>
          </p:cNvSpPr>
          <p:nvPr/>
        </p:nvSpPr>
        <p:spPr bwMode="auto">
          <a:xfrm>
            <a:off x="5560848" y="3152096"/>
            <a:ext cx="2110110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dirty="0">
                <a:solidFill>
                  <a:srgbClr val="0000FF"/>
                </a:solidFill>
                <a:latin typeface="Symbol" charset="0"/>
              </a:rPr>
              <a:t>D</a:t>
            </a:r>
            <a:r>
              <a:rPr lang="en-US" sz="1800" dirty="0">
                <a:solidFill>
                  <a:srgbClr val="0000FF"/>
                </a:solidFill>
              </a:rPr>
              <a:t>m</a:t>
            </a:r>
            <a:r>
              <a:rPr lang="en-US" sz="1800" baseline="30000" dirty="0">
                <a:solidFill>
                  <a:srgbClr val="0000FF"/>
                </a:solidFill>
              </a:rPr>
              <a:t>2</a:t>
            </a:r>
            <a:r>
              <a:rPr lang="en-US" sz="1800" baseline="-25000" dirty="0">
                <a:solidFill>
                  <a:srgbClr val="0000FF"/>
                </a:solidFill>
              </a:rPr>
              <a:t>sun</a:t>
            </a:r>
            <a:r>
              <a:rPr lang="en-US" sz="1800" dirty="0">
                <a:solidFill>
                  <a:srgbClr val="0000FF"/>
                </a:solidFill>
              </a:rPr>
              <a:t>=</a:t>
            </a:r>
            <a:r>
              <a:rPr lang="en-US" sz="1800" dirty="0" smtClean="0">
                <a:solidFill>
                  <a:srgbClr val="0000FF"/>
                </a:solidFill>
              </a:rPr>
              <a:t>7.6x10</a:t>
            </a:r>
            <a:r>
              <a:rPr lang="en-US" sz="1800" baseline="30000" dirty="0">
                <a:solidFill>
                  <a:srgbClr val="0000FF"/>
                </a:solidFill>
              </a:rPr>
              <a:t>-5</a:t>
            </a:r>
            <a:r>
              <a:rPr lang="en-US" sz="1800" dirty="0">
                <a:solidFill>
                  <a:srgbClr val="0000FF"/>
                </a:solidFill>
              </a:rPr>
              <a:t> eV</a:t>
            </a:r>
            <a:r>
              <a:rPr lang="en-US" sz="1800" baseline="30000" dirty="0">
                <a:solidFill>
                  <a:srgbClr val="0000FF"/>
                </a:solidFill>
              </a:rPr>
              <a:t>2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dirty="0">
                <a:solidFill>
                  <a:srgbClr val="0000FF"/>
                </a:solidFill>
                <a:latin typeface="Symbol" charset="0"/>
              </a:rPr>
              <a:t>D</a:t>
            </a:r>
            <a:r>
              <a:rPr lang="en-US" sz="1800" dirty="0">
                <a:solidFill>
                  <a:srgbClr val="0000FF"/>
                </a:solidFill>
              </a:rPr>
              <a:t>m</a:t>
            </a:r>
            <a:r>
              <a:rPr lang="en-US" sz="1800" baseline="30000" dirty="0">
                <a:solidFill>
                  <a:srgbClr val="0000FF"/>
                </a:solidFill>
              </a:rPr>
              <a:t>2</a:t>
            </a:r>
            <a:r>
              <a:rPr lang="en-US" sz="1800" baseline="-25000" dirty="0">
                <a:solidFill>
                  <a:srgbClr val="0000FF"/>
                </a:solidFill>
              </a:rPr>
              <a:t>atm</a:t>
            </a:r>
            <a:r>
              <a:rPr lang="en-US" sz="1800" dirty="0">
                <a:solidFill>
                  <a:srgbClr val="0000FF"/>
                </a:solidFill>
              </a:rPr>
              <a:t>=</a:t>
            </a:r>
            <a:r>
              <a:rPr lang="en-US" sz="1800" dirty="0" smtClean="0">
                <a:solidFill>
                  <a:srgbClr val="0000FF"/>
                </a:solidFill>
              </a:rPr>
              <a:t>2.5x10</a:t>
            </a:r>
            <a:r>
              <a:rPr lang="en-US" sz="1800" baseline="30000" dirty="0">
                <a:solidFill>
                  <a:srgbClr val="0000FF"/>
                </a:solidFill>
              </a:rPr>
              <a:t>-3</a:t>
            </a:r>
            <a:r>
              <a:rPr lang="en-US" sz="1800" dirty="0">
                <a:solidFill>
                  <a:srgbClr val="0000FF"/>
                </a:solidFill>
              </a:rPr>
              <a:t> eV</a:t>
            </a:r>
            <a:r>
              <a:rPr lang="en-US" sz="1800" baseline="30000" dirty="0">
                <a:solidFill>
                  <a:srgbClr val="0000FF"/>
                </a:solidFill>
              </a:rPr>
              <a:t>2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dirty="0">
                <a:solidFill>
                  <a:srgbClr val="0000FF"/>
                </a:solidFill>
                <a:latin typeface="Symbol" charset="0"/>
              </a:rPr>
              <a:t>q</a:t>
            </a:r>
            <a:r>
              <a:rPr lang="en-US" sz="1800" baseline="-25000" dirty="0">
                <a:solidFill>
                  <a:srgbClr val="0000FF"/>
                </a:solidFill>
              </a:rPr>
              <a:t>23</a:t>
            </a:r>
            <a:r>
              <a:rPr lang="en-US" sz="1800" dirty="0">
                <a:solidFill>
                  <a:srgbClr val="0000FF"/>
                </a:solidFill>
              </a:rPr>
              <a:t>=</a:t>
            </a:r>
            <a:r>
              <a:rPr lang="en-US" sz="1800" dirty="0" smtClean="0">
                <a:solidFill>
                  <a:srgbClr val="0000FF"/>
                </a:solidFill>
              </a:rPr>
              <a:t>44.4°</a:t>
            </a:r>
            <a:endParaRPr lang="en-US" sz="1800" dirty="0">
              <a:solidFill>
                <a:srgbClr val="0000FF"/>
              </a:solidFill>
            </a:endParaRP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dirty="0" smtClean="0">
                <a:solidFill>
                  <a:srgbClr val="0000FF"/>
                </a:solidFill>
                <a:latin typeface="Symbol" charset="0"/>
              </a:rPr>
              <a:t>q</a:t>
            </a:r>
            <a:r>
              <a:rPr lang="en-US" sz="1800" baseline="-25000" dirty="0" smtClean="0">
                <a:solidFill>
                  <a:srgbClr val="0000FF"/>
                </a:solidFill>
              </a:rPr>
              <a:t>12</a:t>
            </a:r>
            <a:r>
              <a:rPr lang="en-US" sz="1800" dirty="0" smtClean="0">
                <a:solidFill>
                  <a:srgbClr val="0000FF"/>
                </a:solidFill>
              </a:rPr>
              <a:t>=34.4°</a:t>
            </a:r>
            <a:endParaRPr lang="en-US" sz="1800" baseline="30000" dirty="0">
              <a:solidFill>
                <a:srgbClr val="0000FF"/>
              </a:solidFill>
            </a:endParaRP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dirty="0">
                <a:solidFill>
                  <a:srgbClr val="0000FF"/>
                </a:solidFill>
                <a:latin typeface="Symbol" charset="0"/>
              </a:rPr>
              <a:t>q</a:t>
            </a:r>
            <a:r>
              <a:rPr lang="en-US" sz="1800" baseline="-25000" dirty="0">
                <a:solidFill>
                  <a:srgbClr val="0000FF"/>
                </a:solidFill>
              </a:rPr>
              <a:t>13</a:t>
            </a:r>
            <a:r>
              <a:rPr lang="en-US" sz="1800" dirty="0">
                <a:solidFill>
                  <a:srgbClr val="0000FF"/>
                </a:solidFill>
              </a:rPr>
              <a:t>=9.3°</a:t>
            </a:r>
            <a:endParaRPr lang="en-US" sz="1800" baseline="30000" dirty="0">
              <a:solidFill>
                <a:srgbClr val="0000FF"/>
              </a:solidFill>
            </a:endParaRP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dirty="0" err="1" smtClean="0">
                <a:solidFill>
                  <a:srgbClr val="0000FF"/>
                </a:solidFill>
                <a:latin typeface="Symbol" charset="0"/>
              </a:rPr>
              <a:t>d</a:t>
            </a:r>
            <a:r>
              <a:rPr lang="en-US" sz="1800" baseline="-25000" dirty="0" err="1" smtClean="0">
                <a:solidFill>
                  <a:srgbClr val="0000FF"/>
                </a:solidFill>
              </a:rPr>
              <a:t>CP</a:t>
            </a:r>
            <a:r>
              <a:rPr lang="en-US" sz="1800" dirty="0">
                <a:solidFill>
                  <a:srgbClr val="0000FF"/>
                </a:solidFill>
              </a:rPr>
              <a:t>=</a:t>
            </a:r>
            <a:r>
              <a:rPr lang="en-US" sz="1800" dirty="0" smtClean="0">
                <a:solidFill>
                  <a:srgbClr val="0000FF"/>
                </a:solidFill>
              </a:rPr>
              <a:t>0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dirty="0" smtClean="0">
                <a:solidFill>
                  <a:srgbClr val="0000FF"/>
                </a:solidFill>
              </a:rPr>
              <a:t>E~290 MeV</a:t>
            </a:r>
            <a:endParaRPr lang="en-US" sz="1800" dirty="0">
              <a:solidFill>
                <a:srgbClr val="0000FF"/>
              </a:solidFill>
            </a:endParaRPr>
          </a:p>
        </p:txBody>
      </p:sp>
      <p:cxnSp>
        <p:nvCxnSpPr>
          <p:cNvPr id="4" name="Connecteur droit 3"/>
          <p:cNvCxnSpPr/>
          <p:nvPr/>
        </p:nvCxnSpPr>
        <p:spPr>
          <a:xfrm flipV="1">
            <a:off x="1420793" y="2351494"/>
            <a:ext cx="2426665" cy="4246156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ZoneTexte 6"/>
          <p:cNvSpPr txBox="1"/>
          <p:nvPr/>
        </p:nvSpPr>
        <p:spPr>
          <a:xfrm rot="18099116">
            <a:off x="955579" y="6089253"/>
            <a:ext cx="954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CN2PY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75526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555625" y="0"/>
            <a:ext cx="8229600" cy="985838"/>
          </a:xfrm>
        </p:spPr>
        <p:txBody>
          <a:bodyPr/>
          <a:lstStyle/>
          <a:p>
            <a:pPr eaLnBrk="1" hangingPunct="1"/>
            <a:r>
              <a:rPr lang="en-US" sz="4800" dirty="0" smtClean="0">
                <a:solidFill>
                  <a:srgbClr val="FF7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ea typeface="ＭＳ Ｐゴシック" charset="0"/>
                <a:cs typeface="Times New Roman" charset="0"/>
                <a:sym typeface="Times New Roman" charset="0"/>
              </a:rPr>
              <a:t>θ</a:t>
            </a:r>
            <a:r>
              <a:rPr lang="en-US" sz="4800" baseline="-6000" dirty="0" smtClean="0">
                <a:solidFill>
                  <a:srgbClr val="FF7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ea typeface="ＭＳ Ｐゴシック" charset="0"/>
                <a:cs typeface="Times New Roman" charset="0"/>
                <a:sym typeface="Times New Roman" charset="0"/>
              </a:rPr>
              <a:t>13 </a:t>
            </a:r>
            <a:r>
              <a:rPr lang="en-US" sz="4800" dirty="0" smtClean="0">
                <a:solidFill>
                  <a:srgbClr val="FF7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ea typeface="ＭＳ Ｐゴシック" charset="0"/>
                <a:cs typeface="Times New Roman" charset="0"/>
                <a:sym typeface="Times New Roman" charset="0"/>
              </a:rPr>
              <a:t>is large…</a:t>
            </a:r>
            <a:endParaRPr lang="en-US" sz="4800" dirty="0">
              <a:effectLst>
                <a:outerShdw blurRad="38100" dist="38100" dir="2700000" algn="tl">
                  <a:srgbClr val="DDDDDD"/>
                </a:outerShdw>
              </a:effectLst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223" name="Espace réservé de la date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smtClean="0">
                <a:solidFill>
                  <a:srgbClr val="000000"/>
                </a:solidFill>
              </a:rPr>
              <a:t>27 July 2012</a:t>
            </a:r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9224" name="Espace réservé du pied de page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200">
                <a:solidFill>
                  <a:srgbClr val="000000"/>
                </a:solidFill>
              </a:rPr>
              <a:t>M. Dracos</a:t>
            </a:r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9225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B6D65C67-4FF1-994E-8F62-EADB3FD9BF33}" type="slidenum">
              <a:rPr lang="en-GB" sz="1200">
                <a:solidFill>
                  <a:srgbClr val="000000"/>
                </a:solidFill>
              </a:rPr>
              <a:pPr eaLnBrk="1" hangingPunct="1"/>
              <a:t>3</a:t>
            </a:fld>
            <a:endParaRPr lang="en-GB" sz="1200">
              <a:solidFill>
                <a:srgbClr val="000000"/>
              </a:solidFill>
            </a:endParaRPr>
          </a:p>
        </p:txBody>
      </p:sp>
      <p:pic>
        <p:nvPicPr>
          <p:cNvPr id="18" name="Image 8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364" y="2069307"/>
            <a:ext cx="4629927" cy="3287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1872043" y="1521871"/>
            <a:ext cx="1722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 sz="2400" dirty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expectations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4017785" y="5364869"/>
            <a:ext cx="5064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 sz="1400" dirty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year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1578" y="2069306"/>
            <a:ext cx="4134436" cy="3514271"/>
          </a:xfrm>
          <a:prstGeom prst="rect">
            <a:avLst/>
          </a:prstGeom>
        </p:spPr>
      </p:pic>
      <p:sp>
        <p:nvSpPr>
          <p:cNvPr id="23" name="ZoneTexte 22"/>
          <p:cNvSpPr txBox="1"/>
          <p:nvPr/>
        </p:nvSpPr>
        <p:spPr>
          <a:xfrm>
            <a:off x="6163510" y="1521871"/>
            <a:ext cx="19452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 sz="2400" dirty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measurements</a:t>
            </a:r>
          </a:p>
        </p:txBody>
      </p:sp>
      <p:sp>
        <p:nvSpPr>
          <p:cNvPr id="5" name="Flèche droite rayée 4"/>
          <p:cNvSpPr/>
          <p:nvPr/>
        </p:nvSpPr>
        <p:spPr>
          <a:xfrm>
            <a:off x="3927805" y="2846665"/>
            <a:ext cx="1707829" cy="667872"/>
          </a:xfrm>
          <a:prstGeom prst="stripedRightArrow">
            <a:avLst/>
          </a:prstGeom>
          <a:solidFill>
            <a:srgbClr val="FF99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105266" y="5672646"/>
            <a:ext cx="8906014" cy="9858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9900"/>
                </a:solidFill>
                <a:latin typeface="Times New Roman"/>
                <a:ea typeface="ＭＳ Ｐゴシック" pitchFamily="-109" charset="-128"/>
                <a:cs typeface="Times New Roman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9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9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9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9" charset="0"/>
              </a:defRPr>
            </a:lvl9pPr>
          </a:lstStyle>
          <a:p>
            <a:pPr eaLnBrk="1" hangingPunct="1"/>
            <a:r>
              <a:rPr lang="en-US" sz="4000" dirty="0" smtClean="0">
                <a:solidFill>
                  <a:srgbClr val="FF7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ea typeface="ＭＳ Ｐゴシック" charset="0"/>
                <a:cs typeface="Times New Roman" charset="0"/>
                <a:sym typeface="Times New Roman" charset="0"/>
              </a:rPr>
              <a:t>proposed facilities have to be readjusted…</a:t>
            </a:r>
            <a:endParaRPr lang="en-US" sz="4000" dirty="0">
              <a:effectLst>
                <a:outerShdw blurRad="38100" dist="38100" dir="2700000" algn="tl">
                  <a:srgbClr val="DDDDDD"/>
                </a:outerShdw>
              </a:effectLst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55407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7103" y="865269"/>
            <a:ext cx="8605422" cy="4236818"/>
          </a:xfrm>
          <a:prstGeom prst="rect">
            <a:avLst/>
          </a:prstGeom>
        </p:spPr>
      </p:pic>
      <p:sp>
        <p:nvSpPr>
          <p:cNvPr id="87041" name="Espace réservé de la date 1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smtClean="0">
                <a:solidFill>
                  <a:srgbClr val="000090"/>
                </a:solidFill>
                <a:cs typeface="Times New Roman" charset="0"/>
              </a:rPr>
              <a:t>24 July 2012</a:t>
            </a:r>
            <a:endParaRPr lang="en-GB" sz="1200">
              <a:solidFill>
                <a:srgbClr val="000090"/>
              </a:solidFill>
              <a:cs typeface="Times New Roman" charset="0"/>
            </a:endParaRPr>
          </a:p>
        </p:txBody>
      </p:sp>
      <p:sp>
        <p:nvSpPr>
          <p:cNvPr id="87042" name="Espace réservé du pied de page 15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200" smtClean="0">
                <a:solidFill>
                  <a:srgbClr val="000090"/>
                </a:solidFill>
                <a:cs typeface="Times New Roman" charset="0"/>
              </a:rPr>
              <a:t>M. Dracos</a:t>
            </a:r>
            <a:endParaRPr lang="en-GB" sz="1200">
              <a:solidFill>
                <a:srgbClr val="000090"/>
              </a:solidFill>
              <a:cs typeface="Times New Roman" charset="0"/>
            </a:endParaRPr>
          </a:p>
        </p:txBody>
      </p:sp>
      <p:sp>
        <p:nvSpPr>
          <p:cNvPr id="87043" name="Espace réservé du numéro de diapositive 1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960B56F8-6DB5-E541-998B-9AF94CAE4281}" type="slidenum">
              <a:rPr lang="en-GB" sz="1200">
                <a:solidFill>
                  <a:srgbClr val="000090"/>
                </a:solidFill>
                <a:cs typeface="Times New Roman" charset="0"/>
              </a:rPr>
              <a:pPr eaLnBrk="1" hangingPunct="1"/>
              <a:t>30</a:t>
            </a:fld>
            <a:endParaRPr lang="en-GB" sz="1200">
              <a:solidFill>
                <a:srgbClr val="000090"/>
              </a:solidFill>
              <a:cs typeface="Times New Roman" charset="0"/>
            </a:endParaRPr>
          </a:p>
        </p:txBody>
      </p:sp>
      <p:sp>
        <p:nvSpPr>
          <p:cNvPr id="87044" name="Rectangle 2"/>
          <p:cNvSpPr>
            <a:spLocks noGrp="1" noChangeArrowheads="1"/>
          </p:cNvSpPr>
          <p:nvPr>
            <p:ph type="title"/>
          </p:nvPr>
        </p:nvSpPr>
        <p:spPr>
          <a:xfrm>
            <a:off x="1139825" y="0"/>
            <a:ext cx="7632700" cy="957263"/>
          </a:xfrm>
        </p:spPr>
        <p:txBody>
          <a:bodyPr>
            <a:normAutofit fontScale="90000"/>
          </a:bodyPr>
          <a:lstStyle/>
          <a:p>
            <a:r>
              <a:rPr lang="en-GB">
                <a:solidFill>
                  <a:srgbClr val="FF6600"/>
                </a:solidFill>
                <a:latin typeface="Times New Roman" charset="0"/>
                <a:cs typeface="Times New Roman" charset="0"/>
              </a:rPr>
              <a:t>Physics </a:t>
            </a:r>
            <a:r>
              <a:rPr lang="en-GB" smtClean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Performance</a:t>
            </a:r>
            <a:br>
              <a:rPr lang="en-GB" smtClean="0">
                <a:solidFill>
                  <a:srgbClr val="FF6600"/>
                </a:solidFill>
                <a:latin typeface="Times New Roman" charset="0"/>
                <a:cs typeface="Times New Roman" charset="0"/>
              </a:rPr>
            </a:br>
            <a:r>
              <a:rPr lang="en-GB" sz="2000" smtClean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(Enrique Fernantez)</a:t>
            </a:r>
            <a:endParaRPr lang="en-GB" sz="1000">
              <a:solidFill>
                <a:srgbClr val="FF6600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87046" name="Rectangle 7"/>
          <p:cNvSpPr>
            <a:spLocks noChangeArrowheads="1"/>
          </p:cNvSpPr>
          <p:nvPr/>
        </p:nvSpPr>
        <p:spPr bwMode="auto">
          <a:xfrm>
            <a:off x="167103" y="5691638"/>
            <a:ext cx="5111684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85750" indent="-285750" defTabSz="914400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en-GB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1 </a:t>
            </a:r>
            <a:r>
              <a:rPr lang="en-GB" dirty="0" err="1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Mton</a:t>
            </a:r>
            <a:r>
              <a:rPr lang="en-GB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 WC detector (440 </a:t>
            </a:r>
            <a:r>
              <a:rPr lang="en-GB" dirty="0" err="1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kton</a:t>
            </a:r>
            <a:r>
              <a:rPr lang="en-GB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 </a:t>
            </a:r>
            <a:r>
              <a:rPr lang="en-GB" dirty="0" err="1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fiducial</a:t>
            </a:r>
            <a:r>
              <a:rPr lang="en-GB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), 5% syst.</a:t>
            </a:r>
          </a:p>
          <a:p>
            <a:pPr marL="285750" indent="-285750" defTabSz="914400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en-GB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2.5 </a:t>
            </a:r>
            <a:r>
              <a:rPr lang="en-GB" dirty="0" err="1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GeV</a:t>
            </a:r>
            <a:r>
              <a:rPr lang="en-GB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 protons</a:t>
            </a:r>
          </a:p>
          <a:p>
            <a:pPr marL="285750" indent="-285750" defTabSz="914400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en-GB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5 MW proton beam</a:t>
            </a:r>
          </a:p>
        </p:txBody>
      </p:sp>
      <p:pic>
        <p:nvPicPr>
          <p:cNvPr id="87048" name="Imag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00073" y="5234751"/>
            <a:ext cx="3448967" cy="1623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3622259" y="4751677"/>
            <a:ext cx="7489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 sz="14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fraction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7857153" y="4751677"/>
            <a:ext cx="7489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 sz="140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fraction</a:t>
            </a:r>
          </a:p>
        </p:txBody>
      </p:sp>
      <p:cxnSp>
        <p:nvCxnSpPr>
          <p:cNvPr id="7" name="Connecteur droit avec flèche 6"/>
          <p:cNvCxnSpPr/>
          <p:nvPr/>
        </p:nvCxnSpPr>
        <p:spPr>
          <a:xfrm>
            <a:off x="2590800" y="2495828"/>
            <a:ext cx="0" cy="214243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avec flèche 19"/>
          <p:cNvCxnSpPr/>
          <p:nvPr/>
        </p:nvCxnSpPr>
        <p:spPr>
          <a:xfrm>
            <a:off x="3385929" y="2482734"/>
            <a:ext cx="0" cy="214243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ZoneTexte 3"/>
          <p:cNvSpPr txBox="1">
            <a:spLocks noChangeArrowheads="1"/>
          </p:cNvSpPr>
          <p:nvPr/>
        </p:nvSpPr>
        <p:spPr bwMode="auto">
          <a:xfrm>
            <a:off x="5170488" y="1132861"/>
            <a:ext cx="3266729" cy="923330"/>
          </a:xfrm>
          <a:prstGeom prst="rect">
            <a:avLst/>
          </a:prstGeom>
          <a:noFill/>
          <a:ln w="9525">
            <a:solidFill>
              <a:srgbClr val="FF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1800" smtClean="0">
                <a:solidFill>
                  <a:srgbClr val="000000"/>
                </a:solidFill>
              </a:rPr>
              <a:t>without adding yet atmospheric neutrinos (optimization is needed)</a:t>
            </a:r>
            <a:endParaRPr lang="en-GB" sz="1800">
              <a:solidFill>
                <a:srgbClr val="000000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723040" y="634119"/>
            <a:ext cx="6789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 sz="2000">
                <a:solidFill>
                  <a:srgbClr val="008000"/>
                </a:solidFill>
                <a:latin typeface="Times New Roman"/>
                <a:ea typeface="ＭＳ Ｐゴシック" charset="0"/>
                <a:cs typeface="Times New Roman"/>
              </a:rPr>
              <a:t>CPV</a:t>
            </a:r>
          </a:p>
        </p:txBody>
      </p:sp>
      <p:sp>
        <p:nvSpPr>
          <p:cNvPr id="23" name="ZoneTexte 22"/>
          <p:cNvSpPr txBox="1"/>
          <p:nvPr/>
        </p:nvSpPr>
        <p:spPr>
          <a:xfrm>
            <a:off x="8140349" y="634119"/>
            <a:ext cx="5979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 sz="2000">
                <a:solidFill>
                  <a:srgbClr val="0000FF"/>
                </a:solidFill>
                <a:latin typeface="Times New Roman"/>
                <a:ea typeface="ＭＳ Ｐゴシック" charset="0"/>
                <a:cs typeface="Times New Roman"/>
              </a:rPr>
              <a:t>MH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2330174" y="2015084"/>
            <a:ext cx="19423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 sz="2000">
                <a:solidFill>
                  <a:srgbClr val="FF0000"/>
                </a:solidFill>
                <a:latin typeface="Times New Roman"/>
                <a:ea typeface="ＭＳ Ｐゴシック" charset="0"/>
                <a:cs typeface="Times New Roman"/>
              </a:rPr>
              <a:t>Very preliminary</a:t>
            </a:r>
          </a:p>
        </p:txBody>
      </p:sp>
      <p:sp>
        <p:nvSpPr>
          <p:cNvPr id="25" name="ZoneTexte 24"/>
          <p:cNvSpPr txBox="1"/>
          <p:nvPr/>
        </p:nvSpPr>
        <p:spPr>
          <a:xfrm>
            <a:off x="6675196" y="2015084"/>
            <a:ext cx="19423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 sz="2000">
                <a:solidFill>
                  <a:srgbClr val="FF0000"/>
                </a:solidFill>
                <a:latin typeface="Times New Roman"/>
                <a:ea typeface="ＭＳ Ｐゴシック" charset="0"/>
                <a:cs typeface="Times New Roman"/>
              </a:rPr>
              <a:t>Very preliminary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167103" y="5233487"/>
            <a:ext cx="5314275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EURO</a:t>
            </a:r>
            <a:r>
              <a:rPr lang="el-GR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ν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 parameters without any particular optimization</a:t>
            </a:r>
            <a:endParaRPr lang="fr-FR" dirty="0">
              <a:solidFill>
                <a:srgbClr val="000000"/>
              </a:solidFill>
              <a:latin typeface="Times New Roman"/>
              <a:ea typeface="ＭＳ Ｐゴシック" charset="0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854939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93984"/>
          </a:xfrm>
        </p:spPr>
        <p:txBody>
          <a:bodyPr/>
          <a:lstStyle/>
          <a:p>
            <a:pPr eaLnBrk="1" hangingPunct="1"/>
            <a:r>
              <a:rPr lang="en-US" sz="4800" dirty="0"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ea typeface="ＭＳ Ｐゴシック" charset="0"/>
                <a:cs typeface="ＭＳ Ｐゴシック" charset="0"/>
              </a:rPr>
              <a:t>Conclusions</a:t>
            </a:r>
          </a:p>
        </p:txBody>
      </p:sp>
      <p:sp>
        <p:nvSpPr>
          <p:cNvPr id="80899" name="Espace réservé de la date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smtClean="0">
                <a:solidFill>
                  <a:srgbClr val="000000"/>
                </a:solidFill>
              </a:rPr>
              <a:t>27 July 2012</a:t>
            </a:r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80900" name="Espace réservé du pied de page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200">
                <a:solidFill>
                  <a:srgbClr val="000000"/>
                </a:solidFill>
              </a:rPr>
              <a:t>M. Dracos</a:t>
            </a:r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80901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9B09680C-C647-0A4C-A67A-8E42D90D2BCB}" type="slidenum">
              <a:rPr lang="en-GB" sz="1200">
                <a:solidFill>
                  <a:srgbClr val="000000"/>
                </a:solidFill>
              </a:rPr>
              <a:pPr eaLnBrk="1" hangingPunct="1"/>
              <a:t>31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80902" name="Rectangle 3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0" y="683540"/>
            <a:ext cx="9144000" cy="6056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ct val="40000"/>
              </a:spcBef>
              <a:spcAft>
                <a:spcPts val="0"/>
              </a:spcAft>
            </a:pPr>
            <a:r>
              <a:rPr lang="en-US" sz="2400" dirty="0" smtClean="0">
                <a:solidFill>
                  <a:srgbClr val="0000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CNGS will probably stop at the end of this year. Very difficult to be used for future projects.</a:t>
            </a:r>
            <a:endParaRPr lang="en-US" sz="2400" dirty="0">
              <a:solidFill>
                <a:srgbClr val="0000FF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90000"/>
              </a:lnSpc>
              <a:spcBef>
                <a:spcPct val="40000"/>
              </a:spcBef>
              <a:spcAft>
                <a:spcPts val="0"/>
              </a:spcAft>
            </a:pPr>
            <a:r>
              <a:rPr lang="en-US" sz="2400" dirty="0" smtClean="0">
                <a:solidFill>
                  <a:srgbClr val="008000"/>
                </a:solidFill>
                <a:latin typeface="Times New Roman" charset="0"/>
                <a:ea typeface="ＭＳ Ｐゴシック" charset="0"/>
                <a:cs typeface="Times New Roman" charset="0"/>
              </a:rPr>
              <a:t>Federation of many European neutrino physicists around a long base line from CERN to </a:t>
            </a:r>
            <a:r>
              <a:rPr lang="en-US" sz="2400" dirty="0" err="1" smtClean="0">
                <a:solidFill>
                  <a:srgbClr val="008000"/>
                </a:solidFill>
                <a:latin typeface="Times New Roman" charset="0"/>
                <a:ea typeface="ＭＳ Ｐゴシック" charset="0"/>
                <a:cs typeface="Times New Roman" charset="0"/>
              </a:rPr>
              <a:t>Pyhasalmi</a:t>
            </a:r>
            <a:r>
              <a:rPr lang="en-US" sz="2400" dirty="0" smtClean="0">
                <a:solidFill>
                  <a:srgbClr val="008000"/>
                </a:solidFill>
                <a:latin typeface="Times New Roman" charset="0"/>
                <a:ea typeface="ＭＳ Ｐゴシック" charset="0"/>
                <a:cs typeface="Times New Roman" charset="0"/>
              </a:rPr>
              <a:t>.</a:t>
            </a:r>
          </a:p>
          <a:p>
            <a:pPr lvl="1" eaLnBrk="1" hangingPunct="1">
              <a:lnSpc>
                <a:spcPct val="90000"/>
              </a:lnSpc>
              <a:spcBef>
                <a:spcPct val="40000"/>
              </a:spcBef>
              <a:spcAft>
                <a:spcPts val="0"/>
              </a:spcAft>
            </a:pPr>
            <a:r>
              <a:rPr lang="en-US" sz="2000" dirty="0" smtClean="0">
                <a:solidFill>
                  <a:srgbClr val="008000"/>
                </a:solidFill>
                <a:latin typeface="Times New Roman" charset="0"/>
                <a:ea typeface="ＭＳ Ｐゴシック" charset="0"/>
                <a:cs typeface="Times New Roman" charset="0"/>
              </a:rPr>
              <a:t>very good mass hierarchy performance</a:t>
            </a:r>
          </a:p>
          <a:p>
            <a:pPr lvl="1" eaLnBrk="1" hangingPunct="1">
              <a:lnSpc>
                <a:spcPct val="90000"/>
              </a:lnSpc>
              <a:spcBef>
                <a:spcPct val="40000"/>
              </a:spcBef>
              <a:spcAft>
                <a:spcPts val="0"/>
              </a:spcAft>
            </a:pPr>
            <a:r>
              <a:rPr lang="en-US" sz="2000" dirty="0" smtClean="0">
                <a:solidFill>
                  <a:srgbClr val="008000"/>
                </a:solidFill>
                <a:latin typeface="Times New Roman" charset="0"/>
                <a:ea typeface="ＭＳ Ｐゴシック" charset="0"/>
                <a:cs typeface="Times New Roman" charset="0"/>
              </a:rPr>
              <a:t>very limited CPV performance</a:t>
            </a:r>
          </a:p>
          <a:p>
            <a:pPr lvl="1" eaLnBrk="1" hangingPunct="1">
              <a:lnSpc>
                <a:spcPct val="90000"/>
              </a:lnSpc>
              <a:spcBef>
                <a:spcPct val="40000"/>
              </a:spcBef>
              <a:spcAft>
                <a:spcPts val="0"/>
              </a:spcAft>
            </a:pPr>
            <a:r>
              <a:rPr lang="en-US" sz="2000" dirty="0" smtClean="0">
                <a:solidFill>
                  <a:srgbClr val="008000"/>
                </a:solidFill>
                <a:latin typeface="Times New Roman" charset="0"/>
                <a:ea typeface="ＭＳ Ｐゴシック" charset="0"/>
                <a:cs typeface="Times New Roman" charset="0"/>
              </a:rPr>
              <a:t>for CPV, the Neutrino Factory is needed (using the same base line)</a:t>
            </a:r>
            <a:endParaRPr lang="en-US" sz="2000" dirty="0">
              <a:solidFill>
                <a:srgbClr val="008000"/>
              </a:solidFill>
              <a:latin typeface="Times New Roman" charset="0"/>
              <a:ea typeface="ＭＳ Ｐゴシック" charset="0"/>
              <a:cs typeface="Times New Roman" charset="0"/>
            </a:endParaRPr>
          </a:p>
          <a:p>
            <a:pPr eaLnBrk="1" hangingPunct="1">
              <a:lnSpc>
                <a:spcPct val="90000"/>
              </a:lnSpc>
              <a:spcBef>
                <a:spcPct val="40000"/>
              </a:spcBef>
              <a:spcAft>
                <a:spcPts val="0"/>
              </a:spcAft>
            </a:pPr>
            <a:r>
              <a:rPr lang="en-US" sz="2400" dirty="0" smtClean="0">
                <a:latin typeface="Times New Roman" charset="0"/>
                <a:ea typeface="ＭＳ Ｐゴシック" charset="0"/>
                <a:cs typeface="Times New Roman" charset="0"/>
              </a:rPr>
              <a:t>The </a:t>
            </a:r>
            <a:r>
              <a:rPr lang="en-US" sz="2400" dirty="0">
                <a:latin typeface="Times New Roman" charset="0"/>
                <a:ea typeface="ＭＳ Ｐゴシック" charset="0"/>
                <a:cs typeface="Times New Roman" charset="0"/>
              </a:rPr>
              <a:t>SPL </a:t>
            </a:r>
            <a:r>
              <a:rPr lang="en-US" sz="2400" dirty="0" smtClean="0">
                <a:latin typeface="Times New Roman" charset="0"/>
                <a:ea typeface="ＭＳ Ｐゴシック" charset="0"/>
                <a:cs typeface="Times New Roman" charset="0"/>
              </a:rPr>
              <a:t>SB </a:t>
            </a:r>
            <a:r>
              <a:rPr lang="en-US" sz="2400" dirty="0">
                <a:latin typeface="Times New Roman" charset="0"/>
                <a:ea typeface="ＭＳ Ｐゴシック" charset="0"/>
                <a:cs typeface="Times New Roman" charset="0"/>
              </a:rPr>
              <a:t>project </a:t>
            </a:r>
            <a:r>
              <a:rPr lang="en-US" sz="2400" dirty="0" smtClean="0">
                <a:latin typeface="Times New Roman" charset="0"/>
                <a:ea typeface="ＭＳ Ｐゴシック" charset="0"/>
                <a:cs typeface="Times New Roman" charset="0"/>
              </a:rPr>
              <a:t>under </a:t>
            </a:r>
            <a:r>
              <a:rPr lang="en-US" sz="2400" dirty="0">
                <a:latin typeface="Times New Roman" charset="0"/>
                <a:ea typeface="ＭＳ Ｐゴシック" charset="0"/>
                <a:cs typeface="Times New Roman" charset="0"/>
              </a:rPr>
              <a:t>study in FP7 </a:t>
            </a:r>
            <a:r>
              <a:rPr lang="en-US" sz="2400" dirty="0" err="1">
                <a:latin typeface="Times New Roman" charset="0"/>
                <a:ea typeface="ＭＳ Ｐゴシック" charset="0"/>
                <a:cs typeface="Times New Roman" charset="0"/>
              </a:rPr>
              <a:t>EUROnu</a:t>
            </a:r>
            <a:r>
              <a:rPr lang="en-US" sz="2400" dirty="0">
                <a:latin typeface="Times New Roman" charset="0"/>
                <a:ea typeface="ＭＳ Ｐゴシック" charset="0"/>
                <a:cs typeface="Times New Roman" charset="0"/>
              </a:rPr>
              <a:t>:</a:t>
            </a:r>
          </a:p>
          <a:p>
            <a:pPr lvl="1" eaLnBrk="1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</a:pPr>
            <a:r>
              <a:rPr lang="en-GB" sz="2000" dirty="0">
                <a:latin typeface="Times New Roman" charset="0"/>
                <a:ea typeface="ＭＳ Ｐゴシック" charset="0"/>
                <a:cs typeface="Times New Roman" charset="0"/>
              </a:rPr>
              <a:t>Conventional technology</a:t>
            </a:r>
          </a:p>
          <a:p>
            <a:pPr lvl="1" eaLnBrk="1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</a:pPr>
            <a:r>
              <a:rPr lang="en-US" sz="2000" dirty="0" smtClean="0">
                <a:latin typeface="Times New Roman" charset="0"/>
                <a:ea typeface="ＭＳ Ｐゴシック" charset="0"/>
                <a:cs typeface="Times New Roman" charset="0"/>
              </a:rPr>
              <a:t>Cost </a:t>
            </a:r>
            <a:r>
              <a:rPr lang="en-US" sz="2000" dirty="0">
                <a:latin typeface="Times New Roman" charset="0"/>
                <a:ea typeface="ＭＳ Ｐゴシック" charset="0"/>
                <a:cs typeface="Times New Roman" charset="0"/>
              </a:rPr>
              <a:t>effective</a:t>
            </a:r>
          </a:p>
          <a:p>
            <a:pPr lvl="1" eaLnBrk="1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</a:pPr>
            <a:r>
              <a:rPr lang="en-GB" sz="2000" dirty="0">
                <a:latin typeface="Times New Roman" charset="0"/>
                <a:ea typeface="ＭＳ Ｐゴシック" charset="0"/>
                <a:cs typeface="Times New Roman" charset="0"/>
              </a:rPr>
              <a:t>Many synergies with other </a:t>
            </a:r>
            <a:r>
              <a:rPr lang="en-GB" sz="2000" dirty="0" smtClean="0">
                <a:latin typeface="Times New Roman" charset="0"/>
                <a:ea typeface="ＭＳ Ｐゴシック" charset="0"/>
                <a:cs typeface="Times New Roman" charset="0"/>
              </a:rPr>
              <a:t>projects (Beta Beam, Neutrino Factory)</a:t>
            </a:r>
            <a:endParaRPr lang="en-GB" sz="2000" dirty="0">
              <a:latin typeface="Times New Roman" charset="0"/>
              <a:ea typeface="ＭＳ Ｐゴシック" charset="0"/>
              <a:cs typeface="Times New Roman" charset="0"/>
            </a:endParaRPr>
          </a:p>
          <a:p>
            <a:pPr lvl="1" eaLnBrk="1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</a:pPr>
            <a:r>
              <a:rPr lang="en-GB" sz="2000" dirty="0" smtClean="0">
                <a:latin typeface="Times New Roman" charset="0"/>
                <a:ea typeface="ＭＳ Ｐゴシック" charset="0"/>
                <a:cs typeface="Times New Roman" charset="0"/>
              </a:rPr>
              <a:t>Very competitive CPV sensitivity</a:t>
            </a:r>
          </a:p>
          <a:p>
            <a:pPr lvl="1" eaLnBrk="1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</a:pPr>
            <a:r>
              <a:rPr lang="en-GB" sz="2000" dirty="0" err="1" smtClean="0">
                <a:latin typeface="Times New Roman" charset="0"/>
                <a:ea typeface="ＭＳ Ｐゴシック" charset="0"/>
                <a:cs typeface="Times New Roman" charset="0"/>
              </a:rPr>
              <a:t>Fréjus</a:t>
            </a:r>
            <a:r>
              <a:rPr lang="en-GB" sz="2000" dirty="0" smtClean="0">
                <a:latin typeface="Times New Roman" charset="0"/>
                <a:ea typeface="ＭＳ Ｐゴシック" charset="0"/>
                <a:cs typeface="Times New Roman" charset="0"/>
              </a:rPr>
              <a:t> (130 km): 60% (35%) CP coverage at 3</a:t>
            </a:r>
            <a:r>
              <a:rPr lang="el-GR" sz="2000" dirty="0" smtClean="0">
                <a:latin typeface="Times New Roman" charset="0"/>
                <a:ea typeface="ＭＳ Ｐゴシック" charset="0"/>
                <a:cs typeface="Times New Roman" charset="0"/>
              </a:rPr>
              <a:t>σ</a:t>
            </a:r>
            <a:r>
              <a:rPr lang="en-US" sz="2000" dirty="0" smtClean="0">
                <a:latin typeface="Times New Roman" charset="0"/>
                <a:ea typeface="ＭＳ Ｐゴシック" charset="0"/>
                <a:cs typeface="Times New Roman" charset="0"/>
              </a:rPr>
              <a:t> (5</a:t>
            </a:r>
            <a:r>
              <a:rPr lang="el-GR" sz="2000" dirty="0" smtClean="0">
                <a:latin typeface="Times New Roman" charset="0"/>
                <a:ea typeface="ＭＳ Ｐゴシック" charset="0"/>
                <a:cs typeface="Times New Roman" charset="0"/>
              </a:rPr>
              <a:t>σ</a:t>
            </a:r>
            <a:r>
              <a:rPr lang="en-US" sz="2000" dirty="0" smtClean="0">
                <a:latin typeface="Times New Roman" charset="0"/>
                <a:ea typeface="ＭＳ Ｐゴシック" charset="0"/>
                <a:cs typeface="Times New Roman" charset="0"/>
              </a:rPr>
              <a:t>).</a:t>
            </a:r>
          </a:p>
          <a:p>
            <a:pPr lvl="2" eaLnBrk="1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</a:pPr>
            <a:r>
              <a:rPr lang="en-US" sz="2000" b="1" dirty="0" err="1" smtClean="0">
                <a:solidFill>
                  <a:srgbClr val="FF0000"/>
                </a:solidFill>
                <a:latin typeface="Times New Roman" charset="0"/>
                <a:ea typeface="ＭＳ Ｐゴシック" charset="0"/>
                <a:cs typeface="Times New Roman" charset="0"/>
              </a:rPr>
              <a:t>Canfranc</a:t>
            </a:r>
            <a:r>
              <a:rPr lang="en-US" sz="2000" b="1" dirty="0" smtClean="0">
                <a:solidFill>
                  <a:srgbClr val="FF0000"/>
                </a:solidFill>
                <a:latin typeface="Times New Roman" charset="0"/>
                <a:ea typeface="ＭＳ Ｐゴシック" charset="0"/>
                <a:cs typeface="Times New Roman" charset="0"/>
              </a:rPr>
              <a:t> (650 km):</a:t>
            </a:r>
          </a:p>
          <a:p>
            <a:pPr lvl="3" eaLnBrk="1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</a:pPr>
            <a:r>
              <a:rPr lang="en-GB" sz="1600" b="1" dirty="0" smtClean="0">
                <a:solidFill>
                  <a:srgbClr val="FF0000"/>
                </a:solidFill>
                <a:latin typeface="Times New Roman" charset="0"/>
                <a:ea typeface="ＭＳ Ｐゴシック" charset="0"/>
                <a:cs typeface="Times New Roman" charset="0"/>
              </a:rPr>
              <a:t>77% (65</a:t>
            </a:r>
            <a:r>
              <a:rPr lang="en-GB" sz="1600" b="1" dirty="0">
                <a:solidFill>
                  <a:srgbClr val="FF0000"/>
                </a:solidFill>
                <a:latin typeface="Times New Roman" charset="0"/>
                <a:ea typeface="ＭＳ Ｐゴシック" charset="0"/>
                <a:cs typeface="Times New Roman" charset="0"/>
              </a:rPr>
              <a:t>%) CP coverage at 3</a:t>
            </a:r>
            <a:r>
              <a:rPr lang="el-GR" sz="1600" b="1" dirty="0">
                <a:solidFill>
                  <a:srgbClr val="FF0000"/>
                </a:solidFill>
                <a:latin typeface="Times New Roman" charset="0"/>
                <a:ea typeface="ＭＳ Ｐゴシック" charset="0"/>
                <a:cs typeface="Times New Roman" charset="0"/>
              </a:rPr>
              <a:t>σ</a:t>
            </a:r>
            <a:r>
              <a:rPr lang="en-US" sz="1600" b="1" dirty="0">
                <a:solidFill>
                  <a:srgbClr val="FF0000"/>
                </a:solidFill>
                <a:latin typeface="Times New Roman" charset="0"/>
                <a:ea typeface="ＭＳ Ｐゴシック" charset="0"/>
                <a:cs typeface="Times New Roman" charset="0"/>
              </a:rPr>
              <a:t> (5</a:t>
            </a:r>
            <a:r>
              <a:rPr lang="el-GR" sz="1600" b="1" dirty="0">
                <a:solidFill>
                  <a:srgbClr val="FF0000"/>
                </a:solidFill>
                <a:latin typeface="Times New Roman" charset="0"/>
                <a:ea typeface="ＭＳ Ｐゴシック" charset="0"/>
                <a:cs typeface="Times New Roman" charset="0"/>
              </a:rPr>
              <a:t>σ</a:t>
            </a:r>
            <a:r>
              <a:rPr lang="en-US" sz="1600" b="1" dirty="0" smtClean="0">
                <a:solidFill>
                  <a:srgbClr val="FF0000"/>
                </a:solidFill>
                <a:latin typeface="Times New Roman" charset="0"/>
                <a:ea typeface="ＭＳ Ｐゴシック" charset="0"/>
                <a:cs typeface="Times New Roman" charset="0"/>
              </a:rPr>
              <a:t>),</a:t>
            </a:r>
          </a:p>
          <a:p>
            <a:pPr lvl="3" eaLnBrk="1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</a:pPr>
            <a:r>
              <a:rPr lang="en-US" sz="1600" b="1" dirty="0" smtClean="0">
                <a:solidFill>
                  <a:srgbClr val="FF0000"/>
                </a:solidFill>
                <a:latin typeface="Times New Roman" charset="0"/>
                <a:ea typeface="ＭＳ Ｐゴシック" charset="0"/>
                <a:cs typeface="Times New Roman" charset="0"/>
              </a:rPr>
              <a:t>Mass Hierarchy at 5</a:t>
            </a:r>
            <a:r>
              <a:rPr lang="el-GR" sz="1600" b="1" dirty="0" smtClean="0">
                <a:solidFill>
                  <a:srgbClr val="FF0000"/>
                </a:solidFill>
                <a:latin typeface="Times New Roman" charset="0"/>
                <a:ea typeface="ＭＳ Ｐゴシック" charset="0"/>
                <a:cs typeface="Times New Roman" charset="0"/>
              </a:rPr>
              <a:t>σ.</a:t>
            </a:r>
            <a:endParaRPr lang="en-US" sz="1600" b="1" dirty="0" smtClean="0">
              <a:solidFill>
                <a:srgbClr val="FF0000"/>
              </a:solidFill>
              <a:latin typeface="Times New Roman" charset="0"/>
              <a:ea typeface="ＭＳ Ｐゴシック" charset="0"/>
              <a:cs typeface="Times New Roman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srgbClr val="0000FF"/>
                </a:solidFill>
                <a:latin typeface="Times New Roman" charset="0"/>
                <a:ea typeface="ＭＳ Ｐゴシック" charset="0"/>
                <a:cs typeface="Times New Roman" charset="0"/>
              </a:rPr>
              <a:t>Excellent opportunity of neutrino Super Beam using the 5 MW ESS proton beam (ready before 2020) with very good CPV sensitivity.</a:t>
            </a:r>
          </a:p>
        </p:txBody>
      </p:sp>
    </p:spTree>
    <p:extLst>
      <p:ext uri="{BB962C8B-B14F-4D97-AF65-F5344CB8AC3E}">
        <p14:creationId xmlns:p14="http://schemas.microsoft.com/office/powerpoint/2010/main" val="34197823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068" name="Rectangle 28"/>
          <p:cNvSpPr>
            <a:spLocks noGrp="1" noChangeArrowheads="1"/>
          </p:cNvSpPr>
          <p:nvPr>
            <p:ph type="title"/>
          </p:nvPr>
        </p:nvSpPr>
        <p:spPr>
          <a:xfrm>
            <a:off x="542925" y="0"/>
            <a:ext cx="8229600" cy="949325"/>
          </a:xfrm>
        </p:spPr>
        <p:txBody>
          <a:bodyPr/>
          <a:lstStyle/>
          <a:p>
            <a:pPr eaLnBrk="1" hangingPunct="1"/>
            <a:r>
              <a:rPr lang="en-GB"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ea typeface="ＭＳ Ｐゴシック" charset="0"/>
                <a:cs typeface="ＭＳ Ｐゴシック" charset="0"/>
              </a:rPr>
              <a:t>Sensitivity to mass Hierarchy?</a:t>
            </a:r>
          </a:p>
        </p:txBody>
      </p:sp>
      <p:sp>
        <p:nvSpPr>
          <p:cNvPr id="65539" name="Espace réservé de la date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smtClean="0">
                <a:solidFill>
                  <a:srgbClr val="000000"/>
                </a:solidFill>
              </a:rPr>
              <a:t>27 July 2012</a:t>
            </a:r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65540" name="Espace réservé du pied de page 2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200">
                <a:solidFill>
                  <a:srgbClr val="000000"/>
                </a:solidFill>
              </a:rPr>
              <a:t>M. Dracos</a:t>
            </a:r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65541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07B367D6-E182-094E-B056-09E94428FDFC}" type="slidenum">
              <a:rPr lang="en-GB" sz="1200">
                <a:solidFill>
                  <a:srgbClr val="000000"/>
                </a:solidFill>
              </a:rPr>
              <a:pPr eaLnBrk="1" hangingPunct="1"/>
              <a:t>32</a:t>
            </a:fld>
            <a:endParaRPr lang="en-GB" sz="1200">
              <a:solidFill>
                <a:srgbClr val="000000"/>
              </a:solidFill>
            </a:endParaRPr>
          </a:p>
        </p:txBody>
      </p:sp>
      <p:pic>
        <p:nvPicPr>
          <p:cNvPr id="65542" name="Imag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8475" y="1087438"/>
            <a:ext cx="8280400" cy="430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3" name="Rectangle 11"/>
          <p:cNvSpPr>
            <a:spLocks noChangeArrowheads="1"/>
          </p:cNvSpPr>
          <p:nvPr/>
        </p:nvSpPr>
        <p:spPr bwMode="auto">
          <a:xfrm>
            <a:off x="6350000" y="5367338"/>
            <a:ext cx="2259013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 sz="16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  <a:hlinkClick r:id="rId3"/>
              </a:rPr>
              <a:t>arXiv:hep-ph/0603172v3</a:t>
            </a:r>
            <a:endParaRPr lang="en-GB" sz="16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5544" name="ZoneTexte 12"/>
          <p:cNvSpPr txBox="1">
            <a:spLocks noChangeArrowheads="1"/>
          </p:cNvSpPr>
          <p:nvPr/>
        </p:nvSpPr>
        <p:spPr bwMode="auto">
          <a:xfrm>
            <a:off x="1430338" y="5387975"/>
            <a:ext cx="23653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GB" sz="1800">
                <a:solidFill>
                  <a:srgbClr val="000000"/>
                </a:solidFill>
              </a:rPr>
              <a:t>solid line: LBL+</a:t>
            </a:r>
            <a:r>
              <a:rPr lang="en-GB" sz="1800" b="1">
                <a:solidFill>
                  <a:srgbClr val="FF0000"/>
                </a:solidFill>
              </a:rPr>
              <a:t>atm</a:t>
            </a:r>
            <a:r>
              <a:rPr lang="en-GB" sz="1800">
                <a:solidFill>
                  <a:srgbClr val="FF0000"/>
                </a:solidFill>
              </a:rPr>
              <a:t>.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GB" sz="1800">
                <a:solidFill>
                  <a:srgbClr val="000000"/>
                </a:solidFill>
              </a:rPr>
              <a:t>dashed line: LBL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GB" sz="1800">
                <a:solidFill>
                  <a:srgbClr val="000000"/>
                </a:solidFill>
              </a:rPr>
              <a:t>BB: 5 ν+5 anti-ν years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GB" sz="1800">
                <a:solidFill>
                  <a:srgbClr val="000000"/>
                </a:solidFill>
              </a:rPr>
              <a:t>SB: 2 ν+8 anti-ν  years</a:t>
            </a:r>
          </a:p>
        </p:txBody>
      </p:sp>
    </p:spTree>
    <p:extLst>
      <p:ext uri="{BB962C8B-B14F-4D97-AF65-F5344CB8AC3E}">
        <p14:creationId xmlns:p14="http://schemas.microsoft.com/office/powerpoint/2010/main" val="23897466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Espace réservé de la date 1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smtClean="0">
                <a:solidFill>
                  <a:srgbClr val="000090"/>
                </a:solidFill>
                <a:cs typeface="Times New Roman" charset="0"/>
              </a:rPr>
              <a:t>27 July 2012</a:t>
            </a:r>
            <a:endParaRPr lang="en-GB" sz="1200">
              <a:solidFill>
                <a:srgbClr val="000090"/>
              </a:solidFill>
              <a:cs typeface="Times New Roman" charset="0"/>
            </a:endParaRPr>
          </a:p>
        </p:txBody>
      </p:sp>
      <p:sp>
        <p:nvSpPr>
          <p:cNvPr id="105474" name="Espace réservé du pied de page 15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200">
                <a:solidFill>
                  <a:srgbClr val="000090"/>
                </a:solidFill>
                <a:cs typeface="Times New Roman" charset="0"/>
              </a:rPr>
              <a:t>M. Dracos</a:t>
            </a:r>
            <a:endParaRPr lang="en-GB" sz="1200">
              <a:solidFill>
                <a:srgbClr val="000090"/>
              </a:solidFill>
              <a:cs typeface="Times New Roman" charset="0"/>
            </a:endParaRPr>
          </a:p>
        </p:txBody>
      </p:sp>
      <p:sp>
        <p:nvSpPr>
          <p:cNvPr id="105475" name="Espace réservé du numéro de diapositive 1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878D593D-CB85-C741-8AD0-F929870D96A9}" type="slidenum">
              <a:rPr lang="en-GB" sz="1200">
                <a:solidFill>
                  <a:srgbClr val="000090"/>
                </a:solidFill>
                <a:cs typeface="Times New Roman" charset="0"/>
              </a:rPr>
              <a:pPr eaLnBrk="1" hangingPunct="1"/>
              <a:t>33</a:t>
            </a:fld>
            <a:endParaRPr lang="en-GB" sz="1200">
              <a:solidFill>
                <a:srgbClr val="000090"/>
              </a:solidFill>
              <a:cs typeface="Times New Roman" charset="0"/>
            </a:endParaRPr>
          </a:p>
        </p:txBody>
      </p:sp>
      <p:sp>
        <p:nvSpPr>
          <p:cNvPr id="105476" name="Rectangle 2"/>
          <p:cNvSpPr>
            <a:spLocks noGrp="1" noChangeArrowheads="1"/>
          </p:cNvSpPr>
          <p:nvPr>
            <p:ph type="title"/>
          </p:nvPr>
        </p:nvSpPr>
        <p:spPr>
          <a:xfrm>
            <a:off x="1139825" y="0"/>
            <a:ext cx="7632700" cy="957263"/>
          </a:xfrm>
        </p:spPr>
        <p:txBody>
          <a:bodyPr/>
          <a:lstStyle/>
          <a:p>
            <a:r>
              <a:rPr lang="en-GB">
                <a:solidFill>
                  <a:srgbClr val="FF6600"/>
                </a:solidFill>
                <a:latin typeface="Times New Roman" charset="0"/>
                <a:cs typeface="Times New Roman" charset="0"/>
              </a:rPr>
              <a:t>Physics Performance (CPV)</a:t>
            </a:r>
            <a:endParaRPr lang="en-GB" sz="1800">
              <a:solidFill>
                <a:srgbClr val="FF6600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105477" name="Rectangle 2"/>
          <p:cNvSpPr>
            <a:spLocks noChangeArrowheads="1"/>
          </p:cNvSpPr>
          <p:nvPr/>
        </p:nvSpPr>
        <p:spPr bwMode="auto">
          <a:xfrm>
            <a:off x="6994525" y="5721350"/>
            <a:ext cx="19367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sin</a:t>
            </a:r>
            <a:r>
              <a:rPr lang="en-US" sz="2400" i="1" baseline="300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2</a:t>
            </a:r>
            <a:r>
              <a:rPr lang="en-US" sz="2400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2</a:t>
            </a:r>
            <a:r>
              <a:rPr lang="en-US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θ</a:t>
            </a:r>
            <a:r>
              <a:rPr lang="en-US" sz="2400" i="1" baseline="-250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13</a:t>
            </a:r>
            <a:r>
              <a:rPr lang="en-US" sz="2400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= 0.1</a:t>
            </a: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05478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94300" y="1417638"/>
            <a:ext cx="3579813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479" name="Rectangle 4"/>
          <p:cNvSpPr>
            <a:spLocks noChangeArrowheads="1"/>
          </p:cNvSpPr>
          <p:nvPr/>
        </p:nvSpPr>
        <p:spPr bwMode="auto">
          <a:xfrm>
            <a:off x="6978650" y="6202363"/>
            <a:ext cx="1785938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arXiv:1203.5651v1</a:t>
            </a:r>
          </a:p>
        </p:txBody>
      </p:sp>
      <p:pic>
        <p:nvPicPr>
          <p:cNvPr id="105480" name="Imag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463" y="1266825"/>
            <a:ext cx="5053012" cy="472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0212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2"/>
          <p:cNvSpPr>
            <a:spLocks noGrp="1" noChangeArrowheads="1"/>
          </p:cNvSpPr>
          <p:nvPr>
            <p:ph type="title"/>
          </p:nvPr>
        </p:nvSpPr>
        <p:spPr>
          <a:xfrm>
            <a:off x="976313" y="0"/>
            <a:ext cx="8167687" cy="781050"/>
          </a:xfrm>
        </p:spPr>
        <p:txBody>
          <a:bodyPr/>
          <a:lstStyle/>
          <a:p>
            <a:r>
              <a:rPr lang="en-GB" sz="400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Horn Power Supply and Strip Lines</a:t>
            </a:r>
          </a:p>
        </p:txBody>
      </p:sp>
      <p:sp>
        <p:nvSpPr>
          <p:cNvPr id="48130" name="Espace réservé de la date 8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smtClean="0">
                <a:solidFill>
                  <a:srgbClr val="000090"/>
                </a:solidFill>
                <a:cs typeface="Times New Roman" charset="0"/>
              </a:rPr>
              <a:t>27 July 2012</a:t>
            </a:r>
            <a:endParaRPr lang="en-GB" sz="1200">
              <a:solidFill>
                <a:srgbClr val="000090"/>
              </a:solidFill>
              <a:cs typeface="Times New Roman" charset="0"/>
            </a:endParaRPr>
          </a:p>
        </p:txBody>
      </p:sp>
      <p:sp>
        <p:nvSpPr>
          <p:cNvPr id="48131" name="Espace réservé du numéro de diapositive 9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6950EB0D-DA75-1045-83DE-3138454E4606}" type="slidenum">
              <a:rPr lang="en-GB" sz="1200">
                <a:solidFill>
                  <a:srgbClr val="000090"/>
                </a:solidFill>
                <a:cs typeface="Times New Roman" charset="0"/>
              </a:rPr>
              <a:pPr eaLnBrk="1" hangingPunct="1"/>
              <a:t>34</a:t>
            </a:fld>
            <a:endParaRPr lang="en-GB" sz="1200">
              <a:solidFill>
                <a:srgbClr val="000090"/>
              </a:solidFill>
              <a:cs typeface="Times New Roman" charset="0"/>
            </a:endParaRPr>
          </a:p>
        </p:txBody>
      </p:sp>
      <p:sp>
        <p:nvSpPr>
          <p:cNvPr id="48132" name="Espace réservé du pied de page 10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200">
                <a:solidFill>
                  <a:srgbClr val="000090"/>
                </a:solidFill>
                <a:cs typeface="Times New Roman" charset="0"/>
              </a:rPr>
              <a:t>M. Dracos</a:t>
            </a:r>
            <a:endParaRPr lang="en-GB" sz="1200">
              <a:solidFill>
                <a:srgbClr val="000090"/>
              </a:solidFill>
              <a:cs typeface="Times New Roman" charset="0"/>
            </a:endParaRPr>
          </a:p>
        </p:txBody>
      </p:sp>
      <p:grpSp>
        <p:nvGrpSpPr>
          <p:cNvPr id="48133" name="Group 40"/>
          <p:cNvGrpSpPr>
            <a:grpSpLocks/>
          </p:cNvGrpSpPr>
          <p:nvPr/>
        </p:nvGrpSpPr>
        <p:grpSpPr bwMode="auto">
          <a:xfrm>
            <a:off x="103188" y="815975"/>
            <a:ext cx="5910262" cy="2994025"/>
            <a:chOff x="179512" y="2204864"/>
            <a:chExt cx="7704856" cy="3903904"/>
          </a:xfrm>
        </p:grpSpPr>
        <p:pic>
          <p:nvPicPr>
            <p:cNvPr id="48138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7624" y="2204864"/>
              <a:ext cx="6696744" cy="39039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45" name="Straight Arrow Connector 4"/>
            <p:cNvCxnSpPr/>
            <p:nvPr/>
          </p:nvCxnSpPr>
          <p:spPr bwMode="auto">
            <a:xfrm flipV="1">
              <a:off x="1402603" y="4868875"/>
              <a:ext cx="6338968" cy="16560"/>
            </a:xfrm>
            <a:prstGeom prst="straightConnector1">
              <a:avLst/>
            </a:prstGeom>
            <a:ln w="19050">
              <a:solidFill>
                <a:schemeClr val="tx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140" name="TextBox 28"/>
            <p:cNvSpPr txBox="1">
              <a:spLocks noChangeArrowheads="1"/>
            </p:cNvSpPr>
            <p:nvPr/>
          </p:nvSpPr>
          <p:spPr bwMode="auto">
            <a:xfrm>
              <a:off x="6991679" y="4355966"/>
              <a:ext cx="891963" cy="441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GB" sz="800" b="1">
                  <a:solidFill>
                    <a:srgbClr val="000000"/>
                  </a:solidFill>
                  <a:latin typeface="Arial" charset="0"/>
                </a:rPr>
                <a:t>Beam Direction</a:t>
              </a:r>
            </a:p>
          </p:txBody>
        </p:sp>
        <p:sp>
          <p:nvSpPr>
            <p:cNvPr id="48141" name="TextBox 28"/>
            <p:cNvSpPr txBox="1">
              <a:spLocks noChangeArrowheads="1"/>
            </p:cNvSpPr>
            <p:nvPr/>
          </p:nvSpPr>
          <p:spPr bwMode="auto">
            <a:xfrm>
              <a:off x="5148064" y="3212976"/>
              <a:ext cx="1008509" cy="441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GB" sz="800">
                  <a:solidFill>
                    <a:srgbClr val="333399"/>
                  </a:solidFill>
                  <a:latin typeface="Arial" charset="0"/>
                </a:rPr>
                <a:t>Horn Power Supplies</a:t>
              </a:r>
            </a:p>
          </p:txBody>
        </p:sp>
        <p:cxnSp>
          <p:nvCxnSpPr>
            <p:cNvPr id="48" name="Straight Arrow Connector 18"/>
            <p:cNvCxnSpPr>
              <a:stCxn id="48141" idx="1"/>
            </p:cNvCxnSpPr>
            <p:nvPr/>
          </p:nvCxnSpPr>
          <p:spPr bwMode="auto">
            <a:xfrm flipH="1">
              <a:off x="4643486" y="3434407"/>
              <a:ext cx="504965" cy="496785"/>
            </a:xfrm>
            <a:prstGeom prst="straightConnector1">
              <a:avLst/>
            </a:prstGeom>
            <a:ln w="19050">
              <a:solidFill>
                <a:schemeClr val="accent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143" name="TextBox 28"/>
            <p:cNvSpPr txBox="1">
              <a:spLocks noChangeArrowheads="1"/>
            </p:cNvSpPr>
            <p:nvPr/>
          </p:nvSpPr>
          <p:spPr bwMode="auto">
            <a:xfrm>
              <a:off x="2627784" y="5805264"/>
              <a:ext cx="1368425" cy="2808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GB" sz="800">
                  <a:solidFill>
                    <a:srgbClr val="333399"/>
                  </a:solidFill>
                  <a:latin typeface="Arial" charset="0"/>
                </a:rPr>
                <a:t>Concrete Shield</a:t>
              </a:r>
            </a:p>
          </p:txBody>
        </p:sp>
        <p:sp>
          <p:nvSpPr>
            <p:cNvPr id="48144" name="TextBox 28"/>
            <p:cNvSpPr txBox="1">
              <a:spLocks noChangeArrowheads="1"/>
            </p:cNvSpPr>
            <p:nvPr/>
          </p:nvSpPr>
          <p:spPr bwMode="auto">
            <a:xfrm>
              <a:off x="1547664" y="5805264"/>
              <a:ext cx="1152525" cy="2808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GB" sz="800">
                  <a:solidFill>
                    <a:srgbClr val="333399"/>
                  </a:solidFill>
                  <a:latin typeface="Arial" charset="0"/>
                </a:rPr>
                <a:t>Iron Shield</a:t>
              </a:r>
            </a:p>
          </p:txBody>
        </p:sp>
        <p:cxnSp>
          <p:nvCxnSpPr>
            <p:cNvPr id="51" name="Straight Arrow Connector 32"/>
            <p:cNvCxnSpPr>
              <a:stCxn id="48144" idx="0"/>
            </p:cNvCxnSpPr>
            <p:nvPr/>
          </p:nvCxnSpPr>
          <p:spPr bwMode="auto">
            <a:xfrm flipV="1">
              <a:off x="2124869" y="5229045"/>
              <a:ext cx="287664" cy="575443"/>
            </a:xfrm>
            <a:prstGeom prst="straightConnector1">
              <a:avLst/>
            </a:prstGeom>
            <a:ln w="19050">
              <a:solidFill>
                <a:schemeClr val="accent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34"/>
            <p:cNvCxnSpPr>
              <a:stCxn id="48143" idx="0"/>
            </p:cNvCxnSpPr>
            <p:nvPr/>
          </p:nvCxnSpPr>
          <p:spPr bwMode="auto">
            <a:xfrm flipH="1" flipV="1">
              <a:off x="3132729" y="5444318"/>
              <a:ext cx="180050" cy="360169"/>
            </a:xfrm>
            <a:prstGeom prst="straightConnector1">
              <a:avLst/>
            </a:prstGeom>
            <a:ln w="19050">
              <a:solidFill>
                <a:schemeClr val="accent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147" name="TextBox 28"/>
            <p:cNvSpPr txBox="1">
              <a:spLocks noChangeArrowheads="1"/>
            </p:cNvSpPr>
            <p:nvPr/>
          </p:nvSpPr>
          <p:spPr bwMode="auto">
            <a:xfrm>
              <a:off x="179512" y="2852936"/>
              <a:ext cx="864097" cy="6619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GB" sz="900">
                  <a:solidFill>
                    <a:srgbClr val="333399"/>
                  </a:solidFill>
                  <a:latin typeface="Arial" charset="0"/>
                </a:rPr>
                <a:t>External Shield Blocks</a:t>
              </a:r>
            </a:p>
          </p:txBody>
        </p:sp>
        <p:cxnSp>
          <p:nvCxnSpPr>
            <p:cNvPr id="54" name="Straight Arrow Connector 30"/>
            <p:cNvCxnSpPr>
              <a:stCxn id="48147" idx="3"/>
            </p:cNvCxnSpPr>
            <p:nvPr/>
          </p:nvCxnSpPr>
          <p:spPr bwMode="auto">
            <a:xfrm>
              <a:off x="1044575" y="3183946"/>
              <a:ext cx="1080294" cy="531974"/>
            </a:xfrm>
            <a:prstGeom prst="straightConnector1">
              <a:avLst/>
            </a:prstGeom>
            <a:ln w="19050">
              <a:solidFill>
                <a:schemeClr val="accent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149" name="TextBox 28"/>
            <p:cNvSpPr txBox="1">
              <a:spLocks noChangeArrowheads="1"/>
            </p:cNvSpPr>
            <p:nvPr/>
          </p:nvSpPr>
          <p:spPr bwMode="auto">
            <a:xfrm>
              <a:off x="179512" y="4221086"/>
              <a:ext cx="936624" cy="3009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GB" sz="900">
                  <a:solidFill>
                    <a:srgbClr val="333399"/>
                  </a:solidFill>
                  <a:latin typeface="Arial" charset="0"/>
                </a:rPr>
                <a:t>Vessel Lid</a:t>
              </a:r>
            </a:p>
          </p:txBody>
        </p:sp>
        <p:cxnSp>
          <p:nvCxnSpPr>
            <p:cNvPr id="56" name="Straight Arrow Connector 33"/>
            <p:cNvCxnSpPr>
              <a:stCxn id="48149" idx="3"/>
            </p:cNvCxnSpPr>
            <p:nvPr/>
          </p:nvCxnSpPr>
          <p:spPr>
            <a:xfrm flipV="1">
              <a:off x="1117008" y="4148537"/>
              <a:ext cx="1438323" cy="223553"/>
            </a:xfrm>
            <a:prstGeom prst="straightConnector1">
              <a:avLst/>
            </a:prstGeom>
            <a:ln w="19050">
              <a:solidFill>
                <a:schemeClr val="accent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813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05538" y="777875"/>
            <a:ext cx="2938462" cy="347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5" name="Picture 6" descr="SCHEMATIC1 _ PAGE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06713" y="3890963"/>
            <a:ext cx="4756150" cy="296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6" name="Text Box 12"/>
          <p:cNvSpPr txBox="1">
            <a:spLocks noChangeArrowheads="1"/>
          </p:cNvSpPr>
          <p:nvPr/>
        </p:nvSpPr>
        <p:spPr bwMode="auto">
          <a:xfrm>
            <a:off x="7119938" y="4465638"/>
            <a:ext cx="1987550" cy="1925637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184150" indent="-1841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1200">
                <a:solidFill>
                  <a:srgbClr val="FFFFFF"/>
                </a:solidFill>
              </a:rPr>
              <a:t>each MODULE delivers a current of 44kA max at F=50HZ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fr-FR" sz="1200">
                <a:solidFill>
                  <a:srgbClr val="FFFFFF"/>
                </a:solidFill>
              </a:rPr>
              <a:t>For each HORN : current of 350kA max at 12.5HZ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GB" sz="1200">
                <a:solidFill>
                  <a:srgbClr val="FFFFFF"/>
                </a:solidFill>
              </a:rPr>
              <a:t>energy recuperation (&gt;90%) and reinjection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GB" sz="1200">
                <a:solidFill>
                  <a:srgbClr val="FFFFFF"/>
                </a:solidFill>
              </a:rPr>
              <a:t>lifetime &gt; 13 Bcycles (10 years, 200 days/year)</a:t>
            </a:r>
          </a:p>
        </p:txBody>
      </p:sp>
      <p:pic>
        <p:nvPicPr>
          <p:cNvPr id="48137" name="Imag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543425"/>
            <a:ext cx="2974975" cy="2325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9778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re 19"/>
          <p:cNvSpPr>
            <a:spLocks noGrp="1"/>
          </p:cNvSpPr>
          <p:nvPr>
            <p:ph type="title"/>
          </p:nvPr>
        </p:nvSpPr>
        <p:spPr>
          <a:xfrm>
            <a:off x="542925" y="0"/>
            <a:ext cx="8229600" cy="998538"/>
          </a:xfrm>
        </p:spPr>
        <p:txBody>
          <a:bodyPr/>
          <a:lstStyle/>
          <a:p>
            <a:r>
              <a:rPr lang="en-GB" sz="3600" dirty="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Maximum potential proton flux to CNGS</a:t>
            </a:r>
            <a:endParaRPr lang="en-GB" dirty="0">
              <a:latin typeface="Times New Roman" charset="0"/>
              <a:ea typeface="ＭＳ Ｐゴシック" charset="0"/>
              <a:cs typeface="Times New Roman" charset="0"/>
            </a:endParaRPr>
          </a:p>
        </p:txBody>
      </p:sp>
      <p:sp>
        <p:nvSpPr>
          <p:cNvPr id="58" name="Espace réservé de la date 3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smtClean="0">
                <a:solidFill>
                  <a:srgbClr val="000000"/>
                </a:solidFill>
              </a:rPr>
              <a:t>27 July 2012</a:t>
            </a:r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59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200">
                <a:solidFill>
                  <a:srgbClr val="000000"/>
                </a:solidFill>
              </a:rPr>
              <a:t>M. Dracos</a:t>
            </a:r>
            <a:endParaRPr lang="en-GB" sz="1200">
              <a:solidFill>
                <a:srgbClr val="000000"/>
              </a:solidFill>
            </a:endParaRPr>
          </a:p>
        </p:txBody>
      </p:sp>
      <p:graphicFrame>
        <p:nvGraphicFramePr>
          <p:cNvPr id="2589" name="Group 541"/>
          <p:cNvGraphicFramePr>
            <a:graphicFrameLocks noGrp="1"/>
          </p:cNvGraphicFramePr>
          <p:nvPr/>
        </p:nvGraphicFramePr>
        <p:xfrm>
          <a:off x="249238" y="1347788"/>
          <a:ext cx="6996112" cy="3632517"/>
        </p:xfrm>
        <a:graphic>
          <a:graphicData uri="http://schemas.openxmlformats.org/drawingml/2006/table">
            <a:tbl>
              <a:tblPr/>
              <a:tblGrid>
                <a:gridCol w="2238375"/>
                <a:gridCol w="2166937"/>
                <a:gridCol w="777875"/>
                <a:gridCol w="604838"/>
                <a:gridCol w="604837"/>
                <a:gridCol w="603250"/>
              </a:tblGrid>
              <a:tr h="261938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SPS cycle length</a:t>
                      </a:r>
                      <a:endParaRPr kumimoji="0" lang="en-GB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6 s</a:t>
                      </a:r>
                      <a:endParaRPr kumimoji="0" lang="en-GB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4.8 s</a:t>
                      </a:r>
                      <a:endParaRPr kumimoji="0" lang="en-GB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261938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Injection momentum</a:t>
                      </a:r>
                      <a:endParaRPr kumimoji="0" lang="en-GB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14 GeV/c</a:t>
                      </a:r>
                      <a:endParaRPr kumimoji="0" lang="en-GB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26 GeV/c</a:t>
                      </a:r>
                      <a:endParaRPr kumimoji="0" lang="en-GB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9350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        Beam sharing</a:t>
                      </a: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0"/>
                        <a:cs typeface="Times New Roman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Max </a:t>
                      </a: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0"/>
                        <a:cs typeface="Times New Roman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SPS intensity </a:t>
                      </a: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0"/>
                        <a:cs typeface="Times New Roman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@ 400GeV</a:t>
                      </a: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Times New Roman" charset="0"/>
                        </a:rPr>
                        <a:t> </a:t>
                      </a:r>
                      <a:r>
                        <a:rPr kumimoji="0" lang="en-GB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[x10</a:t>
                      </a:r>
                      <a:r>
                        <a:rPr kumimoji="0" lang="en-GB" sz="11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13</a:t>
                      </a:r>
                      <a:r>
                        <a:rPr kumimoji="0" lang="en-GB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]</a:t>
                      </a:r>
                      <a:endParaRPr kumimoji="0" lang="en-GB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0.45</a:t>
                      </a:r>
                      <a:endParaRPr kumimoji="0" lang="en-GB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0.85</a:t>
                      </a:r>
                      <a:endParaRPr kumimoji="0" lang="en-GB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0.45</a:t>
                      </a:r>
                      <a:endParaRPr kumimoji="0" lang="en-GB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0.85</a:t>
                      </a:r>
                      <a:endParaRPr kumimoji="0" lang="en-GB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3713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Times New Roman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Present injectors</a:t>
                      </a:r>
                      <a:endParaRPr kumimoji="0" lang="en-US" sz="1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0"/>
                        <a:cs typeface="Times New Roman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+ machines</a:t>
                      </a:r>
                      <a:r>
                        <a:rPr kumimoji="0" lang="ja-JP" altLang="en-GB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’</a:t>
                      </a:r>
                      <a:r>
                        <a:rPr kumimoji="0" lang="en-GB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 improvement</a:t>
                      </a:r>
                      <a:endParaRPr kumimoji="0" lang="en-GB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4.8  </a:t>
                      </a:r>
                      <a:r>
                        <a:rPr kumimoji="0" lang="ja-JP" altLang="en-GB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“</a:t>
                      </a:r>
                      <a:r>
                        <a:rPr kumimoji="0" lang="en-GB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nominalCNGS</a:t>
                      </a:r>
                      <a:r>
                        <a:rPr kumimoji="0" lang="ja-JP" altLang="en-GB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”</a:t>
                      </a:r>
                      <a:endParaRPr kumimoji="0" lang="en-GB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5</a:t>
                      </a:r>
                      <a:endParaRPr kumimoji="0" lang="en-GB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9.4</a:t>
                      </a:r>
                      <a:endParaRPr kumimoji="0" lang="en-GB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3713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5.7 </a:t>
                      </a:r>
                      <a:r>
                        <a:rPr kumimoji="0" lang="ja-JP" altLang="en-GB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“</a:t>
                      </a:r>
                      <a:r>
                        <a:rPr kumimoji="0" lang="en-GB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maximum SPS</a:t>
                      </a:r>
                      <a:r>
                        <a:rPr kumimoji="0" lang="ja-JP" altLang="en-GB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”</a:t>
                      </a:r>
                      <a:endParaRPr kumimoji="0" lang="en-GB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5.9</a:t>
                      </a:r>
                      <a:endParaRPr kumimoji="0" lang="en-GB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11.1</a:t>
                      </a:r>
                      <a:endParaRPr kumimoji="0" lang="en-GB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3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Future injectors</a:t>
                      </a:r>
                      <a:endParaRPr kumimoji="0" lang="en-US" sz="1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0"/>
                        <a:cs typeface="Times New Roman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+ SPS RF upgrade</a:t>
                      </a:r>
                      <a:endParaRPr kumimoji="0" lang="en-GB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7 </a:t>
                      </a:r>
                      <a:r>
                        <a:rPr kumimoji="0" lang="ja-JP" altLang="en-GB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“</a:t>
                      </a:r>
                      <a:r>
                        <a:rPr kumimoji="0" lang="en-GB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ultimate CNGS</a:t>
                      </a:r>
                      <a:r>
                        <a:rPr kumimoji="0" lang="ja-JP" altLang="en-GB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”</a:t>
                      </a:r>
                      <a:endParaRPr kumimoji="0" lang="en-GB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9</a:t>
                      </a:r>
                      <a:endParaRPr kumimoji="0" lang="en-GB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17.1</a:t>
                      </a:r>
                      <a:endParaRPr kumimoji="0" lang="en-GB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667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Future injectors</a:t>
                      </a:r>
                      <a:endParaRPr kumimoji="0" lang="en-US" sz="1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0"/>
                        <a:cs typeface="Times New Roman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+ new SPS RF system + CNGS new equipment design</a:t>
                      </a:r>
                      <a:endParaRPr kumimoji="0" lang="en-GB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10 </a:t>
                      </a:r>
                      <a:r>
                        <a:rPr kumimoji="0" lang="ja-JP" altLang="en-GB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“</a:t>
                      </a:r>
                      <a:r>
                        <a:rPr kumimoji="0" lang="en-GB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Maximum PS2</a:t>
                      </a:r>
                      <a:r>
                        <a:rPr kumimoji="0" lang="ja-JP" altLang="en-GB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”</a:t>
                      </a:r>
                      <a:endParaRPr kumimoji="0" lang="en-GB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12.9</a:t>
                      </a:r>
                      <a:endParaRPr kumimoji="0" lang="en-GB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24.5</a:t>
                      </a:r>
                      <a:endParaRPr kumimoji="0" lang="en-GB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7466" name="Line 529"/>
          <p:cNvSpPr>
            <a:spLocks noChangeShapeType="1"/>
          </p:cNvSpPr>
          <p:nvPr/>
        </p:nvSpPr>
        <p:spPr bwMode="auto">
          <a:xfrm>
            <a:off x="2573338" y="1971675"/>
            <a:ext cx="1860550" cy="8064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fr-FR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467" name="Text Box 540"/>
          <p:cNvSpPr txBox="1">
            <a:spLocks noChangeArrowheads="1"/>
          </p:cNvSpPr>
          <p:nvPr/>
        </p:nvSpPr>
        <p:spPr bwMode="auto">
          <a:xfrm>
            <a:off x="192088" y="938213"/>
            <a:ext cx="8120062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1600" b="1">
                <a:solidFill>
                  <a:srgbClr val="000000"/>
                </a:solidFill>
              </a:rPr>
              <a:t>Protons on target per year [x10</a:t>
            </a:r>
            <a:r>
              <a:rPr lang="en-GB" sz="1600" b="1" baseline="30000">
                <a:solidFill>
                  <a:srgbClr val="000000"/>
                </a:solidFill>
              </a:rPr>
              <a:t>19</a:t>
            </a:r>
            <a:r>
              <a:rPr lang="en-GB" sz="1600" b="1">
                <a:solidFill>
                  <a:srgbClr val="000000"/>
                </a:solidFill>
              </a:rPr>
              <a:t>] for 200 days of operation with 80% machine availability </a:t>
            </a:r>
          </a:p>
        </p:txBody>
      </p:sp>
      <p:sp>
        <p:nvSpPr>
          <p:cNvPr id="17468" name="Rectangle 20"/>
          <p:cNvSpPr>
            <a:spLocks noChangeArrowheads="1"/>
          </p:cNvSpPr>
          <p:nvPr/>
        </p:nvSpPr>
        <p:spPr bwMode="auto">
          <a:xfrm>
            <a:off x="7288213" y="4686300"/>
            <a:ext cx="171608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 sz="1400">
                <a:solidFill>
                  <a:srgbClr val="000000"/>
                </a:solidFill>
                <a:latin typeface="Tahoma" charset="0"/>
                <a:ea typeface="ＭＳ Ｐゴシック" charset="0"/>
                <a:cs typeface="Tahoma" charset="0"/>
              </a:rPr>
              <a:t>CERN-AB-2007-013</a:t>
            </a:r>
          </a:p>
        </p:txBody>
      </p:sp>
      <p:sp>
        <p:nvSpPr>
          <p:cNvPr id="17469" name="Rectangle 21"/>
          <p:cNvSpPr>
            <a:spLocks noChangeArrowheads="1"/>
          </p:cNvSpPr>
          <p:nvPr/>
        </p:nvSpPr>
        <p:spPr bwMode="auto">
          <a:xfrm>
            <a:off x="233363" y="5048250"/>
            <a:ext cx="8202612" cy="739775"/>
          </a:xfrm>
          <a:prstGeom prst="rect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 sz="1400" b="1" dirty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"…It must however be underlined that, after the planned 5 years run for CNGS, the target chamber will be so activated that the replacement of the present target and its shielding by a new assembly will be extremely challenging if not impossible."</a:t>
            </a:r>
            <a:endParaRPr lang="en-GB" sz="1400" dirty="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470" name="Rectangle 22"/>
          <p:cNvSpPr>
            <a:spLocks noChangeArrowheads="1"/>
          </p:cNvSpPr>
          <p:nvPr/>
        </p:nvSpPr>
        <p:spPr bwMode="auto">
          <a:xfrm>
            <a:off x="227013" y="5857875"/>
            <a:ext cx="8197850" cy="739775"/>
          </a:xfrm>
          <a:prstGeom prst="rect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 sz="1400" b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"…As for the target, it must be underlined that, after the planned 5 years run for CNGS, the target chamber will be so activated that the removal of the horn of the first generation and its replacement with a newly designed device will be extremely challenging if not impossible."</a:t>
            </a:r>
            <a:endParaRPr lang="en-GB" sz="1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4" name="Ellipse 23"/>
          <p:cNvSpPr/>
          <p:nvPr/>
        </p:nvSpPr>
        <p:spPr>
          <a:xfrm>
            <a:off x="6659563" y="4406900"/>
            <a:ext cx="566737" cy="566738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GB" sz="24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5" name="Espace réservé du numéro de diapositive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3585B24B-3F49-2143-8D06-EB36D65083BF}" type="slidenum">
              <a:rPr lang="en-GB" sz="1200">
                <a:solidFill>
                  <a:srgbClr val="000000"/>
                </a:solidFill>
              </a:rPr>
              <a:pPr eaLnBrk="1" hangingPunct="1"/>
              <a:t>35</a:t>
            </a:fld>
            <a:endParaRPr lang="en-GB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37697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Espace réservé de la date 1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smtClean="0">
                <a:solidFill>
                  <a:srgbClr val="000090"/>
                </a:solidFill>
                <a:cs typeface="Times New Roman" charset="0"/>
              </a:rPr>
              <a:t>27 July 2012</a:t>
            </a:r>
            <a:endParaRPr lang="en-GB" sz="1200">
              <a:solidFill>
                <a:srgbClr val="000090"/>
              </a:solidFill>
              <a:cs typeface="Times New Roman" charset="0"/>
            </a:endParaRPr>
          </a:p>
        </p:txBody>
      </p:sp>
      <p:sp>
        <p:nvSpPr>
          <p:cNvPr id="103426" name="Espace réservé du pied de page 15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200">
                <a:solidFill>
                  <a:srgbClr val="000090"/>
                </a:solidFill>
                <a:cs typeface="Times New Roman" charset="0"/>
              </a:rPr>
              <a:t>M. Dracos</a:t>
            </a:r>
            <a:endParaRPr lang="en-GB" sz="1200">
              <a:solidFill>
                <a:srgbClr val="000090"/>
              </a:solidFill>
              <a:cs typeface="Times New Roman" charset="0"/>
            </a:endParaRPr>
          </a:p>
        </p:txBody>
      </p:sp>
      <p:sp>
        <p:nvSpPr>
          <p:cNvPr id="103427" name="Espace réservé du numéro de diapositive 1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5CD3EC71-959C-A04F-AD91-41CEA4F49A46}" type="slidenum">
              <a:rPr lang="en-GB" sz="1200">
                <a:solidFill>
                  <a:srgbClr val="000090"/>
                </a:solidFill>
                <a:cs typeface="Times New Roman" charset="0"/>
              </a:rPr>
              <a:pPr eaLnBrk="1" hangingPunct="1"/>
              <a:t>36</a:t>
            </a:fld>
            <a:endParaRPr lang="en-GB" sz="1200">
              <a:solidFill>
                <a:srgbClr val="000090"/>
              </a:solidFill>
              <a:cs typeface="Times New Roman" charset="0"/>
            </a:endParaRPr>
          </a:p>
        </p:txBody>
      </p:sp>
      <p:sp>
        <p:nvSpPr>
          <p:cNvPr id="103428" name="Rectangle 2"/>
          <p:cNvSpPr>
            <a:spLocks noGrp="1" noChangeArrowheads="1"/>
          </p:cNvSpPr>
          <p:nvPr>
            <p:ph type="title"/>
          </p:nvPr>
        </p:nvSpPr>
        <p:spPr>
          <a:xfrm>
            <a:off x="1139825" y="0"/>
            <a:ext cx="7632700" cy="779463"/>
          </a:xfrm>
        </p:spPr>
        <p:txBody>
          <a:bodyPr/>
          <a:lstStyle/>
          <a:p>
            <a:r>
              <a:rPr lang="en-GB">
                <a:solidFill>
                  <a:srgbClr val="FF6600"/>
                </a:solidFill>
                <a:latin typeface="Times New Roman" charset="0"/>
                <a:cs typeface="Times New Roman" charset="0"/>
              </a:rPr>
              <a:t>Physics Performance</a:t>
            </a:r>
          </a:p>
        </p:txBody>
      </p:sp>
      <p:pic>
        <p:nvPicPr>
          <p:cNvPr id="103429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2413" y="908050"/>
            <a:ext cx="3514725" cy="263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30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95875" y="3570288"/>
            <a:ext cx="4048125" cy="301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31" name="ZoneTexte 4"/>
          <p:cNvSpPr txBox="1">
            <a:spLocks noChangeArrowheads="1"/>
          </p:cNvSpPr>
          <p:nvPr/>
        </p:nvSpPr>
        <p:spPr bwMode="auto">
          <a:xfrm>
            <a:off x="6502400" y="6396038"/>
            <a:ext cx="16986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final design</a:t>
            </a:r>
          </a:p>
        </p:txBody>
      </p:sp>
      <p:pic>
        <p:nvPicPr>
          <p:cNvPr id="103432" name="Imag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375" y="908050"/>
            <a:ext cx="4487863" cy="418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33" name="ZoneTexte 1"/>
          <p:cNvSpPr txBox="1">
            <a:spLocks noChangeArrowheads="1"/>
          </p:cNvSpPr>
          <p:nvPr/>
        </p:nvSpPr>
        <p:spPr bwMode="auto">
          <a:xfrm>
            <a:off x="520700" y="5721350"/>
            <a:ext cx="35131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Super Beam optimization</a:t>
            </a:r>
          </a:p>
        </p:txBody>
      </p:sp>
    </p:spTree>
    <p:extLst>
      <p:ext uri="{BB962C8B-B14F-4D97-AF65-F5344CB8AC3E}">
        <p14:creationId xmlns:p14="http://schemas.microsoft.com/office/powerpoint/2010/main" val="387054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15588" y="157114"/>
            <a:ext cx="5472112" cy="651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9495" name="Rectangle 7"/>
          <p:cNvSpPr>
            <a:spLocks noGrp="1" noChangeArrowheads="1"/>
          </p:cNvSpPr>
          <p:nvPr>
            <p:ph type="title"/>
          </p:nvPr>
        </p:nvSpPr>
        <p:spPr>
          <a:xfrm>
            <a:off x="1" y="0"/>
            <a:ext cx="9144000" cy="839788"/>
          </a:xfrm>
        </p:spPr>
        <p:txBody>
          <a:bodyPr/>
          <a:lstStyle/>
          <a:p>
            <a:pPr eaLnBrk="1" hangingPunct="1">
              <a:defRPr/>
            </a:pPr>
            <a:r>
              <a:rPr lang="en-GB" sz="4000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</a:rPr>
              <a:t>HP-SPL and Neutrino Factory at CERN</a:t>
            </a:r>
            <a:endParaRPr lang="en-GB" sz="4000" dirty="0">
              <a:solidFill>
                <a:srgbClr val="FF99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 New Roman" charset="0"/>
            </a:endParaRPr>
          </a:p>
        </p:txBody>
      </p:sp>
      <p:sp>
        <p:nvSpPr>
          <p:cNvPr id="54275" name="Espace réservé de la date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200" smtClean="0">
                <a:solidFill>
                  <a:srgbClr val="000090"/>
                </a:solidFill>
              </a:rPr>
              <a:t>27 July 2012</a:t>
            </a:r>
            <a:endParaRPr lang="en-GB" sz="1200">
              <a:solidFill>
                <a:srgbClr val="000090"/>
              </a:solidFill>
            </a:endParaRPr>
          </a:p>
        </p:txBody>
      </p:sp>
      <p:sp>
        <p:nvSpPr>
          <p:cNvPr id="54276" name="Espace réservé du pied de page 2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200" smtClean="0">
                <a:solidFill>
                  <a:srgbClr val="000090"/>
                </a:solidFill>
              </a:rPr>
              <a:t>M. Dracos</a:t>
            </a:r>
            <a:endParaRPr lang="en-GB" sz="1200">
              <a:solidFill>
                <a:srgbClr val="000090"/>
              </a:solidFill>
            </a:endParaRPr>
          </a:p>
        </p:txBody>
      </p:sp>
      <p:sp>
        <p:nvSpPr>
          <p:cNvPr id="54277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89A45525-85A1-FB4E-BDAB-228F09073E57}" type="slidenum">
              <a:rPr lang="en-GB" sz="1200">
                <a:solidFill>
                  <a:srgbClr val="000090"/>
                </a:solidFill>
              </a:rPr>
              <a:pPr eaLnBrk="1" hangingPunct="1"/>
              <a:t>37</a:t>
            </a:fld>
            <a:endParaRPr lang="en-GB" sz="1200">
              <a:solidFill>
                <a:srgbClr val="000090"/>
              </a:solidFill>
            </a:endParaRPr>
          </a:p>
        </p:txBody>
      </p:sp>
      <p:cxnSp>
        <p:nvCxnSpPr>
          <p:cNvPr id="3" name="Connecteur droit avec flèche 2"/>
          <p:cNvCxnSpPr/>
          <p:nvPr/>
        </p:nvCxnSpPr>
        <p:spPr>
          <a:xfrm flipH="1" flipV="1">
            <a:off x="3822581" y="4495212"/>
            <a:ext cx="535410" cy="1793104"/>
          </a:xfrm>
          <a:prstGeom prst="straightConnector1">
            <a:avLst/>
          </a:prstGeom>
          <a:ln>
            <a:solidFill>
              <a:srgbClr val="0000FF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ZoneTexte 3"/>
          <p:cNvSpPr txBox="1"/>
          <p:nvPr/>
        </p:nvSpPr>
        <p:spPr>
          <a:xfrm>
            <a:off x="2502732" y="5217434"/>
            <a:ext cx="16975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Super Beam</a:t>
            </a:r>
            <a:endParaRPr lang="en-US" sz="2400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3015330" y="1768200"/>
            <a:ext cx="23134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Neutrino Factory</a:t>
            </a:r>
            <a:endParaRPr lang="en-US" sz="2400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194427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5120"/>
            <a:ext cx="9144000" cy="6283470"/>
          </a:xfrm>
          <a:prstGeom prst="rect">
            <a:avLst/>
          </a:prstGeom>
        </p:spPr>
      </p:pic>
      <p:sp>
        <p:nvSpPr>
          <p:cNvPr id="319495" name="Rectangle 7"/>
          <p:cNvSpPr>
            <a:spLocks noGrp="1" noChangeArrowheads="1"/>
          </p:cNvSpPr>
          <p:nvPr>
            <p:ph type="title"/>
          </p:nvPr>
        </p:nvSpPr>
        <p:spPr>
          <a:xfrm>
            <a:off x="1" y="0"/>
            <a:ext cx="9144000" cy="839788"/>
          </a:xfrm>
        </p:spPr>
        <p:txBody>
          <a:bodyPr/>
          <a:lstStyle/>
          <a:p>
            <a:pPr eaLnBrk="1" hangingPunct="1">
              <a:defRPr/>
            </a:pPr>
            <a:r>
              <a:rPr lang="en-GB" sz="4000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</a:rPr>
              <a:t>ESS and C2PY</a:t>
            </a:r>
            <a:endParaRPr lang="en-GB" sz="4000" dirty="0">
              <a:solidFill>
                <a:srgbClr val="FF99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 New Roman" charset="0"/>
            </a:endParaRPr>
          </a:p>
        </p:txBody>
      </p:sp>
      <p:sp>
        <p:nvSpPr>
          <p:cNvPr id="54275" name="Espace réservé de la date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200" smtClean="0">
                <a:solidFill>
                  <a:srgbClr val="000090"/>
                </a:solidFill>
              </a:rPr>
              <a:t>27 July 2012</a:t>
            </a:r>
            <a:endParaRPr lang="en-GB" sz="1200">
              <a:solidFill>
                <a:srgbClr val="000090"/>
              </a:solidFill>
            </a:endParaRPr>
          </a:p>
        </p:txBody>
      </p:sp>
      <p:sp>
        <p:nvSpPr>
          <p:cNvPr id="54276" name="Espace réservé du pied de page 2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200" smtClean="0">
                <a:solidFill>
                  <a:srgbClr val="000090"/>
                </a:solidFill>
              </a:rPr>
              <a:t>M. Dracos</a:t>
            </a:r>
            <a:endParaRPr lang="en-GB" sz="1200">
              <a:solidFill>
                <a:srgbClr val="000090"/>
              </a:solidFill>
            </a:endParaRPr>
          </a:p>
        </p:txBody>
      </p:sp>
      <p:sp>
        <p:nvSpPr>
          <p:cNvPr id="54277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89A45525-85A1-FB4E-BDAB-228F09073E57}" type="slidenum">
              <a:rPr lang="en-GB" sz="1200">
                <a:solidFill>
                  <a:srgbClr val="000090"/>
                </a:solidFill>
              </a:rPr>
              <a:pPr eaLnBrk="1" hangingPunct="1"/>
              <a:t>38</a:t>
            </a:fld>
            <a:endParaRPr lang="en-GB" sz="120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0369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0"/>
            <a:ext cx="8229600" cy="1049338"/>
          </a:xfrm>
        </p:spPr>
        <p:txBody>
          <a:bodyPr/>
          <a:lstStyle/>
          <a:p>
            <a:pPr eaLnBrk="1" hangingPunct="1">
              <a:defRPr/>
            </a:pPr>
            <a:r>
              <a:rPr lang="en-US" sz="4800" dirty="0">
                <a:solidFill>
                  <a:srgbClr val="FF99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</a:rPr>
              <a:t>Technological </a:t>
            </a:r>
            <a:r>
              <a:rPr lang="en-US" sz="4800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</a:rPr>
              <a:t>Challenge</a:t>
            </a:r>
            <a:endParaRPr lang="en-US" sz="4800" dirty="0">
              <a:solidFill>
                <a:srgbClr val="FF99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 New Roman" charset="0"/>
            </a:endParaRPr>
          </a:p>
        </p:txBody>
      </p:sp>
      <p:sp>
        <p:nvSpPr>
          <p:cNvPr id="33794" name="Espace réservé de la date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smtClean="0">
                <a:solidFill>
                  <a:srgbClr val="000090"/>
                </a:solidFill>
              </a:rPr>
              <a:t>27 July 2012</a:t>
            </a:r>
            <a:endParaRPr lang="en-GB" sz="1200">
              <a:solidFill>
                <a:srgbClr val="000090"/>
              </a:solidFill>
            </a:endParaRPr>
          </a:p>
        </p:txBody>
      </p:sp>
      <p:sp>
        <p:nvSpPr>
          <p:cNvPr id="33795" name="Espace réservé du pied de page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200">
                <a:solidFill>
                  <a:srgbClr val="000090"/>
                </a:solidFill>
              </a:rPr>
              <a:t>M. Dracos</a:t>
            </a:r>
            <a:endParaRPr lang="en-GB" sz="1200">
              <a:solidFill>
                <a:srgbClr val="000090"/>
              </a:solidFill>
            </a:endParaRPr>
          </a:p>
        </p:txBody>
      </p:sp>
      <p:sp>
        <p:nvSpPr>
          <p:cNvPr id="3379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43EE4D33-898E-4F43-A512-8BDAF104471B}" type="slidenum">
              <a:rPr lang="en-GB" sz="1200">
                <a:solidFill>
                  <a:srgbClr val="000090"/>
                </a:solidFill>
              </a:rPr>
              <a:pPr eaLnBrk="1" hangingPunct="1"/>
              <a:t>39</a:t>
            </a:fld>
            <a:endParaRPr lang="en-GB" sz="1200">
              <a:solidFill>
                <a:srgbClr val="000090"/>
              </a:solidFill>
            </a:endParaRPr>
          </a:p>
        </p:txBody>
      </p:sp>
      <p:sp>
        <p:nvSpPr>
          <p:cNvPr id="33797" name="Rectangle 1"/>
          <p:cNvSpPr>
            <a:spLocks noChangeArrowheads="1"/>
          </p:cNvSpPr>
          <p:nvPr/>
        </p:nvSpPr>
        <p:spPr bwMode="auto">
          <a:xfrm>
            <a:off x="327025" y="962025"/>
            <a:ext cx="8348663" cy="570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431800" indent="-323850" defTabSz="914400" fontAlgn="base">
              <a:spcBef>
                <a:spcPct val="0"/>
              </a:spcBef>
              <a:spcAft>
                <a:spcPts val="600"/>
              </a:spcAft>
              <a:buSzPct val="49000"/>
              <a:buFont typeface="Times New Roman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US" sz="2000">
                <a:solidFill>
                  <a:srgbClr val="000000"/>
                </a:solidFill>
                <a:latin typeface="Times New Roman" charset="0"/>
                <a:ea typeface="ＭＳ Ｐゴシック" charset="0"/>
                <a:cs typeface="Times New Roman" charset="0"/>
              </a:rPr>
              <a:t>Can we conceive a neutrino beam based on a multi-MW proton beam? </a:t>
            </a:r>
          </a:p>
          <a:p>
            <a:pPr marL="431800" indent="-323850" defTabSz="914400" fontAlgn="base">
              <a:spcBef>
                <a:spcPct val="0"/>
              </a:spcBef>
              <a:spcAft>
                <a:spcPts val="600"/>
              </a:spcAft>
              <a:buSzPct val="49000"/>
              <a:buFont typeface="Times New Roman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US" sz="2000">
                <a:solidFill>
                  <a:srgbClr val="000000"/>
                </a:solidFill>
                <a:latin typeface="Times New Roman" charset="0"/>
                <a:ea typeface="ＭＳ Ｐゴシック" charset="0"/>
                <a:cs typeface="Times New Roman" charset="0"/>
              </a:rPr>
              <a:t>Can we design a target for a multi-MW proton beam?</a:t>
            </a:r>
          </a:p>
          <a:p>
            <a:pPr marL="431800" indent="-323850" defTabSz="914400" fontAlgn="base">
              <a:spcBef>
                <a:spcPct val="0"/>
              </a:spcBef>
              <a:spcAft>
                <a:spcPts val="600"/>
              </a:spcAft>
              <a:buSzPct val="49000"/>
              <a:buFont typeface="Times New Roman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US" sz="2000">
                <a:solidFill>
                  <a:srgbClr val="000000"/>
                </a:solidFill>
                <a:latin typeface="Times New Roman" charset="0"/>
                <a:ea typeface="ＭＳ Ｐゴシック" charset="0"/>
                <a:cs typeface="Times New Roman" charset="0"/>
              </a:rPr>
              <a:t>Can we do it with a reliable design without compromising the physics reach?</a:t>
            </a:r>
          </a:p>
          <a:p>
            <a:pPr marL="431800" indent="-323850" defTabSz="914400" fontAlgn="base">
              <a:spcBef>
                <a:spcPct val="0"/>
              </a:spcBef>
              <a:spcAft>
                <a:spcPts val="600"/>
              </a:spcAft>
              <a:buSzPct val="49000"/>
              <a:buFont typeface="Times New Roman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US" sz="2000">
                <a:solidFill>
                  <a:srgbClr val="0000FF"/>
                </a:solidFill>
                <a:latin typeface="Times New Roman" charset="0"/>
                <a:ea typeface="ＭＳ Ｐゴシック" charset="0"/>
                <a:cs typeface="Times New Roman" charset="0"/>
              </a:rPr>
              <a:t>Target</a:t>
            </a:r>
          </a:p>
          <a:p>
            <a:pPr marL="889000" lvl="1" indent="-323850" defTabSz="914400" fontAlgn="base">
              <a:spcBef>
                <a:spcPct val="0"/>
              </a:spcBef>
              <a:spcAft>
                <a:spcPts val="600"/>
              </a:spcAft>
              <a:buSzPct val="49000"/>
              <a:buFont typeface="Times New Roman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US" sz="2000">
                <a:solidFill>
                  <a:srgbClr val="0000FF"/>
                </a:solidFill>
                <a:latin typeface="Times New Roman" charset="0"/>
                <a:ea typeface="ＭＳ Ｐゴシック" charset="0"/>
                <a:cs typeface="Times New Roman" charset="0"/>
              </a:rPr>
              <a:t>huge energy deposition (300-1000 J/cm</a:t>
            </a:r>
            <a:r>
              <a:rPr lang="en-US" sz="2000" baseline="30000">
                <a:solidFill>
                  <a:srgbClr val="0000FF"/>
                </a:solidFill>
                <a:latin typeface="Times New Roman" charset="0"/>
                <a:ea typeface="ＭＳ Ｐゴシック" charset="0"/>
                <a:cs typeface="Times New Roman" charset="0"/>
              </a:rPr>
              <a:t>3</a:t>
            </a:r>
            <a:r>
              <a:rPr lang="en-US" sz="2000">
                <a:solidFill>
                  <a:srgbClr val="0000FF"/>
                </a:solidFill>
                <a:latin typeface="Times New Roman" charset="0"/>
                <a:ea typeface="ＭＳ Ｐゴシック" charset="0"/>
                <a:cs typeface="Times New Roman" charset="0"/>
              </a:rPr>
              <a:t>/pulse)</a:t>
            </a:r>
          </a:p>
          <a:p>
            <a:pPr marL="889000" lvl="1" indent="-323850" defTabSz="914400" fontAlgn="base">
              <a:spcBef>
                <a:spcPct val="0"/>
              </a:spcBef>
              <a:spcAft>
                <a:spcPts val="600"/>
              </a:spcAft>
              <a:buSzPct val="49000"/>
              <a:buFont typeface="Times New Roman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US" sz="2000">
                <a:solidFill>
                  <a:srgbClr val="0000FF"/>
                </a:solidFill>
                <a:latin typeface="Times New Roman" charset="0"/>
                <a:ea typeface="ＭＳ Ｐゴシック" charset="0"/>
                <a:cs typeface="Times New Roman" charset="0"/>
              </a:rPr>
              <a:t>Severe problems from: sudden heating, stress, activation</a:t>
            </a:r>
          </a:p>
          <a:p>
            <a:pPr marL="889000" lvl="1" indent="-323850" defTabSz="914400" fontAlgn="base">
              <a:spcBef>
                <a:spcPct val="0"/>
              </a:spcBef>
              <a:spcAft>
                <a:spcPts val="600"/>
              </a:spcAft>
              <a:buSzPct val="49000"/>
              <a:buFont typeface="Times New Roman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US" sz="2000">
                <a:solidFill>
                  <a:srgbClr val="0000FF"/>
                </a:solidFill>
                <a:latin typeface="Times New Roman" charset="0"/>
                <a:ea typeface="ＭＳ Ｐゴシック" charset="0"/>
                <a:cs typeface="Times New Roman" charset="0"/>
              </a:rPr>
              <a:t>Solid versus liquid targets</a:t>
            </a:r>
          </a:p>
          <a:p>
            <a:pPr marL="889000" lvl="1" indent="-323850" defTabSz="914400" fontAlgn="base">
              <a:spcBef>
                <a:spcPct val="0"/>
              </a:spcBef>
              <a:spcAft>
                <a:spcPts val="600"/>
              </a:spcAft>
              <a:buSzPct val="49000"/>
              <a:buFont typeface="Times New Roman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US" sz="2000">
                <a:solidFill>
                  <a:srgbClr val="0000FF"/>
                </a:solidFill>
                <a:latin typeface="Times New Roman" charset="0"/>
                <a:ea typeface="ＭＳ Ｐゴシック" charset="0"/>
                <a:cs typeface="Times New Roman" charset="0"/>
              </a:rPr>
              <a:t>cooling</a:t>
            </a:r>
          </a:p>
          <a:p>
            <a:pPr marL="431800" indent="-323850" defTabSz="914400" fontAlgn="base">
              <a:spcBef>
                <a:spcPct val="0"/>
              </a:spcBef>
              <a:spcAft>
                <a:spcPts val="600"/>
              </a:spcAft>
              <a:buSzPct val="49000"/>
              <a:buFont typeface="Times New Roman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US" sz="2000">
                <a:solidFill>
                  <a:srgbClr val="0000FF"/>
                </a:solidFill>
                <a:latin typeface="Times New Roman" charset="0"/>
                <a:ea typeface="ＭＳ Ｐゴシック" charset="0"/>
                <a:cs typeface="Times New Roman" charset="0"/>
              </a:rPr>
              <a:t>Horn</a:t>
            </a:r>
          </a:p>
          <a:p>
            <a:pPr marL="889000" lvl="1" indent="-323850" defTabSz="914400" fontAlgn="base">
              <a:spcBef>
                <a:spcPct val="0"/>
              </a:spcBef>
              <a:spcAft>
                <a:spcPts val="600"/>
              </a:spcAft>
              <a:buSzPct val="49000"/>
              <a:buFont typeface="Times New Roman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US" sz="2000">
                <a:solidFill>
                  <a:srgbClr val="0000FF"/>
                </a:solidFill>
                <a:latin typeface="Times New Roman" charset="0"/>
                <a:ea typeface="ＭＳ Ｐゴシック" charset="0"/>
                <a:cs typeface="Times New Roman" charset="0"/>
              </a:rPr>
              <a:t>cooling</a:t>
            </a:r>
          </a:p>
          <a:p>
            <a:pPr marL="889000" lvl="1" indent="-323850" defTabSz="914400" fontAlgn="base">
              <a:spcBef>
                <a:spcPct val="0"/>
              </a:spcBef>
              <a:spcAft>
                <a:spcPts val="600"/>
              </a:spcAft>
              <a:buSzPct val="49000"/>
              <a:buFont typeface="Times New Roman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US" sz="2000">
                <a:solidFill>
                  <a:srgbClr val="0000FF"/>
                </a:solidFill>
                <a:latin typeface="Times New Roman" charset="0"/>
                <a:ea typeface="ＭＳ Ｐゴシック" charset="0"/>
                <a:cs typeface="Times New Roman" charset="0"/>
              </a:rPr>
              <a:t>vibrations</a:t>
            </a:r>
          </a:p>
          <a:p>
            <a:pPr marL="889000" lvl="1" indent="-323850" defTabSz="914400" fontAlgn="base">
              <a:spcBef>
                <a:spcPct val="0"/>
              </a:spcBef>
              <a:spcAft>
                <a:spcPts val="600"/>
              </a:spcAft>
              <a:buSzPct val="49000"/>
              <a:buFont typeface="Times New Roman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US" sz="2000">
                <a:solidFill>
                  <a:srgbClr val="0000FF"/>
                </a:solidFill>
                <a:latin typeface="Times New Roman" charset="0"/>
                <a:ea typeface="ＭＳ Ｐゴシック" charset="0"/>
                <a:cs typeface="Times New Roman" charset="0"/>
              </a:rPr>
              <a:t>pulser (up to 350 kA, 50 Hz)</a:t>
            </a:r>
          </a:p>
          <a:p>
            <a:pPr marL="431800" indent="-323850" defTabSz="914400" fontAlgn="base">
              <a:spcBef>
                <a:spcPct val="0"/>
              </a:spcBef>
              <a:spcAft>
                <a:spcPts val="600"/>
              </a:spcAft>
              <a:buSzPct val="49000"/>
              <a:buFont typeface="Times New Roman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US" sz="2000">
                <a:solidFill>
                  <a:srgbClr val="0000FF"/>
                </a:solidFill>
                <a:latin typeface="Times New Roman" charset="0"/>
                <a:ea typeface="ＭＳ Ｐゴシック" charset="0"/>
                <a:cs typeface="Times New Roman" charset="0"/>
              </a:rPr>
              <a:t>Safety</a:t>
            </a:r>
          </a:p>
          <a:p>
            <a:pPr marL="431800" indent="-323850" defTabSz="914400" fontAlgn="base">
              <a:spcBef>
                <a:spcPct val="0"/>
              </a:spcBef>
              <a:spcAft>
                <a:spcPts val="600"/>
              </a:spcAft>
              <a:buSzPct val="49000"/>
              <a:buFont typeface="Times New Roman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US" sz="2000">
                <a:solidFill>
                  <a:srgbClr val="0000FF"/>
                </a:solidFill>
                <a:latin typeface="Times New Roman" charset="0"/>
                <a:ea typeface="ＭＳ Ｐゴシック" charset="0"/>
                <a:cs typeface="Times New Roman" charset="0"/>
              </a:rPr>
              <a:t>Lifetime (supposed to run for 10 years)</a:t>
            </a:r>
          </a:p>
        </p:txBody>
      </p:sp>
    </p:spTree>
    <p:extLst>
      <p:ext uri="{BB962C8B-B14F-4D97-AF65-F5344CB8AC3E}">
        <p14:creationId xmlns:p14="http://schemas.microsoft.com/office/powerpoint/2010/main" val="2324611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5" name="Group 17"/>
          <p:cNvGrpSpPr>
            <a:grpSpLocks/>
          </p:cNvGrpSpPr>
          <p:nvPr/>
        </p:nvGrpSpPr>
        <p:grpSpPr bwMode="auto">
          <a:xfrm>
            <a:off x="0" y="-215900"/>
            <a:ext cx="9144000" cy="7618413"/>
            <a:chOff x="321" y="-136"/>
            <a:chExt cx="5129" cy="4799"/>
          </a:xfrm>
        </p:grpSpPr>
        <p:grpSp>
          <p:nvGrpSpPr>
            <p:cNvPr id="20496" name="Group 8"/>
            <p:cNvGrpSpPr>
              <a:grpSpLocks/>
            </p:cNvGrpSpPr>
            <p:nvPr/>
          </p:nvGrpSpPr>
          <p:grpSpPr bwMode="auto">
            <a:xfrm>
              <a:off x="321" y="-136"/>
              <a:ext cx="5129" cy="4799"/>
              <a:chOff x="636" y="-136"/>
              <a:chExt cx="4488" cy="4592"/>
            </a:xfrm>
          </p:grpSpPr>
          <p:pic>
            <p:nvPicPr>
              <p:cNvPr id="20503" name="Picture 4" descr="aerial-view-cern-2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6" y="-136"/>
                <a:ext cx="4488" cy="45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0504" name="Freeform 6"/>
              <p:cNvSpPr>
                <a:spLocks/>
              </p:cNvSpPr>
              <p:nvPr/>
            </p:nvSpPr>
            <p:spPr bwMode="auto">
              <a:xfrm>
                <a:off x="3390" y="1986"/>
                <a:ext cx="513" cy="106"/>
              </a:xfrm>
              <a:custGeom>
                <a:avLst/>
                <a:gdLst>
                  <a:gd name="T0" fmla="*/ 0 w 513"/>
                  <a:gd name="T1" fmla="*/ 0 h 106"/>
                  <a:gd name="T2" fmla="*/ 381 w 513"/>
                  <a:gd name="T3" fmla="*/ 90 h 106"/>
                  <a:gd name="T4" fmla="*/ 513 w 513"/>
                  <a:gd name="T5" fmla="*/ 99 h 106"/>
                  <a:gd name="T6" fmla="*/ 0 60000 65536"/>
                  <a:gd name="T7" fmla="*/ 0 60000 65536"/>
                  <a:gd name="T8" fmla="*/ 0 60000 65536"/>
                  <a:gd name="T9" fmla="*/ 0 w 513"/>
                  <a:gd name="T10" fmla="*/ 0 h 106"/>
                  <a:gd name="T11" fmla="*/ 513 w 513"/>
                  <a:gd name="T12" fmla="*/ 106 h 10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513" h="106">
                    <a:moveTo>
                      <a:pt x="0" y="0"/>
                    </a:moveTo>
                    <a:cubicBezTo>
                      <a:pt x="148" y="37"/>
                      <a:pt x="296" y="74"/>
                      <a:pt x="381" y="90"/>
                    </a:cubicBezTo>
                    <a:cubicBezTo>
                      <a:pt x="466" y="106"/>
                      <a:pt x="489" y="102"/>
                      <a:pt x="513" y="99"/>
                    </a:cubicBezTo>
                  </a:path>
                </a:pathLst>
              </a:custGeom>
              <a:noFill/>
              <a:ln w="19050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0505" name="Line 7"/>
              <p:cNvSpPr>
                <a:spLocks noChangeShapeType="1"/>
              </p:cNvSpPr>
              <p:nvPr/>
            </p:nvSpPr>
            <p:spPr bwMode="auto">
              <a:xfrm>
                <a:off x="3900" y="2087"/>
                <a:ext cx="1056" cy="0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sp>
          <p:nvSpPr>
            <p:cNvPr id="20497" name="Text Box 9"/>
            <p:cNvSpPr txBox="1">
              <a:spLocks noChangeArrowheads="1"/>
            </p:cNvSpPr>
            <p:nvPr/>
          </p:nvSpPr>
          <p:spPr bwMode="auto">
            <a:xfrm>
              <a:off x="3824" y="2727"/>
              <a:ext cx="422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2000">
                  <a:solidFill>
                    <a:srgbClr val="FFFF00"/>
                  </a:solidFill>
                  <a:latin typeface="Calibri" charset="0"/>
                </a:rPr>
                <a:t>CERN</a:t>
              </a:r>
            </a:p>
          </p:txBody>
        </p:sp>
        <p:sp>
          <p:nvSpPr>
            <p:cNvPr id="20498" name="Text Box 10"/>
            <p:cNvSpPr txBox="1">
              <a:spLocks noChangeArrowheads="1"/>
            </p:cNvSpPr>
            <p:nvPr/>
          </p:nvSpPr>
          <p:spPr bwMode="auto">
            <a:xfrm>
              <a:off x="3509" y="2677"/>
              <a:ext cx="23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1800">
                  <a:solidFill>
                    <a:srgbClr val="FFFFFF"/>
                  </a:solidFill>
                  <a:latin typeface="Calibri" charset="0"/>
                </a:rPr>
                <a:t>PS</a:t>
              </a:r>
            </a:p>
          </p:txBody>
        </p:sp>
        <p:sp>
          <p:nvSpPr>
            <p:cNvPr id="20499" name="Text Box 11"/>
            <p:cNvSpPr txBox="1">
              <a:spLocks noChangeArrowheads="1"/>
            </p:cNvSpPr>
            <p:nvPr/>
          </p:nvSpPr>
          <p:spPr bwMode="auto">
            <a:xfrm>
              <a:off x="2735" y="2410"/>
              <a:ext cx="293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1800">
                  <a:solidFill>
                    <a:srgbClr val="FFFFFF"/>
                  </a:solidFill>
                  <a:latin typeface="Calibri" charset="0"/>
                </a:rPr>
                <a:t>SPS</a:t>
              </a:r>
            </a:p>
          </p:txBody>
        </p:sp>
        <p:sp>
          <p:nvSpPr>
            <p:cNvPr id="20500" name="Text Box 12"/>
            <p:cNvSpPr txBox="1">
              <a:spLocks noChangeArrowheads="1"/>
            </p:cNvSpPr>
            <p:nvPr/>
          </p:nvSpPr>
          <p:spPr bwMode="auto">
            <a:xfrm>
              <a:off x="3197" y="1180"/>
              <a:ext cx="30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1800">
                  <a:solidFill>
                    <a:srgbClr val="FFFFFF"/>
                  </a:solidFill>
                  <a:latin typeface="Calibri" charset="0"/>
                </a:rPr>
                <a:t>LHC</a:t>
              </a:r>
            </a:p>
          </p:txBody>
        </p:sp>
        <p:sp>
          <p:nvSpPr>
            <p:cNvPr id="20501" name="Text Box 13"/>
            <p:cNvSpPr txBox="1">
              <a:spLocks noChangeArrowheads="1"/>
            </p:cNvSpPr>
            <p:nvPr/>
          </p:nvSpPr>
          <p:spPr bwMode="auto">
            <a:xfrm>
              <a:off x="4069" y="1970"/>
              <a:ext cx="39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1800">
                  <a:solidFill>
                    <a:srgbClr val="FFFFFF"/>
                  </a:solidFill>
                  <a:latin typeface="Calibri" charset="0"/>
                </a:rPr>
                <a:t>CNGS</a:t>
              </a:r>
            </a:p>
          </p:txBody>
        </p:sp>
        <p:sp>
          <p:nvSpPr>
            <p:cNvPr id="20502" name="Text Box 14"/>
            <p:cNvSpPr txBox="1">
              <a:spLocks noChangeArrowheads="1"/>
            </p:cNvSpPr>
            <p:nvPr/>
          </p:nvSpPr>
          <p:spPr bwMode="auto">
            <a:xfrm>
              <a:off x="3943" y="475"/>
              <a:ext cx="77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1800">
                  <a:solidFill>
                    <a:srgbClr val="FFFF00"/>
                  </a:solidFill>
                  <a:latin typeface="Calibri" charset="0"/>
                </a:rPr>
                <a:t>Lake Geneva</a:t>
              </a:r>
            </a:p>
          </p:txBody>
        </p:sp>
      </p:grpSp>
      <p:sp>
        <p:nvSpPr>
          <p:cNvPr id="20481" name="Rectangle 4"/>
          <p:cNvSpPr txBox="1">
            <a:spLocks noGrp="1" noChangeArrowheads="1"/>
          </p:cNvSpPr>
          <p:nvPr/>
        </p:nvSpPr>
        <p:spPr bwMode="auto">
          <a:xfrm>
            <a:off x="3330575" y="6527800"/>
            <a:ext cx="3290888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200" b="0">
                <a:solidFill>
                  <a:srgbClr val="0000FF"/>
                </a:solidFill>
                <a:latin typeface="Calibri" charset="0"/>
              </a:rPr>
              <a:t>Neu2012, 27-28 Sept. 2010, CERN</a:t>
            </a:r>
          </a:p>
        </p:txBody>
      </p:sp>
      <p:sp>
        <p:nvSpPr>
          <p:cNvPr id="20482" name="Rectangle 5"/>
          <p:cNvSpPr txBox="1">
            <a:spLocks noGrp="1" noChangeArrowheads="1"/>
          </p:cNvSpPr>
          <p:nvPr/>
        </p:nvSpPr>
        <p:spPr bwMode="auto">
          <a:xfrm>
            <a:off x="74613" y="6537325"/>
            <a:ext cx="2579687" cy="29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200" b="0">
                <a:solidFill>
                  <a:srgbClr val="0000FF"/>
                </a:solidFill>
                <a:latin typeface="Calibri" charset="0"/>
              </a:rPr>
              <a:t>Edda Gschwendtner, CERN</a:t>
            </a:r>
          </a:p>
        </p:txBody>
      </p:sp>
      <p:sp>
        <p:nvSpPr>
          <p:cNvPr id="20483" name="Rectangle 6"/>
          <p:cNvSpPr txBox="1">
            <a:spLocks noGrp="1" noChangeArrowheads="1"/>
          </p:cNvSpPr>
          <p:nvPr/>
        </p:nvSpPr>
        <p:spPr bwMode="auto">
          <a:xfrm>
            <a:off x="8296275" y="6526213"/>
            <a:ext cx="739775" cy="29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defTabSz="914400" eaLnBrk="1" fontAlgn="base" hangingPunct="1">
              <a:spcBef>
                <a:spcPct val="0"/>
              </a:spcBef>
              <a:spcAft>
                <a:spcPct val="0"/>
              </a:spcAft>
            </a:pPr>
            <a:fld id="{D19CBC76-BEF9-9A47-B6DA-38EC834BB434}" type="slidenum">
              <a:rPr lang="en-US" sz="1200" b="0">
                <a:solidFill>
                  <a:srgbClr val="0000FF"/>
                </a:solidFill>
                <a:latin typeface="Calibri" charset="0"/>
              </a:rPr>
              <a:pPr algn="r"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US" sz="1200" b="0">
              <a:solidFill>
                <a:srgbClr val="0000FF"/>
              </a:solidFill>
              <a:latin typeface="Calibri" charset="0"/>
            </a:endParaRPr>
          </a:p>
        </p:txBody>
      </p:sp>
      <p:sp>
        <p:nvSpPr>
          <p:cNvPr id="2048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03102" y="-153739"/>
            <a:ext cx="8229600" cy="888124"/>
          </a:xfrm>
        </p:spPr>
        <p:txBody>
          <a:bodyPr/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 smtClean="0">
                <a:solidFill>
                  <a:srgbClr val="FF9900"/>
                </a:solidFill>
                <a:effectLst/>
                <a:latin typeface="Times New Roman"/>
                <a:cs typeface="Times New Roman"/>
              </a:rPr>
              <a:t>CNGS Beam at CERN</a:t>
            </a:r>
            <a:endParaRPr lang="en-US" dirty="0" smtClean="0">
              <a:solidFill>
                <a:srgbClr val="FF9900"/>
              </a:solidFill>
              <a:effectLst/>
              <a:latin typeface="Times New Roman"/>
              <a:cs typeface="Times New Roman"/>
            </a:endParaRPr>
          </a:p>
        </p:txBody>
      </p:sp>
      <p:sp>
        <p:nvSpPr>
          <p:cNvPr id="37896" name="Rectangle 16"/>
          <p:cNvSpPr>
            <a:spLocks noChangeArrowheads="1"/>
          </p:cNvSpPr>
          <p:nvPr/>
        </p:nvSpPr>
        <p:spPr bwMode="auto">
          <a:xfrm>
            <a:off x="252413" y="4862513"/>
            <a:ext cx="8783637" cy="1919287"/>
          </a:xfrm>
          <a:prstGeom prst="rect">
            <a:avLst/>
          </a:prstGeom>
          <a:solidFill>
            <a:srgbClr val="FFFFFF">
              <a:alpha val="69019"/>
            </a:srgb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defTabSz="9144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en-US" dirty="0">
                <a:solidFill>
                  <a:srgbClr val="3333CC"/>
                </a:solidFill>
                <a:latin typeface="Cambria" charset="0"/>
                <a:ea typeface="Cambria" charset="0"/>
                <a:cs typeface="Cambria" charset="0"/>
              </a:rPr>
              <a:t>From SPS: </a:t>
            </a:r>
            <a:r>
              <a:rPr lang="en-US" dirty="0">
                <a:solidFill>
                  <a:srgbClr val="000000"/>
                </a:solidFill>
                <a:latin typeface="Cambria" charset="0"/>
                <a:ea typeface="Cambria" charset="0"/>
                <a:cs typeface="Cambria" charset="0"/>
              </a:rPr>
              <a:t>400 GeV/</a:t>
            </a:r>
            <a:r>
              <a:rPr lang="en-US" dirty="0" err="1">
                <a:solidFill>
                  <a:srgbClr val="000000"/>
                </a:solidFill>
                <a:latin typeface="Cambria" charset="0"/>
                <a:ea typeface="Cambria" charset="0"/>
                <a:cs typeface="Cambria" charset="0"/>
              </a:rPr>
              <a:t>c</a:t>
            </a:r>
            <a:endParaRPr lang="en-US" dirty="0">
              <a:solidFill>
                <a:srgbClr val="000000"/>
              </a:solidFill>
              <a:latin typeface="Cambria" charset="0"/>
              <a:ea typeface="Cambria" charset="0"/>
              <a:cs typeface="Cambria" charset="0"/>
            </a:endParaRPr>
          </a:p>
          <a:p>
            <a:pPr marL="342900" indent="-342900" defTabSz="9144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en-US" dirty="0">
                <a:solidFill>
                  <a:srgbClr val="3333CC"/>
                </a:solidFill>
                <a:latin typeface="Cambria" charset="0"/>
                <a:ea typeface="Cambria" charset="0"/>
                <a:cs typeface="Cambria" charset="0"/>
              </a:rPr>
              <a:t>Cycle length</a:t>
            </a:r>
            <a:r>
              <a:rPr lang="en-US" dirty="0">
                <a:solidFill>
                  <a:srgbClr val="0000FF"/>
                </a:solidFill>
                <a:latin typeface="Cambria" charset="0"/>
                <a:ea typeface="Cambria" charset="0"/>
                <a:cs typeface="Cambria" charset="0"/>
              </a:rPr>
              <a:t>: </a:t>
            </a:r>
            <a:r>
              <a:rPr lang="en-US" dirty="0">
                <a:solidFill>
                  <a:srgbClr val="000000"/>
                </a:solidFill>
                <a:latin typeface="Cambria" charset="0"/>
                <a:ea typeface="Cambria" charset="0"/>
                <a:cs typeface="Cambria" charset="0"/>
              </a:rPr>
              <a:t>6 </a:t>
            </a:r>
            <a:r>
              <a:rPr lang="en-US" dirty="0" err="1">
                <a:solidFill>
                  <a:srgbClr val="000000"/>
                </a:solidFill>
                <a:latin typeface="Cambria" charset="0"/>
                <a:ea typeface="Cambria" charset="0"/>
                <a:cs typeface="Cambria" charset="0"/>
              </a:rPr>
              <a:t>s</a:t>
            </a:r>
            <a:endParaRPr lang="en-US" dirty="0">
              <a:solidFill>
                <a:srgbClr val="000000"/>
              </a:solidFill>
              <a:latin typeface="Cambria" charset="0"/>
              <a:ea typeface="Cambria" charset="0"/>
              <a:cs typeface="Cambria" charset="0"/>
            </a:endParaRPr>
          </a:p>
          <a:p>
            <a:pPr marL="342900" indent="-342900" defTabSz="9144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en-US" dirty="0">
                <a:solidFill>
                  <a:srgbClr val="000000"/>
                </a:solidFill>
                <a:latin typeface="Cambria" charset="0"/>
                <a:ea typeface="Cambria" charset="0"/>
                <a:cs typeface="Cambria" charset="0"/>
              </a:rPr>
              <a:t>2 Extractions</a:t>
            </a:r>
            <a:r>
              <a:rPr lang="en-US" dirty="0">
                <a:solidFill>
                  <a:srgbClr val="3333CC"/>
                </a:solidFill>
                <a:latin typeface="Cambria" charset="0"/>
                <a:ea typeface="Cambria" charset="0"/>
                <a:cs typeface="Cambria" charset="0"/>
              </a:rPr>
              <a:t>: separated by </a:t>
            </a:r>
            <a:r>
              <a:rPr lang="en-US" dirty="0">
                <a:solidFill>
                  <a:srgbClr val="000000"/>
                </a:solidFill>
                <a:latin typeface="Cambria" charset="0"/>
                <a:ea typeface="Cambria" charset="0"/>
                <a:cs typeface="Cambria" charset="0"/>
              </a:rPr>
              <a:t>50ms</a:t>
            </a:r>
          </a:p>
          <a:p>
            <a:pPr marL="342900" indent="-342900" defTabSz="9144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en-US" dirty="0">
                <a:solidFill>
                  <a:srgbClr val="3333CC"/>
                </a:solidFill>
                <a:latin typeface="Cambria" charset="0"/>
                <a:ea typeface="Cambria" charset="0"/>
                <a:cs typeface="Cambria" charset="0"/>
              </a:rPr>
              <a:t>Pulse length: </a:t>
            </a:r>
            <a:r>
              <a:rPr lang="en-US" dirty="0">
                <a:solidFill>
                  <a:srgbClr val="000000"/>
                </a:solidFill>
                <a:latin typeface="Cambria" charset="0"/>
                <a:ea typeface="Cambria" charset="0"/>
                <a:cs typeface="Cambria" charset="0"/>
              </a:rPr>
              <a:t>10.5</a:t>
            </a:r>
            <a:r>
              <a:rPr lang="en-US" dirty="0">
                <a:solidFill>
                  <a:srgbClr val="000000"/>
                </a:solidFill>
                <a:latin typeface="Symbol" charset="2"/>
                <a:ea typeface="Symbol" charset="2"/>
                <a:cs typeface="Symbol" charset="2"/>
              </a:rPr>
              <a:t>m</a:t>
            </a:r>
            <a:r>
              <a:rPr lang="en-US" dirty="0">
                <a:solidFill>
                  <a:srgbClr val="000000"/>
                </a:solidFill>
                <a:latin typeface="Cambria" charset="0"/>
                <a:ea typeface="Cambria" charset="0"/>
                <a:cs typeface="Cambria" charset="0"/>
              </a:rPr>
              <a:t>s</a:t>
            </a:r>
          </a:p>
          <a:p>
            <a:pPr marL="342900" indent="-342900" defTabSz="9144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en-US" dirty="0">
                <a:solidFill>
                  <a:srgbClr val="3333CC"/>
                </a:solidFill>
                <a:latin typeface="Cambria" charset="0"/>
                <a:ea typeface="Cambria" charset="0"/>
                <a:cs typeface="Cambria" charset="0"/>
              </a:rPr>
              <a:t>Beam intensity: </a:t>
            </a:r>
            <a:r>
              <a:rPr lang="en-US" dirty="0">
                <a:solidFill>
                  <a:srgbClr val="000000"/>
                </a:solidFill>
                <a:latin typeface="Cambria" charset="0"/>
                <a:ea typeface="Cambria" charset="0"/>
                <a:cs typeface="Cambria" charset="0"/>
              </a:rPr>
              <a:t>2x 2.4 </a:t>
            </a:r>
            <a:r>
              <a:rPr lang="en-US" dirty="0">
                <a:solidFill>
                  <a:srgbClr val="000000"/>
                </a:solidFill>
                <a:latin typeface="Cambria" charset="0"/>
                <a:ea typeface="Arial" charset="0"/>
                <a:cs typeface="ＭＳ Ｐゴシック" charset="-128"/>
              </a:rPr>
              <a:t>·</a:t>
            </a:r>
            <a:r>
              <a:rPr lang="en-US" dirty="0">
                <a:solidFill>
                  <a:srgbClr val="000000"/>
                </a:solidFill>
                <a:latin typeface="Cambria" charset="0"/>
                <a:ea typeface="Cambria" charset="0"/>
                <a:cs typeface="Cambria" charset="0"/>
              </a:rPr>
              <a:t> 10</a:t>
            </a:r>
            <a:r>
              <a:rPr lang="en-US" baseline="30000" dirty="0">
                <a:solidFill>
                  <a:srgbClr val="000000"/>
                </a:solidFill>
                <a:latin typeface="Cambria" charset="0"/>
                <a:ea typeface="Cambria" charset="0"/>
                <a:cs typeface="Cambria" charset="0"/>
              </a:rPr>
              <a:t>13 </a:t>
            </a:r>
            <a:r>
              <a:rPr lang="en-US" dirty="0" err="1">
                <a:solidFill>
                  <a:srgbClr val="000000"/>
                </a:solidFill>
                <a:latin typeface="Cambria" charset="0"/>
                <a:ea typeface="Cambria" charset="0"/>
                <a:cs typeface="Cambria" charset="0"/>
              </a:rPr>
              <a:t>ppp</a:t>
            </a:r>
            <a:endParaRPr lang="en-US" dirty="0">
              <a:solidFill>
                <a:srgbClr val="000000"/>
              </a:solidFill>
              <a:latin typeface="Cambria" charset="0"/>
              <a:ea typeface="Cambria" charset="0"/>
              <a:cs typeface="Cambria" charset="0"/>
            </a:endParaRPr>
          </a:p>
          <a:p>
            <a:pPr marL="342900" indent="-342900" defTabSz="9144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en-US" dirty="0">
                <a:solidFill>
                  <a:srgbClr val="3333CC"/>
                </a:solidFill>
                <a:latin typeface="Cambria" charset="0"/>
                <a:ea typeface="Cambria" charset="0"/>
                <a:cs typeface="Cambria" charset="0"/>
              </a:rPr>
              <a:t>Beam power: </a:t>
            </a:r>
            <a:r>
              <a:rPr lang="en-US" dirty="0">
                <a:solidFill>
                  <a:srgbClr val="000000"/>
                </a:solidFill>
                <a:latin typeface="Cambria" charset="0"/>
                <a:ea typeface="Cambria" charset="0"/>
                <a:cs typeface="Cambria" charset="0"/>
              </a:rPr>
              <a:t>up to 500kW</a:t>
            </a:r>
          </a:p>
          <a:p>
            <a:pPr marL="342900" indent="-342900" defTabSz="9144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en-US" dirty="0">
                <a:solidFill>
                  <a:srgbClr val="0000FF"/>
                </a:solidFill>
                <a:latin typeface="Cambria" charset="0"/>
                <a:ea typeface="Cambria" charset="0"/>
                <a:cs typeface="Cambria" charset="0"/>
              </a:rPr>
              <a:t> </a:t>
            </a:r>
            <a:r>
              <a:rPr lang="en-US" dirty="0" err="1">
                <a:solidFill>
                  <a:srgbClr val="3333CC"/>
                </a:solidFill>
                <a:latin typeface="Symbol" charset="2"/>
                <a:ea typeface="Symbol" charset="2"/>
                <a:cs typeface="Symbol" charset="2"/>
              </a:rPr>
              <a:t>s</a:t>
            </a:r>
            <a:r>
              <a:rPr lang="en-US" dirty="0">
                <a:solidFill>
                  <a:srgbClr val="3333CC"/>
                </a:solidFill>
                <a:latin typeface="Cambria" charset="0"/>
                <a:ea typeface="Cambria" charset="0"/>
                <a:cs typeface="Cambria" charset="0"/>
              </a:rPr>
              <a:t> ~</a:t>
            </a:r>
            <a:r>
              <a:rPr lang="en-US" dirty="0">
                <a:solidFill>
                  <a:srgbClr val="000000"/>
                </a:solidFill>
                <a:latin typeface="Cambria" charset="0"/>
                <a:ea typeface="Cambria" charset="0"/>
                <a:cs typeface="Cambria" charset="0"/>
              </a:rPr>
              <a:t>0.5mm</a:t>
            </a:r>
          </a:p>
        </p:txBody>
      </p:sp>
      <p:pic>
        <p:nvPicPr>
          <p:cNvPr id="20488" name="Picture 2" descr="cycle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79888" y="5392738"/>
            <a:ext cx="1431925" cy="97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489" name="Group 3"/>
          <p:cNvGrpSpPr>
            <a:grpSpLocks/>
          </p:cNvGrpSpPr>
          <p:nvPr/>
        </p:nvGrpSpPr>
        <p:grpSpPr bwMode="auto">
          <a:xfrm>
            <a:off x="5946775" y="4900613"/>
            <a:ext cx="3281363" cy="1852612"/>
            <a:chOff x="0" y="616"/>
            <a:chExt cx="3651" cy="3381"/>
          </a:xfrm>
        </p:grpSpPr>
        <p:pic>
          <p:nvPicPr>
            <p:cNvPr id="20491" name="Picture 4" descr="neutrino_spectra_theory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16"/>
              <a:ext cx="3305" cy="33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492" name="Text Box 5"/>
            <p:cNvSpPr txBox="1">
              <a:spLocks noChangeArrowheads="1"/>
            </p:cNvSpPr>
            <p:nvPr/>
          </p:nvSpPr>
          <p:spPr bwMode="auto">
            <a:xfrm>
              <a:off x="1920" y="741"/>
              <a:ext cx="1731" cy="9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914400" fontAlgn="base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1200">
                  <a:solidFill>
                    <a:srgbClr val="3333CC"/>
                  </a:solidFill>
                  <a:latin typeface="Cambria" charset="0"/>
                  <a:cs typeface="Cambria" charset="0"/>
                </a:rPr>
                <a:t>P</a:t>
              </a:r>
              <a:r>
                <a:rPr lang="en-US" sz="1800" baseline="-25000">
                  <a:solidFill>
                    <a:srgbClr val="3333CC"/>
                  </a:solidFill>
                  <a:latin typeface="Cambria" charset="0"/>
                  <a:cs typeface="Cambria" charset="0"/>
                </a:rPr>
                <a:t>osc</a:t>
              </a:r>
              <a:r>
                <a:rPr lang="en-US" sz="1200">
                  <a:solidFill>
                    <a:srgbClr val="3333CC"/>
                  </a:solidFill>
                  <a:latin typeface="Times New Roman" charset="0"/>
                </a:rPr>
                <a:t>*</a:t>
              </a:r>
              <a:r>
                <a:rPr lang="en-US" sz="1400">
                  <a:solidFill>
                    <a:srgbClr val="3333CC"/>
                  </a:solidFill>
                  <a:latin typeface="Symbol" charset="0"/>
                </a:rPr>
                <a:t>s</a:t>
              </a:r>
              <a:r>
                <a:rPr lang="en-US" sz="1600" baseline="-25000">
                  <a:solidFill>
                    <a:srgbClr val="3333CC"/>
                  </a:solidFill>
                  <a:latin typeface="Symbol" charset="0"/>
                </a:rPr>
                <a:t>t</a:t>
              </a:r>
              <a:r>
                <a:rPr lang="en-US" sz="1600" baseline="-25000">
                  <a:solidFill>
                    <a:srgbClr val="3333CC"/>
                  </a:solidFill>
                  <a:latin typeface="Calibri" charset="0"/>
                </a:rPr>
                <a:t>cc</a:t>
              </a:r>
              <a:r>
                <a:rPr lang="en-US" sz="1200">
                  <a:solidFill>
                    <a:srgbClr val="3333CC"/>
                  </a:solidFill>
                  <a:latin typeface="Calibri" charset="0"/>
                </a:rPr>
                <a:t> </a:t>
              </a:r>
            </a:p>
            <a:p>
              <a:pPr defTabSz="914400" fontAlgn="base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1000">
                  <a:solidFill>
                    <a:srgbClr val="3333CC"/>
                  </a:solidFill>
                  <a:latin typeface="Cambria" charset="0"/>
                  <a:cs typeface="Cambria" charset="0"/>
                </a:rPr>
                <a:t>(arbitrary units)</a:t>
              </a:r>
            </a:p>
          </p:txBody>
        </p:sp>
        <p:sp>
          <p:nvSpPr>
            <p:cNvPr id="20493" name="Line 6"/>
            <p:cNvSpPr>
              <a:spLocks noChangeShapeType="1"/>
            </p:cNvSpPr>
            <p:nvPr/>
          </p:nvSpPr>
          <p:spPr bwMode="auto">
            <a:xfrm flipH="1">
              <a:off x="1770" y="1206"/>
              <a:ext cx="252" cy="48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 type="none" w="sm" len="sm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0494" name="Text Box 7"/>
            <p:cNvSpPr txBox="1">
              <a:spLocks noChangeArrowheads="1"/>
            </p:cNvSpPr>
            <p:nvPr/>
          </p:nvSpPr>
          <p:spPr bwMode="auto">
            <a:xfrm>
              <a:off x="2174" y="2334"/>
              <a:ext cx="1403" cy="5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>
                  <a:solidFill>
                    <a:srgbClr val="000000"/>
                  </a:solidFill>
                  <a:latin typeface="Symbol" charset="0"/>
                </a:rPr>
                <a:t>n</a:t>
              </a:r>
              <a:r>
                <a:rPr lang="en-US" sz="1400" baseline="-25000">
                  <a:solidFill>
                    <a:srgbClr val="000000"/>
                  </a:solidFill>
                  <a:latin typeface="Symbol" charset="0"/>
                </a:rPr>
                <a:t>m</a:t>
              </a:r>
              <a:r>
                <a:rPr lang="en-US" sz="1400">
                  <a:solidFill>
                    <a:srgbClr val="000000"/>
                  </a:solidFill>
                  <a:latin typeface="Cambria" charset="0"/>
                  <a:cs typeface="Cambria" charset="0"/>
                </a:rPr>
                <a:t>-fluence</a:t>
              </a:r>
            </a:p>
          </p:txBody>
        </p:sp>
        <p:sp>
          <p:nvSpPr>
            <p:cNvPr id="25" name="Line 8"/>
            <p:cNvSpPr>
              <a:spLocks noChangeShapeType="1"/>
            </p:cNvSpPr>
            <p:nvPr/>
          </p:nvSpPr>
          <p:spPr bwMode="auto">
            <a:xfrm flipH="1">
              <a:off x="2273" y="2902"/>
              <a:ext cx="223" cy="174"/>
            </a:xfrm>
            <a:prstGeom prst="line">
              <a:avLst/>
            </a:prstGeom>
            <a:noFill/>
            <a:ln w="12700">
              <a:solidFill>
                <a:schemeClr val="accent4"/>
              </a:solidFill>
              <a:round/>
              <a:headEnd type="none" w="sm" len="sm"/>
              <a:tailEnd type="triangle" w="med" len="med"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  <a:latin typeface="Times New Roman" charset="0"/>
                <a:ea typeface="ＭＳ Ｐゴシック" charset="-128"/>
                <a:cs typeface="ＭＳ Ｐゴシック" charset="-128"/>
              </a:endParaRPr>
            </a:p>
          </p:txBody>
        </p:sp>
      </p:grpSp>
      <p:sp>
        <p:nvSpPr>
          <p:cNvPr id="20490" name="TextBox 25"/>
          <p:cNvSpPr txBox="1">
            <a:spLocks noChangeArrowheads="1"/>
          </p:cNvSpPr>
          <p:nvPr/>
        </p:nvSpPr>
        <p:spPr bwMode="auto">
          <a:xfrm>
            <a:off x="6953250" y="6253163"/>
            <a:ext cx="935038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3333CC"/>
                </a:solidFill>
                <a:latin typeface="Cambria" charset="0"/>
                <a:cs typeface="Cambria" charset="0"/>
              </a:rPr>
              <a:t>&lt;17GeV&gt;</a:t>
            </a: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0" y="6767872"/>
            <a:ext cx="2133600" cy="26035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27 July 2012</a:t>
            </a:r>
            <a:endParaRPr lang="en-US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3124200" y="6794060"/>
            <a:ext cx="2895600" cy="26035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M. Dracos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8388350" y="6780966"/>
            <a:ext cx="755650" cy="260350"/>
          </a:xfrm>
        </p:spPr>
        <p:txBody>
          <a:bodyPr/>
          <a:lstStyle/>
          <a:p>
            <a:pPr>
              <a:defRPr/>
            </a:pPr>
            <a:fld id="{D58DDA79-1950-474D-986F-604CFEA125BF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084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82663"/>
          </a:xfrm>
        </p:spPr>
        <p:txBody>
          <a:bodyPr/>
          <a:lstStyle/>
          <a:p>
            <a:r>
              <a:rPr lang="en-US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How to mitigate the power effect</a:t>
            </a:r>
          </a:p>
        </p:txBody>
      </p:sp>
      <p:sp>
        <p:nvSpPr>
          <p:cNvPr id="35842" name="Espace réservé de la date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smtClean="0">
                <a:solidFill>
                  <a:srgbClr val="000090"/>
                </a:solidFill>
                <a:cs typeface="Times New Roman" charset="0"/>
              </a:rPr>
              <a:t>27 July 2012</a:t>
            </a:r>
            <a:endParaRPr lang="en-US" sz="1200">
              <a:solidFill>
                <a:srgbClr val="000090"/>
              </a:solidFill>
              <a:cs typeface="Times New Roman" charset="0"/>
            </a:endParaRPr>
          </a:p>
        </p:txBody>
      </p:sp>
      <p:sp>
        <p:nvSpPr>
          <p:cNvPr id="35843" name="Espace réservé du pied de page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200">
                <a:solidFill>
                  <a:srgbClr val="000090"/>
                </a:solidFill>
                <a:cs typeface="Times New Roman" charset="0"/>
              </a:rPr>
              <a:t>M. Dracos</a:t>
            </a:r>
          </a:p>
        </p:txBody>
      </p:sp>
      <p:sp>
        <p:nvSpPr>
          <p:cNvPr id="35844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71D2EB10-8172-144F-B150-F75DAFA9DFEF}" type="slidenum">
              <a:rPr lang="en-US" sz="1200">
                <a:solidFill>
                  <a:srgbClr val="000090"/>
                </a:solidFill>
                <a:cs typeface="Times New Roman" charset="0"/>
              </a:rPr>
              <a:pPr eaLnBrk="1" hangingPunct="1"/>
              <a:t>40</a:t>
            </a:fld>
            <a:endParaRPr lang="en-US" sz="1200">
              <a:solidFill>
                <a:srgbClr val="000090"/>
              </a:solidFill>
              <a:cs typeface="Times New Roman" charset="0"/>
            </a:endParaRPr>
          </a:p>
        </p:txBody>
      </p:sp>
      <p:sp>
        <p:nvSpPr>
          <p:cNvPr id="48134" name="ZoneTexte 10"/>
          <p:cNvSpPr txBox="1">
            <a:spLocks noChangeArrowheads="1"/>
          </p:cNvSpPr>
          <p:nvPr/>
        </p:nvSpPr>
        <p:spPr bwMode="auto">
          <a:xfrm>
            <a:off x="317500" y="1141413"/>
            <a:ext cx="26670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000" b="0" dirty="0" smtClean="0">
                <a:solidFill>
                  <a:srgbClr val="FF0000"/>
                </a:solidFill>
                <a:latin typeface="Arial"/>
              </a:rPr>
              <a:t>4 target/horn system (4x4 m</a:t>
            </a:r>
            <a:r>
              <a:rPr lang="en-GB" sz="2000" b="0" baseline="30000" dirty="0" smtClean="0">
                <a:solidFill>
                  <a:srgbClr val="FF0000"/>
                </a:solidFill>
                <a:latin typeface="Arial"/>
              </a:rPr>
              <a:t>2</a:t>
            </a:r>
            <a:r>
              <a:rPr lang="en-GB" sz="2000" b="0" dirty="0" smtClean="0">
                <a:solidFill>
                  <a:srgbClr val="FF0000"/>
                </a:solidFill>
                <a:latin typeface="Arial"/>
              </a:rPr>
              <a:t>) with single decay tunnel (~25 m)</a:t>
            </a:r>
          </a:p>
        </p:txBody>
      </p:sp>
      <p:sp>
        <p:nvSpPr>
          <p:cNvPr id="11" name="Flèche droite rayée 10"/>
          <p:cNvSpPr/>
          <p:nvPr/>
        </p:nvSpPr>
        <p:spPr bwMode="auto">
          <a:xfrm>
            <a:off x="3667125" y="1519238"/>
            <a:ext cx="609600" cy="304800"/>
          </a:xfrm>
          <a:prstGeom prst="stripedRightArrow">
            <a:avLst/>
          </a:prstGeom>
          <a:solidFill>
            <a:srgbClr val="FF66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GB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8136" name="ZoneTexte 11"/>
          <p:cNvSpPr txBox="1">
            <a:spLocks noChangeArrowheads="1"/>
          </p:cNvSpPr>
          <p:nvPr/>
        </p:nvSpPr>
        <p:spPr bwMode="auto">
          <a:xfrm>
            <a:off x="4854575" y="1290638"/>
            <a:ext cx="35814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000" b="0" dirty="0" smtClean="0">
                <a:solidFill>
                  <a:srgbClr val="000000"/>
                </a:solidFill>
                <a:latin typeface="Arial"/>
              </a:rPr>
              <a:t>solid targets able to afford up to ~1.5 MW proton beam</a:t>
            </a:r>
          </a:p>
        </p:txBody>
      </p:sp>
      <p:sp>
        <p:nvSpPr>
          <p:cNvPr id="77" name="ZoneTexte 76"/>
          <p:cNvSpPr txBox="1"/>
          <p:nvPr/>
        </p:nvSpPr>
        <p:spPr>
          <a:xfrm>
            <a:off x="2363788" y="6127750"/>
            <a:ext cx="5080000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000" dirty="0">
                <a:solidFill>
                  <a:srgbClr val="FF0000"/>
                </a:solidFill>
                <a:latin typeface="Arial"/>
                <a:ea typeface="ＭＳ Ｐゴシック" charset="0"/>
                <a:cs typeface="ＭＳ Ｐゴシック" charset="0"/>
              </a:rPr>
              <a:t>more expensive but more reliable system</a:t>
            </a:r>
          </a:p>
        </p:txBody>
      </p:sp>
      <p:sp>
        <p:nvSpPr>
          <p:cNvPr id="78" name="ZoneTexte 77"/>
          <p:cNvSpPr txBox="1"/>
          <p:nvPr/>
        </p:nvSpPr>
        <p:spPr>
          <a:xfrm>
            <a:off x="5602288" y="5056188"/>
            <a:ext cx="243696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400" dirty="0">
                <a:solidFill>
                  <a:srgbClr val="000000"/>
                </a:solidFill>
                <a:latin typeface="Arial"/>
                <a:ea typeface="ＭＳ Ｐゴシック" charset="0"/>
                <a:cs typeface="ＭＳ Ｐゴシック" charset="0"/>
              </a:rPr>
              <a:t>we get rid of Hg</a:t>
            </a:r>
          </a:p>
        </p:txBody>
      </p:sp>
      <p:grpSp>
        <p:nvGrpSpPr>
          <p:cNvPr id="35851" name="Grouper 4"/>
          <p:cNvGrpSpPr>
            <a:grpSpLocks/>
          </p:cNvGrpSpPr>
          <p:nvPr/>
        </p:nvGrpSpPr>
        <p:grpSpPr bwMode="auto">
          <a:xfrm>
            <a:off x="153988" y="2278063"/>
            <a:ext cx="3886200" cy="3819525"/>
            <a:chOff x="0" y="1295400"/>
            <a:chExt cx="3886200" cy="3819525"/>
          </a:xfrm>
        </p:grpSpPr>
        <p:pic>
          <p:nvPicPr>
            <p:cNvPr id="35853" name="Image 9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295400"/>
              <a:ext cx="3886200" cy="3819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35854" name="Connecteur droit avec flèche 2"/>
            <p:cNvCxnSpPr>
              <a:cxnSpLocks noChangeShapeType="1"/>
            </p:cNvCxnSpPr>
            <p:nvPr/>
          </p:nvCxnSpPr>
          <p:spPr bwMode="auto">
            <a:xfrm flipV="1">
              <a:off x="217100" y="2735601"/>
              <a:ext cx="586171" cy="206256"/>
            </a:xfrm>
            <a:prstGeom prst="straightConnector1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5855" name="Connecteur droit avec flèche 14"/>
            <p:cNvCxnSpPr>
              <a:cxnSpLocks noChangeShapeType="1"/>
            </p:cNvCxnSpPr>
            <p:nvPr/>
          </p:nvCxnSpPr>
          <p:spPr bwMode="auto">
            <a:xfrm flipV="1">
              <a:off x="868401" y="2963567"/>
              <a:ext cx="586171" cy="206256"/>
            </a:xfrm>
            <a:prstGeom prst="straightConnector1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5856" name="Connecteur droit avec flèche 15"/>
            <p:cNvCxnSpPr>
              <a:cxnSpLocks noChangeShapeType="1"/>
            </p:cNvCxnSpPr>
            <p:nvPr/>
          </p:nvCxnSpPr>
          <p:spPr bwMode="auto">
            <a:xfrm flipV="1">
              <a:off x="271375" y="3647469"/>
              <a:ext cx="586171" cy="206256"/>
            </a:xfrm>
            <a:prstGeom prst="straightConnector1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5857" name="Connecteur droit avec flèche 16"/>
            <p:cNvCxnSpPr>
              <a:cxnSpLocks noChangeShapeType="1"/>
            </p:cNvCxnSpPr>
            <p:nvPr/>
          </p:nvCxnSpPr>
          <p:spPr bwMode="auto">
            <a:xfrm flipV="1">
              <a:off x="922676" y="3875435"/>
              <a:ext cx="586171" cy="206256"/>
            </a:xfrm>
            <a:prstGeom prst="straightConnector1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" name="Rectangle 3"/>
            <p:cNvSpPr/>
            <p:nvPr/>
          </p:nvSpPr>
          <p:spPr>
            <a:xfrm>
              <a:off x="104775" y="2416175"/>
              <a:ext cx="349250" cy="46196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2400" dirty="0">
                  <a:solidFill>
                    <a:srgbClr val="FF0000"/>
                  </a:solidFill>
                  <a:latin typeface="Arial"/>
                  <a:ea typeface="ＭＳ Ｐゴシック" charset="0"/>
                  <a:cs typeface="ＭＳ Ｐゴシック" charset="0"/>
                </a:rPr>
                <a:t>p</a:t>
              </a:r>
            </a:p>
          </p:txBody>
        </p:sp>
      </p:grpSp>
      <p:sp>
        <p:nvSpPr>
          <p:cNvPr id="20" name="Flèche droite rayée 19"/>
          <p:cNvSpPr/>
          <p:nvPr/>
        </p:nvSpPr>
        <p:spPr bwMode="auto">
          <a:xfrm>
            <a:off x="6220989" y="4669997"/>
            <a:ext cx="609600" cy="304800"/>
          </a:xfrm>
          <a:prstGeom prst="stripedRightArrow">
            <a:avLst/>
          </a:prstGeom>
          <a:solidFill>
            <a:srgbClr val="FF66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GB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171429" y="2725974"/>
            <a:ext cx="4572000" cy="1785104"/>
          </a:xfrm>
          <a:prstGeom prst="rect">
            <a:avLst/>
          </a:prstGeom>
        </p:spPr>
        <p:txBody>
          <a:bodyPr>
            <a:spAutoFit/>
          </a:bodyPr>
          <a:lstStyle/>
          <a:p>
            <a:pPr marL="180975" indent="-180975" defTabSz="914400" fontAlgn="base">
              <a:spcBef>
                <a:spcPct val="0"/>
              </a:spcBef>
              <a:spcAft>
                <a:spcPts val="1200"/>
              </a:spcAft>
              <a:buFontTx/>
              <a:buChar char="•"/>
              <a:defRPr/>
            </a:pPr>
            <a:r>
              <a:rPr lang="en-GB" sz="2000" dirty="0">
                <a:solidFill>
                  <a:srgbClr val="0000FF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send 4 MW/system every 50/4 Hz</a:t>
            </a:r>
          </a:p>
          <a:p>
            <a:pPr marL="638175" lvl="1" indent="-180975" defTabSz="914400" fontAlgn="base">
              <a:spcBef>
                <a:spcPct val="0"/>
              </a:spcBef>
              <a:spcAft>
                <a:spcPts val="1200"/>
              </a:spcAft>
              <a:buFontTx/>
              <a:buChar char="•"/>
              <a:defRPr/>
            </a:pPr>
            <a:r>
              <a:rPr lang="en-GB" sz="2000" dirty="0">
                <a:solidFill>
                  <a:srgbClr val="008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in case of failure of one horn/target, continue with the 3 remaining ones sharing the 4 MW power</a:t>
            </a:r>
          </a:p>
        </p:txBody>
      </p:sp>
    </p:spTree>
    <p:extLst>
      <p:ext uri="{BB962C8B-B14F-4D97-AF65-F5344CB8AC3E}">
        <p14:creationId xmlns:p14="http://schemas.microsoft.com/office/powerpoint/2010/main" val="2784682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32" name="Group 2"/>
          <p:cNvGrpSpPr>
            <a:grpSpLocks/>
          </p:cNvGrpSpPr>
          <p:nvPr/>
        </p:nvGrpSpPr>
        <p:grpSpPr bwMode="auto">
          <a:xfrm>
            <a:off x="3175" y="9525"/>
            <a:ext cx="9144000" cy="6859588"/>
            <a:chOff x="0" y="0"/>
            <a:chExt cx="5760" cy="4321"/>
          </a:xfrm>
        </p:grpSpPr>
        <p:pic>
          <p:nvPicPr>
            <p:cNvPr id="22533" name="Picture 5" descr="CNGS_sumps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43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534" name="Text Box 4"/>
            <p:cNvSpPr txBox="1">
              <a:spLocks noChangeArrowheads="1"/>
            </p:cNvSpPr>
            <p:nvPr/>
          </p:nvSpPr>
          <p:spPr bwMode="auto">
            <a:xfrm>
              <a:off x="2685" y="1310"/>
              <a:ext cx="42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1400">
                  <a:solidFill>
                    <a:srgbClr val="000000"/>
                  </a:solidFill>
                </a:rPr>
                <a:t>target</a:t>
              </a:r>
            </a:p>
          </p:txBody>
        </p:sp>
        <p:sp>
          <p:nvSpPr>
            <p:cNvPr id="22535" name="Line 5"/>
            <p:cNvSpPr>
              <a:spLocks noChangeShapeType="1"/>
            </p:cNvSpPr>
            <p:nvPr/>
          </p:nvSpPr>
          <p:spPr bwMode="auto">
            <a:xfrm>
              <a:off x="3070" y="1432"/>
              <a:ext cx="111" cy="8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2536" name="Text Box 6"/>
            <p:cNvSpPr txBox="1">
              <a:spLocks noChangeArrowheads="1"/>
            </p:cNvSpPr>
            <p:nvPr/>
          </p:nvSpPr>
          <p:spPr bwMode="auto">
            <a:xfrm>
              <a:off x="2356" y="1446"/>
              <a:ext cx="537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1200">
                  <a:solidFill>
                    <a:srgbClr val="000000"/>
                  </a:solidFill>
                </a:rPr>
                <a:t>magnetic</a:t>
              </a:r>
            </a:p>
            <a:p>
              <a:pPr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1200">
                  <a:solidFill>
                    <a:srgbClr val="000000"/>
                  </a:solidFill>
                </a:rPr>
                <a:t>horns</a:t>
              </a:r>
            </a:p>
          </p:txBody>
        </p:sp>
        <p:sp>
          <p:nvSpPr>
            <p:cNvPr id="22537" name="Line 7"/>
            <p:cNvSpPr>
              <a:spLocks noChangeShapeType="1"/>
            </p:cNvSpPr>
            <p:nvPr/>
          </p:nvSpPr>
          <p:spPr bwMode="auto">
            <a:xfrm>
              <a:off x="2851" y="1614"/>
              <a:ext cx="111" cy="8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2538" name="Text Box 8"/>
            <p:cNvSpPr txBox="1">
              <a:spLocks noChangeArrowheads="1"/>
            </p:cNvSpPr>
            <p:nvPr/>
          </p:nvSpPr>
          <p:spPr bwMode="auto">
            <a:xfrm>
              <a:off x="2824" y="2363"/>
              <a:ext cx="703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1200">
                  <a:solidFill>
                    <a:srgbClr val="000000"/>
                  </a:solidFill>
                </a:rPr>
                <a:t>decay tunnel</a:t>
              </a:r>
            </a:p>
          </p:txBody>
        </p:sp>
        <p:sp>
          <p:nvSpPr>
            <p:cNvPr id="22539" name="Line 9"/>
            <p:cNvSpPr>
              <a:spLocks noChangeShapeType="1"/>
            </p:cNvSpPr>
            <p:nvPr/>
          </p:nvSpPr>
          <p:spPr bwMode="auto">
            <a:xfrm flipH="1">
              <a:off x="2685" y="2453"/>
              <a:ext cx="16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2540" name="Text Box 10"/>
            <p:cNvSpPr txBox="1">
              <a:spLocks noChangeArrowheads="1"/>
            </p:cNvSpPr>
            <p:nvPr/>
          </p:nvSpPr>
          <p:spPr bwMode="auto">
            <a:xfrm>
              <a:off x="1302" y="2750"/>
              <a:ext cx="879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1200">
                  <a:solidFill>
                    <a:srgbClr val="000000"/>
                  </a:solidFill>
                </a:rPr>
                <a:t>hadron absorber</a:t>
              </a:r>
            </a:p>
          </p:txBody>
        </p:sp>
        <p:sp>
          <p:nvSpPr>
            <p:cNvPr id="22541" name="Line 11"/>
            <p:cNvSpPr>
              <a:spLocks noChangeShapeType="1"/>
            </p:cNvSpPr>
            <p:nvPr/>
          </p:nvSpPr>
          <p:spPr bwMode="auto">
            <a:xfrm>
              <a:off x="1973" y="2923"/>
              <a:ext cx="132" cy="7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2542" name="Text Box 12"/>
            <p:cNvSpPr txBox="1">
              <a:spLocks noChangeArrowheads="1"/>
            </p:cNvSpPr>
            <p:nvPr/>
          </p:nvSpPr>
          <p:spPr bwMode="auto">
            <a:xfrm>
              <a:off x="884" y="3087"/>
              <a:ext cx="863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1200">
                  <a:solidFill>
                    <a:srgbClr val="000000"/>
                  </a:solidFill>
                </a:rPr>
                <a:t>muon detector 1</a:t>
              </a:r>
            </a:p>
          </p:txBody>
        </p:sp>
        <p:sp>
          <p:nvSpPr>
            <p:cNvPr id="22543" name="Text Box 13"/>
            <p:cNvSpPr txBox="1">
              <a:spLocks noChangeArrowheads="1"/>
            </p:cNvSpPr>
            <p:nvPr/>
          </p:nvSpPr>
          <p:spPr bwMode="auto">
            <a:xfrm>
              <a:off x="583" y="3470"/>
              <a:ext cx="863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1200">
                  <a:solidFill>
                    <a:srgbClr val="000000"/>
                  </a:solidFill>
                </a:rPr>
                <a:t>muon detector 2</a:t>
              </a:r>
            </a:p>
          </p:txBody>
        </p:sp>
        <p:sp>
          <p:nvSpPr>
            <p:cNvPr id="22544" name="Line 14"/>
            <p:cNvSpPr>
              <a:spLocks noChangeShapeType="1"/>
            </p:cNvSpPr>
            <p:nvPr/>
          </p:nvSpPr>
          <p:spPr bwMode="auto">
            <a:xfrm>
              <a:off x="1865" y="3171"/>
              <a:ext cx="17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2545" name="Line 15"/>
            <p:cNvSpPr>
              <a:spLocks noChangeShapeType="1"/>
            </p:cNvSpPr>
            <p:nvPr/>
          </p:nvSpPr>
          <p:spPr bwMode="auto">
            <a:xfrm>
              <a:off x="1550" y="3558"/>
              <a:ext cx="136" cy="11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22529" name="Rectangle 4"/>
          <p:cNvSpPr>
            <a:spLocks noGrp="1" noChangeArrowheads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b="0" smtClean="0">
                <a:solidFill>
                  <a:srgbClr val="0000FF"/>
                </a:solidFill>
                <a:latin typeface="Calibri" charset="0"/>
              </a:rPr>
              <a:t>27 July 2012</a:t>
            </a:r>
            <a:endParaRPr lang="en-US" sz="1200" b="0">
              <a:solidFill>
                <a:srgbClr val="0000FF"/>
              </a:solidFill>
              <a:latin typeface="Calibri" charset="0"/>
            </a:endParaRPr>
          </a:p>
        </p:txBody>
      </p:sp>
      <p:sp>
        <p:nvSpPr>
          <p:cNvPr id="22530" name="Rectangle 5"/>
          <p:cNvSpPr>
            <a:spLocks noGrp="1" noChangeArrowheads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b="0" smtClean="0">
                <a:solidFill>
                  <a:srgbClr val="0000FF"/>
                </a:solidFill>
                <a:latin typeface="Calibri" charset="0"/>
              </a:rPr>
              <a:t>M. Dracos</a:t>
            </a:r>
            <a:endParaRPr lang="en-US" sz="1200" b="0">
              <a:solidFill>
                <a:srgbClr val="0000FF"/>
              </a:solidFill>
              <a:latin typeface="Calibri" charset="0"/>
            </a:endParaRPr>
          </a:p>
        </p:txBody>
      </p:sp>
      <p:sp>
        <p:nvSpPr>
          <p:cNvPr id="22531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7FD5FED-BE74-9940-B14D-0C0C3024D856}" type="slidenum">
              <a:rPr lang="en-US" sz="1200" b="0">
                <a:solidFill>
                  <a:srgbClr val="0000FF"/>
                </a:solidFill>
                <a:latin typeface="Calibri" charset="0"/>
              </a:rPr>
              <a:pPr eaLnBrk="1" hangingPunct="1"/>
              <a:t>41</a:t>
            </a:fld>
            <a:endParaRPr lang="en-US" sz="1200" b="0">
              <a:solidFill>
                <a:srgbClr val="0000FF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980914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802" name="Rectangle 2"/>
          <p:cNvSpPr>
            <a:spLocks noGrp="1" noChangeArrowheads="1"/>
          </p:cNvSpPr>
          <p:nvPr>
            <p:ph type="title"/>
          </p:nvPr>
        </p:nvSpPr>
        <p:spPr>
          <a:xfrm>
            <a:off x="542925" y="0"/>
            <a:ext cx="8229600" cy="842783"/>
          </a:xfrm>
        </p:spPr>
        <p:txBody>
          <a:bodyPr/>
          <a:lstStyle/>
          <a:p>
            <a:r>
              <a:rPr lang="en-US" dirty="0" err="1">
                <a:latin typeface="Times New Roman" charset="0"/>
                <a:ea typeface="ＭＳ Ｐゴシック" charset="0"/>
                <a:cs typeface="Times New Roman" charset="0"/>
              </a:rPr>
              <a:t>Fréjus</a:t>
            </a:r>
            <a:r>
              <a:rPr lang="en-US" dirty="0">
                <a:latin typeface="Times New Roman" charset="0"/>
                <a:ea typeface="ＭＳ Ｐゴシック" charset="0"/>
                <a:cs typeface="Times New Roman" charset="0"/>
              </a:rPr>
              <a:t> underground laboratory</a:t>
            </a:r>
          </a:p>
        </p:txBody>
      </p:sp>
      <p:sp>
        <p:nvSpPr>
          <p:cNvPr id="61442" name="Espace réservé de la date 2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smtClean="0">
                <a:solidFill>
                  <a:srgbClr val="000000"/>
                </a:solidFill>
              </a:rPr>
              <a:t>27 July 2012</a:t>
            </a:r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61443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200">
                <a:solidFill>
                  <a:srgbClr val="000000"/>
                </a:solidFill>
              </a:rPr>
              <a:t>M. Dracos</a:t>
            </a:r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61444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09F2E182-4B74-0F41-A2D9-A03B1AA15E66}" type="slidenum">
              <a:rPr lang="en-GB" sz="1200">
                <a:solidFill>
                  <a:srgbClr val="000000"/>
                </a:solidFill>
              </a:rPr>
              <a:pPr eaLnBrk="1" hangingPunct="1"/>
              <a:t>42</a:t>
            </a:fld>
            <a:endParaRPr lang="en-GB" sz="1200">
              <a:solidFill>
                <a:srgbClr val="000000"/>
              </a:solidFill>
            </a:endParaRPr>
          </a:p>
        </p:txBody>
      </p:sp>
      <p:grpSp>
        <p:nvGrpSpPr>
          <p:cNvPr id="35846" name="Group 3686"/>
          <p:cNvGrpSpPr>
            <a:grpSpLocks/>
          </p:cNvGrpSpPr>
          <p:nvPr/>
        </p:nvGrpSpPr>
        <p:grpSpPr bwMode="auto">
          <a:xfrm>
            <a:off x="4783138" y="1152525"/>
            <a:ext cx="3846512" cy="4818063"/>
            <a:chOff x="1664" y="639"/>
            <a:chExt cx="2423" cy="3035"/>
          </a:xfrm>
        </p:grpSpPr>
        <p:sp>
          <p:nvSpPr>
            <p:cNvPr id="35852" name="Rectangle 3446"/>
            <p:cNvSpPr>
              <a:spLocks noChangeArrowheads="1"/>
            </p:cNvSpPr>
            <p:nvPr/>
          </p:nvSpPr>
          <p:spPr bwMode="auto">
            <a:xfrm>
              <a:off x="1979" y="905"/>
              <a:ext cx="2102" cy="2496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5853" name="Line 3447"/>
            <p:cNvSpPr>
              <a:spLocks noChangeShapeType="1"/>
            </p:cNvSpPr>
            <p:nvPr/>
          </p:nvSpPr>
          <p:spPr bwMode="auto">
            <a:xfrm>
              <a:off x="2631" y="899"/>
              <a:ext cx="0" cy="12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5854" name="Line 3448"/>
            <p:cNvSpPr>
              <a:spLocks noChangeShapeType="1"/>
            </p:cNvSpPr>
            <p:nvPr/>
          </p:nvSpPr>
          <p:spPr bwMode="auto">
            <a:xfrm>
              <a:off x="3265" y="899"/>
              <a:ext cx="0" cy="12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5855" name="Line 3449"/>
            <p:cNvSpPr>
              <a:spLocks noChangeShapeType="1"/>
            </p:cNvSpPr>
            <p:nvPr/>
          </p:nvSpPr>
          <p:spPr bwMode="auto">
            <a:xfrm>
              <a:off x="2363" y="3283"/>
              <a:ext cx="0" cy="11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5856" name="Line 3450"/>
            <p:cNvSpPr>
              <a:spLocks noChangeShapeType="1"/>
            </p:cNvSpPr>
            <p:nvPr/>
          </p:nvSpPr>
          <p:spPr bwMode="auto">
            <a:xfrm>
              <a:off x="2813" y="3279"/>
              <a:ext cx="0" cy="12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5857" name="Line 3451"/>
            <p:cNvSpPr>
              <a:spLocks noChangeShapeType="1"/>
            </p:cNvSpPr>
            <p:nvPr/>
          </p:nvSpPr>
          <p:spPr bwMode="auto">
            <a:xfrm>
              <a:off x="3255" y="3279"/>
              <a:ext cx="0" cy="12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5858" name="Line 3452"/>
            <p:cNvSpPr>
              <a:spLocks noChangeShapeType="1"/>
            </p:cNvSpPr>
            <p:nvPr/>
          </p:nvSpPr>
          <p:spPr bwMode="auto">
            <a:xfrm>
              <a:off x="3703" y="3279"/>
              <a:ext cx="0" cy="12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5859" name="Line 3453"/>
            <p:cNvSpPr>
              <a:spLocks noChangeShapeType="1"/>
            </p:cNvSpPr>
            <p:nvPr/>
          </p:nvSpPr>
          <p:spPr bwMode="auto">
            <a:xfrm>
              <a:off x="2309" y="905"/>
              <a:ext cx="0" cy="5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5860" name="Line 3454"/>
            <p:cNvSpPr>
              <a:spLocks noChangeShapeType="1"/>
            </p:cNvSpPr>
            <p:nvPr/>
          </p:nvSpPr>
          <p:spPr bwMode="auto">
            <a:xfrm>
              <a:off x="2947" y="905"/>
              <a:ext cx="0" cy="5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5861" name="Line 3455"/>
            <p:cNvSpPr>
              <a:spLocks noChangeShapeType="1"/>
            </p:cNvSpPr>
            <p:nvPr/>
          </p:nvSpPr>
          <p:spPr bwMode="auto">
            <a:xfrm>
              <a:off x="3589" y="899"/>
              <a:ext cx="0" cy="5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5862" name="Line 3456"/>
            <p:cNvSpPr>
              <a:spLocks noChangeShapeType="1"/>
            </p:cNvSpPr>
            <p:nvPr/>
          </p:nvSpPr>
          <p:spPr bwMode="auto">
            <a:xfrm>
              <a:off x="2161" y="3351"/>
              <a:ext cx="0" cy="5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5863" name="Line 3457"/>
            <p:cNvSpPr>
              <a:spLocks noChangeShapeType="1"/>
            </p:cNvSpPr>
            <p:nvPr/>
          </p:nvSpPr>
          <p:spPr bwMode="auto">
            <a:xfrm>
              <a:off x="2561" y="3351"/>
              <a:ext cx="0" cy="5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5864" name="Line 3458"/>
            <p:cNvSpPr>
              <a:spLocks noChangeShapeType="1"/>
            </p:cNvSpPr>
            <p:nvPr/>
          </p:nvSpPr>
          <p:spPr bwMode="auto">
            <a:xfrm>
              <a:off x="3035" y="3351"/>
              <a:ext cx="0" cy="5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5865" name="Line 3459"/>
            <p:cNvSpPr>
              <a:spLocks noChangeShapeType="1"/>
            </p:cNvSpPr>
            <p:nvPr/>
          </p:nvSpPr>
          <p:spPr bwMode="auto">
            <a:xfrm>
              <a:off x="3503" y="3351"/>
              <a:ext cx="0" cy="5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5866" name="Line 3460"/>
            <p:cNvSpPr>
              <a:spLocks noChangeShapeType="1"/>
            </p:cNvSpPr>
            <p:nvPr/>
          </p:nvSpPr>
          <p:spPr bwMode="auto">
            <a:xfrm>
              <a:off x="1981" y="2979"/>
              <a:ext cx="9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5867" name="Line 3461"/>
            <p:cNvSpPr>
              <a:spLocks noChangeShapeType="1"/>
            </p:cNvSpPr>
            <p:nvPr/>
          </p:nvSpPr>
          <p:spPr bwMode="auto">
            <a:xfrm>
              <a:off x="1981" y="2989"/>
              <a:ext cx="5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5868" name="Line 3462"/>
            <p:cNvSpPr>
              <a:spLocks noChangeShapeType="1"/>
            </p:cNvSpPr>
            <p:nvPr/>
          </p:nvSpPr>
          <p:spPr bwMode="auto">
            <a:xfrm>
              <a:off x="1981" y="3285"/>
              <a:ext cx="5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5869" name="Line 3463"/>
            <p:cNvSpPr>
              <a:spLocks noChangeShapeType="1"/>
            </p:cNvSpPr>
            <p:nvPr/>
          </p:nvSpPr>
          <p:spPr bwMode="auto">
            <a:xfrm>
              <a:off x="1981" y="3025"/>
              <a:ext cx="5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5870" name="Line 3464"/>
            <p:cNvSpPr>
              <a:spLocks noChangeShapeType="1"/>
            </p:cNvSpPr>
            <p:nvPr/>
          </p:nvSpPr>
          <p:spPr bwMode="auto">
            <a:xfrm>
              <a:off x="1981" y="3075"/>
              <a:ext cx="5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5871" name="Line 3465"/>
            <p:cNvSpPr>
              <a:spLocks noChangeShapeType="1"/>
            </p:cNvSpPr>
            <p:nvPr/>
          </p:nvSpPr>
          <p:spPr bwMode="auto">
            <a:xfrm>
              <a:off x="1981" y="3133"/>
              <a:ext cx="5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5872" name="Line 3466"/>
            <p:cNvSpPr>
              <a:spLocks noChangeShapeType="1"/>
            </p:cNvSpPr>
            <p:nvPr/>
          </p:nvSpPr>
          <p:spPr bwMode="auto">
            <a:xfrm>
              <a:off x="1981" y="3187"/>
              <a:ext cx="5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5873" name="Line 3467"/>
            <p:cNvSpPr>
              <a:spLocks noChangeShapeType="1"/>
            </p:cNvSpPr>
            <p:nvPr/>
          </p:nvSpPr>
          <p:spPr bwMode="auto">
            <a:xfrm>
              <a:off x="1985" y="3249"/>
              <a:ext cx="5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5874" name="Line 3468"/>
            <p:cNvSpPr>
              <a:spLocks noChangeShapeType="1"/>
            </p:cNvSpPr>
            <p:nvPr/>
          </p:nvSpPr>
          <p:spPr bwMode="auto">
            <a:xfrm>
              <a:off x="1981" y="2563"/>
              <a:ext cx="9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5875" name="Line 3469"/>
            <p:cNvSpPr>
              <a:spLocks noChangeShapeType="1"/>
            </p:cNvSpPr>
            <p:nvPr/>
          </p:nvSpPr>
          <p:spPr bwMode="auto">
            <a:xfrm>
              <a:off x="1985" y="2577"/>
              <a:ext cx="5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5876" name="Line 3470"/>
            <p:cNvSpPr>
              <a:spLocks noChangeShapeType="1"/>
            </p:cNvSpPr>
            <p:nvPr/>
          </p:nvSpPr>
          <p:spPr bwMode="auto">
            <a:xfrm>
              <a:off x="1991" y="2593"/>
              <a:ext cx="5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5877" name="Line 3471"/>
            <p:cNvSpPr>
              <a:spLocks noChangeShapeType="1"/>
            </p:cNvSpPr>
            <p:nvPr/>
          </p:nvSpPr>
          <p:spPr bwMode="auto">
            <a:xfrm>
              <a:off x="1985" y="2617"/>
              <a:ext cx="5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5878" name="Line 3472"/>
            <p:cNvSpPr>
              <a:spLocks noChangeShapeType="1"/>
            </p:cNvSpPr>
            <p:nvPr/>
          </p:nvSpPr>
          <p:spPr bwMode="auto">
            <a:xfrm>
              <a:off x="1985" y="2649"/>
              <a:ext cx="5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5879" name="Line 3473"/>
            <p:cNvSpPr>
              <a:spLocks noChangeShapeType="1"/>
            </p:cNvSpPr>
            <p:nvPr/>
          </p:nvSpPr>
          <p:spPr bwMode="auto">
            <a:xfrm>
              <a:off x="1985" y="2699"/>
              <a:ext cx="5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5880" name="Line 3474"/>
            <p:cNvSpPr>
              <a:spLocks noChangeShapeType="1"/>
            </p:cNvSpPr>
            <p:nvPr/>
          </p:nvSpPr>
          <p:spPr bwMode="auto">
            <a:xfrm>
              <a:off x="1985" y="2755"/>
              <a:ext cx="5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5881" name="Line 3475"/>
            <p:cNvSpPr>
              <a:spLocks noChangeShapeType="1"/>
            </p:cNvSpPr>
            <p:nvPr/>
          </p:nvSpPr>
          <p:spPr bwMode="auto">
            <a:xfrm>
              <a:off x="1985" y="2811"/>
              <a:ext cx="5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5882" name="Line 3476"/>
            <p:cNvSpPr>
              <a:spLocks noChangeShapeType="1"/>
            </p:cNvSpPr>
            <p:nvPr/>
          </p:nvSpPr>
          <p:spPr bwMode="auto">
            <a:xfrm>
              <a:off x="1981" y="2871"/>
              <a:ext cx="5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5883" name="Line 3477"/>
            <p:cNvSpPr>
              <a:spLocks noChangeShapeType="1"/>
            </p:cNvSpPr>
            <p:nvPr/>
          </p:nvSpPr>
          <p:spPr bwMode="auto">
            <a:xfrm>
              <a:off x="1981" y="2149"/>
              <a:ext cx="9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5884" name="Line 3478"/>
            <p:cNvSpPr>
              <a:spLocks noChangeShapeType="1"/>
            </p:cNvSpPr>
            <p:nvPr/>
          </p:nvSpPr>
          <p:spPr bwMode="auto">
            <a:xfrm>
              <a:off x="1985" y="2161"/>
              <a:ext cx="5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5885" name="Line 3479"/>
            <p:cNvSpPr>
              <a:spLocks noChangeShapeType="1"/>
            </p:cNvSpPr>
            <p:nvPr/>
          </p:nvSpPr>
          <p:spPr bwMode="auto">
            <a:xfrm>
              <a:off x="1991" y="2177"/>
              <a:ext cx="5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5886" name="Line 3480"/>
            <p:cNvSpPr>
              <a:spLocks noChangeShapeType="1"/>
            </p:cNvSpPr>
            <p:nvPr/>
          </p:nvSpPr>
          <p:spPr bwMode="auto">
            <a:xfrm>
              <a:off x="1985" y="2201"/>
              <a:ext cx="5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5887" name="Line 3481"/>
            <p:cNvSpPr>
              <a:spLocks noChangeShapeType="1"/>
            </p:cNvSpPr>
            <p:nvPr/>
          </p:nvSpPr>
          <p:spPr bwMode="auto">
            <a:xfrm>
              <a:off x="1985" y="2237"/>
              <a:ext cx="5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5888" name="Line 3482"/>
            <p:cNvSpPr>
              <a:spLocks noChangeShapeType="1"/>
            </p:cNvSpPr>
            <p:nvPr/>
          </p:nvSpPr>
          <p:spPr bwMode="auto">
            <a:xfrm>
              <a:off x="1985" y="2287"/>
              <a:ext cx="5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5889" name="Line 3483"/>
            <p:cNvSpPr>
              <a:spLocks noChangeShapeType="1"/>
            </p:cNvSpPr>
            <p:nvPr/>
          </p:nvSpPr>
          <p:spPr bwMode="auto">
            <a:xfrm>
              <a:off x="1985" y="2343"/>
              <a:ext cx="5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5890" name="Line 3484"/>
            <p:cNvSpPr>
              <a:spLocks noChangeShapeType="1"/>
            </p:cNvSpPr>
            <p:nvPr/>
          </p:nvSpPr>
          <p:spPr bwMode="auto">
            <a:xfrm>
              <a:off x="1985" y="2399"/>
              <a:ext cx="5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5891" name="Line 3485"/>
            <p:cNvSpPr>
              <a:spLocks noChangeShapeType="1"/>
            </p:cNvSpPr>
            <p:nvPr/>
          </p:nvSpPr>
          <p:spPr bwMode="auto">
            <a:xfrm>
              <a:off x="1981" y="2461"/>
              <a:ext cx="5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5892" name="Line 3486"/>
            <p:cNvSpPr>
              <a:spLocks noChangeShapeType="1"/>
            </p:cNvSpPr>
            <p:nvPr/>
          </p:nvSpPr>
          <p:spPr bwMode="auto">
            <a:xfrm>
              <a:off x="1985" y="1729"/>
              <a:ext cx="9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5893" name="Line 3487"/>
            <p:cNvSpPr>
              <a:spLocks noChangeShapeType="1"/>
            </p:cNvSpPr>
            <p:nvPr/>
          </p:nvSpPr>
          <p:spPr bwMode="auto">
            <a:xfrm>
              <a:off x="1981" y="1743"/>
              <a:ext cx="5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5894" name="Line 3488"/>
            <p:cNvSpPr>
              <a:spLocks noChangeShapeType="1"/>
            </p:cNvSpPr>
            <p:nvPr/>
          </p:nvSpPr>
          <p:spPr bwMode="auto">
            <a:xfrm>
              <a:off x="1981" y="1759"/>
              <a:ext cx="5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5895" name="Line 3489"/>
            <p:cNvSpPr>
              <a:spLocks noChangeShapeType="1"/>
            </p:cNvSpPr>
            <p:nvPr/>
          </p:nvSpPr>
          <p:spPr bwMode="auto">
            <a:xfrm>
              <a:off x="1981" y="1783"/>
              <a:ext cx="5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5896" name="Line 3490"/>
            <p:cNvSpPr>
              <a:spLocks noChangeShapeType="1"/>
            </p:cNvSpPr>
            <p:nvPr/>
          </p:nvSpPr>
          <p:spPr bwMode="auto">
            <a:xfrm>
              <a:off x="1981" y="1821"/>
              <a:ext cx="5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5897" name="Line 3491"/>
            <p:cNvSpPr>
              <a:spLocks noChangeShapeType="1"/>
            </p:cNvSpPr>
            <p:nvPr/>
          </p:nvSpPr>
          <p:spPr bwMode="auto">
            <a:xfrm>
              <a:off x="1981" y="1871"/>
              <a:ext cx="5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5898" name="Line 3492"/>
            <p:cNvSpPr>
              <a:spLocks noChangeShapeType="1"/>
            </p:cNvSpPr>
            <p:nvPr/>
          </p:nvSpPr>
          <p:spPr bwMode="auto">
            <a:xfrm>
              <a:off x="1981" y="1927"/>
              <a:ext cx="5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5899" name="Line 3493"/>
            <p:cNvSpPr>
              <a:spLocks noChangeShapeType="1"/>
            </p:cNvSpPr>
            <p:nvPr/>
          </p:nvSpPr>
          <p:spPr bwMode="auto">
            <a:xfrm>
              <a:off x="1981" y="1977"/>
              <a:ext cx="5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5900" name="Line 3494"/>
            <p:cNvSpPr>
              <a:spLocks noChangeShapeType="1"/>
            </p:cNvSpPr>
            <p:nvPr/>
          </p:nvSpPr>
          <p:spPr bwMode="auto">
            <a:xfrm>
              <a:off x="1985" y="2043"/>
              <a:ext cx="5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5901" name="Line 3495"/>
            <p:cNvSpPr>
              <a:spLocks noChangeShapeType="1"/>
            </p:cNvSpPr>
            <p:nvPr/>
          </p:nvSpPr>
          <p:spPr bwMode="auto">
            <a:xfrm>
              <a:off x="1985" y="1317"/>
              <a:ext cx="9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5902" name="Line 3496"/>
            <p:cNvSpPr>
              <a:spLocks noChangeShapeType="1"/>
            </p:cNvSpPr>
            <p:nvPr/>
          </p:nvSpPr>
          <p:spPr bwMode="auto">
            <a:xfrm>
              <a:off x="1981" y="1327"/>
              <a:ext cx="4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5903" name="Line 3497"/>
            <p:cNvSpPr>
              <a:spLocks noChangeShapeType="1"/>
            </p:cNvSpPr>
            <p:nvPr/>
          </p:nvSpPr>
          <p:spPr bwMode="auto">
            <a:xfrm>
              <a:off x="1981" y="1343"/>
              <a:ext cx="4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5904" name="Line 3498"/>
            <p:cNvSpPr>
              <a:spLocks noChangeShapeType="1"/>
            </p:cNvSpPr>
            <p:nvPr/>
          </p:nvSpPr>
          <p:spPr bwMode="auto">
            <a:xfrm>
              <a:off x="1981" y="1367"/>
              <a:ext cx="4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5905" name="Line 3499"/>
            <p:cNvSpPr>
              <a:spLocks noChangeShapeType="1"/>
            </p:cNvSpPr>
            <p:nvPr/>
          </p:nvSpPr>
          <p:spPr bwMode="auto">
            <a:xfrm>
              <a:off x="1981" y="1403"/>
              <a:ext cx="4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5906" name="Line 3500"/>
            <p:cNvSpPr>
              <a:spLocks noChangeShapeType="1"/>
            </p:cNvSpPr>
            <p:nvPr/>
          </p:nvSpPr>
          <p:spPr bwMode="auto">
            <a:xfrm>
              <a:off x="1981" y="1455"/>
              <a:ext cx="4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5907" name="Line 3501"/>
            <p:cNvSpPr>
              <a:spLocks noChangeShapeType="1"/>
            </p:cNvSpPr>
            <p:nvPr/>
          </p:nvSpPr>
          <p:spPr bwMode="auto">
            <a:xfrm>
              <a:off x="1981" y="1509"/>
              <a:ext cx="4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5908" name="Line 3502"/>
            <p:cNvSpPr>
              <a:spLocks noChangeShapeType="1"/>
            </p:cNvSpPr>
            <p:nvPr/>
          </p:nvSpPr>
          <p:spPr bwMode="auto">
            <a:xfrm>
              <a:off x="1981" y="1565"/>
              <a:ext cx="4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5909" name="Line 3503"/>
            <p:cNvSpPr>
              <a:spLocks noChangeShapeType="1"/>
            </p:cNvSpPr>
            <p:nvPr/>
          </p:nvSpPr>
          <p:spPr bwMode="auto">
            <a:xfrm>
              <a:off x="1981" y="1627"/>
              <a:ext cx="4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5910" name="Line 3504"/>
            <p:cNvSpPr>
              <a:spLocks noChangeShapeType="1"/>
            </p:cNvSpPr>
            <p:nvPr/>
          </p:nvSpPr>
          <p:spPr bwMode="auto">
            <a:xfrm>
              <a:off x="1985" y="905"/>
              <a:ext cx="9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5911" name="Line 3505"/>
            <p:cNvSpPr>
              <a:spLocks noChangeShapeType="1"/>
            </p:cNvSpPr>
            <p:nvPr/>
          </p:nvSpPr>
          <p:spPr bwMode="auto">
            <a:xfrm>
              <a:off x="1981" y="905"/>
              <a:ext cx="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5912" name="Line 3506"/>
            <p:cNvSpPr>
              <a:spLocks noChangeShapeType="1"/>
            </p:cNvSpPr>
            <p:nvPr/>
          </p:nvSpPr>
          <p:spPr bwMode="auto">
            <a:xfrm>
              <a:off x="1981" y="925"/>
              <a:ext cx="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5913" name="Line 3507"/>
            <p:cNvSpPr>
              <a:spLocks noChangeShapeType="1"/>
            </p:cNvSpPr>
            <p:nvPr/>
          </p:nvSpPr>
          <p:spPr bwMode="auto">
            <a:xfrm>
              <a:off x="1981" y="949"/>
              <a:ext cx="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5914" name="Line 3508"/>
            <p:cNvSpPr>
              <a:spLocks noChangeShapeType="1"/>
            </p:cNvSpPr>
            <p:nvPr/>
          </p:nvSpPr>
          <p:spPr bwMode="auto">
            <a:xfrm>
              <a:off x="1981" y="981"/>
              <a:ext cx="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5915" name="Line 3509"/>
            <p:cNvSpPr>
              <a:spLocks noChangeShapeType="1"/>
            </p:cNvSpPr>
            <p:nvPr/>
          </p:nvSpPr>
          <p:spPr bwMode="auto">
            <a:xfrm>
              <a:off x="1981" y="1031"/>
              <a:ext cx="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5916" name="Line 3510"/>
            <p:cNvSpPr>
              <a:spLocks noChangeShapeType="1"/>
            </p:cNvSpPr>
            <p:nvPr/>
          </p:nvSpPr>
          <p:spPr bwMode="auto">
            <a:xfrm>
              <a:off x="1981" y="1087"/>
              <a:ext cx="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5917" name="Line 3511"/>
            <p:cNvSpPr>
              <a:spLocks noChangeShapeType="1"/>
            </p:cNvSpPr>
            <p:nvPr/>
          </p:nvSpPr>
          <p:spPr bwMode="auto">
            <a:xfrm>
              <a:off x="1981" y="1143"/>
              <a:ext cx="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5918" name="Line 3512"/>
            <p:cNvSpPr>
              <a:spLocks noChangeShapeType="1"/>
            </p:cNvSpPr>
            <p:nvPr/>
          </p:nvSpPr>
          <p:spPr bwMode="auto">
            <a:xfrm>
              <a:off x="1985" y="1205"/>
              <a:ext cx="4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5919" name="Line 3513"/>
            <p:cNvSpPr>
              <a:spLocks noChangeShapeType="1"/>
            </p:cNvSpPr>
            <p:nvPr/>
          </p:nvSpPr>
          <p:spPr bwMode="auto">
            <a:xfrm>
              <a:off x="3991" y="2979"/>
              <a:ext cx="9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5920" name="Line 3514"/>
            <p:cNvSpPr>
              <a:spLocks noChangeShapeType="1"/>
            </p:cNvSpPr>
            <p:nvPr/>
          </p:nvSpPr>
          <p:spPr bwMode="auto">
            <a:xfrm>
              <a:off x="4027" y="2995"/>
              <a:ext cx="4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5921" name="Line 3515"/>
            <p:cNvSpPr>
              <a:spLocks noChangeShapeType="1"/>
            </p:cNvSpPr>
            <p:nvPr/>
          </p:nvSpPr>
          <p:spPr bwMode="auto">
            <a:xfrm>
              <a:off x="4041" y="3009"/>
              <a:ext cx="4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5922" name="Line 3516"/>
            <p:cNvSpPr>
              <a:spLocks noChangeShapeType="1"/>
            </p:cNvSpPr>
            <p:nvPr/>
          </p:nvSpPr>
          <p:spPr bwMode="auto">
            <a:xfrm>
              <a:off x="4031" y="3041"/>
              <a:ext cx="4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5923" name="Line 3517"/>
            <p:cNvSpPr>
              <a:spLocks noChangeShapeType="1"/>
            </p:cNvSpPr>
            <p:nvPr/>
          </p:nvSpPr>
          <p:spPr bwMode="auto">
            <a:xfrm>
              <a:off x="4031" y="3081"/>
              <a:ext cx="4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5924" name="Line 3518"/>
            <p:cNvSpPr>
              <a:spLocks noChangeShapeType="1"/>
            </p:cNvSpPr>
            <p:nvPr/>
          </p:nvSpPr>
          <p:spPr bwMode="auto">
            <a:xfrm>
              <a:off x="4031" y="3137"/>
              <a:ext cx="4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5925" name="Line 3519"/>
            <p:cNvSpPr>
              <a:spLocks noChangeShapeType="1"/>
            </p:cNvSpPr>
            <p:nvPr/>
          </p:nvSpPr>
          <p:spPr bwMode="auto">
            <a:xfrm>
              <a:off x="4031" y="3197"/>
              <a:ext cx="4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5926" name="Line 3520"/>
            <p:cNvSpPr>
              <a:spLocks noChangeShapeType="1"/>
            </p:cNvSpPr>
            <p:nvPr/>
          </p:nvSpPr>
          <p:spPr bwMode="auto">
            <a:xfrm>
              <a:off x="4031" y="3259"/>
              <a:ext cx="4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5927" name="Line 3521"/>
            <p:cNvSpPr>
              <a:spLocks noChangeShapeType="1"/>
            </p:cNvSpPr>
            <p:nvPr/>
          </p:nvSpPr>
          <p:spPr bwMode="auto">
            <a:xfrm>
              <a:off x="4031" y="3329"/>
              <a:ext cx="4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5928" name="Line 3522"/>
            <p:cNvSpPr>
              <a:spLocks noChangeShapeType="1"/>
            </p:cNvSpPr>
            <p:nvPr/>
          </p:nvSpPr>
          <p:spPr bwMode="auto">
            <a:xfrm>
              <a:off x="3991" y="2567"/>
              <a:ext cx="9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5929" name="Line 3523"/>
            <p:cNvSpPr>
              <a:spLocks noChangeShapeType="1"/>
            </p:cNvSpPr>
            <p:nvPr/>
          </p:nvSpPr>
          <p:spPr bwMode="auto">
            <a:xfrm>
              <a:off x="4027" y="2577"/>
              <a:ext cx="4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5930" name="Line 3524"/>
            <p:cNvSpPr>
              <a:spLocks noChangeShapeType="1"/>
            </p:cNvSpPr>
            <p:nvPr/>
          </p:nvSpPr>
          <p:spPr bwMode="auto">
            <a:xfrm>
              <a:off x="4041" y="2593"/>
              <a:ext cx="4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5931" name="Line 3525"/>
            <p:cNvSpPr>
              <a:spLocks noChangeShapeType="1"/>
            </p:cNvSpPr>
            <p:nvPr/>
          </p:nvSpPr>
          <p:spPr bwMode="auto">
            <a:xfrm>
              <a:off x="4031" y="2623"/>
              <a:ext cx="4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5932" name="Line 3526"/>
            <p:cNvSpPr>
              <a:spLocks noChangeShapeType="1"/>
            </p:cNvSpPr>
            <p:nvPr/>
          </p:nvSpPr>
          <p:spPr bwMode="auto">
            <a:xfrm>
              <a:off x="4031" y="2665"/>
              <a:ext cx="4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5933" name="Line 3527"/>
            <p:cNvSpPr>
              <a:spLocks noChangeShapeType="1"/>
            </p:cNvSpPr>
            <p:nvPr/>
          </p:nvSpPr>
          <p:spPr bwMode="auto">
            <a:xfrm>
              <a:off x="4031" y="2719"/>
              <a:ext cx="4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5934" name="Line 3528"/>
            <p:cNvSpPr>
              <a:spLocks noChangeShapeType="1"/>
            </p:cNvSpPr>
            <p:nvPr/>
          </p:nvSpPr>
          <p:spPr bwMode="auto">
            <a:xfrm>
              <a:off x="4031" y="2781"/>
              <a:ext cx="4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5935" name="Line 3529"/>
            <p:cNvSpPr>
              <a:spLocks noChangeShapeType="1"/>
            </p:cNvSpPr>
            <p:nvPr/>
          </p:nvSpPr>
          <p:spPr bwMode="auto">
            <a:xfrm>
              <a:off x="4031" y="2847"/>
              <a:ext cx="4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5936" name="Line 3530"/>
            <p:cNvSpPr>
              <a:spLocks noChangeShapeType="1"/>
            </p:cNvSpPr>
            <p:nvPr/>
          </p:nvSpPr>
          <p:spPr bwMode="auto">
            <a:xfrm>
              <a:off x="4031" y="2919"/>
              <a:ext cx="4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5937" name="Line 3531"/>
            <p:cNvSpPr>
              <a:spLocks noChangeShapeType="1"/>
            </p:cNvSpPr>
            <p:nvPr/>
          </p:nvSpPr>
          <p:spPr bwMode="auto">
            <a:xfrm>
              <a:off x="3991" y="2149"/>
              <a:ext cx="9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5938" name="Line 3532"/>
            <p:cNvSpPr>
              <a:spLocks noChangeShapeType="1"/>
            </p:cNvSpPr>
            <p:nvPr/>
          </p:nvSpPr>
          <p:spPr bwMode="auto">
            <a:xfrm>
              <a:off x="4031" y="2161"/>
              <a:ext cx="4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5939" name="Line 3533"/>
            <p:cNvSpPr>
              <a:spLocks noChangeShapeType="1"/>
            </p:cNvSpPr>
            <p:nvPr/>
          </p:nvSpPr>
          <p:spPr bwMode="auto">
            <a:xfrm>
              <a:off x="4031" y="2181"/>
              <a:ext cx="4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5940" name="Line 3534"/>
            <p:cNvSpPr>
              <a:spLocks noChangeShapeType="1"/>
            </p:cNvSpPr>
            <p:nvPr/>
          </p:nvSpPr>
          <p:spPr bwMode="auto">
            <a:xfrm>
              <a:off x="4031" y="2211"/>
              <a:ext cx="4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5941" name="Line 3535"/>
            <p:cNvSpPr>
              <a:spLocks noChangeShapeType="1"/>
            </p:cNvSpPr>
            <p:nvPr/>
          </p:nvSpPr>
          <p:spPr bwMode="auto">
            <a:xfrm>
              <a:off x="4031" y="2247"/>
              <a:ext cx="4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5942" name="Line 3536"/>
            <p:cNvSpPr>
              <a:spLocks noChangeShapeType="1"/>
            </p:cNvSpPr>
            <p:nvPr/>
          </p:nvSpPr>
          <p:spPr bwMode="auto">
            <a:xfrm>
              <a:off x="4031" y="2303"/>
              <a:ext cx="4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5943" name="Line 3537"/>
            <p:cNvSpPr>
              <a:spLocks noChangeShapeType="1"/>
            </p:cNvSpPr>
            <p:nvPr/>
          </p:nvSpPr>
          <p:spPr bwMode="auto">
            <a:xfrm>
              <a:off x="4031" y="2369"/>
              <a:ext cx="4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5944" name="Line 3538"/>
            <p:cNvSpPr>
              <a:spLocks noChangeShapeType="1"/>
            </p:cNvSpPr>
            <p:nvPr/>
          </p:nvSpPr>
          <p:spPr bwMode="auto">
            <a:xfrm>
              <a:off x="4031" y="2431"/>
              <a:ext cx="4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5945" name="Line 3539"/>
            <p:cNvSpPr>
              <a:spLocks noChangeShapeType="1"/>
            </p:cNvSpPr>
            <p:nvPr/>
          </p:nvSpPr>
          <p:spPr bwMode="auto">
            <a:xfrm>
              <a:off x="4031" y="2501"/>
              <a:ext cx="4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5946" name="Line 3540"/>
            <p:cNvSpPr>
              <a:spLocks noChangeShapeType="1"/>
            </p:cNvSpPr>
            <p:nvPr/>
          </p:nvSpPr>
          <p:spPr bwMode="auto">
            <a:xfrm>
              <a:off x="3991" y="1733"/>
              <a:ext cx="9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5947" name="Line 3541"/>
            <p:cNvSpPr>
              <a:spLocks noChangeShapeType="1"/>
            </p:cNvSpPr>
            <p:nvPr/>
          </p:nvSpPr>
          <p:spPr bwMode="auto">
            <a:xfrm>
              <a:off x="4037" y="1743"/>
              <a:ext cx="4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5948" name="Line 3542"/>
            <p:cNvSpPr>
              <a:spLocks noChangeShapeType="1"/>
            </p:cNvSpPr>
            <p:nvPr/>
          </p:nvSpPr>
          <p:spPr bwMode="auto">
            <a:xfrm>
              <a:off x="4041" y="1759"/>
              <a:ext cx="4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5949" name="Line 3543"/>
            <p:cNvSpPr>
              <a:spLocks noChangeShapeType="1"/>
            </p:cNvSpPr>
            <p:nvPr/>
          </p:nvSpPr>
          <p:spPr bwMode="auto">
            <a:xfrm>
              <a:off x="4037" y="1789"/>
              <a:ext cx="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5950" name="Line 3544"/>
            <p:cNvSpPr>
              <a:spLocks noChangeShapeType="1"/>
            </p:cNvSpPr>
            <p:nvPr/>
          </p:nvSpPr>
          <p:spPr bwMode="auto">
            <a:xfrm>
              <a:off x="4037" y="1831"/>
              <a:ext cx="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5951" name="Line 3545"/>
            <p:cNvSpPr>
              <a:spLocks noChangeShapeType="1"/>
            </p:cNvSpPr>
            <p:nvPr/>
          </p:nvSpPr>
          <p:spPr bwMode="auto">
            <a:xfrm>
              <a:off x="4037" y="1885"/>
              <a:ext cx="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5952" name="Line 3546"/>
            <p:cNvSpPr>
              <a:spLocks noChangeShapeType="1"/>
            </p:cNvSpPr>
            <p:nvPr/>
          </p:nvSpPr>
          <p:spPr bwMode="auto">
            <a:xfrm>
              <a:off x="4037" y="1947"/>
              <a:ext cx="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5953" name="Line 3547"/>
            <p:cNvSpPr>
              <a:spLocks noChangeShapeType="1"/>
            </p:cNvSpPr>
            <p:nvPr/>
          </p:nvSpPr>
          <p:spPr bwMode="auto">
            <a:xfrm>
              <a:off x="4037" y="2013"/>
              <a:ext cx="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5954" name="Line 3548"/>
            <p:cNvSpPr>
              <a:spLocks noChangeShapeType="1"/>
            </p:cNvSpPr>
            <p:nvPr/>
          </p:nvSpPr>
          <p:spPr bwMode="auto">
            <a:xfrm>
              <a:off x="4037" y="2085"/>
              <a:ext cx="4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5955" name="Line 3549"/>
            <p:cNvSpPr>
              <a:spLocks noChangeShapeType="1"/>
            </p:cNvSpPr>
            <p:nvPr/>
          </p:nvSpPr>
          <p:spPr bwMode="auto">
            <a:xfrm>
              <a:off x="3987" y="1317"/>
              <a:ext cx="9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5956" name="Line 3550"/>
            <p:cNvSpPr>
              <a:spLocks noChangeShapeType="1"/>
            </p:cNvSpPr>
            <p:nvPr/>
          </p:nvSpPr>
          <p:spPr bwMode="auto">
            <a:xfrm>
              <a:off x="4037" y="1327"/>
              <a:ext cx="4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5957" name="Line 3551"/>
            <p:cNvSpPr>
              <a:spLocks noChangeShapeType="1"/>
            </p:cNvSpPr>
            <p:nvPr/>
          </p:nvSpPr>
          <p:spPr bwMode="auto">
            <a:xfrm>
              <a:off x="4037" y="1347"/>
              <a:ext cx="4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5958" name="Line 3552"/>
            <p:cNvSpPr>
              <a:spLocks noChangeShapeType="1"/>
            </p:cNvSpPr>
            <p:nvPr/>
          </p:nvSpPr>
          <p:spPr bwMode="auto">
            <a:xfrm>
              <a:off x="4037" y="1377"/>
              <a:ext cx="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5959" name="Line 3553"/>
            <p:cNvSpPr>
              <a:spLocks noChangeShapeType="1"/>
            </p:cNvSpPr>
            <p:nvPr/>
          </p:nvSpPr>
          <p:spPr bwMode="auto">
            <a:xfrm>
              <a:off x="4031" y="1413"/>
              <a:ext cx="4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5960" name="Line 3554"/>
            <p:cNvSpPr>
              <a:spLocks noChangeShapeType="1"/>
            </p:cNvSpPr>
            <p:nvPr/>
          </p:nvSpPr>
          <p:spPr bwMode="auto">
            <a:xfrm>
              <a:off x="4031" y="1469"/>
              <a:ext cx="4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5961" name="Line 3555"/>
            <p:cNvSpPr>
              <a:spLocks noChangeShapeType="1"/>
            </p:cNvSpPr>
            <p:nvPr/>
          </p:nvSpPr>
          <p:spPr bwMode="auto">
            <a:xfrm>
              <a:off x="4031" y="1535"/>
              <a:ext cx="4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5962" name="Line 3556"/>
            <p:cNvSpPr>
              <a:spLocks noChangeShapeType="1"/>
            </p:cNvSpPr>
            <p:nvPr/>
          </p:nvSpPr>
          <p:spPr bwMode="auto">
            <a:xfrm>
              <a:off x="4031" y="1597"/>
              <a:ext cx="4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5963" name="Line 3557"/>
            <p:cNvSpPr>
              <a:spLocks noChangeShapeType="1"/>
            </p:cNvSpPr>
            <p:nvPr/>
          </p:nvSpPr>
          <p:spPr bwMode="auto">
            <a:xfrm>
              <a:off x="4027" y="1667"/>
              <a:ext cx="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5964" name="Line 3558"/>
            <p:cNvSpPr>
              <a:spLocks noChangeShapeType="1"/>
            </p:cNvSpPr>
            <p:nvPr/>
          </p:nvSpPr>
          <p:spPr bwMode="auto">
            <a:xfrm>
              <a:off x="3967" y="905"/>
              <a:ext cx="9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5965" name="Line 3559"/>
            <p:cNvSpPr>
              <a:spLocks noChangeShapeType="1"/>
            </p:cNvSpPr>
            <p:nvPr/>
          </p:nvSpPr>
          <p:spPr bwMode="auto">
            <a:xfrm>
              <a:off x="4021" y="909"/>
              <a:ext cx="4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5966" name="Line 3560"/>
            <p:cNvSpPr>
              <a:spLocks noChangeShapeType="1"/>
            </p:cNvSpPr>
            <p:nvPr/>
          </p:nvSpPr>
          <p:spPr bwMode="auto">
            <a:xfrm>
              <a:off x="4037" y="955"/>
              <a:ext cx="4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5967" name="Line 3561"/>
            <p:cNvSpPr>
              <a:spLocks noChangeShapeType="1"/>
            </p:cNvSpPr>
            <p:nvPr/>
          </p:nvSpPr>
          <p:spPr bwMode="auto">
            <a:xfrm>
              <a:off x="4037" y="997"/>
              <a:ext cx="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5968" name="Line 3562"/>
            <p:cNvSpPr>
              <a:spLocks noChangeShapeType="1"/>
            </p:cNvSpPr>
            <p:nvPr/>
          </p:nvSpPr>
          <p:spPr bwMode="auto">
            <a:xfrm>
              <a:off x="4037" y="1051"/>
              <a:ext cx="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5969" name="Line 3563"/>
            <p:cNvSpPr>
              <a:spLocks noChangeShapeType="1"/>
            </p:cNvSpPr>
            <p:nvPr/>
          </p:nvSpPr>
          <p:spPr bwMode="auto">
            <a:xfrm>
              <a:off x="4037" y="1113"/>
              <a:ext cx="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5970" name="Line 3564"/>
            <p:cNvSpPr>
              <a:spLocks noChangeShapeType="1"/>
            </p:cNvSpPr>
            <p:nvPr/>
          </p:nvSpPr>
          <p:spPr bwMode="auto">
            <a:xfrm>
              <a:off x="4037" y="1173"/>
              <a:ext cx="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5971" name="Line 3565"/>
            <p:cNvSpPr>
              <a:spLocks noChangeShapeType="1"/>
            </p:cNvSpPr>
            <p:nvPr/>
          </p:nvSpPr>
          <p:spPr bwMode="auto">
            <a:xfrm>
              <a:off x="4037" y="1251"/>
              <a:ext cx="4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5972" name="Freeform 3566"/>
            <p:cNvSpPr>
              <a:spLocks/>
            </p:cNvSpPr>
            <p:nvPr/>
          </p:nvSpPr>
          <p:spPr bwMode="auto">
            <a:xfrm>
              <a:off x="2287" y="1643"/>
              <a:ext cx="46" cy="44"/>
            </a:xfrm>
            <a:custGeom>
              <a:avLst/>
              <a:gdLst>
                <a:gd name="T0" fmla="*/ 46 w 46"/>
                <a:gd name="T1" fmla="*/ 22 h 44"/>
                <a:gd name="T2" fmla="*/ 46 w 46"/>
                <a:gd name="T3" fmla="*/ 22 h 44"/>
                <a:gd name="T4" fmla="*/ 44 w 46"/>
                <a:gd name="T5" fmla="*/ 30 h 44"/>
                <a:gd name="T6" fmla="*/ 40 w 46"/>
                <a:gd name="T7" fmla="*/ 38 h 44"/>
                <a:gd name="T8" fmla="*/ 32 w 46"/>
                <a:gd name="T9" fmla="*/ 42 h 44"/>
                <a:gd name="T10" fmla="*/ 24 w 46"/>
                <a:gd name="T11" fmla="*/ 44 h 44"/>
                <a:gd name="T12" fmla="*/ 24 w 46"/>
                <a:gd name="T13" fmla="*/ 44 h 44"/>
                <a:gd name="T14" fmla="*/ 14 w 46"/>
                <a:gd name="T15" fmla="*/ 42 h 44"/>
                <a:gd name="T16" fmla="*/ 8 w 46"/>
                <a:gd name="T17" fmla="*/ 38 h 44"/>
                <a:gd name="T18" fmla="*/ 2 w 46"/>
                <a:gd name="T19" fmla="*/ 30 h 44"/>
                <a:gd name="T20" fmla="*/ 0 w 46"/>
                <a:gd name="T21" fmla="*/ 22 h 44"/>
                <a:gd name="T22" fmla="*/ 0 w 46"/>
                <a:gd name="T23" fmla="*/ 22 h 44"/>
                <a:gd name="T24" fmla="*/ 2 w 46"/>
                <a:gd name="T25" fmla="*/ 12 h 44"/>
                <a:gd name="T26" fmla="*/ 8 w 46"/>
                <a:gd name="T27" fmla="*/ 6 h 44"/>
                <a:gd name="T28" fmla="*/ 14 w 46"/>
                <a:gd name="T29" fmla="*/ 0 h 44"/>
                <a:gd name="T30" fmla="*/ 24 w 46"/>
                <a:gd name="T31" fmla="*/ 0 h 44"/>
                <a:gd name="T32" fmla="*/ 24 w 46"/>
                <a:gd name="T33" fmla="*/ 0 h 44"/>
                <a:gd name="T34" fmla="*/ 32 w 46"/>
                <a:gd name="T35" fmla="*/ 0 h 44"/>
                <a:gd name="T36" fmla="*/ 40 w 46"/>
                <a:gd name="T37" fmla="*/ 6 h 44"/>
                <a:gd name="T38" fmla="*/ 44 w 46"/>
                <a:gd name="T39" fmla="*/ 12 h 44"/>
                <a:gd name="T40" fmla="*/ 46 w 46"/>
                <a:gd name="T41" fmla="*/ 22 h 44"/>
                <a:gd name="T42" fmla="*/ 46 w 46"/>
                <a:gd name="T43" fmla="*/ 22 h 44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46"/>
                <a:gd name="T67" fmla="*/ 0 h 44"/>
                <a:gd name="T68" fmla="*/ 46 w 46"/>
                <a:gd name="T69" fmla="*/ 44 h 44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46" h="44">
                  <a:moveTo>
                    <a:pt x="46" y="22"/>
                  </a:moveTo>
                  <a:lnTo>
                    <a:pt x="46" y="22"/>
                  </a:lnTo>
                  <a:lnTo>
                    <a:pt x="44" y="30"/>
                  </a:lnTo>
                  <a:lnTo>
                    <a:pt x="40" y="38"/>
                  </a:lnTo>
                  <a:lnTo>
                    <a:pt x="32" y="42"/>
                  </a:lnTo>
                  <a:lnTo>
                    <a:pt x="24" y="44"/>
                  </a:lnTo>
                  <a:lnTo>
                    <a:pt x="14" y="42"/>
                  </a:lnTo>
                  <a:lnTo>
                    <a:pt x="8" y="38"/>
                  </a:lnTo>
                  <a:lnTo>
                    <a:pt x="2" y="30"/>
                  </a:lnTo>
                  <a:lnTo>
                    <a:pt x="0" y="22"/>
                  </a:lnTo>
                  <a:lnTo>
                    <a:pt x="2" y="12"/>
                  </a:lnTo>
                  <a:lnTo>
                    <a:pt x="8" y="6"/>
                  </a:lnTo>
                  <a:lnTo>
                    <a:pt x="14" y="0"/>
                  </a:lnTo>
                  <a:lnTo>
                    <a:pt x="24" y="0"/>
                  </a:lnTo>
                  <a:lnTo>
                    <a:pt x="32" y="0"/>
                  </a:lnTo>
                  <a:lnTo>
                    <a:pt x="40" y="6"/>
                  </a:lnTo>
                  <a:lnTo>
                    <a:pt x="44" y="12"/>
                  </a:lnTo>
                  <a:lnTo>
                    <a:pt x="46" y="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5973" name="Freeform 3567"/>
            <p:cNvSpPr>
              <a:spLocks/>
            </p:cNvSpPr>
            <p:nvPr/>
          </p:nvSpPr>
          <p:spPr bwMode="auto">
            <a:xfrm>
              <a:off x="2287" y="1643"/>
              <a:ext cx="46" cy="44"/>
            </a:xfrm>
            <a:custGeom>
              <a:avLst/>
              <a:gdLst>
                <a:gd name="T0" fmla="*/ 46 w 46"/>
                <a:gd name="T1" fmla="*/ 22 h 44"/>
                <a:gd name="T2" fmla="*/ 46 w 46"/>
                <a:gd name="T3" fmla="*/ 22 h 44"/>
                <a:gd name="T4" fmla="*/ 44 w 46"/>
                <a:gd name="T5" fmla="*/ 30 h 44"/>
                <a:gd name="T6" fmla="*/ 40 w 46"/>
                <a:gd name="T7" fmla="*/ 38 h 44"/>
                <a:gd name="T8" fmla="*/ 32 w 46"/>
                <a:gd name="T9" fmla="*/ 42 h 44"/>
                <a:gd name="T10" fmla="*/ 24 w 46"/>
                <a:gd name="T11" fmla="*/ 44 h 44"/>
                <a:gd name="T12" fmla="*/ 24 w 46"/>
                <a:gd name="T13" fmla="*/ 44 h 44"/>
                <a:gd name="T14" fmla="*/ 14 w 46"/>
                <a:gd name="T15" fmla="*/ 42 h 44"/>
                <a:gd name="T16" fmla="*/ 8 w 46"/>
                <a:gd name="T17" fmla="*/ 38 h 44"/>
                <a:gd name="T18" fmla="*/ 2 w 46"/>
                <a:gd name="T19" fmla="*/ 30 h 44"/>
                <a:gd name="T20" fmla="*/ 0 w 46"/>
                <a:gd name="T21" fmla="*/ 22 h 44"/>
                <a:gd name="T22" fmla="*/ 0 w 46"/>
                <a:gd name="T23" fmla="*/ 22 h 44"/>
                <a:gd name="T24" fmla="*/ 2 w 46"/>
                <a:gd name="T25" fmla="*/ 12 h 44"/>
                <a:gd name="T26" fmla="*/ 8 w 46"/>
                <a:gd name="T27" fmla="*/ 6 h 44"/>
                <a:gd name="T28" fmla="*/ 14 w 46"/>
                <a:gd name="T29" fmla="*/ 0 h 44"/>
                <a:gd name="T30" fmla="*/ 24 w 46"/>
                <a:gd name="T31" fmla="*/ 0 h 44"/>
                <a:gd name="T32" fmla="*/ 24 w 46"/>
                <a:gd name="T33" fmla="*/ 0 h 44"/>
                <a:gd name="T34" fmla="*/ 32 w 46"/>
                <a:gd name="T35" fmla="*/ 0 h 44"/>
                <a:gd name="T36" fmla="*/ 40 w 46"/>
                <a:gd name="T37" fmla="*/ 6 h 44"/>
                <a:gd name="T38" fmla="*/ 44 w 46"/>
                <a:gd name="T39" fmla="*/ 12 h 44"/>
                <a:gd name="T40" fmla="*/ 46 w 46"/>
                <a:gd name="T41" fmla="*/ 22 h 44"/>
                <a:gd name="T42" fmla="*/ 46 w 46"/>
                <a:gd name="T43" fmla="*/ 22 h 44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46"/>
                <a:gd name="T67" fmla="*/ 0 h 44"/>
                <a:gd name="T68" fmla="*/ 46 w 46"/>
                <a:gd name="T69" fmla="*/ 44 h 44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46" h="44">
                  <a:moveTo>
                    <a:pt x="46" y="22"/>
                  </a:moveTo>
                  <a:lnTo>
                    <a:pt x="46" y="22"/>
                  </a:lnTo>
                  <a:lnTo>
                    <a:pt x="44" y="30"/>
                  </a:lnTo>
                  <a:lnTo>
                    <a:pt x="40" y="38"/>
                  </a:lnTo>
                  <a:lnTo>
                    <a:pt x="32" y="42"/>
                  </a:lnTo>
                  <a:lnTo>
                    <a:pt x="24" y="44"/>
                  </a:lnTo>
                  <a:lnTo>
                    <a:pt x="14" y="42"/>
                  </a:lnTo>
                  <a:lnTo>
                    <a:pt x="8" y="38"/>
                  </a:lnTo>
                  <a:lnTo>
                    <a:pt x="2" y="30"/>
                  </a:lnTo>
                  <a:lnTo>
                    <a:pt x="0" y="22"/>
                  </a:lnTo>
                  <a:lnTo>
                    <a:pt x="2" y="12"/>
                  </a:lnTo>
                  <a:lnTo>
                    <a:pt x="8" y="6"/>
                  </a:lnTo>
                  <a:lnTo>
                    <a:pt x="14" y="0"/>
                  </a:lnTo>
                  <a:lnTo>
                    <a:pt x="24" y="0"/>
                  </a:lnTo>
                  <a:lnTo>
                    <a:pt x="32" y="0"/>
                  </a:lnTo>
                  <a:lnTo>
                    <a:pt x="40" y="6"/>
                  </a:lnTo>
                  <a:lnTo>
                    <a:pt x="44" y="12"/>
                  </a:lnTo>
                  <a:lnTo>
                    <a:pt x="46" y="22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5974" name="Freeform 3568"/>
            <p:cNvSpPr>
              <a:spLocks/>
            </p:cNvSpPr>
            <p:nvPr/>
          </p:nvSpPr>
          <p:spPr bwMode="auto">
            <a:xfrm>
              <a:off x="2293" y="1647"/>
              <a:ext cx="36" cy="36"/>
            </a:xfrm>
            <a:custGeom>
              <a:avLst/>
              <a:gdLst>
                <a:gd name="T0" fmla="*/ 36 w 36"/>
                <a:gd name="T1" fmla="*/ 18 h 36"/>
                <a:gd name="T2" fmla="*/ 36 w 36"/>
                <a:gd name="T3" fmla="*/ 18 h 36"/>
                <a:gd name="T4" fmla="*/ 34 w 36"/>
                <a:gd name="T5" fmla="*/ 24 h 36"/>
                <a:gd name="T6" fmla="*/ 30 w 36"/>
                <a:gd name="T7" fmla="*/ 30 h 36"/>
                <a:gd name="T8" fmla="*/ 24 w 36"/>
                <a:gd name="T9" fmla="*/ 34 h 36"/>
                <a:gd name="T10" fmla="*/ 18 w 36"/>
                <a:gd name="T11" fmla="*/ 36 h 36"/>
                <a:gd name="T12" fmla="*/ 18 w 36"/>
                <a:gd name="T13" fmla="*/ 36 h 36"/>
                <a:gd name="T14" fmla="*/ 10 w 36"/>
                <a:gd name="T15" fmla="*/ 34 h 36"/>
                <a:gd name="T16" fmla="*/ 4 w 36"/>
                <a:gd name="T17" fmla="*/ 30 h 36"/>
                <a:gd name="T18" fmla="*/ 0 w 36"/>
                <a:gd name="T19" fmla="*/ 24 h 36"/>
                <a:gd name="T20" fmla="*/ 0 w 36"/>
                <a:gd name="T21" fmla="*/ 18 h 36"/>
                <a:gd name="T22" fmla="*/ 0 w 36"/>
                <a:gd name="T23" fmla="*/ 18 h 36"/>
                <a:gd name="T24" fmla="*/ 0 w 36"/>
                <a:gd name="T25" fmla="*/ 10 h 36"/>
                <a:gd name="T26" fmla="*/ 4 w 36"/>
                <a:gd name="T27" fmla="*/ 6 h 36"/>
                <a:gd name="T28" fmla="*/ 10 w 36"/>
                <a:gd name="T29" fmla="*/ 2 h 36"/>
                <a:gd name="T30" fmla="*/ 18 w 36"/>
                <a:gd name="T31" fmla="*/ 0 h 36"/>
                <a:gd name="T32" fmla="*/ 18 w 36"/>
                <a:gd name="T33" fmla="*/ 0 h 36"/>
                <a:gd name="T34" fmla="*/ 24 w 36"/>
                <a:gd name="T35" fmla="*/ 2 h 36"/>
                <a:gd name="T36" fmla="*/ 30 w 36"/>
                <a:gd name="T37" fmla="*/ 6 h 36"/>
                <a:gd name="T38" fmla="*/ 34 w 36"/>
                <a:gd name="T39" fmla="*/ 10 h 36"/>
                <a:gd name="T40" fmla="*/ 36 w 36"/>
                <a:gd name="T41" fmla="*/ 18 h 36"/>
                <a:gd name="T42" fmla="*/ 36 w 36"/>
                <a:gd name="T43" fmla="*/ 18 h 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36"/>
                <a:gd name="T67" fmla="*/ 0 h 36"/>
                <a:gd name="T68" fmla="*/ 36 w 36"/>
                <a:gd name="T69" fmla="*/ 36 h 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36" h="36">
                  <a:moveTo>
                    <a:pt x="36" y="18"/>
                  </a:moveTo>
                  <a:lnTo>
                    <a:pt x="36" y="18"/>
                  </a:lnTo>
                  <a:lnTo>
                    <a:pt x="34" y="24"/>
                  </a:lnTo>
                  <a:lnTo>
                    <a:pt x="30" y="30"/>
                  </a:lnTo>
                  <a:lnTo>
                    <a:pt x="24" y="34"/>
                  </a:lnTo>
                  <a:lnTo>
                    <a:pt x="18" y="36"/>
                  </a:lnTo>
                  <a:lnTo>
                    <a:pt x="10" y="34"/>
                  </a:lnTo>
                  <a:lnTo>
                    <a:pt x="4" y="30"/>
                  </a:lnTo>
                  <a:lnTo>
                    <a:pt x="0" y="24"/>
                  </a:lnTo>
                  <a:lnTo>
                    <a:pt x="0" y="18"/>
                  </a:lnTo>
                  <a:lnTo>
                    <a:pt x="0" y="10"/>
                  </a:lnTo>
                  <a:lnTo>
                    <a:pt x="4" y="6"/>
                  </a:lnTo>
                  <a:lnTo>
                    <a:pt x="10" y="2"/>
                  </a:lnTo>
                  <a:lnTo>
                    <a:pt x="18" y="0"/>
                  </a:lnTo>
                  <a:lnTo>
                    <a:pt x="24" y="2"/>
                  </a:lnTo>
                  <a:lnTo>
                    <a:pt x="30" y="6"/>
                  </a:lnTo>
                  <a:lnTo>
                    <a:pt x="34" y="10"/>
                  </a:lnTo>
                  <a:lnTo>
                    <a:pt x="36" y="18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5975" name="Freeform 3569"/>
            <p:cNvSpPr>
              <a:spLocks/>
            </p:cNvSpPr>
            <p:nvPr/>
          </p:nvSpPr>
          <p:spPr bwMode="auto">
            <a:xfrm>
              <a:off x="2363" y="1799"/>
              <a:ext cx="42" cy="46"/>
            </a:xfrm>
            <a:custGeom>
              <a:avLst/>
              <a:gdLst>
                <a:gd name="T0" fmla="*/ 42 w 42"/>
                <a:gd name="T1" fmla="*/ 24 h 46"/>
                <a:gd name="T2" fmla="*/ 42 w 42"/>
                <a:gd name="T3" fmla="*/ 24 h 46"/>
                <a:gd name="T4" fmla="*/ 40 w 42"/>
                <a:gd name="T5" fmla="*/ 32 h 46"/>
                <a:gd name="T6" fmla="*/ 36 w 42"/>
                <a:gd name="T7" fmla="*/ 40 h 46"/>
                <a:gd name="T8" fmla="*/ 28 w 42"/>
                <a:gd name="T9" fmla="*/ 44 h 46"/>
                <a:gd name="T10" fmla="*/ 20 w 42"/>
                <a:gd name="T11" fmla="*/ 46 h 46"/>
                <a:gd name="T12" fmla="*/ 20 w 42"/>
                <a:gd name="T13" fmla="*/ 46 h 46"/>
                <a:gd name="T14" fmla="*/ 14 w 42"/>
                <a:gd name="T15" fmla="*/ 44 h 46"/>
                <a:gd name="T16" fmla="*/ 6 w 42"/>
                <a:gd name="T17" fmla="*/ 40 h 46"/>
                <a:gd name="T18" fmla="*/ 2 w 42"/>
                <a:gd name="T19" fmla="*/ 32 h 46"/>
                <a:gd name="T20" fmla="*/ 0 w 42"/>
                <a:gd name="T21" fmla="*/ 24 h 46"/>
                <a:gd name="T22" fmla="*/ 0 w 42"/>
                <a:gd name="T23" fmla="*/ 24 h 46"/>
                <a:gd name="T24" fmla="*/ 2 w 42"/>
                <a:gd name="T25" fmla="*/ 14 h 46"/>
                <a:gd name="T26" fmla="*/ 6 w 42"/>
                <a:gd name="T27" fmla="*/ 6 h 46"/>
                <a:gd name="T28" fmla="*/ 14 w 42"/>
                <a:gd name="T29" fmla="*/ 2 h 46"/>
                <a:gd name="T30" fmla="*/ 20 w 42"/>
                <a:gd name="T31" fmla="*/ 0 h 46"/>
                <a:gd name="T32" fmla="*/ 20 w 42"/>
                <a:gd name="T33" fmla="*/ 0 h 46"/>
                <a:gd name="T34" fmla="*/ 28 w 42"/>
                <a:gd name="T35" fmla="*/ 2 h 46"/>
                <a:gd name="T36" fmla="*/ 36 w 42"/>
                <a:gd name="T37" fmla="*/ 6 h 46"/>
                <a:gd name="T38" fmla="*/ 40 w 42"/>
                <a:gd name="T39" fmla="*/ 14 h 46"/>
                <a:gd name="T40" fmla="*/ 42 w 42"/>
                <a:gd name="T41" fmla="*/ 24 h 46"/>
                <a:gd name="T42" fmla="*/ 42 w 42"/>
                <a:gd name="T43" fmla="*/ 24 h 4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42"/>
                <a:gd name="T67" fmla="*/ 0 h 46"/>
                <a:gd name="T68" fmla="*/ 42 w 42"/>
                <a:gd name="T69" fmla="*/ 46 h 4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42" h="46">
                  <a:moveTo>
                    <a:pt x="42" y="24"/>
                  </a:moveTo>
                  <a:lnTo>
                    <a:pt x="42" y="24"/>
                  </a:lnTo>
                  <a:lnTo>
                    <a:pt x="40" y="32"/>
                  </a:lnTo>
                  <a:lnTo>
                    <a:pt x="36" y="40"/>
                  </a:lnTo>
                  <a:lnTo>
                    <a:pt x="28" y="44"/>
                  </a:lnTo>
                  <a:lnTo>
                    <a:pt x="20" y="46"/>
                  </a:lnTo>
                  <a:lnTo>
                    <a:pt x="14" y="44"/>
                  </a:lnTo>
                  <a:lnTo>
                    <a:pt x="6" y="40"/>
                  </a:lnTo>
                  <a:lnTo>
                    <a:pt x="2" y="32"/>
                  </a:lnTo>
                  <a:lnTo>
                    <a:pt x="0" y="24"/>
                  </a:lnTo>
                  <a:lnTo>
                    <a:pt x="2" y="14"/>
                  </a:lnTo>
                  <a:lnTo>
                    <a:pt x="6" y="6"/>
                  </a:lnTo>
                  <a:lnTo>
                    <a:pt x="14" y="2"/>
                  </a:lnTo>
                  <a:lnTo>
                    <a:pt x="20" y="0"/>
                  </a:lnTo>
                  <a:lnTo>
                    <a:pt x="28" y="2"/>
                  </a:lnTo>
                  <a:lnTo>
                    <a:pt x="36" y="6"/>
                  </a:lnTo>
                  <a:lnTo>
                    <a:pt x="40" y="14"/>
                  </a:lnTo>
                  <a:lnTo>
                    <a:pt x="42" y="2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5976" name="Freeform 3570"/>
            <p:cNvSpPr>
              <a:spLocks/>
            </p:cNvSpPr>
            <p:nvPr/>
          </p:nvSpPr>
          <p:spPr bwMode="auto">
            <a:xfrm>
              <a:off x="2363" y="1799"/>
              <a:ext cx="42" cy="46"/>
            </a:xfrm>
            <a:custGeom>
              <a:avLst/>
              <a:gdLst>
                <a:gd name="T0" fmla="*/ 42 w 42"/>
                <a:gd name="T1" fmla="*/ 24 h 46"/>
                <a:gd name="T2" fmla="*/ 42 w 42"/>
                <a:gd name="T3" fmla="*/ 24 h 46"/>
                <a:gd name="T4" fmla="*/ 40 w 42"/>
                <a:gd name="T5" fmla="*/ 32 h 46"/>
                <a:gd name="T6" fmla="*/ 36 w 42"/>
                <a:gd name="T7" fmla="*/ 40 h 46"/>
                <a:gd name="T8" fmla="*/ 28 w 42"/>
                <a:gd name="T9" fmla="*/ 44 h 46"/>
                <a:gd name="T10" fmla="*/ 20 w 42"/>
                <a:gd name="T11" fmla="*/ 46 h 46"/>
                <a:gd name="T12" fmla="*/ 20 w 42"/>
                <a:gd name="T13" fmla="*/ 46 h 46"/>
                <a:gd name="T14" fmla="*/ 14 w 42"/>
                <a:gd name="T15" fmla="*/ 44 h 46"/>
                <a:gd name="T16" fmla="*/ 6 w 42"/>
                <a:gd name="T17" fmla="*/ 40 h 46"/>
                <a:gd name="T18" fmla="*/ 2 w 42"/>
                <a:gd name="T19" fmla="*/ 32 h 46"/>
                <a:gd name="T20" fmla="*/ 0 w 42"/>
                <a:gd name="T21" fmla="*/ 24 h 46"/>
                <a:gd name="T22" fmla="*/ 0 w 42"/>
                <a:gd name="T23" fmla="*/ 24 h 46"/>
                <a:gd name="T24" fmla="*/ 2 w 42"/>
                <a:gd name="T25" fmla="*/ 14 h 46"/>
                <a:gd name="T26" fmla="*/ 6 w 42"/>
                <a:gd name="T27" fmla="*/ 6 h 46"/>
                <a:gd name="T28" fmla="*/ 14 w 42"/>
                <a:gd name="T29" fmla="*/ 2 h 46"/>
                <a:gd name="T30" fmla="*/ 20 w 42"/>
                <a:gd name="T31" fmla="*/ 0 h 46"/>
                <a:gd name="T32" fmla="*/ 20 w 42"/>
                <a:gd name="T33" fmla="*/ 0 h 46"/>
                <a:gd name="T34" fmla="*/ 28 w 42"/>
                <a:gd name="T35" fmla="*/ 2 h 46"/>
                <a:gd name="T36" fmla="*/ 36 w 42"/>
                <a:gd name="T37" fmla="*/ 6 h 46"/>
                <a:gd name="T38" fmla="*/ 40 w 42"/>
                <a:gd name="T39" fmla="*/ 14 h 46"/>
                <a:gd name="T40" fmla="*/ 42 w 42"/>
                <a:gd name="T41" fmla="*/ 24 h 46"/>
                <a:gd name="T42" fmla="*/ 42 w 42"/>
                <a:gd name="T43" fmla="*/ 24 h 4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42"/>
                <a:gd name="T67" fmla="*/ 0 h 46"/>
                <a:gd name="T68" fmla="*/ 42 w 42"/>
                <a:gd name="T69" fmla="*/ 46 h 4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42" h="46">
                  <a:moveTo>
                    <a:pt x="42" y="24"/>
                  </a:moveTo>
                  <a:lnTo>
                    <a:pt x="42" y="24"/>
                  </a:lnTo>
                  <a:lnTo>
                    <a:pt x="40" y="32"/>
                  </a:lnTo>
                  <a:lnTo>
                    <a:pt x="36" y="40"/>
                  </a:lnTo>
                  <a:lnTo>
                    <a:pt x="28" y="44"/>
                  </a:lnTo>
                  <a:lnTo>
                    <a:pt x="20" y="46"/>
                  </a:lnTo>
                  <a:lnTo>
                    <a:pt x="14" y="44"/>
                  </a:lnTo>
                  <a:lnTo>
                    <a:pt x="6" y="40"/>
                  </a:lnTo>
                  <a:lnTo>
                    <a:pt x="2" y="32"/>
                  </a:lnTo>
                  <a:lnTo>
                    <a:pt x="0" y="24"/>
                  </a:lnTo>
                  <a:lnTo>
                    <a:pt x="2" y="14"/>
                  </a:lnTo>
                  <a:lnTo>
                    <a:pt x="6" y="6"/>
                  </a:lnTo>
                  <a:lnTo>
                    <a:pt x="14" y="2"/>
                  </a:lnTo>
                  <a:lnTo>
                    <a:pt x="20" y="0"/>
                  </a:lnTo>
                  <a:lnTo>
                    <a:pt x="28" y="2"/>
                  </a:lnTo>
                  <a:lnTo>
                    <a:pt x="36" y="6"/>
                  </a:lnTo>
                  <a:lnTo>
                    <a:pt x="40" y="14"/>
                  </a:lnTo>
                  <a:lnTo>
                    <a:pt x="42" y="2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5977" name="Freeform 3571"/>
            <p:cNvSpPr>
              <a:spLocks/>
            </p:cNvSpPr>
            <p:nvPr/>
          </p:nvSpPr>
          <p:spPr bwMode="auto">
            <a:xfrm>
              <a:off x="2369" y="1805"/>
              <a:ext cx="30" cy="36"/>
            </a:xfrm>
            <a:custGeom>
              <a:avLst/>
              <a:gdLst>
                <a:gd name="T0" fmla="*/ 30 w 30"/>
                <a:gd name="T1" fmla="*/ 18 h 36"/>
                <a:gd name="T2" fmla="*/ 30 w 30"/>
                <a:gd name="T3" fmla="*/ 18 h 36"/>
                <a:gd name="T4" fmla="*/ 28 w 30"/>
                <a:gd name="T5" fmla="*/ 24 h 36"/>
                <a:gd name="T6" fmla="*/ 26 w 30"/>
                <a:gd name="T7" fmla="*/ 30 h 36"/>
                <a:gd name="T8" fmla="*/ 20 w 30"/>
                <a:gd name="T9" fmla="*/ 34 h 36"/>
                <a:gd name="T10" fmla="*/ 14 w 30"/>
                <a:gd name="T11" fmla="*/ 36 h 36"/>
                <a:gd name="T12" fmla="*/ 14 w 30"/>
                <a:gd name="T13" fmla="*/ 36 h 36"/>
                <a:gd name="T14" fmla="*/ 8 w 30"/>
                <a:gd name="T15" fmla="*/ 34 h 36"/>
                <a:gd name="T16" fmla="*/ 4 w 30"/>
                <a:gd name="T17" fmla="*/ 30 h 36"/>
                <a:gd name="T18" fmla="*/ 0 w 30"/>
                <a:gd name="T19" fmla="*/ 24 h 36"/>
                <a:gd name="T20" fmla="*/ 0 w 30"/>
                <a:gd name="T21" fmla="*/ 18 h 36"/>
                <a:gd name="T22" fmla="*/ 0 w 30"/>
                <a:gd name="T23" fmla="*/ 18 h 36"/>
                <a:gd name="T24" fmla="*/ 0 w 30"/>
                <a:gd name="T25" fmla="*/ 10 h 36"/>
                <a:gd name="T26" fmla="*/ 4 w 30"/>
                <a:gd name="T27" fmla="*/ 4 h 36"/>
                <a:gd name="T28" fmla="*/ 8 w 30"/>
                <a:gd name="T29" fmla="*/ 0 h 36"/>
                <a:gd name="T30" fmla="*/ 14 w 30"/>
                <a:gd name="T31" fmla="*/ 0 h 36"/>
                <a:gd name="T32" fmla="*/ 14 w 30"/>
                <a:gd name="T33" fmla="*/ 0 h 36"/>
                <a:gd name="T34" fmla="*/ 20 w 30"/>
                <a:gd name="T35" fmla="*/ 0 h 36"/>
                <a:gd name="T36" fmla="*/ 26 w 30"/>
                <a:gd name="T37" fmla="*/ 4 h 36"/>
                <a:gd name="T38" fmla="*/ 28 w 30"/>
                <a:gd name="T39" fmla="*/ 10 h 36"/>
                <a:gd name="T40" fmla="*/ 30 w 30"/>
                <a:gd name="T41" fmla="*/ 18 h 36"/>
                <a:gd name="T42" fmla="*/ 30 w 30"/>
                <a:gd name="T43" fmla="*/ 18 h 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30"/>
                <a:gd name="T67" fmla="*/ 0 h 36"/>
                <a:gd name="T68" fmla="*/ 30 w 30"/>
                <a:gd name="T69" fmla="*/ 36 h 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30" h="36">
                  <a:moveTo>
                    <a:pt x="30" y="18"/>
                  </a:moveTo>
                  <a:lnTo>
                    <a:pt x="30" y="18"/>
                  </a:lnTo>
                  <a:lnTo>
                    <a:pt x="28" y="24"/>
                  </a:lnTo>
                  <a:lnTo>
                    <a:pt x="26" y="30"/>
                  </a:lnTo>
                  <a:lnTo>
                    <a:pt x="20" y="34"/>
                  </a:lnTo>
                  <a:lnTo>
                    <a:pt x="14" y="36"/>
                  </a:lnTo>
                  <a:lnTo>
                    <a:pt x="8" y="34"/>
                  </a:lnTo>
                  <a:lnTo>
                    <a:pt x="4" y="30"/>
                  </a:lnTo>
                  <a:lnTo>
                    <a:pt x="0" y="24"/>
                  </a:lnTo>
                  <a:lnTo>
                    <a:pt x="0" y="18"/>
                  </a:lnTo>
                  <a:lnTo>
                    <a:pt x="0" y="10"/>
                  </a:lnTo>
                  <a:lnTo>
                    <a:pt x="4" y="4"/>
                  </a:lnTo>
                  <a:lnTo>
                    <a:pt x="8" y="0"/>
                  </a:lnTo>
                  <a:lnTo>
                    <a:pt x="14" y="0"/>
                  </a:lnTo>
                  <a:lnTo>
                    <a:pt x="20" y="0"/>
                  </a:lnTo>
                  <a:lnTo>
                    <a:pt x="26" y="4"/>
                  </a:lnTo>
                  <a:lnTo>
                    <a:pt x="28" y="10"/>
                  </a:lnTo>
                  <a:lnTo>
                    <a:pt x="30" y="18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5978" name="Freeform 3572"/>
            <p:cNvSpPr>
              <a:spLocks/>
            </p:cNvSpPr>
            <p:nvPr/>
          </p:nvSpPr>
          <p:spPr bwMode="auto">
            <a:xfrm>
              <a:off x="2439" y="1927"/>
              <a:ext cx="46" cy="44"/>
            </a:xfrm>
            <a:custGeom>
              <a:avLst/>
              <a:gdLst>
                <a:gd name="T0" fmla="*/ 46 w 46"/>
                <a:gd name="T1" fmla="*/ 22 h 44"/>
                <a:gd name="T2" fmla="*/ 46 w 46"/>
                <a:gd name="T3" fmla="*/ 22 h 44"/>
                <a:gd name="T4" fmla="*/ 44 w 46"/>
                <a:gd name="T5" fmla="*/ 32 h 44"/>
                <a:gd name="T6" fmla="*/ 38 w 46"/>
                <a:gd name="T7" fmla="*/ 38 h 44"/>
                <a:gd name="T8" fmla="*/ 32 w 46"/>
                <a:gd name="T9" fmla="*/ 44 h 44"/>
                <a:gd name="T10" fmla="*/ 22 w 46"/>
                <a:gd name="T11" fmla="*/ 44 h 44"/>
                <a:gd name="T12" fmla="*/ 22 w 46"/>
                <a:gd name="T13" fmla="*/ 44 h 44"/>
                <a:gd name="T14" fmla="*/ 14 w 46"/>
                <a:gd name="T15" fmla="*/ 44 h 44"/>
                <a:gd name="T16" fmla="*/ 6 w 46"/>
                <a:gd name="T17" fmla="*/ 38 h 44"/>
                <a:gd name="T18" fmla="*/ 2 w 46"/>
                <a:gd name="T19" fmla="*/ 32 h 44"/>
                <a:gd name="T20" fmla="*/ 0 w 46"/>
                <a:gd name="T21" fmla="*/ 22 h 44"/>
                <a:gd name="T22" fmla="*/ 0 w 46"/>
                <a:gd name="T23" fmla="*/ 22 h 44"/>
                <a:gd name="T24" fmla="*/ 2 w 46"/>
                <a:gd name="T25" fmla="*/ 14 h 44"/>
                <a:gd name="T26" fmla="*/ 6 w 46"/>
                <a:gd name="T27" fmla="*/ 6 h 44"/>
                <a:gd name="T28" fmla="*/ 14 w 46"/>
                <a:gd name="T29" fmla="*/ 2 h 44"/>
                <a:gd name="T30" fmla="*/ 22 w 46"/>
                <a:gd name="T31" fmla="*/ 0 h 44"/>
                <a:gd name="T32" fmla="*/ 22 w 46"/>
                <a:gd name="T33" fmla="*/ 0 h 44"/>
                <a:gd name="T34" fmla="*/ 32 w 46"/>
                <a:gd name="T35" fmla="*/ 2 h 44"/>
                <a:gd name="T36" fmla="*/ 38 w 46"/>
                <a:gd name="T37" fmla="*/ 6 h 44"/>
                <a:gd name="T38" fmla="*/ 44 w 46"/>
                <a:gd name="T39" fmla="*/ 14 h 44"/>
                <a:gd name="T40" fmla="*/ 46 w 46"/>
                <a:gd name="T41" fmla="*/ 22 h 44"/>
                <a:gd name="T42" fmla="*/ 46 w 46"/>
                <a:gd name="T43" fmla="*/ 22 h 44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46"/>
                <a:gd name="T67" fmla="*/ 0 h 44"/>
                <a:gd name="T68" fmla="*/ 46 w 46"/>
                <a:gd name="T69" fmla="*/ 44 h 44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46" h="44">
                  <a:moveTo>
                    <a:pt x="46" y="22"/>
                  </a:moveTo>
                  <a:lnTo>
                    <a:pt x="46" y="22"/>
                  </a:lnTo>
                  <a:lnTo>
                    <a:pt x="44" y="32"/>
                  </a:lnTo>
                  <a:lnTo>
                    <a:pt x="38" y="38"/>
                  </a:lnTo>
                  <a:lnTo>
                    <a:pt x="32" y="44"/>
                  </a:lnTo>
                  <a:lnTo>
                    <a:pt x="22" y="44"/>
                  </a:lnTo>
                  <a:lnTo>
                    <a:pt x="14" y="44"/>
                  </a:lnTo>
                  <a:lnTo>
                    <a:pt x="6" y="38"/>
                  </a:lnTo>
                  <a:lnTo>
                    <a:pt x="2" y="32"/>
                  </a:lnTo>
                  <a:lnTo>
                    <a:pt x="0" y="22"/>
                  </a:lnTo>
                  <a:lnTo>
                    <a:pt x="2" y="14"/>
                  </a:lnTo>
                  <a:lnTo>
                    <a:pt x="6" y="6"/>
                  </a:lnTo>
                  <a:lnTo>
                    <a:pt x="14" y="2"/>
                  </a:lnTo>
                  <a:lnTo>
                    <a:pt x="22" y="0"/>
                  </a:lnTo>
                  <a:lnTo>
                    <a:pt x="32" y="2"/>
                  </a:lnTo>
                  <a:lnTo>
                    <a:pt x="38" y="6"/>
                  </a:lnTo>
                  <a:lnTo>
                    <a:pt x="44" y="14"/>
                  </a:lnTo>
                  <a:lnTo>
                    <a:pt x="46" y="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5979" name="Freeform 3573"/>
            <p:cNvSpPr>
              <a:spLocks/>
            </p:cNvSpPr>
            <p:nvPr/>
          </p:nvSpPr>
          <p:spPr bwMode="auto">
            <a:xfrm>
              <a:off x="2439" y="1927"/>
              <a:ext cx="46" cy="44"/>
            </a:xfrm>
            <a:custGeom>
              <a:avLst/>
              <a:gdLst>
                <a:gd name="T0" fmla="*/ 46 w 46"/>
                <a:gd name="T1" fmla="*/ 22 h 44"/>
                <a:gd name="T2" fmla="*/ 46 w 46"/>
                <a:gd name="T3" fmla="*/ 22 h 44"/>
                <a:gd name="T4" fmla="*/ 44 w 46"/>
                <a:gd name="T5" fmla="*/ 32 h 44"/>
                <a:gd name="T6" fmla="*/ 38 w 46"/>
                <a:gd name="T7" fmla="*/ 38 h 44"/>
                <a:gd name="T8" fmla="*/ 32 w 46"/>
                <a:gd name="T9" fmla="*/ 44 h 44"/>
                <a:gd name="T10" fmla="*/ 22 w 46"/>
                <a:gd name="T11" fmla="*/ 44 h 44"/>
                <a:gd name="T12" fmla="*/ 22 w 46"/>
                <a:gd name="T13" fmla="*/ 44 h 44"/>
                <a:gd name="T14" fmla="*/ 14 w 46"/>
                <a:gd name="T15" fmla="*/ 44 h 44"/>
                <a:gd name="T16" fmla="*/ 6 w 46"/>
                <a:gd name="T17" fmla="*/ 38 h 44"/>
                <a:gd name="T18" fmla="*/ 2 w 46"/>
                <a:gd name="T19" fmla="*/ 32 h 44"/>
                <a:gd name="T20" fmla="*/ 0 w 46"/>
                <a:gd name="T21" fmla="*/ 22 h 44"/>
                <a:gd name="T22" fmla="*/ 0 w 46"/>
                <a:gd name="T23" fmla="*/ 22 h 44"/>
                <a:gd name="T24" fmla="*/ 2 w 46"/>
                <a:gd name="T25" fmla="*/ 14 h 44"/>
                <a:gd name="T26" fmla="*/ 6 w 46"/>
                <a:gd name="T27" fmla="*/ 6 h 44"/>
                <a:gd name="T28" fmla="*/ 14 w 46"/>
                <a:gd name="T29" fmla="*/ 2 h 44"/>
                <a:gd name="T30" fmla="*/ 22 w 46"/>
                <a:gd name="T31" fmla="*/ 0 h 44"/>
                <a:gd name="T32" fmla="*/ 22 w 46"/>
                <a:gd name="T33" fmla="*/ 0 h 44"/>
                <a:gd name="T34" fmla="*/ 32 w 46"/>
                <a:gd name="T35" fmla="*/ 2 h 44"/>
                <a:gd name="T36" fmla="*/ 38 w 46"/>
                <a:gd name="T37" fmla="*/ 6 h 44"/>
                <a:gd name="T38" fmla="*/ 44 w 46"/>
                <a:gd name="T39" fmla="*/ 14 h 44"/>
                <a:gd name="T40" fmla="*/ 46 w 46"/>
                <a:gd name="T41" fmla="*/ 22 h 44"/>
                <a:gd name="T42" fmla="*/ 46 w 46"/>
                <a:gd name="T43" fmla="*/ 22 h 44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46"/>
                <a:gd name="T67" fmla="*/ 0 h 44"/>
                <a:gd name="T68" fmla="*/ 46 w 46"/>
                <a:gd name="T69" fmla="*/ 44 h 44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46" h="44">
                  <a:moveTo>
                    <a:pt x="46" y="22"/>
                  </a:moveTo>
                  <a:lnTo>
                    <a:pt x="46" y="22"/>
                  </a:lnTo>
                  <a:lnTo>
                    <a:pt x="44" y="32"/>
                  </a:lnTo>
                  <a:lnTo>
                    <a:pt x="38" y="38"/>
                  </a:lnTo>
                  <a:lnTo>
                    <a:pt x="32" y="44"/>
                  </a:lnTo>
                  <a:lnTo>
                    <a:pt x="22" y="44"/>
                  </a:lnTo>
                  <a:lnTo>
                    <a:pt x="14" y="44"/>
                  </a:lnTo>
                  <a:lnTo>
                    <a:pt x="6" y="38"/>
                  </a:lnTo>
                  <a:lnTo>
                    <a:pt x="2" y="32"/>
                  </a:lnTo>
                  <a:lnTo>
                    <a:pt x="0" y="22"/>
                  </a:lnTo>
                  <a:lnTo>
                    <a:pt x="2" y="14"/>
                  </a:lnTo>
                  <a:lnTo>
                    <a:pt x="6" y="6"/>
                  </a:lnTo>
                  <a:lnTo>
                    <a:pt x="14" y="2"/>
                  </a:lnTo>
                  <a:lnTo>
                    <a:pt x="22" y="0"/>
                  </a:lnTo>
                  <a:lnTo>
                    <a:pt x="32" y="2"/>
                  </a:lnTo>
                  <a:lnTo>
                    <a:pt x="38" y="6"/>
                  </a:lnTo>
                  <a:lnTo>
                    <a:pt x="44" y="14"/>
                  </a:lnTo>
                  <a:lnTo>
                    <a:pt x="46" y="22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5980" name="Freeform 3574"/>
            <p:cNvSpPr>
              <a:spLocks/>
            </p:cNvSpPr>
            <p:nvPr/>
          </p:nvSpPr>
          <p:spPr bwMode="auto">
            <a:xfrm>
              <a:off x="2443" y="1931"/>
              <a:ext cx="36" cy="36"/>
            </a:xfrm>
            <a:custGeom>
              <a:avLst/>
              <a:gdLst>
                <a:gd name="T0" fmla="*/ 36 w 36"/>
                <a:gd name="T1" fmla="*/ 18 h 36"/>
                <a:gd name="T2" fmla="*/ 36 w 36"/>
                <a:gd name="T3" fmla="*/ 18 h 36"/>
                <a:gd name="T4" fmla="*/ 36 w 36"/>
                <a:gd name="T5" fmla="*/ 26 h 36"/>
                <a:gd name="T6" fmla="*/ 32 w 36"/>
                <a:gd name="T7" fmla="*/ 30 h 36"/>
                <a:gd name="T8" fmla="*/ 26 w 36"/>
                <a:gd name="T9" fmla="*/ 34 h 36"/>
                <a:gd name="T10" fmla="*/ 18 w 36"/>
                <a:gd name="T11" fmla="*/ 36 h 36"/>
                <a:gd name="T12" fmla="*/ 18 w 36"/>
                <a:gd name="T13" fmla="*/ 36 h 36"/>
                <a:gd name="T14" fmla="*/ 12 w 36"/>
                <a:gd name="T15" fmla="*/ 34 h 36"/>
                <a:gd name="T16" fmla="*/ 6 w 36"/>
                <a:gd name="T17" fmla="*/ 30 h 36"/>
                <a:gd name="T18" fmla="*/ 2 w 36"/>
                <a:gd name="T19" fmla="*/ 26 h 36"/>
                <a:gd name="T20" fmla="*/ 0 w 36"/>
                <a:gd name="T21" fmla="*/ 18 h 36"/>
                <a:gd name="T22" fmla="*/ 0 w 36"/>
                <a:gd name="T23" fmla="*/ 18 h 36"/>
                <a:gd name="T24" fmla="*/ 2 w 36"/>
                <a:gd name="T25" fmla="*/ 12 h 36"/>
                <a:gd name="T26" fmla="*/ 6 w 36"/>
                <a:gd name="T27" fmla="*/ 6 h 36"/>
                <a:gd name="T28" fmla="*/ 12 w 36"/>
                <a:gd name="T29" fmla="*/ 2 h 36"/>
                <a:gd name="T30" fmla="*/ 18 w 36"/>
                <a:gd name="T31" fmla="*/ 0 h 36"/>
                <a:gd name="T32" fmla="*/ 18 w 36"/>
                <a:gd name="T33" fmla="*/ 0 h 36"/>
                <a:gd name="T34" fmla="*/ 26 w 36"/>
                <a:gd name="T35" fmla="*/ 2 h 36"/>
                <a:gd name="T36" fmla="*/ 32 w 36"/>
                <a:gd name="T37" fmla="*/ 6 h 36"/>
                <a:gd name="T38" fmla="*/ 36 w 36"/>
                <a:gd name="T39" fmla="*/ 12 h 36"/>
                <a:gd name="T40" fmla="*/ 36 w 36"/>
                <a:gd name="T41" fmla="*/ 18 h 36"/>
                <a:gd name="T42" fmla="*/ 36 w 36"/>
                <a:gd name="T43" fmla="*/ 18 h 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36"/>
                <a:gd name="T67" fmla="*/ 0 h 36"/>
                <a:gd name="T68" fmla="*/ 36 w 36"/>
                <a:gd name="T69" fmla="*/ 36 h 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36" h="36">
                  <a:moveTo>
                    <a:pt x="36" y="18"/>
                  </a:moveTo>
                  <a:lnTo>
                    <a:pt x="36" y="18"/>
                  </a:lnTo>
                  <a:lnTo>
                    <a:pt x="36" y="26"/>
                  </a:lnTo>
                  <a:lnTo>
                    <a:pt x="32" y="30"/>
                  </a:lnTo>
                  <a:lnTo>
                    <a:pt x="26" y="34"/>
                  </a:lnTo>
                  <a:lnTo>
                    <a:pt x="18" y="36"/>
                  </a:lnTo>
                  <a:lnTo>
                    <a:pt x="12" y="34"/>
                  </a:lnTo>
                  <a:lnTo>
                    <a:pt x="6" y="30"/>
                  </a:lnTo>
                  <a:lnTo>
                    <a:pt x="2" y="26"/>
                  </a:lnTo>
                  <a:lnTo>
                    <a:pt x="0" y="18"/>
                  </a:lnTo>
                  <a:lnTo>
                    <a:pt x="2" y="12"/>
                  </a:lnTo>
                  <a:lnTo>
                    <a:pt x="6" y="6"/>
                  </a:lnTo>
                  <a:lnTo>
                    <a:pt x="12" y="2"/>
                  </a:lnTo>
                  <a:lnTo>
                    <a:pt x="18" y="0"/>
                  </a:lnTo>
                  <a:lnTo>
                    <a:pt x="26" y="2"/>
                  </a:lnTo>
                  <a:lnTo>
                    <a:pt x="32" y="6"/>
                  </a:lnTo>
                  <a:lnTo>
                    <a:pt x="36" y="12"/>
                  </a:lnTo>
                  <a:lnTo>
                    <a:pt x="36" y="18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5981" name="Freeform 3575"/>
            <p:cNvSpPr>
              <a:spLocks/>
            </p:cNvSpPr>
            <p:nvPr/>
          </p:nvSpPr>
          <p:spPr bwMode="auto">
            <a:xfrm>
              <a:off x="2509" y="2039"/>
              <a:ext cx="46" cy="50"/>
            </a:xfrm>
            <a:custGeom>
              <a:avLst/>
              <a:gdLst>
                <a:gd name="T0" fmla="*/ 46 w 46"/>
                <a:gd name="T1" fmla="*/ 26 h 50"/>
                <a:gd name="T2" fmla="*/ 46 w 46"/>
                <a:gd name="T3" fmla="*/ 26 h 50"/>
                <a:gd name="T4" fmla="*/ 44 w 46"/>
                <a:gd name="T5" fmla="*/ 36 h 50"/>
                <a:gd name="T6" fmla="*/ 40 w 46"/>
                <a:gd name="T7" fmla="*/ 44 h 50"/>
                <a:gd name="T8" fmla="*/ 32 w 46"/>
                <a:gd name="T9" fmla="*/ 48 h 50"/>
                <a:gd name="T10" fmla="*/ 24 w 46"/>
                <a:gd name="T11" fmla="*/ 50 h 50"/>
                <a:gd name="T12" fmla="*/ 24 w 46"/>
                <a:gd name="T13" fmla="*/ 50 h 50"/>
                <a:gd name="T14" fmla="*/ 14 w 46"/>
                <a:gd name="T15" fmla="*/ 48 h 50"/>
                <a:gd name="T16" fmla="*/ 6 w 46"/>
                <a:gd name="T17" fmla="*/ 44 h 50"/>
                <a:gd name="T18" fmla="*/ 2 w 46"/>
                <a:gd name="T19" fmla="*/ 36 h 50"/>
                <a:gd name="T20" fmla="*/ 0 w 46"/>
                <a:gd name="T21" fmla="*/ 26 h 50"/>
                <a:gd name="T22" fmla="*/ 0 w 46"/>
                <a:gd name="T23" fmla="*/ 26 h 50"/>
                <a:gd name="T24" fmla="*/ 2 w 46"/>
                <a:gd name="T25" fmla="*/ 16 h 50"/>
                <a:gd name="T26" fmla="*/ 6 w 46"/>
                <a:gd name="T27" fmla="*/ 8 h 50"/>
                <a:gd name="T28" fmla="*/ 14 w 46"/>
                <a:gd name="T29" fmla="*/ 2 h 50"/>
                <a:gd name="T30" fmla="*/ 24 w 46"/>
                <a:gd name="T31" fmla="*/ 0 h 50"/>
                <a:gd name="T32" fmla="*/ 24 w 46"/>
                <a:gd name="T33" fmla="*/ 0 h 50"/>
                <a:gd name="T34" fmla="*/ 32 w 46"/>
                <a:gd name="T35" fmla="*/ 2 h 50"/>
                <a:gd name="T36" fmla="*/ 40 w 46"/>
                <a:gd name="T37" fmla="*/ 8 h 50"/>
                <a:gd name="T38" fmla="*/ 44 w 46"/>
                <a:gd name="T39" fmla="*/ 16 h 50"/>
                <a:gd name="T40" fmla="*/ 46 w 46"/>
                <a:gd name="T41" fmla="*/ 26 h 50"/>
                <a:gd name="T42" fmla="*/ 46 w 46"/>
                <a:gd name="T43" fmla="*/ 26 h 5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46"/>
                <a:gd name="T67" fmla="*/ 0 h 50"/>
                <a:gd name="T68" fmla="*/ 46 w 46"/>
                <a:gd name="T69" fmla="*/ 50 h 50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46" h="50">
                  <a:moveTo>
                    <a:pt x="46" y="26"/>
                  </a:moveTo>
                  <a:lnTo>
                    <a:pt x="46" y="26"/>
                  </a:lnTo>
                  <a:lnTo>
                    <a:pt x="44" y="36"/>
                  </a:lnTo>
                  <a:lnTo>
                    <a:pt x="40" y="44"/>
                  </a:lnTo>
                  <a:lnTo>
                    <a:pt x="32" y="48"/>
                  </a:lnTo>
                  <a:lnTo>
                    <a:pt x="24" y="50"/>
                  </a:lnTo>
                  <a:lnTo>
                    <a:pt x="14" y="48"/>
                  </a:lnTo>
                  <a:lnTo>
                    <a:pt x="6" y="44"/>
                  </a:lnTo>
                  <a:lnTo>
                    <a:pt x="2" y="36"/>
                  </a:lnTo>
                  <a:lnTo>
                    <a:pt x="0" y="26"/>
                  </a:lnTo>
                  <a:lnTo>
                    <a:pt x="2" y="16"/>
                  </a:lnTo>
                  <a:lnTo>
                    <a:pt x="6" y="8"/>
                  </a:lnTo>
                  <a:lnTo>
                    <a:pt x="14" y="2"/>
                  </a:lnTo>
                  <a:lnTo>
                    <a:pt x="24" y="0"/>
                  </a:lnTo>
                  <a:lnTo>
                    <a:pt x="32" y="2"/>
                  </a:lnTo>
                  <a:lnTo>
                    <a:pt x="40" y="8"/>
                  </a:lnTo>
                  <a:lnTo>
                    <a:pt x="44" y="16"/>
                  </a:lnTo>
                  <a:lnTo>
                    <a:pt x="46" y="2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5982" name="Freeform 3576"/>
            <p:cNvSpPr>
              <a:spLocks/>
            </p:cNvSpPr>
            <p:nvPr/>
          </p:nvSpPr>
          <p:spPr bwMode="auto">
            <a:xfrm>
              <a:off x="2509" y="2039"/>
              <a:ext cx="46" cy="50"/>
            </a:xfrm>
            <a:custGeom>
              <a:avLst/>
              <a:gdLst>
                <a:gd name="T0" fmla="*/ 46 w 46"/>
                <a:gd name="T1" fmla="*/ 26 h 50"/>
                <a:gd name="T2" fmla="*/ 46 w 46"/>
                <a:gd name="T3" fmla="*/ 26 h 50"/>
                <a:gd name="T4" fmla="*/ 44 w 46"/>
                <a:gd name="T5" fmla="*/ 36 h 50"/>
                <a:gd name="T6" fmla="*/ 40 w 46"/>
                <a:gd name="T7" fmla="*/ 44 h 50"/>
                <a:gd name="T8" fmla="*/ 32 w 46"/>
                <a:gd name="T9" fmla="*/ 48 h 50"/>
                <a:gd name="T10" fmla="*/ 24 w 46"/>
                <a:gd name="T11" fmla="*/ 50 h 50"/>
                <a:gd name="T12" fmla="*/ 24 w 46"/>
                <a:gd name="T13" fmla="*/ 50 h 50"/>
                <a:gd name="T14" fmla="*/ 14 w 46"/>
                <a:gd name="T15" fmla="*/ 48 h 50"/>
                <a:gd name="T16" fmla="*/ 6 w 46"/>
                <a:gd name="T17" fmla="*/ 44 h 50"/>
                <a:gd name="T18" fmla="*/ 2 w 46"/>
                <a:gd name="T19" fmla="*/ 36 h 50"/>
                <a:gd name="T20" fmla="*/ 0 w 46"/>
                <a:gd name="T21" fmla="*/ 26 h 50"/>
                <a:gd name="T22" fmla="*/ 0 w 46"/>
                <a:gd name="T23" fmla="*/ 26 h 50"/>
                <a:gd name="T24" fmla="*/ 2 w 46"/>
                <a:gd name="T25" fmla="*/ 16 h 50"/>
                <a:gd name="T26" fmla="*/ 6 w 46"/>
                <a:gd name="T27" fmla="*/ 8 h 50"/>
                <a:gd name="T28" fmla="*/ 14 w 46"/>
                <a:gd name="T29" fmla="*/ 2 h 50"/>
                <a:gd name="T30" fmla="*/ 24 w 46"/>
                <a:gd name="T31" fmla="*/ 0 h 50"/>
                <a:gd name="T32" fmla="*/ 24 w 46"/>
                <a:gd name="T33" fmla="*/ 0 h 50"/>
                <a:gd name="T34" fmla="*/ 32 w 46"/>
                <a:gd name="T35" fmla="*/ 2 h 50"/>
                <a:gd name="T36" fmla="*/ 40 w 46"/>
                <a:gd name="T37" fmla="*/ 8 h 50"/>
                <a:gd name="T38" fmla="*/ 44 w 46"/>
                <a:gd name="T39" fmla="*/ 16 h 50"/>
                <a:gd name="T40" fmla="*/ 46 w 46"/>
                <a:gd name="T41" fmla="*/ 26 h 50"/>
                <a:gd name="T42" fmla="*/ 46 w 46"/>
                <a:gd name="T43" fmla="*/ 26 h 5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46"/>
                <a:gd name="T67" fmla="*/ 0 h 50"/>
                <a:gd name="T68" fmla="*/ 46 w 46"/>
                <a:gd name="T69" fmla="*/ 50 h 50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46" h="50">
                  <a:moveTo>
                    <a:pt x="46" y="26"/>
                  </a:moveTo>
                  <a:lnTo>
                    <a:pt x="46" y="26"/>
                  </a:lnTo>
                  <a:lnTo>
                    <a:pt x="44" y="36"/>
                  </a:lnTo>
                  <a:lnTo>
                    <a:pt x="40" y="44"/>
                  </a:lnTo>
                  <a:lnTo>
                    <a:pt x="32" y="48"/>
                  </a:lnTo>
                  <a:lnTo>
                    <a:pt x="24" y="50"/>
                  </a:lnTo>
                  <a:lnTo>
                    <a:pt x="14" y="48"/>
                  </a:lnTo>
                  <a:lnTo>
                    <a:pt x="6" y="44"/>
                  </a:lnTo>
                  <a:lnTo>
                    <a:pt x="2" y="36"/>
                  </a:lnTo>
                  <a:lnTo>
                    <a:pt x="0" y="26"/>
                  </a:lnTo>
                  <a:lnTo>
                    <a:pt x="2" y="16"/>
                  </a:lnTo>
                  <a:lnTo>
                    <a:pt x="6" y="8"/>
                  </a:lnTo>
                  <a:lnTo>
                    <a:pt x="14" y="2"/>
                  </a:lnTo>
                  <a:lnTo>
                    <a:pt x="24" y="0"/>
                  </a:lnTo>
                  <a:lnTo>
                    <a:pt x="32" y="2"/>
                  </a:lnTo>
                  <a:lnTo>
                    <a:pt x="40" y="8"/>
                  </a:lnTo>
                  <a:lnTo>
                    <a:pt x="44" y="16"/>
                  </a:lnTo>
                  <a:lnTo>
                    <a:pt x="46" y="26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5983" name="Freeform 3577"/>
            <p:cNvSpPr>
              <a:spLocks/>
            </p:cNvSpPr>
            <p:nvPr/>
          </p:nvSpPr>
          <p:spPr bwMode="auto">
            <a:xfrm>
              <a:off x="2515" y="2043"/>
              <a:ext cx="36" cy="42"/>
            </a:xfrm>
            <a:custGeom>
              <a:avLst/>
              <a:gdLst>
                <a:gd name="T0" fmla="*/ 36 w 36"/>
                <a:gd name="T1" fmla="*/ 22 h 42"/>
                <a:gd name="T2" fmla="*/ 36 w 36"/>
                <a:gd name="T3" fmla="*/ 22 h 42"/>
                <a:gd name="T4" fmla="*/ 34 w 36"/>
                <a:gd name="T5" fmla="*/ 30 h 42"/>
                <a:gd name="T6" fmla="*/ 30 w 36"/>
                <a:gd name="T7" fmla="*/ 36 h 42"/>
                <a:gd name="T8" fmla="*/ 24 w 36"/>
                <a:gd name="T9" fmla="*/ 40 h 42"/>
                <a:gd name="T10" fmla="*/ 18 w 36"/>
                <a:gd name="T11" fmla="*/ 42 h 42"/>
                <a:gd name="T12" fmla="*/ 18 w 36"/>
                <a:gd name="T13" fmla="*/ 42 h 42"/>
                <a:gd name="T14" fmla="*/ 10 w 36"/>
                <a:gd name="T15" fmla="*/ 40 h 42"/>
                <a:gd name="T16" fmla="*/ 4 w 36"/>
                <a:gd name="T17" fmla="*/ 36 h 42"/>
                <a:gd name="T18" fmla="*/ 0 w 36"/>
                <a:gd name="T19" fmla="*/ 30 h 42"/>
                <a:gd name="T20" fmla="*/ 0 w 36"/>
                <a:gd name="T21" fmla="*/ 22 h 42"/>
                <a:gd name="T22" fmla="*/ 0 w 36"/>
                <a:gd name="T23" fmla="*/ 22 h 42"/>
                <a:gd name="T24" fmla="*/ 0 w 36"/>
                <a:gd name="T25" fmla="*/ 14 h 42"/>
                <a:gd name="T26" fmla="*/ 4 w 36"/>
                <a:gd name="T27" fmla="*/ 6 h 42"/>
                <a:gd name="T28" fmla="*/ 10 w 36"/>
                <a:gd name="T29" fmla="*/ 2 h 42"/>
                <a:gd name="T30" fmla="*/ 18 w 36"/>
                <a:gd name="T31" fmla="*/ 0 h 42"/>
                <a:gd name="T32" fmla="*/ 18 w 36"/>
                <a:gd name="T33" fmla="*/ 0 h 42"/>
                <a:gd name="T34" fmla="*/ 24 w 36"/>
                <a:gd name="T35" fmla="*/ 2 h 42"/>
                <a:gd name="T36" fmla="*/ 30 w 36"/>
                <a:gd name="T37" fmla="*/ 6 h 42"/>
                <a:gd name="T38" fmla="*/ 34 w 36"/>
                <a:gd name="T39" fmla="*/ 14 h 42"/>
                <a:gd name="T40" fmla="*/ 36 w 36"/>
                <a:gd name="T41" fmla="*/ 22 h 42"/>
                <a:gd name="T42" fmla="*/ 36 w 36"/>
                <a:gd name="T43" fmla="*/ 22 h 42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36"/>
                <a:gd name="T67" fmla="*/ 0 h 42"/>
                <a:gd name="T68" fmla="*/ 36 w 36"/>
                <a:gd name="T69" fmla="*/ 42 h 42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36" h="42">
                  <a:moveTo>
                    <a:pt x="36" y="22"/>
                  </a:moveTo>
                  <a:lnTo>
                    <a:pt x="36" y="22"/>
                  </a:lnTo>
                  <a:lnTo>
                    <a:pt x="34" y="30"/>
                  </a:lnTo>
                  <a:lnTo>
                    <a:pt x="30" y="36"/>
                  </a:lnTo>
                  <a:lnTo>
                    <a:pt x="24" y="40"/>
                  </a:lnTo>
                  <a:lnTo>
                    <a:pt x="18" y="42"/>
                  </a:lnTo>
                  <a:lnTo>
                    <a:pt x="10" y="40"/>
                  </a:lnTo>
                  <a:lnTo>
                    <a:pt x="4" y="36"/>
                  </a:lnTo>
                  <a:lnTo>
                    <a:pt x="0" y="30"/>
                  </a:lnTo>
                  <a:lnTo>
                    <a:pt x="0" y="22"/>
                  </a:lnTo>
                  <a:lnTo>
                    <a:pt x="0" y="14"/>
                  </a:lnTo>
                  <a:lnTo>
                    <a:pt x="4" y="6"/>
                  </a:lnTo>
                  <a:lnTo>
                    <a:pt x="10" y="2"/>
                  </a:lnTo>
                  <a:lnTo>
                    <a:pt x="18" y="0"/>
                  </a:lnTo>
                  <a:lnTo>
                    <a:pt x="24" y="2"/>
                  </a:lnTo>
                  <a:lnTo>
                    <a:pt x="30" y="6"/>
                  </a:lnTo>
                  <a:lnTo>
                    <a:pt x="34" y="14"/>
                  </a:lnTo>
                  <a:lnTo>
                    <a:pt x="36" y="22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5984" name="Freeform 3578"/>
            <p:cNvSpPr>
              <a:spLocks/>
            </p:cNvSpPr>
            <p:nvPr/>
          </p:nvSpPr>
          <p:spPr bwMode="auto">
            <a:xfrm>
              <a:off x="2595" y="2131"/>
              <a:ext cx="46" cy="50"/>
            </a:xfrm>
            <a:custGeom>
              <a:avLst/>
              <a:gdLst>
                <a:gd name="T0" fmla="*/ 46 w 46"/>
                <a:gd name="T1" fmla="*/ 24 h 50"/>
                <a:gd name="T2" fmla="*/ 46 w 46"/>
                <a:gd name="T3" fmla="*/ 24 h 50"/>
                <a:gd name="T4" fmla="*/ 44 w 46"/>
                <a:gd name="T5" fmla="*/ 34 h 50"/>
                <a:gd name="T6" fmla="*/ 38 w 46"/>
                <a:gd name="T7" fmla="*/ 42 h 50"/>
                <a:gd name="T8" fmla="*/ 32 w 46"/>
                <a:gd name="T9" fmla="*/ 48 h 50"/>
                <a:gd name="T10" fmla="*/ 22 w 46"/>
                <a:gd name="T11" fmla="*/ 50 h 50"/>
                <a:gd name="T12" fmla="*/ 22 w 46"/>
                <a:gd name="T13" fmla="*/ 50 h 50"/>
                <a:gd name="T14" fmla="*/ 14 w 46"/>
                <a:gd name="T15" fmla="*/ 48 h 50"/>
                <a:gd name="T16" fmla="*/ 8 w 46"/>
                <a:gd name="T17" fmla="*/ 42 h 50"/>
                <a:gd name="T18" fmla="*/ 2 w 46"/>
                <a:gd name="T19" fmla="*/ 34 h 50"/>
                <a:gd name="T20" fmla="*/ 0 w 46"/>
                <a:gd name="T21" fmla="*/ 24 h 50"/>
                <a:gd name="T22" fmla="*/ 0 w 46"/>
                <a:gd name="T23" fmla="*/ 24 h 50"/>
                <a:gd name="T24" fmla="*/ 2 w 46"/>
                <a:gd name="T25" fmla="*/ 14 h 50"/>
                <a:gd name="T26" fmla="*/ 8 w 46"/>
                <a:gd name="T27" fmla="*/ 6 h 50"/>
                <a:gd name="T28" fmla="*/ 14 w 46"/>
                <a:gd name="T29" fmla="*/ 2 h 50"/>
                <a:gd name="T30" fmla="*/ 22 w 46"/>
                <a:gd name="T31" fmla="*/ 0 h 50"/>
                <a:gd name="T32" fmla="*/ 22 w 46"/>
                <a:gd name="T33" fmla="*/ 0 h 50"/>
                <a:gd name="T34" fmla="*/ 32 w 46"/>
                <a:gd name="T35" fmla="*/ 2 h 50"/>
                <a:gd name="T36" fmla="*/ 38 w 46"/>
                <a:gd name="T37" fmla="*/ 6 h 50"/>
                <a:gd name="T38" fmla="*/ 44 w 46"/>
                <a:gd name="T39" fmla="*/ 14 h 50"/>
                <a:gd name="T40" fmla="*/ 46 w 46"/>
                <a:gd name="T41" fmla="*/ 24 h 50"/>
                <a:gd name="T42" fmla="*/ 46 w 46"/>
                <a:gd name="T43" fmla="*/ 24 h 5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46"/>
                <a:gd name="T67" fmla="*/ 0 h 50"/>
                <a:gd name="T68" fmla="*/ 46 w 46"/>
                <a:gd name="T69" fmla="*/ 50 h 50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46" h="50">
                  <a:moveTo>
                    <a:pt x="46" y="24"/>
                  </a:moveTo>
                  <a:lnTo>
                    <a:pt x="46" y="24"/>
                  </a:lnTo>
                  <a:lnTo>
                    <a:pt x="44" y="34"/>
                  </a:lnTo>
                  <a:lnTo>
                    <a:pt x="38" y="42"/>
                  </a:lnTo>
                  <a:lnTo>
                    <a:pt x="32" y="48"/>
                  </a:lnTo>
                  <a:lnTo>
                    <a:pt x="22" y="50"/>
                  </a:lnTo>
                  <a:lnTo>
                    <a:pt x="14" y="48"/>
                  </a:lnTo>
                  <a:lnTo>
                    <a:pt x="8" y="42"/>
                  </a:lnTo>
                  <a:lnTo>
                    <a:pt x="2" y="34"/>
                  </a:lnTo>
                  <a:lnTo>
                    <a:pt x="0" y="24"/>
                  </a:lnTo>
                  <a:lnTo>
                    <a:pt x="2" y="14"/>
                  </a:lnTo>
                  <a:lnTo>
                    <a:pt x="8" y="6"/>
                  </a:lnTo>
                  <a:lnTo>
                    <a:pt x="14" y="2"/>
                  </a:lnTo>
                  <a:lnTo>
                    <a:pt x="22" y="0"/>
                  </a:lnTo>
                  <a:lnTo>
                    <a:pt x="32" y="2"/>
                  </a:lnTo>
                  <a:lnTo>
                    <a:pt x="38" y="6"/>
                  </a:lnTo>
                  <a:lnTo>
                    <a:pt x="44" y="14"/>
                  </a:lnTo>
                  <a:lnTo>
                    <a:pt x="46" y="2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5985" name="Freeform 3579"/>
            <p:cNvSpPr>
              <a:spLocks/>
            </p:cNvSpPr>
            <p:nvPr/>
          </p:nvSpPr>
          <p:spPr bwMode="auto">
            <a:xfrm>
              <a:off x="2595" y="2131"/>
              <a:ext cx="46" cy="50"/>
            </a:xfrm>
            <a:custGeom>
              <a:avLst/>
              <a:gdLst>
                <a:gd name="T0" fmla="*/ 46 w 46"/>
                <a:gd name="T1" fmla="*/ 24 h 50"/>
                <a:gd name="T2" fmla="*/ 46 w 46"/>
                <a:gd name="T3" fmla="*/ 24 h 50"/>
                <a:gd name="T4" fmla="*/ 44 w 46"/>
                <a:gd name="T5" fmla="*/ 34 h 50"/>
                <a:gd name="T6" fmla="*/ 38 w 46"/>
                <a:gd name="T7" fmla="*/ 42 h 50"/>
                <a:gd name="T8" fmla="*/ 32 w 46"/>
                <a:gd name="T9" fmla="*/ 48 h 50"/>
                <a:gd name="T10" fmla="*/ 22 w 46"/>
                <a:gd name="T11" fmla="*/ 50 h 50"/>
                <a:gd name="T12" fmla="*/ 22 w 46"/>
                <a:gd name="T13" fmla="*/ 50 h 50"/>
                <a:gd name="T14" fmla="*/ 14 w 46"/>
                <a:gd name="T15" fmla="*/ 48 h 50"/>
                <a:gd name="T16" fmla="*/ 8 w 46"/>
                <a:gd name="T17" fmla="*/ 42 h 50"/>
                <a:gd name="T18" fmla="*/ 2 w 46"/>
                <a:gd name="T19" fmla="*/ 34 h 50"/>
                <a:gd name="T20" fmla="*/ 0 w 46"/>
                <a:gd name="T21" fmla="*/ 24 h 50"/>
                <a:gd name="T22" fmla="*/ 0 w 46"/>
                <a:gd name="T23" fmla="*/ 24 h 50"/>
                <a:gd name="T24" fmla="*/ 2 w 46"/>
                <a:gd name="T25" fmla="*/ 14 h 50"/>
                <a:gd name="T26" fmla="*/ 8 w 46"/>
                <a:gd name="T27" fmla="*/ 6 h 50"/>
                <a:gd name="T28" fmla="*/ 14 w 46"/>
                <a:gd name="T29" fmla="*/ 2 h 50"/>
                <a:gd name="T30" fmla="*/ 22 w 46"/>
                <a:gd name="T31" fmla="*/ 0 h 50"/>
                <a:gd name="T32" fmla="*/ 22 w 46"/>
                <a:gd name="T33" fmla="*/ 0 h 50"/>
                <a:gd name="T34" fmla="*/ 32 w 46"/>
                <a:gd name="T35" fmla="*/ 2 h 50"/>
                <a:gd name="T36" fmla="*/ 38 w 46"/>
                <a:gd name="T37" fmla="*/ 6 h 50"/>
                <a:gd name="T38" fmla="*/ 44 w 46"/>
                <a:gd name="T39" fmla="*/ 14 h 50"/>
                <a:gd name="T40" fmla="*/ 46 w 46"/>
                <a:gd name="T41" fmla="*/ 24 h 50"/>
                <a:gd name="T42" fmla="*/ 46 w 46"/>
                <a:gd name="T43" fmla="*/ 24 h 5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46"/>
                <a:gd name="T67" fmla="*/ 0 h 50"/>
                <a:gd name="T68" fmla="*/ 46 w 46"/>
                <a:gd name="T69" fmla="*/ 50 h 50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46" h="50">
                  <a:moveTo>
                    <a:pt x="46" y="24"/>
                  </a:moveTo>
                  <a:lnTo>
                    <a:pt x="46" y="24"/>
                  </a:lnTo>
                  <a:lnTo>
                    <a:pt x="44" y="34"/>
                  </a:lnTo>
                  <a:lnTo>
                    <a:pt x="38" y="42"/>
                  </a:lnTo>
                  <a:lnTo>
                    <a:pt x="32" y="48"/>
                  </a:lnTo>
                  <a:lnTo>
                    <a:pt x="22" y="50"/>
                  </a:lnTo>
                  <a:lnTo>
                    <a:pt x="14" y="48"/>
                  </a:lnTo>
                  <a:lnTo>
                    <a:pt x="8" y="42"/>
                  </a:lnTo>
                  <a:lnTo>
                    <a:pt x="2" y="34"/>
                  </a:lnTo>
                  <a:lnTo>
                    <a:pt x="0" y="24"/>
                  </a:lnTo>
                  <a:lnTo>
                    <a:pt x="2" y="14"/>
                  </a:lnTo>
                  <a:lnTo>
                    <a:pt x="8" y="6"/>
                  </a:lnTo>
                  <a:lnTo>
                    <a:pt x="14" y="2"/>
                  </a:lnTo>
                  <a:lnTo>
                    <a:pt x="22" y="0"/>
                  </a:lnTo>
                  <a:lnTo>
                    <a:pt x="32" y="2"/>
                  </a:lnTo>
                  <a:lnTo>
                    <a:pt x="38" y="6"/>
                  </a:lnTo>
                  <a:lnTo>
                    <a:pt x="44" y="14"/>
                  </a:lnTo>
                  <a:lnTo>
                    <a:pt x="46" y="2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5986" name="Freeform 3580"/>
            <p:cNvSpPr>
              <a:spLocks/>
            </p:cNvSpPr>
            <p:nvPr/>
          </p:nvSpPr>
          <p:spPr bwMode="auto">
            <a:xfrm>
              <a:off x="2601" y="2135"/>
              <a:ext cx="34" cy="42"/>
            </a:xfrm>
            <a:custGeom>
              <a:avLst/>
              <a:gdLst>
                <a:gd name="T0" fmla="*/ 34 w 34"/>
                <a:gd name="T1" fmla="*/ 20 h 42"/>
                <a:gd name="T2" fmla="*/ 34 w 34"/>
                <a:gd name="T3" fmla="*/ 20 h 42"/>
                <a:gd name="T4" fmla="*/ 32 w 34"/>
                <a:gd name="T5" fmla="*/ 28 h 42"/>
                <a:gd name="T6" fmla="*/ 30 w 34"/>
                <a:gd name="T7" fmla="*/ 36 h 42"/>
                <a:gd name="T8" fmla="*/ 24 w 34"/>
                <a:gd name="T9" fmla="*/ 40 h 42"/>
                <a:gd name="T10" fmla="*/ 16 w 34"/>
                <a:gd name="T11" fmla="*/ 42 h 42"/>
                <a:gd name="T12" fmla="*/ 16 w 34"/>
                <a:gd name="T13" fmla="*/ 42 h 42"/>
                <a:gd name="T14" fmla="*/ 10 w 34"/>
                <a:gd name="T15" fmla="*/ 40 h 42"/>
                <a:gd name="T16" fmla="*/ 4 w 34"/>
                <a:gd name="T17" fmla="*/ 36 h 42"/>
                <a:gd name="T18" fmla="*/ 0 w 34"/>
                <a:gd name="T19" fmla="*/ 28 h 42"/>
                <a:gd name="T20" fmla="*/ 0 w 34"/>
                <a:gd name="T21" fmla="*/ 20 h 42"/>
                <a:gd name="T22" fmla="*/ 0 w 34"/>
                <a:gd name="T23" fmla="*/ 20 h 42"/>
                <a:gd name="T24" fmla="*/ 0 w 34"/>
                <a:gd name="T25" fmla="*/ 12 h 42"/>
                <a:gd name="T26" fmla="*/ 4 w 34"/>
                <a:gd name="T27" fmla="*/ 6 h 42"/>
                <a:gd name="T28" fmla="*/ 10 w 34"/>
                <a:gd name="T29" fmla="*/ 2 h 42"/>
                <a:gd name="T30" fmla="*/ 16 w 34"/>
                <a:gd name="T31" fmla="*/ 0 h 42"/>
                <a:gd name="T32" fmla="*/ 16 w 34"/>
                <a:gd name="T33" fmla="*/ 0 h 42"/>
                <a:gd name="T34" fmla="*/ 24 w 34"/>
                <a:gd name="T35" fmla="*/ 2 h 42"/>
                <a:gd name="T36" fmla="*/ 30 w 34"/>
                <a:gd name="T37" fmla="*/ 6 h 42"/>
                <a:gd name="T38" fmla="*/ 32 w 34"/>
                <a:gd name="T39" fmla="*/ 12 h 42"/>
                <a:gd name="T40" fmla="*/ 34 w 34"/>
                <a:gd name="T41" fmla="*/ 20 h 42"/>
                <a:gd name="T42" fmla="*/ 34 w 34"/>
                <a:gd name="T43" fmla="*/ 20 h 42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34"/>
                <a:gd name="T67" fmla="*/ 0 h 42"/>
                <a:gd name="T68" fmla="*/ 34 w 34"/>
                <a:gd name="T69" fmla="*/ 42 h 42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34" h="42">
                  <a:moveTo>
                    <a:pt x="34" y="20"/>
                  </a:moveTo>
                  <a:lnTo>
                    <a:pt x="34" y="20"/>
                  </a:lnTo>
                  <a:lnTo>
                    <a:pt x="32" y="28"/>
                  </a:lnTo>
                  <a:lnTo>
                    <a:pt x="30" y="36"/>
                  </a:lnTo>
                  <a:lnTo>
                    <a:pt x="24" y="40"/>
                  </a:lnTo>
                  <a:lnTo>
                    <a:pt x="16" y="42"/>
                  </a:lnTo>
                  <a:lnTo>
                    <a:pt x="10" y="40"/>
                  </a:lnTo>
                  <a:lnTo>
                    <a:pt x="4" y="36"/>
                  </a:lnTo>
                  <a:lnTo>
                    <a:pt x="0" y="28"/>
                  </a:lnTo>
                  <a:lnTo>
                    <a:pt x="0" y="20"/>
                  </a:lnTo>
                  <a:lnTo>
                    <a:pt x="0" y="12"/>
                  </a:lnTo>
                  <a:lnTo>
                    <a:pt x="4" y="6"/>
                  </a:lnTo>
                  <a:lnTo>
                    <a:pt x="10" y="2"/>
                  </a:lnTo>
                  <a:lnTo>
                    <a:pt x="16" y="0"/>
                  </a:lnTo>
                  <a:lnTo>
                    <a:pt x="24" y="2"/>
                  </a:lnTo>
                  <a:lnTo>
                    <a:pt x="30" y="6"/>
                  </a:lnTo>
                  <a:lnTo>
                    <a:pt x="32" y="12"/>
                  </a:lnTo>
                  <a:lnTo>
                    <a:pt x="34" y="20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5987" name="Freeform 3581"/>
            <p:cNvSpPr>
              <a:spLocks/>
            </p:cNvSpPr>
            <p:nvPr/>
          </p:nvSpPr>
          <p:spPr bwMode="auto">
            <a:xfrm>
              <a:off x="2801" y="2395"/>
              <a:ext cx="40" cy="50"/>
            </a:xfrm>
            <a:custGeom>
              <a:avLst/>
              <a:gdLst>
                <a:gd name="T0" fmla="*/ 40 w 40"/>
                <a:gd name="T1" fmla="*/ 26 h 50"/>
                <a:gd name="T2" fmla="*/ 40 w 40"/>
                <a:gd name="T3" fmla="*/ 26 h 50"/>
                <a:gd name="T4" fmla="*/ 40 w 40"/>
                <a:gd name="T5" fmla="*/ 36 h 50"/>
                <a:gd name="T6" fmla="*/ 34 w 40"/>
                <a:gd name="T7" fmla="*/ 44 h 50"/>
                <a:gd name="T8" fmla="*/ 28 w 40"/>
                <a:gd name="T9" fmla="*/ 48 h 50"/>
                <a:gd name="T10" fmla="*/ 20 w 40"/>
                <a:gd name="T11" fmla="*/ 50 h 50"/>
                <a:gd name="T12" fmla="*/ 20 w 40"/>
                <a:gd name="T13" fmla="*/ 50 h 50"/>
                <a:gd name="T14" fmla="*/ 12 w 40"/>
                <a:gd name="T15" fmla="*/ 48 h 50"/>
                <a:gd name="T16" fmla="*/ 6 w 40"/>
                <a:gd name="T17" fmla="*/ 44 h 50"/>
                <a:gd name="T18" fmla="*/ 2 w 40"/>
                <a:gd name="T19" fmla="*/ 36 h 50"/>
                <a:gd name="T20" fmla="*/ 0 w 40"/>
                <a:gd name="T21" fmla="*/ 26 h 50"/>
                <a:gd name="T22" fmla="*/ 0 w 40"/>
                <a:gd name="T23" fmla="*/ 26 h 50"/>
                <a:gd name="T24" fmla="*/ 2 w 40"/>
                <a:gd name="T25" fmla="*/ 16 h 50"/>
                <a:gd name="T26" fmla="*/ 6 w 40"/>
                <a:gd name="T27" fmla="*/ 8 h 50"/>
                <a:gd name="T28" fmla="*/ 12 w 40"/>
                <a:gd name="T29" fmla="*/ 2 h 50"/>
                <a:gd name="T30" fmla="*/ 20 w 40"/>
                <a:gd name="T31" fmla="*/ 0 h 50"/>
                <a:gd name="T32" fmla="*/ 20 w 40"/>
                <a:gd name="T33" fmla="*/ 0 h 50"/>
                <a:gd name="T34" fmla="*/ 28 w 40"/>
                <a:gd name="T35" fmla="*/ 2 h 50"/>
                <a:gd name="T36" fmla="*/ 34 w 40"/>
                <a:gd name="T37" fmla="*/ 8 h 50"/>
                <a:gd name="T38" fmla="*/ 40 w 40"/>
                <a:gd name="T39" fmla="*/ 16 h 50"/>
                <a:gd name="T40" fmla="*/ 40 w 40"/>
                <a:gd name="T41" fmla="*/ 26 h 50"/>
                <a:gd name="T42" fmla="*/ 40 w 40"/>
                <a:gd name="T43" fmla="*/ 26 h 5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40"/>
                <a:gd name="T67" fmla="*/ 0 h 50"/>
                <a:gd name="T68" fmla="*/ 40 w 40"/>
                <a:gd name="T69" fmla="*/ 50 h 50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40" h="50">
                  <a:moveTo>
                    <a:pt x="40" y="26"/>
                  </a:moveTo>
                  <a:lnTo>
                    <a:pt x="40" y="26"/>
                  </a:lnTo>
                  <a:lnTo>
                    <a:pt x="40" y="36"/>
                  </a:lnTo>
                  <a:lnTo>
                    <a:pt x="34" y="44"/>
                  </a:lnTo>
                  <a:lnTo>
                    <a:pt x="28" y="48"/>
                  </a:lnTo>
                  <a:lnTo>
                    <a:pt x="20" y="50"/>
                  </a:lnTo>
                  <a:lnTo>
                    <a:pt x="12" y="48"/>
                  </a:lnTo>
                  <a:lnTo>
                    <a:pt x="6" y="44"/>
                  </a:lnTo>
                  <a:lnTo>
                    <a:pt x="2" y="36"/>
                  </a:lnTo>
                  <a:lnTo>
                    <a:pt x="0" y="26"/>
                  </a:lnTo>
                  <a:lnTo>
                    <a:pt x="2" y="16"/>
                  </a:lnTo>
                  <a:lnTo>
                    <a:pt x="6" y="8"/>
                  </a:lnTo>
                  <a:lnTo>
                    <a:pt x="12" y="2"/>
                  </a:lnTo>
                  <a:lnTo>
                    <a:pt x="20" y="0"/>
                  </a:lnTo>
                  <a:lnTo>
                    <a:pt x="28" y="2"/>
                  </a:lnTo>
                  <a:lnTo>
                    <a:pt x="34" y="8"/>
                  </a:lnTo>
                  <a:lnTo>
                    <a:pt x="40" y="16"/>
                  </a:lnTo>
                  <a:lnTo>
                    <a:pt x="40" y="2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5988" name="Freeform 3582"/>
            <p:cNvSpPr>
              <a:spLocks/>
            </p:cNvSpPr>
            <p:nvPr/>
          </p:nvSpPr>
          <p:spPr bwMode="auto">
            <a:xfrm>
              <a:off x="2801" y="2395"/>
              <a:ext cx="40" cy="50"/>
            </a:xfrm>
            <a:custGeom>
              <a:avLst/>
              <a:gdLst>
                <a:gd name="T0" fmla="*/ 40 w 40"/>
                <a:gd name="T1" fmla="*/ 26 h 50"/>
                <a:gd name="T2" fmla="*/ 40 w 40"/>
                <a:gd name="T3" fmla="*/ 26 h 50"/>
                <a:gd name="T4" fmla="*/ 40 w 40"/>
                <a:gd name="T5" fmla="*/ 36 h 50"/>
                <a:gd name="T6" fmla="*/ 34 w 40"/>
                <a:gd name="T7" fmla="*/ 44 h 50"/>
                <a:gd name="T8" fmla="*/ 28 w 40"/>
                <a:gd name="T9" fmla="*/ 48 h 50"/>
                <a:gd name="T10" fmla="*/ 20 w 40"/>
                <a:gd name="T11" fmla="*/ 50 h 50"/>
                <a:gd name="T12" fmla="*/ 20 w 40"/>
                <a:gd name="T13" fmla="*/ 50 h 50"/>
                <a:gd name="T14" fmla="*/ 12 w 40"/>
                <a:gd name="T15" fmla="*/ 48 h 50"/>
                <a:gd name="T16" fmla="*/ 6 w 40"/>
                <a:gd name="T17" fmla="*/ 44 h 50"/>
                <a:gd name="T18" fmla="*/ 2 w 40"/>
                <a:gd name="T19" fmla="*/ 36 h 50"/>
                <a:gd name="T20" fmla="*/ 0 w 40"/>
                <a:gd name="T21" fmla="*/ 26 h 50"/>
                <a:gd name="T22" fmla="*/ 0 w 40"/>
                <a:gd name="T23" fmla="*/ 26 h 50"/>
                <a:gd name="T24" fmla="*/ 2 w 40"/>
                <a:gd name="T25" fmla="*/ 16 h 50"/>
                <a:gd name="T26" fmla="*/ 6 w 40"/>
                <a:gd name="T27" fmla="*/ 8 h 50"/>
                <a:gd name="T28" fmla="*/ 12 w 40"/>
                <a:gd name="T29" fmla="*/ 2 h 50"/>
                <a:gd name="T30" fmla="*/ 20 w 40"/>
                <a:gd name="T31" fmla="*/ 0 h 50"/>
                <a:gd name="T32" fmla="*/ 20 w 40"/>
                <a:gd name="T33" fmla="*/ 0 h 50"/>
                <a:gd name="T34" fmla="*/ 28 w 40"/>
                <a:gd name="T35" fmla="*/ 2 h 50"/>
                <a:gd name="T36" fmla="*/ 34 w 40"/>
                <a:gd name="T37" fmla="*/ 8 h 50"/>
                <a:gd name="T38" fmla="*/ 40 w 40"/>
                <a:gd name="T39" fmla="*/ 16 h 50"/>
                <a:gd name="T40" fmla="*/ 40 w 40"/>
                <a:gd name="T41" fmla="*/ 26 h 50"/>
                <a:gd name="T42" fmla="*/ 40 w 40"/>
                <a:gd name="T43" fmla="*/ 26 h 5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40"/>
                <a:gd name="T67" fmla="*/ 0 h 50"/>
                <a:gd name="T68" fmla="*/ 40 w 40"/>
                <a:gd name="T69" fmla="*/ 50 h 50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40" h="50">
                  <a:moveTo>
                    <a:pt x="40" y="26"/>
                  </a:moveTo>
                  <a:lnTo>
                    <a:pt x="40" y="26"/>
                  </a:lnTo>
                  <a:lnTo>
                    <a:pt x="40" y="36"/>
                  </a:lnTo>
                  <a:lnTo>
                    <a:pt x="34" y="44"/>
                  </a:lnTo>
                  <a:lnTo>
                    <a:pt x="28" y="48"/>
                  </a:lnTo>
                  <a:lnTo>
                    <a:pt x="20" y="50"/>
                  </a:lnTo>
                  <a:lnTo>
                    <a:pt x="12" y="48"/>
                  </a:lnTo>
                  <a:lnTo>
                    <a:pt x="6" y="44"/>
                  </a:lnTo>
                  <a:lnTo>
                    <a:pt x="2" y="36"/>
                  </a:lnTo>
                  <a:lnTo>
                    <a:pt x="0" y="26"/>
                  </a:lnTo>
                  <a:lnTo>
                    <a:pt x="2" y="16"/>
                  </a:lnTo>
                  <a:lnTo>
                    <a:pt x="6" y="8"/>
                  </a:lnTo>
                  <a:lnTo>
                    <a:pt x="12" y="2"/>
                  </a:lnTo>
                  <a:lnTo>
                    <a:pt x="20" y="0"/>
                  </a:lnTo>
                  <a:lnTo>
                    <a:pt x="28" y="2"/>
                  </a:lnTo>
                  <a:lnTo>
                    <a:pt x="34" y="8"/>
                  </a:lnTo>
                  <a:lnTo>
                    <a:pt x="40" y="16"/>
                  </a:lnTo>
                  <a:lnTo>
                    <a:pt x="40" y="26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5989" name="Freeform 3583"/>
            <p:cNvSpPr>
              <a:spLocks/>
            </p:cNvSpPr>
            <p:nvPr/>
          </p:nvSpPr>
          <p:spPr bwMode="auto">
            <a:xfrm>
              <a:off x="2807" y="2399"/>
              <a:ext cx="30" cy="42"/>
            </a:xfrm>
            <a:custGeom>
              <a:avLst/>
              <a:gdLst>
                <a:gd name="T0" fmla="*/ 30 w 30"/>
                <a:gd name="T1" fmla="*/ 22 h 42"/>
                <a:gd name="T2" fmla="*/ 30 w 30"/>
                <a:gd name="T3" fmla="*/ 22 h 42"/>
                <a:gd name="T4" fmla="*/ 28 w 30"/>
                <a:gd name="T5" fmla="*/ 30 h 42"/>
                <a:gd name="T6" fmla="*/ 26 w 30"/>
                <a:gd name="T7" fmla="*/ 36 h 42"/>
                <a:gd name="T8" fmla="*/ 20 w 30"/>
                <a:gd name="T9" fmla="*/ 40 h 42"/>
                <a:gd name="T10" fmla="*/ 14 w 30"/>
                <a:gd name="T11" fmla="*/ 42 h 42"/>
                <a:gd name="T12" fmla="*/ 14 w 30"/>
                <a:gd name="T13" fmla="*/ 42 h 42"/>
                <a:gd name="T14" fmla="*/ 8 w 30"/>
                <a:gd name="T15" fmla="*/ 40 h 42"/>
                <a:gd name="T16" fmla="*/ 4 w 30"/>
                <a:gd name="T17" fmla="*/ 36 h 42"/>
                <a:gd name="T18" fmla="*/ 0 w 30"/>
                <a:gd name="T19" fmla="*/ 30 h 42"/>
                <a:gd name="T20" fmla="*/ 0 w 30"/>
                <a:gd name="T21" fmla="*/ 22 h 42"/>
                <a:gd name="T22" fmla="*/ 0 w 30"/>
                <a:gd name="T23" fmla="*/ 22 h 42"/>
                <a:gd name="T24" fmla="*/ 0 w 30"/>
                <a:gd name="T25" fmla="*/ 14 h 42"/>
                <a:gd name="T26" fmla="*/ 4 w 30"/>
                <a:gd name="T27" fmla="*/ 6 h 42"/>
                <a:gd name="T28" fmla="*/ 8 w 30"/>
                <a:gd name="T29" fmla="*/ 2 h 42"/>
                <a:gd name="T30" fmla="*/ 14 w 30"/>
                <a:gd name="T31" fmla="*/ 0 h 42"/>
                <a:gd name="T32" fmla="*/ 14 w 30"/>
                <a:gd name="T33" fmla="*/ 0 h 42"/>
                <a:gd name="T34" fmla="*/ 20 w 30"/>
                <a:gd name="T35" fmla="*/ 2 h 42"/>
                <a:gd name="T36" fmla="*/ 26 w 30"/>
                <a:gd name="T37" fmla="*/ 6 h 42"/>
                <a:gd name="T38" fmla="*/ 28 w 30"/>
                <a:gd name="T39" fmla="*/ 14 h 42"/>
                <a:gd name="T40" fmla="*/ 30 w 30"/>
                <a:gd name="T41" fmla="*/ 22 h 42"/>
                <a:gd name="T42" fmla="*/ 30 w 30"/>
                <a:gd name="T43" fmla="*/ 22 h 42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30"/>
                <a:gd name="T67" fmla="*/ 0 h 42"/>
                <a:gd name="T68" fmla="*/ 30 w 30"/>
                <a:gd name="T69" fmla="*/ 42 h 42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30" h="42">
                  <a:moveTo>
                    <a:pt x="30" y="22"/>
                  </a:moveTo>
                  <a:lnTo>
                    <a:pt x="30" y="22"/>
                  </a:lnTo>
                  <a:lnTo>
                    <a:pt x="28" y="30"/>
                  </a:lnTo>
                  <a:lnTo>
                    <a:pt x="26" y="36"/>
                  </a:lnTo>
                  <a:lnTo>
                    <a:pt x="20" y="40"/>
                  </a:lnTo>
                  <a:lnTo>
                    <a:pt x="14" y="42"/>
                  </a:lnTo>
                  <a:lnTo>
                    <a:pt x="8" y="40"/>
                  </a:lnTo>
                  <a:lnTo>
                    <a:pt x="4" y="36"/>
                  </a:lnTo>
                  <a:lnTo>
                    <a:pt x="0" y="30"/>
                  </a:lnTo>
                  <a:lnTo>
                    <a:pt x="0" y="22"/>
                  </a:lnTo>
                  <a:lnTo>
                    <a:pt x="0" y="14"/>
                  </a:lnTo>
                  <a:lnTo>
                    <a:pt x="4" y="6"/>
                  </a:lnTo>
                  <a:lnTo>
                    <a:pt x="8" y="2"/>
                  </a:lnTo>
                  <a:lnTo>
                    <a:pt x="14" y="0"/>
                  </a:lnTo>
                  <a:lnTo>
                    <a:pt x="20" y="2"/>
                  </a:lnTo>
                  <a:lnTo>
                    <a:pt x="26" y="6"/>
                  </a:lnTo>
                  <a:lnTo>
                    <a:pt x="28" y="14"/>
                  </a:lnTo>
                  <a:lnTo>
                    <a:pt x="30" y="22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5990" name="Freeform 3584"/>
            <p:cNvSpPr>
              <a:spLocks/>
            </p:cNvSpPr>
            <p:nvPr/>
          </p:nvSpPr>
          <p:spPr bwMode="auto">
            <a:xfrm>
              <a:off x="2877" y="2491"/>
              <a:ext cx="46" cy="46"/>
            </a:xfrm>
            <a:custGeom>
              <a:avLst/>
              <a:gdLst>
                <a:gd name="T0" fmla="*/ 46 w 46"/>
                <a:gd name="T1" fmla="*/ 22 h 46"/>
                <a:gd name="T2" fmla="*/ 46 w 46"/>
                <a:gd name="T3" fmla="*/ 22 h 46"/>
                <a:gd name="T4" fmla="*/ 44 w 46"/>
                <a:gd name="T5" fmla="*/ 32 h 46"/>
                <a:gd name="T6" fmla="*/ 38 w 46"/>
                <a:gd name="T7" fmla="*/ 40 h 46"/>
                <a:gd name="T8" fmla="*/ 32 w 46"/>
                <a:gd name="T9" fmla="*/ 44 h 46"/>
                <a:gd name="T10" fmla="*/ 24 w 46"/>
                <a:gd name="T11" fmla="*/ 46 h 46"/>
                <a:gd name="T12" fmla="*/ 24 w 46"/>
                <a:gd name="T13" fmla="*/ 46 h 46"/>
                <a:gd name="T14" fmla="*/ 14 w 46"/>
                <a:gd name="T15" fmla="*/ 44 h 46"/>
                <a:gd name="T16" fmla="*/ 8 w 46"/>
                <a:gd name="T17" fmla="*/ 40 h 46"/>
                <a:gd name="T18" fmla="*/ 2 w 46"/>
                <a:gd name="T19" fmla="*/ 32 h 46"/>
                <a:gd name="T20" fmla="*/ 0 w 46"/>
                <a:gd name="T21" fmla="*/ 22 h 46"/>
                <a:gd name="T22" fmla="*/ 0 w 46"/>
                <a:gd name="T23" fmla="*/ 22 h 46"/>
                <a:gd name="T24" fmla="*/ 2 w 46"/>
                <a:gd name="T25" fmla="*/ 14 h 46"/>
                <a:gd name="T26" fmla="*/ 8 w 46"/>
                <a:gd name="T27" fmla="*/ 6 h 46"/>
                <a:gd name="T28" fmla="*/ 14 w 46"/>
                <a:gd name="T29" fmla="*/ 2 h 46"/>
                <a:gd name="T30" fmla="*/ 24 w 46"/>
                <a:gd name="T31" fmla="*/ 0 h 46"/>
                <a:gd name="T32" fmla="*/ 24 w 46"/>
                <a:gd name="T33" fmla="*/ 0 h 46"/>
                <a:gd name="T34" fmla="*/ 32 w 46"/>
                <a:gd name="T35" fmla="*/ 2 h 46"/>
                <a:gd name="T36" fmla="*/ 38 w 46"/>
                <a:gd name="T37" fmla="*/ 6 h 46"/>
                <a:gd name="T38" fmla="*/ 44 w 46"/>
                <a:gd name="T39" fmla="*/ 14 h 46"/>
                <a:gd name="T40" fmla="*/ 46 w 46"/>
                <a:gd name="T41" fmla="*/ 22 h 46"/>
                <a:gd name="T42" fmla="*/ 46 w 46"/>
                <a:gd name="T43" fmla="*/ 22 h 4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46"/>
                <a:gd name="T67" fmla="*/ 0 h 46"/>
                <a:gd name="T68" fmla="*/ 46 w 46"/>
                <a:gd name="T69" fmla="*/ 46 h 4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46" h="46">
                  <a:moveTo>
                    <a:pt x="46" y="22"/>
                  </a:moveTo>
                  <a:lnTo>
                    <a:pt x="46" y="22"/>
                  </a:lnTo>
                  <a:lnTo>
                    <a:pt x="44" y="32"/>
                  </a:lnTo>
                  <a:lnTo>
                    <a:pt x="38" y="40"/>
                  </a:lnTo>
                  <a:lnTo>
                    <a:pt x="32" y="44"/>
                  </a:lnTo>
                  <a:lnTo>
                    <a:pt x="24" y="46"/>
                  </a:lnTo>
                  <a:lnTo>
                    <a:pt x="14" y="44"/>
                  </a:lnTo>
                  <a:lnTo>
                    <a:pt x="8" y="40"/>
                  </a:lnTo>
                  <a:lnTo>
                    <a:pt x="2" y="32"/>
                  </a:lnTo>
                  <a:lnTo>
                    <a:pt x="0" y="22"/>
                  </a:lnTo>
                  <a:lnTo>
                    <a:pt x="2" y="14"/>
                  </a:lnTo>
                  <a:lnTo>
                    <a:pt x="8" y="6"/>
                  </a:lnTo>
                  <a:lnTo>
                    <a:pt x="14" y="2"/>
                  </a:lnTo>
                  <a:lnTo>
                    <a:pt x="24" y="0"/>
                  </a:lnTo>
                  <a:lnTo>
                    <a:pt x="32" y="2"/>
                  </a:lnTo>
                  <a:lnTo>
                    <a:pt x="38" y="6"/>
                  </a:lnTo>
                  <a:lnTo>
                    <a:pt x="44" y="14"/>
                  </a:lnTo>
                  <a:lnTo>
                    <a:pt x="46" y="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5991" name="Freeform 3585"/>
            <p:cNvSpPr>
              <a:spLocks/>
            </p:cNvSpPr>
            <p:nvPr/>
          </p:nvSpPr>
          <p:spPr bwMode="auto">
            <a:xfrm>
              <a:off x="2877" y="2491"/>
              <a:ext cx="46" cy="46"/>
            </a:xfrm>
            <a:custGeom>
              <a:avLst/>
              <a:gdLst>
                <a:gd name="T0" fmla="*/ 46 w 46"/>
                <a:gd name="T1" fmla="*/ 22 h 46"/>
                <a:gd name="T2" fmla="*/ 46 w 46"/>
                <a:gd name="T3" fmla="*/ 22 h 46"/>
                <a:gd name="T4" fmla="*/ 44 w 46"/>
                <a:gd name="T5" fmla="*/ 32 h 46"/>
                <a:gd name="T6" fmla="*/ 38 w 46"/>
                <a:gd name="T7" fmla="*/ 40 h 46"/>
                <a:gd name="T8" fmla="*/ 32 w 46"/>
                <a:gd name="T9" fmla="*/ 44 h 46"/>
                <a:gd name="T10" fmla="*/ 24 w 46"/>
                <a:gd name="T11" fmla="*/ 46 h 46"/>
                <a:gd name="T12" fmla="*/ 24 w 46"/>
                <a:gd name="T13" fmla="*/ 46 h 46"/>
                <a:gd name="T14" fmla="*/ 14 w 46"/>
                <a:gd name="T15" fmla="*/ 44 h 46"/>
                <a:gd name="T16" fmla="*/ 8 w 46"/>
                <a:gd name="T17" fmla="*/ 40 h 46"/>
                <a:gd name="T18" fmla="*/ 2 w 46"/>
                <a:gd name="T19" fmla="*/ 32 h 46"/>
                <a:gd name="T20" fmla="*/ 0 w 46"/>
                <a:gd name="T21" fmla="*/ 22 h 46"/>
                <a:gd name="T22" fmla="*/ 0 w 46"/>
                <a:gd name="T23" fmla="*/ 22 h 46"/>
                <a:gd name="T24" fmla="*/ 2 w 46"/>
                <a:gd name="T25" fmla="*/ 14 h 46"/>
                <a:gd name="T26" fmla="*/ 8 w 46"/>
                <a:gd name="T27" fmla="*/ 6 h 46"/>
                <a:gd name="T28" fmla="*/ 14 w 46"/>
                <a:gd name="T29" fmla="*/ 2 h 46"/>
                <a:gd name="T30" fmla="*/ 24 w 46"/>
                <a:gd name="T31" fmla="*/ 0 h 46"/>
                <a:gd name="T32" fmla="*/ 24 w 46"/>
                <a:gd name="T33" fmla="*/ 0 h 46"/>
                <a:gd name="T34" fmla="*/ 32 w 46"/>
                <a:gd name="T35" fmla="*/ 2 h 46"/>
                <a:gd name="T36" fmla="*/ 38 w 46"/>
                <a:gd name="T37" fmla="*/ 6 h 46"/>
                <a:gd name="T38" fmla="*/ 44 w 46"/>
                <a:gd name="T39" fmla="*/ 14 h 46"/>
                <a:gd name="T40" fmla="*/ 46 w 46"/>
                <a:gd name="T41" fmla="*/ 22 h 46"/>
                <a:gd name="T42" fmla="*/ 46 w 46"/>
                <a:gd name="T43" fmla="*/ 22 h 4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46"/>
                <a:gd name="T67" fmla="*/ 0 h 46"/>
                <a:gd name="T68" fmla="*/ 46 w 46"/>
                <a:gd name="T69" fmla="*/ 46 h 4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46" h="46">
                  <a:moveTo>
                    <a:pt x="46" y="22"/>
                  </a:moveTo>
                  <a:lnTo>
                    <a:pt x="46" y="22"/>
                  </a:lnTo>
                  <a:lnTo>
                    <a:pt x="44" y="32"/>
                  </a:lnTo>
                  <a:lnTo>
                    <a:pt x="38" y="40"/>
                  </a:lnTo>
                  <a:lnTo>
                    <a:pt x="32" y="44"/>
                  </a:lnTo>
                  <a:lnTo>
                    <a:pt x="24" y="46"/>
                  </a:lnTo>
                  <a:lnTo>
                    <a:pt x="14" y="44"/>
                  </a:lnTo>
                  <a:lnTo>
                    <a:pt x="8" y="40"/>
                  </a:lnTo>
                  <a:lnTo>
                    <a:pt x="2" y="32"/>
                  </a:lnTo>
                  <a:lnTo>
                    <a:pt x="0" y="22"/>
                  </a:lnTo>
                  <a:lnTo>
                    <a:pt x="2" y="14"/>
                  </a:lnTo>
                  <a:lnTo>
                    <a:pt x="8" y="6"/>
                  </a:lnTo>
                  <a:lnTo>
                    <a:pt x="14" y="2"/>
                  </a:lnTo>
                  <a:lnTo>
                    <a:pt x="24" y="0"/>
                  </a:lnTo>
                  <a:lnTo>
                    <a:pt x="32" y="2"/>
                  </a:lnTo>
                  <a:lnTo>
                    <a:pt x="38" y="6"/>
                  </a:lnTo>
                  <a:lnTo>
                    <a:pt x="44" y="14"/>
                  </a:lnTo>
                  <a:lnTo>
                    <a:pt x="46" y="22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5992" name="Freeform 3586"/>
            <p:cNvSpPr>
              <a:spLocks/>
            </p:cNvSpPr>
            <p:nvPr/>
          </p:nvSpPr>
          <p:spPr bwMode="auto">
            <a:xfrm>
              <a:off x="2883" y="2495"/>
              <a:ext cx="34" cy="38"/>
            </a:xfrm>
            <a:custGeom>
              <a:avLst/>
              <a:gdLst>
                <a:gd name="T0" fmla="*/ 34 w 34"/>
                <a:gd name="T1" fmla="*/ 18 h 38"/>
                <a:gd name="T2" fmla="*/ 34 w 34"/>
                <a:gd name="T3" fmla="*/ 18 h 38"/>
                <a:gd name="T4" fmla="*/ 34 w 34"/>
                <a:gd name="T5" fmla="*/ 26 h 38"/>
                <a:gd name="T6" fmla="*/ 30 w 34"/>
                <a:gd name="T7" fmla="*/ 32 h 38"/>
                <a:gd name="T8" fmla="*/ 24 w 34"/>
                <a:gd name="T9" fmla="*/ 36 h 38"/>
                <a:gd name="T10" fmla="*/ 18 w 34"/>
                <a:gd name="T11" fmla="*/ 38 h 38"/>
                <a:gd name="T12" fmla="*/ 18 w 34"/>
                <a:gd name="T13" fmla="*/ 38 h 38"/>
                <a:gd name="T14" fmla="*/ 10 w 34"/>
                <a:gd name="T15" fmla="*/ 36 h 38"/>
                <a:gd name="T16" fmla="*/ 4 w 34"/>
                <a:gd name="T17" fmla="*/ 32 h 38"/>
                <a:gd name="T18" fmla="*/ 2 w 34"/>
                <a:gd name="T19" fmla="*/ 26 h 38"/>
                <a:gd name="T20" fmla="*/ 0 w 34"/>
                <a:gd name="T21" fmla="*/ 18 h 38"/>
                <a:gd name="T22" fmla="*/ 0 w 34"/>
                <a:gd name="T23" fmla="*/ 18 h 38"/>
                <a:gd name="T24" fmla="*/ 2 w 34"/>
                <a:gd name="T25" fmla="*/ 12 h 38"/>
                <a:gd name="T26" fmla="*/ 4 w 34"/>
                <a:gd name="T27" fmla="*/ 6 h 38"/>
                <a:gd name="T28" fmla="*/ 10 w 34"/>
                <a:gd name="T29" fmla="*/ 2 h 38"/>
                <a:gd name="T30" fmla="*/ 18 w 34"/>
                <a:gd name="T31" fmla="*/ 0 h 38"/>
                <a:gd name="T32" fmla="*/ 18 w 34"/>
                <a:gd name="T33" fmla="*/ 0 h 38"/>
                <a:gd name="T34" fmla="*/ 24 w 34"/>
                <a:gd name="T35" fmla="*/ 2 h 38"/>
                <a:gd name="T36" fmla="*/ 30 w 34"/>
                <a:gd name="T37" fmla="*/ 6 h 38"/>
                <a:gd name="T38" fmla="*/ 34 w 34"/>
                <a:gd name="T39" fmla="*/ 12 h 38"/>
                <a:gd name="T40" fmla="*/ 34 w 34"/>
                <a:gd name="T41" fmla="*/ 18 h 38"/>
                <a:gd name="T42" fmla="*/ 34 w 34"/>
                <a:gd name="T43" fmla="*/ 18 h 38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34"/>
                <a:gd name="T67" fmla="*/ 0 h 38"/>
                <a:gd name="T68" fmla="*/ 34 w 34"/>
                <a:gd name="T69" fmla="*/ 38 h 38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34" h="38">
                  <a:moveTo>
                    <a:pt x="34" y="18"/>
                  </a:moveTo>
                  <a:lnTo>
                    <a:pt x="34" y="18"/>
                  </a:lnTo>
                  <a:lnTo>
                    <a:pt x="34" y="26"/>
                  </a:lnTo>
                  <a:lnTo>
                    <a:pt x="30" y="32"/>
                  </a:lnTo>
                  <a:lnTo>
                    <a:pt x="24" y="36"/>
                  </a:lnTo>
                  <a:lnTo>
                    <a:pt x="18" y="38"/>
                  </a:lnTo>
                  <a:lnTo>
                    <a:pt x="10" y="36"/>
                  </a:lnTo>
                  <a:lnTo>
                    <a:pt x="4" y="32"/>
                  </a:lnTo>
                  <a:lnTo>
                    <a:pt x="2" y="26"/>
                  </a:lnTo>
                  <a:lnTo>
                    <a:pt x="0" y="18"/>
                  </a:lnTo>
                  <a:lnTo>
                    <a:pt x="2" y="12"/>
                  </a:lnTo>
                  <a:lnTo>
                    <a:pt x="4" y="6"/>
                  </a:lnTo>
                  <a:lnTo>
                    <a:pt x="10" y="2"/>
                  </a:lnTo>
                  <a:lnTo>
                    <a:pt x="18" y="0"/>
                  </a:lnTo>
                  <a:lnTo>
                    <a:pt x="24" y="2"/>
                  </a:lnTo>
                  <a:lnTo>
                    <a:pt x="30" y="6"/>
                  </a:lnTo>
                  <a:lnTo>
                    <a:pt x="34" y="12"/>
                  </a:lnTo>
                  <a:lnTo>
                    <a:pt x="34" y="18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5993" name="Freeform 3587"/>
            <p:cNvSpPr>
              <a:spLocks/>
            </p:cNvSpPr>
            <p:nvPr/>
          </p:nvSpPr>
          <p:spPr bwMode="auto">
            <a:xfrm>
              <a:off x="3003" y="2613"/>
              <a:ext cx="46" cy="50"/>
            </a:xfrm>
            <a:custGeom>
              <a:avLst/>
              <a:gdLst>
                <a:gd name="T0" fmla="*/ 46 w 46"/>
                <a:gd name="T1" fmla="*/ 26 h 50"/>
                <a:gd name="T2" fmla="*/ 46 w 46"/>
                <a:gd name="T3" fmla="*/ 26 h 50"/>
                <a:gd name="T4" fmla="*/ 44 w 46"/>
                <a:gd name="T5" fmla="*/ 34 h 50"/>
                <a:gd name="T6" fmla="*/ 40 w 46"/>
                <a:gd name="T7" fmla="*/ 44 h 50"/>
                <a:gd name="T8" fmla="*/ 32 w 46"/>
                <a:gd name="T9" fmla="*/ 48 h 50"/>
                <a:gd name="T10" fmla="*/ 24 w 46"/>
                <a:gd name="T11" fmla="*/ 50 h 50"/>
                <a:gd name="T12" fmla="*/ 24 w 46"/>
                <a:gd name="T13" fmla="*/ 50 h 50"/>
                <a:gd name="T14" fmla="*/ 14 w 46"/>
                <a:gd name="T15" fmla="*/ 48 h 50"/>
                <a:gd name="T16" fmla="*/ 6 w 46"/>
                <a:gd name="T17" fmla="*/ 44 h 50"/>
                <a:gd name="T18" fmla="*/ 2 w 46"/>
                <a:gd name="T19" fmla="*/ 34 h 50"/>
                <a:gd name="T20" fmla="*/ 0 w 46"/>
                <a:gd name="T21" fmla="*/ 26 h 50"/>
                <a:gd name="T22" fmla="*/ 0 w 46"/>
                <a:gd name="T23" fmla="*/ 26 h 50"/>
                <a:gd name="T24" fmla="*/ 2 w 46"/>
                <a:gd name="T25" fmla="*/ 16 h 50"/>
                <a:gd name="T26" fmla="*/ 6 w 46"/>
                <a:gd name="T27" fmla="*/ 8 h 50"/>
                <a:gd name="T28" fmla="*/ 14 w 46"/>
                <a:gd name="T29" fmla="*/ 2 h 50"/>
                <a:gd name="T30" fmla="*/ 24 w 46"/>
                <a:gd name="T31" fmla="*/ 0 h 50"/>
                <a:gd name="T32" fmla="*/ 24 w 46"/>
                <a:gd name="T33" fmla="*/ 0 h 50"/>
                <a:gd name="T34" fmla="*/ 32 w 46"/>
                <a:gd name="T35" fmla="*/ 2 h 50"/>
                <a:gd name="T36" fmla="*/ 40 w 46"/>
                <a:gd name="T37" fmla="*/ 8 h 50"/>
                <a:gd name="T38" fmla="*/ 44 w 46"/>
                <a:gd name="T39" fmla="*/ 16 h 50"/>
                <a:gd name="T40" fmla="*/ 46 w 46"/>
                <a:gd name="T41" fmla="*/ 26 h 50"/>
                <a:gd name="T42" fmla="*/ 46 w 46"/>
                <a:gd name="T43" fmla="*/ 26 h 5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46"/>
                <a:gd name="T67" fmla="*/ 0 h 50"/>
                <a:gd name="T68" fmla="*/ 46 w 46"/>
                <a:gd name="T69" fmla="*/ 50 h 50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46" h="50">
                  <a:moveTo>
                    <a:pt x="46" y="26"/>
                  </a:moveTo>
                  <a:lnTo>
                    <a:pt x="46" y="26"/>
                  </a:lnTo>
                  <a:lnTo>
                    <a:pt x="44" y="34"/>
                  </a:lnTo>
                  <a:lnTo>
                    <a:pt x="40" y="44"/>
                  </a:lnTo>
                  <a:lnTo>
                    <a:pt x="32" y="48"/>
                  </a:lnTo>
                  <a:lnTo>
                    <a:pt x="24" y="50"/>
                  </a:lnTo>
                  <a:lnTo>
                    <a:pt x="14" y="48"/>
                  </a:lnTo>
                  <a:lnTo>
                    <a:pt x="6" y="44"/>
                  </a:lnTo>
                  <a:lnTo>
                    <a:pt x="2" y="34"/>
                  </a:lnTo>
                  <a:lnTo>
                    <a:pt x="0" y="26"/>
                  </a:lnTo>
                  <a:lnTo>
                    <a:pt x="2" y="16"/>
                  </a:lnTo>
                  <a:lnTo>
                    <a:pt x="6" y="8"/>
                  </a:lnTo>
                  <a:lnTo>
                    <a:pt x="14" y="2"/>
                  </a:lnTo>
                  <a:lnTo>
                    <a:pt x="24" y="0"/>
                  </a:lnTo>
                  <a:lnTo>
                    <a:pt x="32" y="2"/>
                  </a:lnTo>
                  <a:lnTo>
                    <a:pt x="40" y="8"/>
                  </a:lnTo>
                  <a:lnTo>
                    <a:pt x="44" y="16"/>
                  </a:lnTo>
                  <a:lnTo>
                    <a:pt x="46" y="2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5994" name="Freeform 3588"/>
            <p:cNvSpPr>
              <a:spLocks/>
            </p:cNvSpPr>
            <p:nvPr/>
          </p:nvSpPr>
          <p:spPr bwMode="auto">
            <a:xfrm>
              <a:off x="3003" y="2613"/>
              <a:ext cx="46" cy="50"/>
            </a:xfrm>
            <a:custGeom>
              <a:avLst/>
              <a:gdLst>
                <a:gd name="T0" fmla="*/ 46 w 46"/>
                <a:gd name="T1" fmla="*/ 26 h 50"/>
                <a:gd name="T2" fmla="*/ 46 w 46"/>
                <a:gd name="T3" fmla="*/ 26 h 50"/>
                <a:gd name="T4" fmla="*/ 44 w 46"/>
                <a:gd name="T5" fmla="*/ 34 h 50"/>
                <a:gd name="T6" fmla="*/ 40 w 46"/>
                <a:gd name="T7" fmla="*/ 44 h 50"/>
                <a:gd name="T8" fmla="*/ 32 w 46"/>
                <a:gd name="T9" fmla="*/ 48 h 50"/>
                <a:gd name="T10" fmla="*/ 24 w 46"/>
                <a:gd name="T11" fmla="*/ 50 h 50"/>
                <a:gd name="T12" fmla="*/ 24 w 46"/>
                <a:gd name="T13" fmla="*/ 50 h 50"/>
                <a:gd name="T14" fmla="*/ 14 w 46"/>
                <a:gd name="T15" fmla="*/ 48 h 50"/>
                <a:gd name="T16" fmla="*/ 6 w 46"/>
                <a:gd name="T17" fmla="*/ 44 h 50"/>
                <a:gd name="T18" fmla="*/ 2 w 46"/>
                <a:gd name="T19" fmla="*/ 34 h 50"/>
                <a:gd name="T20" fmla="*/ 0 w 46"/>
                <a:gd name="T21" fmla="*/ 26 h 50"/>
                <a:gd name="T22" fmla="*/ 0 w 46"/>
                <a:gd name="T23" fmla="*/ 26 h 50"/>
                <a:gd name="T24" fmla="*/ 2 w 46"/>
                <a:gd name="T25" fmla="*/ 16 h 50"/>
                <a:gd name="T26" fmla="*/ 6 w 46"/>
                <a:gd name="T27" fmla="*/ 8 h 50"/>
                <a:gd name="T28" fmla="*/ 14 w 46"/>
                <a:gd name="T29" fmla="*/ 2 h 50"/>
                <a:gd name="T30" fmla="*/ 24 w 46"/>
                <a:gd name="T31" fmla="*/ 0 h 50"/>
                <a:gd name="T32" fmla="*/ 24 w 46"/>
                <a:gd name="T33" fmla="*/ 0 h 50"/>
                <a:gd name="T34" fmla="*/ 32 w 46"/>
                <a:gd name="T35" fmla="*/ 2 h 50"/>
                <a:gd name="T36" fmla="*/ 40 w 46"/>
                <a:gd name="T37" fmla="*/ 8 h 50"/>
                <a:gd name="T38" fmla="*/ 44 w 46"/>
                <a:gd name="T39" fmla="*/ 16 h 50"/>
                <a:gd name="T40" fmla="*/ 46 w 46"/>
                <a:gd name="T41" fmla="*/ 26 h 50"/>
                <a:gd name="T42" fmla="*/ 46 w 46"/>
                <a:gd name="T43" fmla="*/ 26 h 5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46"/>
                <a:gd name="T67" fmla="*/ 0 h 50"/>
                <a:gd name="T68" fmla="*/ 46 w 46"/>
                <a:gd name="T69" fmla="*/ 50 h 50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46" h="50">
                  <a:moveTo>
                    <a:pt x="46" y="26"/>
                  </a:moveTo>
                  <a:lnTo>
                    <a:pt x="46" y="26"/>
                  </a:lnTo>
                  <a:lnTo>
                    <a:pt x="44" y="34"/>
                  </a:lnTo>
                  <a:lnTo>
                    <a:pt x="40" y="44"/>
                  </a:lnTo>
                  <a:lnTo>
                    <a:pt x="32" y="48"/>
                  </a:lnTo>
                  <a:lnTo>
                    <a:pt x="24" y="50"/>
                  </a:lnTo>
                  <a:lnTo>
                    <a:pt x="14" y="48"/>
                  </a:lnTo>
                  <a:lnTo>
                    <a:pt x="6" y="44"/>
                  </a:lnTo>
                  <a:lnTo>
                    <a:pt x="2" y="34"/>
                  </a:lnTo>
                  <a:lnTo>
                    <a:pt x="0" y="26"/>
                  </a:lnTo>
                  <a:lnTo>
                    <a:pt x="2" y="16"/>
                  </a:lnTo>
                  <a:lnTo>
                    <a:pt x="6" y="8"/>
                  </a:lnTo>
                  <a:lnTo>
                    <a:pt x="14" y="2"/>
                  </a:lnTo>
                  <a:lnTo>
                    <a:pt x="24" y="0"/>
                  </a:lnTo>
                  <a:lnTo>
                    <a:pt x="32" y="2"/>
                  </a:lnTo>
                  <a:lnTo>
                    <a:pt x="40" y="8"/>
                  </a:lnTo>
                  <a:lnTo>
                    <a:pt x="44" y="16"/>
                  </a:lnTo>
                  <a:lnTo>
                    <a:pt x="46" y="26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5995" name="Freeform 3589"/>
            <p:cNvSpPr>
              <a:spLocks/>
            </p:cNvSpPr>
            <p:nvPr/>
          </p:nvSpPr>
          <p:spPr bwMode="auto">
            <a:xfrm>
              <a:off x="3009" y="2617"/>
              <a:ext cx="36" cy="42"/>
            </a:xfrm>
            <a:custGeom>
              <a:avLst/>
              <a:gdLst>
                <a:gd name="T0" fmla="*/ 36 w 36"/>
                <a:gd name="T1" fmla="*/ 22 h 42"/>
                <a:gd name="T2" fmla="*/ 36 w 36"/>
                <a:gd name="T3" fmla="*/ 22 h 42"/>
                <a:gd name="T4" fmla="*/ 34 w 36"/>
                <a:gd name="T5" fmla="*/ 28 h 42"/>
                <a:gd name="T6" fmla="*/ 30 w 36"/>
                <a:gd name="T7" fmla="*/ 36 h 42"/>
                <a:gd name="T8" fmla="*/ 24 w 36"/>
                <a:gd name="T9" fmla="*/ 40 h 42"/>
                <a:gd name="T10" fmla="*/ 18 w 36"/>
                <a:gd name="T11" fmla="*/ 42 h 42"/>
                <a:gd name="T12" fmla="*/ 18 w 36"/>
                <a:gd name="T13" fmla="*/ 42 h 42"/>
                <a:gd name="T14" fmla="*/ 10 w 36"/>
                <a:gd name="T15" fmla="*/ 40 h 42"/>
                <a:gd name="T16" fmla="*/ 4 w 36"/>
                <a:gd name="T17" fmla="*/ 36 h 42"/>
                <a:gd name="T18" fmla="*/ 0 w 36"/>
                <a:gd name="T19" fmla="*/ 28 h 42"/>
                <a:gd name="T20" fmla="*/ 0 w 36"/>
                <a:gd name="T21" fmla="*/ 22 h 42"/>
                <a:gd name="T22" fmla="*/ 0 w 36"/>
                <a:gd name="T23" fmla="*/ 22 h 42"/>
                <a:gd name="T24" fmla="*/ 0 w 36"/>
                <a:gd name="T25" fmla="*/ 14 h 42"/>
                <a:gd name="T26" fmla="*/ 4 w 36"/>
                <a:gd name="T27" fmla="*/ 6 h 42"/>
                <a:gd name="T28" fmla="*/ 10 w 36"/>
                <a:gd name="T29" fmla="*/ 2 h 42"/>
                <a:gd name="T30" fmla="*/ 18 w 36"/>
                <a:gd name="T31" fmla="*/ 0 h 42"/>
                <a:gd name="T32" fmla="*/ 18 w 36"/>
                <a:gd name="T33" fmla="*/ 0 h 42"/>
                <a:gd name="T34" fmla="*/ 24 w 36"/>
                <a:gd name="T35" fmla="*/ 2 h 42"/>
                <a:gd name="T36" fmla="*/ 30 w 36"/>
                <a:gd name="T37" fmla="*/ 6 h 42"/>
                <a:gd name="T38" fmla="*/ 34 w 36"/>
                <a:gd name="T39" fmla="*/ 14 h 42"/>
                <a:gd name="T40" fmla="*/ 36 w 36"/>
                <a:gd name="T41" fmla="*/ 22 h 42"/>
                <a:gd name="T42" fmla="*/ 36 w 36"/>
                <a:gd name="T43" fmla="*/ 22 h 42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36"/>
                <a:gd name="T67" fmla="*/ 0 h 42"/>
                <a:gd name="T68" fmla="*/ 36 w 36"/>
                <a:gd name="T69" fmla="*/ 42 h 42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36" h="42">
                  <a:moveTo>
                    <a:pt x="36" y="22"/>
                  </a:moveTo>
                  <a:lnTo>
                    <a:pt x="36" y="22"/>
                  </a:lnTo>
                  <a:lnTo>
                    <a:pt x="34" y="28"/>
                  </a:lnTo>
                  <a:lnTo>
                    <a:pt x="30" y="36"/>
                  </a:lnTo>
                  <a:lnTo>
                    <a:pt x="24" y="40"/>
                  </a:lnTo>
                  <a:lnTo>
                    <a:pt x="18" y="42"/>
                  </a:lnTo>
                  <a:lnTo>
                    <a:pt x="10" y="40"/>
                  </a:lnTo>
                  <a:lnTo>
                    <a:pt x="4" y="36"/>
                  </a:lnTo>
                  <a:lnTo>
                    <a:pt x="0" y="28"/>
                  </a:lnTo>
                  <a:lnTo>
                    <a:pt x="0" y="22"/>
                  </a:lnTo>
                  <a:lnTo>
                    <a:pt x="0" y="14"/>
                  </a:lnTo>
                  <a:lnTo>
                    <a:pt x="4" y="6"/>
                  </a:lnTo>
                  <a:lnTo>
                    <a:pt x="10" y="2"/>
                  </a:lnTo>
                  <a:lnTo>
                    <a:pt x="18" y="0"/>
                  </a:lnTo>
                  <a:lnTo>
                    <a:pt x="24" y="2"/>
                  </a:lnTo>
                  <a:lnTo>
                    <a:pt x="30" y="6"/>
                  </a:lnTo>
                  <a:lnTo>
                    <a:pt x="34" y="14"/>
                  </a:lnTo>
                  <a:lnTo>
                    <a:pt x="36" y="22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5996" name="Freeform 3590"/>
            <p:cNvSpPr>
              <a:spLocks/>
            </p:cNvSpPr>
            <p:nvPr/>
          </p:nvSpPr>
          <p:spPr bwMode="auto">
            <a:xfrm>
              <a:off x="3053" y="2663"/>
              <a:ext cx="40" cy="52"/>
            </a:xfrm>
            <a:custGeom>
              <a:avLst/>
              <a:gdLst>
                <a:gd name="T0" fmla="*/ 40 w 40"/>
                <a:gd name="T1" fmla="*/ 26 h 52"/>
                <a:gd name="T2" fmla="*/ 40 w 40"/>
                <a:gd name="T3" fmla="*/ 26 h 52"/>
                <a:gd name="T4" fmla="*/ 40 w 40"/>
                <a:gd name="T5" fmla="*/ 36 h 52"/>
                <a:gd name="T6" fmla="*/ 34 w 40"/>
                <a:gd name="T7" fmla="*/ 44 h 52"/>
                <a:gd name="T8" fmla="*/ 28 w 40"/>
                <a:gd name="T9" fmla="*/ 50 h 52"/>
                <a:gd name="T10" fmla="*/ 20 w 40"/>
                <a:gd name="T11" fmla="*/ 52 h 52"/>
                <a:gd name="T12" fmla="*/ 20 w 40"/>
                <a:gd name="T13" fmla="*/ 52 h 52"/>
                <a:gd name="T14" fmla="*/ 12 w 40"/>
                <a:gd name="T15" fmla="*/ 50 h 52"/>
                <a:gd name="T16" fmla="*/ 6 w 40"/>
                <a:gd name="T17" fmla="*/ 44 h 52"/>
                <a:gd name="T18" fmla="*/ 2 w 40"/>
                <a:gd name="T19" fmla="*/ 36 h 52"/>
                <a:gd name="T20" fmla="*/ 0 w 40"/>
                <a:gd name="T21" fmla="*/ 26 h 52"/>
                <a:gd name="T22" fmla="*/ 0 w 40"/>
                <a:gd name="T23" fmla="*/ 26 h 52"/>
                <a:gd name="T24" fmla="*/ 2 w 40"/>
                <a:gd name="T25" fmla="*/ 16 h 52"/>
                <a:gd name="T26" fmla="*/ 6 w 40"/>
                <a:gd name="T27" fmla="*/ 8 h 52"/>
                <a:gd name="T28" fmla="*/ 12 w 40"/>
                <a:gd name="T29" fmla="*/ 2 h 52"/>
                <a:gd name="T30" fmla="*/ 20 w 40"/>
                <a:gd name="T31" fmla="*/ 0 h 52"/>
                <a:gd name="T32" fmla="*/ 20 w 40"/>
                <a:gd name="T33" fmla="*/ 0 h 52"/>
                <a:gd name="T34" fmla="*/ 28 w 40"/>
                <a:gd name="T35" fmla="*/ 2 h 52"/>
                <a:gd name="T36" fmla="*/ 34 w 40"/>
                <a:gd name="T37" fmla="*/ 8 h 52"/>
                <a:gd name="T38" fmla="*/ 40 w 40"/>
                <a:gd name="T39" fmla="*/ 16 h 52"/>
                <a:gd name="T40" fmla="*/ 40 w 40"/>
                <a:gd name="T41" fmla="*/ 26 h 52"/>
                <a:gd name="T42" fmla="*/ 40 w 40"/>
                <a:gd name="T43" fmla="*/ 26 h 52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40"/>
                <a:gd name="T67" fmla="*/ 0 h 52"/>
                <a:gd name="T68" fmla="*/ 40 w 40"/>
                <a:gd name="T69" fmla="*/ 52 h 52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40" h="52">
                  <a:moveTo>
                    <a:pt x="40" y="26"/>
                  </a:moveTo>
                  <a:lnTo>
                    <a:pt x="40" y="26"/>
                  </a:lnTo>
                  <a:lnTo>
                    <a:pt x="40" y="36"/>
                  </a:lnTo>
                  <a:lnTo>
                    <a:pt x="34" y="44"/>
                  </a:lnTo>
                  <a:lnTo>
                    <a:pt x="28" y="50"/>
                  </a:lnTo>
                  <a:lnTo>
                    <a:pt x="20" y="52"/>
                  </a:lnTo>
                  <a:lnTo>
                    <a:pt x="12" y="50"/>
                  </a:lnTo>
                  <a:lnTo>
                    <a:pt x="6" y="44"/>
                  </a:lnTo>
                  <a:lnTo>
                    <a:pt x="2" y="36"/>
                  </a:lnTo>
                  <a:lnTo>
                    <a:pt x="0" y="26"/>
                  </a:lnTo>
                  <a:lnTo>
                    <a:pt x="2" y="16"/>
                  </a:lnTo>
                  <a:lnTo>
                    <a:pt x="6" y="8"/>
                  </a:lnTo>
                  <a:lnTo>
                    <a:pt x="12" y="2"/>
                  </a:lnTo>
                  <a:lnTo>
                    <a:pt x="20" y="0"/>
                  </a:lnTo>
                  <a:lnTo>
                    <a:pt x="28" y="2"/>
                  </a:lnTo>
                  <a:lnTo>
                    <a:pt x="34" y="8"/>
                  </a:lnTo>
                  <a:lnTo>
                    <a:pt x="40" y="16"/>
                  </a:lnTo>
                  <a:lnTo>
                    <a:pt x="40" y="2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5997" name="Freeform 3591"/>
            <p:cNvSpPr>
              <a:spLocks/>
            </p:cNvSpPr>
            <p:nvPr/>
          </p:nvSpPr>
          <p:spPr bwMode="auto">
            <a:xfrm>
              <a:off x="3053" y="2663"/>
              <a:ext cx="40" cy="52"/>
            </a:xfrm>
            <a:custGeom>
              <a:avLst/>
              <a:gdLst>
                <a:gd name="T0" fmla="*/ 40 w 40"/>
                <a:gd name="T1" fmla="*/ 26 h 52"/>
                <a:gd name="T2" fmla="*/ 40 w 40"/>
                <a:gd name="T3" fmla="*/ 26 h 52"/>
                <a:gd name="T4" fmla="*/ 40 w 40"/>
                <a:gd name="T5" fmla="*/ 36 h 52"/>
                <a:gd name="T6" fmla="*/ 34 w 40"/>
                <a:gd name="T7" fmla="*/ 44 h 52"/>
                <a:gd name="T8" fmla="*/ 28 w 40"/>
                <a:gd name="T9" fmla="*/ 50 h 52"/>
                <a:gd name="T10" fmla="*/ 20 w 40"/>
                <a:gd name="T11" fmla="*/ 52 h 52"/>
                <a:gd name="T12" fmla="*/ 20 w 40"/>
                <a:gd name="T13" fmla="*/ 52 h 52"/>
                <a:gd name="T14" fmla="*/ 12 w 40"/>
                <a:gd name="T15" fmla="*/ 50 h 52"/>
                <a:gd name="T16" fmla="*/ 6 w 40"/>
                <a:gd name="T17" fmla="*/ 44 h 52"/>
                <a:gd name="T18" fmla="*/ 2 w 40"/>
                <a:gd name="T19" fmla="*/ 36 h 52"/>
                <a:gd name="T20" fmla="*/ 0 w 40"/>
                <a:gd name="T21" fmla="*/ 26 h 52"/>
                <a:gd name="T22" fmla="*/ 0 w 40"/>
                <a:gd name="T23" fmla="*/ 26 h 52"/>
                <a:gd name="T24" fmla="*/ 2 w 40"/>
                <a:gd name="T25" fmla="*/ 16 h 52"/>
                <a:gd name="T26" fmla="*/ 6 w 40"/>
                <a:gd name="T27" fmla="*/ 8 h 52"/>
                <a:gd name="T28" fmla="*/ 12 w 40"/>
                <a:gd name="T29" fmla="*/ 2 h 52"/>
                <a:gd name="T30" fmla="*/ 20 w 40"/>
                <a:gd name="T31" fmla="*/ 0 h 52"/>
                <a:gd name="T32" fmla="*/ 20 w 40"/>
                <a:gd name="T33" fmla="*/ 0 h 52"/>
                <a:gd name="T34" fmla="*/ 28 w 40"/>
                <a:gd name="T35" fmla="*/ 2 h 52"/>
                <a:gd name="T36" fmla="*/ 34 w 40"/>
                <a:gd name="T37" fmla="*/ 8 h 52"/>
                <a:gd name="T38" fmla="*/ 40 w 40"/>
                <a:gd name="T39" fmla="*/ 16 h 52"/>
                <a:gd name="T40" fmla="*/ 40 w 40"/>
                <a:gd name="T41" fmla="*/ 26 h 52"/>
                <a:gd name="T42" fmla="*/ 40 w 40"/>
                <a:gd name="T43" fmla="*/ 26 h 52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40"/>
                <a:gd name="T67" fmla="*/ 0 h 52"/>
                <a:gd name="T68" fmla="*/ 40 w 40"/>
                <a:gd name="T69" fmla="*/ 52 h 52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40" h="52">
                  <a:moveTo>
                    <a:pt x="40" y="26"/>
                  </a:moveTo>
                  <a:lnTo>
                    <a:pt x="40" y="26"/>
                  </a:lnTo>
                  <a:lnTo>
                    <a:pt x="40" y="36"/>
                  </a:lnTo>
                  <a:lnTo>
                    <a:pt x="34" y="44"/>
                  </a:lnTo>
                  <a:lnTo>
                    <a:pt x="28" y="50"/>
                  </a:lnTo>
                  <a:lnTo>
                    <a:pt x="20" y="52"/>
                  </a:lnTo>
                  <a:lnTo>
                    <a:pt x="12" y="50"/>
                  </a:lnTo>
                  <a:lnTo>
                    <a:pt x="6" y="44"/>
                  </a:lnTo>
                  <a:lnTo>
                    <a:pt x="2" y="36"/>
                  </a:lnTo>
                  <a:lnTo>
                    <a:pt x="0" y="26"/>
                  </a:lnTo>
                  <a:lnTo>
                    <a:pt x="2" y="16"/>
                  </a:lnTo>
                  <a:lnTo>
                    <a:pt x="6" y="8"/>
                  </a:lnTo>
                  <a:lnTo>
                    <a:pt x="12" y="2"/>
                  </a:lnTo>
                  <a:lnTo>
                    <a:pt x="20" y="0"/>
                  </a:lnTo>
                  <a:lnTo>
                    <a:pt x="28" y="2"/>
                  </a:lnTo>
                  <a:lnTo>
                    <a:pt x="34" y="8"/>
                  </a:lnTo>
                  <a:lnTo>
                    <a:pt x="40" y="16"/>
                  </a:lnTo>
                  <a:lnTo>
                    <a:pt x="40" y="26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5998" name="Freeform 3592"/>
            <p:cNvSpPr>
              <a:spLocks/>
            </p:cNvSpPr>
            <p:nvPr/>
          </p:nvSpPr>
          <p:spPr bwMode="auto">
            <a:xfrm>
              <a:off x="3059" y="2669"/>
              <a:ext cx="30" cy="40"/>
            </a:xfrm>
            <a:custGeom>
              <a:avLst/>
              <a:gdLst>
                <a:gd name="T0" fmla="*/ 30 w 30"/>
                <a:gd name="T1" fmla="*/ 20 h 40"/>
                <a:gd name="T2" fmla="*/ 30 w 30"/>
                <a:gd name="T3" fmla="*/ 20 h 40"/>
                <a:gd name="T4" fmla="*/ 28 w 30"/>
                <a:gd name="T5" fmla="*/ 28 h 40"/>
                <a:gd name="T6" fmla="*/ 26 w 30"/>
                <a:gd name="T7" fmla="*/ 34 h 40"/>
                <a:gd name="T8" fmla="*/ 20 w 30"/>
                <a:gd name="T9" fmla="*/ 38 h 40"/>
                <a:gd name="T10" fmla="*/ 14 w 30"/>
                <a:gd name="T11" fmla="*/ 40 h 40"/>
                <a:gd name="T12" fmla="*/ 14 w 30"/>
                <a:gd name="T13" fmla="*/ 40 h 40"/>
                <a:gd name="T14" fmla="*/ 8 w 30"/>
                <a:gd name="T15" fmla="*/ 38 h 40"/>
                <a:gd name="T16" fmla="*/ 4 w 30"/>
                <a:gd name="T17" fmla="*/ 34 h 40"/>
                <a:gd name="T18" fmla="*/ 0 w 30"/>
                <a:gd name="T19" fmla="*/ 28 h 40"/>
                <a:gd name="T20" fmla="*/ 0 w 30"/>
                <a:gd name="T21" fmla="*/ 20 h 40"/>
                <a:gd name="T22" fmla="*/ 0 w 30"/>
                <a:gd name="T23" fmla="*/ 20 h 40"/>
                <a:gd name="T24" fmla="*/ 0 w 30"/>
                <a:gd name="T25" fmla="*/ 12 h 40"/>
                <a:gd name="T26" fmla="*/ 4 w 30"/>
                <a:gd name="T27" fmla="*/ 6 h 40"/>
                <a:gd name="T28" fmla="*/ 8 w 30"/>
                <a:gd name="T29" fmla="*/ 2 h 40"/>
                <a:gd name="T30" fmla="*/ 14 w 30"/>
                <a:gd name="T31" fmla="*/ 0 h 40"/>
                <a:gd name="T32" fmla="*/ 14 w 30"/>
                <a:gd name="T33" fmla="*/ 0 h 40"/>
                <a:gd name="T34" fmla="*/ 20 w 30"/>
                <a:gd name="T35" fmla="*/ 2 h 40"/>
                <a:gd name="T36" fmla="*/ 26 w 30"/>
                <a:gd name="T37" fmla="*/ 6 h 40"/>
                <a:gd name="T38" fmla="*/ 28 w 30"/>
                <a:gd name="T39" fmla="*/ 12 h 40"/>
                <a:gd name="T40" fmla="*/ 30 w 30"/>
                <a:gd name="T41" fmla="*/ 20 h 40"/>
                <a:gd name="T42" fmla="*/ 30 w 30"/>
                <a:gd name="T43" fmla="*/ 20 h 4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30"/>
                <a:gd name="T67" fmla="*/ 0 h 40"/>
                <a:gd name="T68" fmla="*/ 30 w 30"/>
                <a:gd name="T69" fmla="*/ 40 h 40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30" h="40">
                  <a:moveTo>
                    <a:pt x="30" y="20"/>
                  </a:moveTo>
                  <a:lnTo>
                    <a:pt x="30" y="20"/>
                  </a:lnTo>
                  <a:lnTo>
                    <a:pt x="28" y="28"/>
                  </a:lnTo>
                  <a:lnTo>
                    <a:pt x="26" y="34"/>
                  </a:lnTo>
                  <a:lnTo>
                    <a:pt x="20" y="38"/>
                  </a:lnTo>
                  <a:lnTo>
                    <a:pt x="14" y="40"/>
                  </a:lnTo>
                  <a:lnTo>
                    <a:pt x="8" y="38"/>
                  </a:lnTo>
                  <a:lnTo>
                    <a:pt x="4" y="34"/>
                  </a:lnTo>
                  <a:lnTo>
                    <a:pt x="0" y="28"/>
                  </a:lnTo>
                  <a:lnTo>
                    <a:pt x="0" y="20"/>
                  </a:lnTo>
                  <a:lnTo>
                    <a:pt x="0" y="12"/>
                  </a:lnTo>
                  <a:lnTo>
                    <a:pt x="4" y="6"/>
                  </a:lnTo>
                  <a:lnTo>
                    <a:pt x="8" y="2"/>
                  </a:lnTo>
                  <a:lnTo>
                    <a:pt x="14" y="0"/>
                  </a:lnTo>
                  <a:lnTo>
                    <a:pt x="20" y="2"/>
                  </a:lnTo>
                  <a:lnTo>
                    <a:pt x="26" y="6"/>
                  </a:lnTo>
                  <a:lnTo>
                    <a:pt x="28" y="12"/>
                  </a:lnTo>
                  <a:lnTo>
                    <a:pt x="30" y="20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5999" name="Freeform 3593"/>
            <p:cNvSpPr>
              <a:spLocks/>
            </p:cNvSpPr>
            <p:nvPr/>
          </p:nvSpPr>
          <p:spPr bwMode="auto">
            <a:xfrm>
              <a:off x="3251" y="2883"/>
              <a:ext cx="44" cy="44"/>
            </a:xfrm>
            <a:custGeom>
              <a:avLst/>
              <a:gdLst>
                <a:gd name="T0" fmla="*/ 44 w 44"/>
                <a:gd name="T1" fmla="*/ 22 h 44"/>
                <a:gd name="T2" fmla="*/ 44 w 44"/>
                <a:gd name="T3" fmla="*/ 22 h 44"/>
                <a:gd name="T4" fmla="*/ 42 w 44"/>
                <a:gd name="T5" fmla="*/ 32 h 44"/>
                <a:gd name="T6" fmla="*/ 38 w 44"/>
                <a:gd name="T7" fmla="*/ 38 h 44"/>
                <a:gd name="T8" fmla="*/ 30 w 44"/>
                <a:gd name="T9" fmla="*/ 44 h 44"/>
                <a:gd name="T10" fmla="*/ 22 w 44"/>
                <a:gd name="T11" fmla="*/ 44 h 44"/>
                <a:gd name="T12" fmla="*/ 22 w 44"/>
                <a:gd name="T13" fmla="*/ 44 h 44"/>
                <a:gd name="T14" fmla="*/ 14 w 44"/>
                <a:gd name="T15" fmla="*/ 44 h 44"/>
                <a:gd name="T16" fmla="*/ 6 w 44"/>
                <a:gd name="T17" fmla="*/ 38 h 44"/>
                <a:gd name="T18" fmla="*/ 2 w 44"/>
                <a:gd name="T19" fmla="*/ 32 h 44"/>
                <a:gd name="T20" fmla="*/ 0 w 44"/>
                <a:gd name="T21" fmla="*/ 22 h 44"/>
                <a:gd name="T22" fmla="*/ 0 w 44"/>
                <a:gd name="T23" fmla="*/ 22 h 44"/>
                <a:gd name="T24" fmla="*/ 2 w 44"/>
                <a:gd name="T25" fmla="*/ 14 h 44"/>
                <a:gd name="T26" fmla="*/ 6 w 44"/>
                <a:gd name="T27" fmla="*/ 6 h 44"/>
                <a:gd name="T28" fmla="*/ 14 w 44"/>
                <a:gd name="T29" fmla="*/ 2 h 44"/>
                <a:gd name="T30" fmla="*/ 22 w 44"/>
                <a:gd name="T31" fmla="*/ 0 h 44"/>
                <a:gd name="T32" fmla="*/ 22 w 44"/>
                <a:gd name="T33" fmla="*/ 0 h 44"/>
                <a:gd name="T34" fmla="*/ 30 w 44"/>
                <a:gd name="T35" fmla="*/ 2 h 44"/>
                <a:gd name="T36" fmla="*/ 38 w 44"/>
                <a:gd name="T37" fmla="*/ 6 h 44"/>
                <a:gd name="T38" fmla="*/ 42 w 44"/>
                <a:gd name="T39" fmla="*/ 14 h 44"/>
                <a:gd name="T40" fmla="*/ 44 w 44"/>
                <a:gd name="T41" fmla="*/ 22 h 44"/>
                <a:gd name="T42" fmla="*/ 44 w 44"/>
                <a:gd name="T43" fmla="*/ 22 h 44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44"/>
                <a:gd name="T67" fmla="*/ 0 h 44"/>
                <a:gd name="T68" fmla="*/ 44 w 44"/>
                <a:gd name="T69" fmla="*/ 44 h 44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44" h="44">
                  <a:moveTo>
                    <a:pt x="44" y="22"/>
                  </a:moveTo>
                  <a:lnTo>
                    <a:pt x="44" y="22"/>
                  </a:lnTo>
                  <a:lnTo>
                    <a:pt x="42" y="32"/>
                  </a:lnTo>
                  <a:lnTo>
                    <a:pt x="38" y="38"/>
                  </a:lnTo>
                  <a:lnTo>
                    <a:pt x="30" y="44"/>
                  </a:lnTo>
                  <a:lnTo>
                    <a:pt x="22" y="44"/>
                  </a:lnTo>
                  <a:lnTo>
                    <a:pt x="14" y="44"/>
                  </a:lnTo>
                  <a:lnTo>
                    <a:pt x="6" y="38"/>
                  </a:lnTo>
                  <a:lnTo>
                    <a:pt x="2" y="32"/>
                  </a:lnTo>
                  <a:lnTo>
                    <a:pt x="0" y="22"/>
                  </a:lnTo>
                  <a:lnTo>
                    <a:pt x="2" y="14"/>
                  </a:lnTo>
                  <a:lnTo>
                    <a:pt x="6" y="6"/>
                  </a:lnTo>
                  <a:lnTo>
                    <a:pt x="14" y="2"/>
                  </a:lnTo>
                  <a:lnTo>
                    <a:pt x="22" y="0"/>
                  </a:lnTo>
                  <a:lnTo>
                    <a:pt x="30" y="2"/>
                  </a:lnTo>
                  <a:lnTo>
                    <a:pt x="38" y="6"/>
                  </a:lnTo>
                  <a:lnTo>
                    <a:pt x="42" y="14"/>
                  </a:lnTo>
                  <a:lnTo>
                    <a:pt x="44" y="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6000" name="Freeform 3594"/>
            <p:cNvSpPr>
              <a:spLocks/>
            </p:cNvSpPr>
            <p:nvPr/>
          </p:nvSpPr>
          <p:spPr bwMode="auto">
            <a:xfrm>
              <a:off x="3251" y="2883"/>
              <a:ext cx="44" cy="44"/>
            </a:xfrm>
            <a:custGeom>
              <a:avLst/>
              <a:gdLst>
                <a:gd name="T0" fmla="*/ 44 w 44"/>
                <a:gd name="T1" fmla="*/ 22 h 44"/>
                <a:gd name="T2" fmla="*/ 44 w 44"/>
                <a:gd name="T3" fmla="*/ 22 h 44"/>
                <a:gd name="T4" fmla="*/ 42 w 44"/>
                <a:gd name="T5" fmla="*/ 32 h 44"/>
                <a:gd name="T6" fmla="*/ 38 w 44"/>
                <a:gd name="T7" fmla="*/ 38 h 44"/>
                <a:gd name="T8" fmla="*/ 30 w 44"/>
                <a:gd name="T9" fmla="*/ 44 h 44"/>
                <a:gd name="T10" fmla="*/ 22 w 44"/>
                <a:gd name="T11" fmla="*/ 44 h 44"/>
                <a:gd name="T12" fmla="*/ 22 w 44"/>
                <a:gd name="T13" fmla="*/ 44 h 44"/>
                <a:gd name="T14" fmla="*/ 14 w 44"/>
                <a:gd name="T15" fmla="*/ 44 h 44"/>
                <a:gd name="T16" fmla="*/ 6 w 44"/>
                <a:gd name="T17" fmla="*/ 38 h 44"/>
                <a:gd name="T18" fmla="*/ 2 w 44"/>
                <a:gd name="T19" fmla="*/ 32 h 44"/>
                <a:gd name="T20" fmla="*/ 0 w 44"/>
                <a:gd name="T21" fmla="*/ 22 h 44"/>
                <a:gd name="T22" fmla="*/ 0 w 44"/>
                <a:gd name="T23" fmla="*/ 22 h 44"/>
                <a:gd name="T24" fmla="*/ 2 w 44"/>
                <a:gd name="T25" fmla="*/ 14 h 44"/>
                <a:gd name="T26" fmla="*/ 6 w 44"/>
                <a:gd name="T27" fmla="*/ 6 h 44"/>
                <a:gd name="T28" fmla="*/ 14 w 44"/>
                <a:gd name="T29" fmla="*/ 2 h 44"/>
                <a:gd name="T30" fmla="*/ 22 w 44"/>
                <a:gd name="T31" fmla="*/ 0 h 44"/>
                <a:gd name="T32" fmla="*/ 22 w 44"/>
                <a:gd name="T33" fmla="*/ 0 h 44"/>
                <a:gd name="T34" fmla="*/ 30 w 44"/>
                <a:gd name="T35" fmla="*/ 2 h 44"/>
                <a:gd name="T36" fmla="*/ 38 w 44"/>
                <a:gd name="T37" fmla="*/ 6 h 44"/>
                <a:gd name="T38" fmla="*/ 42 w 44"/>
                <a:gd name="T39" fmla="*/ 14 h 44"/>
                <a:gd name="T40" fmla="*/ 44 w 44"/>
                <a:gd name="T41" fmla="*/ 22 h 44"/>
                <a:gd name="T42" fmla="*/ 44 w 44"/>
                <a:gd name="T43" fmla="*/ 22 h 44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44"/>
                <a:gd name="T67" fmla="*/ 0 h 44"/>
                <a:gd name="T68" fmla="*/ 44 w 44"/>
                <a:gd name="T69" fmla="*/ 44 h 44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44" h="44">
                  <a:moveTo>
                    <a:pt x="44" y="22"/>
                  </a:moveTo>
                  <a:lnTo>
                    <a:pt x="44" y="22"/>
                  </a:lnTo>
                  <a:lnTo>
                    <a:pt x="42" y="32"/>
                  </a:lnTo>
                  <a:lnTo>
                    <a:pt x="38" y="38"/>
                  </a:lnTo>
                  <a:lnTo>
                    <a:pt x="30" y="44"/>
                  </a:lnTo>
                  <a:lnTo>
                    <a:pt x="22" y="44"/>
                  </a:lnTo>
                  <a:lnTo>
                    <a:pt x="14" y="44"/>
                  </a:lnTo>
                  <a:lnTo>
                    <a:pt x="6" y="38"/>
                  </a:lnTo>
                  <a:lnTo>
                    <a:pt x="2" y="32"/>
                  </a:lnTo>
                  <a:lnTo>
                    <a:pt x="0" y="22"/>
                  </a:lnTo>
                  <a:lnTo>
                    <a:pt x="2" y="14"/>
                  </a:lnTo>
                  <a:lnTo>
                    <a:pt x="6" y="6"/>
                  </a:lnTo>
                  <a:lnTo>
                    <a:pt x="14" y="2"/>
                  </a:lnTo>
                  <a:lnTo>
                    <a:pt x="22" y="0"/>
                  </a:lnTo>
                  <a:lnTo>
                    <a:pt x="30" y="2"/>
                  </a:lnTo>
                  <a:lnTo>
                    <a:pt x="38" y="6"/>
                  </a:lnTo>
                  <a:lnTo>
                    <a:pt x="42" y="14"/>
                  </a:lnTo>
                  <a:lnTo>
                    <a:pt x="44" y="22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6001" name="Freeform 3595"/>
            <p:cNvSpPr>
              <a:spLocks/>
            </p:cNvSpPr>
            <p:nvPr/>
          </p:nvSpPr>
          <p:spPr bwMode="auto">
            <a:xfrm>
              <a:off x="3255" y="2887"/>
              <a:ext cx="36" cy="36"/>
            </a:xfrm>
            <a:custGeom>
              <a:avLst/>
              <a:gdLst>
                <a:gd name="T0" fmla="*/ 36 w 36"/>
                <a:gd name="T1" fmla="*/ 18 h 36"/>
                <a:gd name="T2" fmla="*/ 36 w 36"/>
                <a:gd name="T3" fmla="*/ 18 h 36"/>
                <a:gd name="T4" fmla="*/ 34 w 36"/>
                <a:gd name="T5" fmla="*/ 26 h 36"/>
                <a:gd name="T6" fmla="*/ 30 w 36"/>
                <a:gd name="T7" fmla="*/ 30 h 36"/>
                <a:gd name="T8" fmla="*/ 24 w 36"/>
                <a:gd name="T9" fmla="*/ 34 h 36"/>
                <a:gd name="T10" fmla="*/ 18 w 36"/>
                <a:gd name="T11" fmla="*/ 36 h 36"/>
                <a:gd name="T12" fmla="*/ 18 w 36"/>
                <a:gd name="T13" fmla="*/ 36 h 36"/>
                <a:gd name="T14" fmla="*/ 12 w 36"/>
                <a:gd name="T15" fmla="*/ 34 h 36"/>
                <a:gd name="T16" fmla="*/ 6 w 36"/>
                <a:gd name="T17" fmla="*/ 30 h 36"/>
                <a:gd name="T18" fmla="*/ 2 w 36"/>
                <a:gd name="T19" fmla="*/ 26 h 36"/>
                <a:gd name="T20" fmla="*/ 0 w 36"/>
                <a:gd name="T21" fmla="*/ 18 h 36"/>
                <a:gd name="T22" fmla="*/ 0 w 36"/>
                <a:gd name="T23" fmla="*/ 18 h 36"/>
                <a:gd name="T24" fmla="*/ 2 w 36"/>
                <a:gd name="T25" fmla="*/ 12 h 36"/>
                <a:gd name="T26" fmla="*/ 6 w 36"/>
                <a:gd name="T27" fmla="*/ 6 h 36"/>
                <a:gd name="T28" fmla="*/ 12 w 36"/>
                <a:gd name="T29" fmla="*/ 2 h 36"/>
                <a:gd name="T30" fmla="*/ 18 w 36"/>
                <a:gd name="T31" fmla="*/ 0 h 36"/>
                <a:gd name="T32" fmla="*/ 18 w 36"/>
                <a:gd name="T33" fmla="*/ 0 h 36"/>
                <a:gd name="T34" fmla="*/ 24 w 36"/>
                <a:gd name="T35" fmla="*/ 2 h 36"/>
                <a:gd name="T36" fmla="*/ 30 w 36"/>
                <a:gd name="T37" fmla="*/ 6 h 36"/>
                <a:gd name="T38" fmla="*/ 34 w 36"/>
                <a:gd name="T39" fmla="*/ 12 h 36"/>
                <a:gd name="T40" fmla="*/ 36 w 36"/>
                <a:gd name="T41" fmla="*/ 18 h 36"/>
                <a:gd name="T42" fmla="*/ 36 w 36"/>
                <a:gd name="T43" fmla="*/ 18 h 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36"/>
                <a:gd name="T67" fmla="*/ 0 h 36"/>
                <a:gd name="T68" fmla="*/ 36 w 36"/>
                <a:gd name="T69" fmla="*/ 36 h 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36" h="36">
                  <a:moveTo>
                    <a:pt x="36" y="18"/>
                  </a:moveTo>
                  <a:lnTo>
                    <a:pt x="36" y="18"/>
                  </a:lnTo>
                  <a:lnTo>
                    <a:pt x="34" y="26"/>
                  </a:lnTo>
                  <a:lnTo>
                    <a:pt x="30" y="30"/>
                  </a:lnTo>
                  <a:lnTo>
                    <a:pt x="24" y="34"/>
                  </a:lnTo>
                  <a:lnTo>
                    <a:pt x="18" y="36"/>
                  </a:lnTo>
                  <a:lnTo>
                    <a:pt x="12" y="34"/>
                  </a:lnTo>
                  <a:lnTo>
                    <a:pt x="6" y="30"/>
                  </a:lnTo>
                  <a:lnTo>
                    <a:pt x="2" y="26"/>
                  </a:lnTo>
                  <a:lnTo>
                    <a:pt x="0" y="18"/>
                  </a:lnTo>
                  <a:lnTo>
                    <a:pt x="2" y="12"/>
                  </a:lnTo>
                  <a:lnTo>
                    <a:pt x="6" y="6"/>
                  </a:lnTo>
                  <a:lnTo>
                    <a:pt x="12" y="2"/>
                  </a:lnTo>
                  <a:lnTo>
                    <a:pt x="18" y="0"/>
                  </a:lnTo>
                  <a:lnTo>
                    <a:pt x="24" y="2"/>
                  </a:lnTo>
                  <a:lnTo>
                    <a:pt x="30" y="6"/>
                  </a:lnTo>
                  <a:lnTo>
                    <a:pt x="34" y="12"/>
                  </a:lnTo>
                  <a:lnTo>
                    <a:pt x="36" y="18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6002" name="Line 3596"/>
            <p:cNvSpPr>
              <a:spLocks noChangeShapeType="1"/>
            </p:cNvSpPr>
            <p:nvPr/>
          </p:nvSpPr>
          <p:spPr bwMode="auto">
            <a:xfrm>
              <a:off x="3901" y="899"/>
              <a:ext cx="0" cy="11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6003" name="Freeform 3609"/>
            <p:cNvSpPr>
              <a:spLocks/>
            </p:cNvSpPr>
            <p:nvPr/>
          </p:nvSpPr>
          <p:spPr bwMode="auto">
            <a:xfrm>
              <a:off x="2949" y="2455"/>
              <a:ext cx="94" cy="66"/>
            </a:xfrm>
            <a:custGeom>
              <a:avLst/>
              <a:gdLst>
                <a:gd name="T0" fmla="*/ 0 w 94"/>
                <a:gd name="T1" fmla="*/ 66 h 66"/>
                <a:gd name="T2" fmla="*/ 74 w 94"/>
                <a:gd name="T3" fmla="*/ 0 h 66"/>
                <a:gd name="T4" fmla="*/ 60 w 94"/>
                <a:gd name="T5" fmla="*/ 36 h 66"/>
                <a:gd name="T6" fmla="*/ 94 w 94"/>
                <a:gd name="T7" fmla="*/ 46 h 66"/>
                <a:gd name="T8" fmla="*/ 0 w 94"/>
                <a:gd name="T9" fmla="*/ 66 h 6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4"/>
                <a:gd name="T16" fmla="*/ 0 h 66"/>
                <a:gd name="T17" fmla="*/ 94 w 94"/>
                <a:gd name="T18" fmla="*/ 66 h 6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4" h="66">
                  <a:moveTo>
                    <a:pt x="0" y="66"/>
                  </a:moveTo>
                  <a:lnTo>
                    <a:pt x="74" y="0"/>
                  </a:lnTo>
                  <a:lnTo>
                    <a:pt x="60" y="36"/>
                  </a:lnTo>
                  <a:lnTo>
                    <a:pt x="94" y="46"/>
                  </a:lnTo>
                  <a:lnTo>
                    <a:pt x="0" y="6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6004" name="Freeform 3610"/>
            <p:cNvSpPr>
              <a:spLocks/>
            </p:cNvSpPr>
            <p:nvPr/>
          </p:nvSpPr>
          <p:spPr bwMode="auto">
            <a:xfrm>
              <a:off x="2949" y="2455"/>
              <a:ext cx="94" cy="66"/>
            </a:xfrm>
            <a:custGeom>
              <a:avLst/>
              <a:gdLst>
                <a:gd name="T0" fmla="*/ 0 w 94"/>
                <a:gd name="T1" fmla="*/ 66 h 66"/>
                <a:gd name="T2" fmla="*/ 74 w 94"/>
                <a:gd name="T3" fmla="*/ 0 h 66"/>
                <a:gd name="T4" fmla="*/ 60 w 94"/>
                <a:gd name="T5" fmla="*/ 36 h 66"/>
                <a:gd name="T6" fmla="*/ 94 w 94"/>
                <a:gd name="T7" fmla="*/ 46 h 66"/>
                <a:gd name="T8" fmla="*/ 0 w 94"/>
                <a:gd name="T9" fmla="*/ 66 h 6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4"/>
                <a:gd name="T16" fmla="*/ 0 h 66"/>
                <a:gd name="T17" fmla="*/ 94 w 94"/>
                <a:gd name="T18" fmla="*/ 66 h 6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4" h="66">
                  <a:moveTo>
                    <a:pt x="0" y="66"/>
                  </a:moveTo>
                  <a:lnTo>
                    <a:pt x="74" y="0"/>
                  </a:lnTo>
                  <a:lnTo>
                    <a:pt x="60" y="36"/>
                  </a:lnTo>
                  <a:lnTo>
                    <a:pt x="94" y="46"/>
                  </a:lnTo>
                  <a:lnTo>
                    <a:pt x="0" y="66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6005" name="Line 3611"/>
            <p:cNvSpPr>
              <a:spLocks noChangeShapeType="1"/>
            </p:cNvSpPr>
            <p:nvPr/>
          </p:nvSpPr>
          <p:spPr bwMode="auto">
            <a:xfrm flipH="1">
              <a:off x="2949" y="2455"/>
              <a:ext cx="74" cy="6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6006" name="Line 3612"/>
            <p:cNvSpPr>
              <a:spLocks noChangeShapeType="1"/>
            </p:cNvSpPr>
            <p:nvPr/>
          </p:nvSpPr>
          <p:spPr bwMode="auto">
            <a:xfrm flipV="1">
              <a:off x="3009" y="2455"/>
              <a:ext cx="14" cy="3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6007" name="Line 3613"/>
            <p:cNvSpPr>
              <a:spLocks noChangeShapeType="1"/>
            </p:cNvSpPr>
            <p:nvPr/>
          </p:nvSpPr>
          <p:spPr bwMode="auto">
            <a:xfrm flipH="1" flipV="1">
              <a:off x="3009" y="2491"/>
              <a:ext cx="34" cy="1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6008" name="Line 3614"/>
            <p:cNvSpPr>
              <a:spLocks noChangeShapeType="1"/>
            </p:cNvSpPr>
            <p:nvPr/>
          </p:nvSpPr>
          <p:spPr bwMode="auto">
            <a:xfrm flipV="1">
              <a:off x="2949" y="2501"/>
              <a:ext cx="94" cy="2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6009" name="Line 3615"/>
            <p:cNvSpPr>
              <a:spLocks noChangeShapeType="1"/>
            </p:cNvSpPr>
            <p:nvPr/>
          </p:nvSpPr>
          <p:spPr bwMode="auto">
            <a:xfrm flipH="1">
              <a:off x="3009" y="2425"/>
              <a:ext cx="126" cy="6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grpSp>
          <p:nvGrpSpPr>
            <p:cNvPr id="36010" name="Group 3685"/>
            <p:cNvGrpSpPr>
              <a:grpSpLocks/>
            </p:cNvGrpSpPr>
            <p:nvPr/>
          </p:nvGrpSpPr>
          <p:grpSpPr bwMode="auto">
            <a:xfrm>
              <a:off x="2163" y="1199"/>
              <a:ext cx="1522" cy="2158"/>
              <a:chOff x="2163" y="1199"/>
              <a:chExt cx="1522" cy="2158"/>
            </a:xfrm>
          </p:grpSpPr>
          <p:sp>
            <p:nvSpPr>
              <p:cNvPr id="36077" name="Freeform 3597"/>
              <p:cNvSpPr>
                <a:spLocks/>
              </p:cNvSpPr>
              <p:nvPr/>
            </p:nvSpPr>
            <p:spPr bwMode="auto">
              <a:xfrm>
                <a:off x="2163" y="1199"/>
                <a:ext cx="66" cy="240"/>
              </a:xfrm>
              <a:custGeom>
                <a:avLst/>
                <a:gdLst>
                  <a:gd name="T0" fmla="*/ 0 w 66"/>
                  <a:gd name="T1" fmla="*/ 0 h 240"/>
                  <a:gd name="T2" fmla="*/ 4 w 66"/>
                  <a:gd name="T3" fmla="*/ 0 h 240"/>
                  <a:gd name="T4" fmla="*/ 66 w 66"/>
                  <a:gd name="T5" fmla="*/ 234 h 240"/>
                  <a:gd name="T6" fmla="*/ 66 w 66"/>
                  <a:gd name="T7" fmla="*/ 240 h 240"/>
                  <a:gd name="T8" fmla="*/ 60 w 66"/>
                  <a:gd name="T9" fmla="*/ 240 h 240"/>
                  <a:gd name="T10" fmla="*/ 0 w 66"/>
                  <a:gd name="T11" fmla="*/ 6 h 240"/>
                  <a:gd name="T12" fmla="*/ 0 w 66"/>
                  <a:gd name="T13" fmla="*/ 0 h 24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6"/>
                  <a:gd name="T22" fmla="*/ 0 h 240"/>
                  <a:gd name="T23" fmla="*/ 66 w 66"/>
                  <a:gd name="T24" fmla="*/ 240 h 24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6" h="240">
                    <a:moveTo>
                      <a:pt x="0" y="0"/>
                    </a:moveTo>
                    <a:lnTo>
                      <a:pt x="4" y="0"/>
                    </a:lnTo>
                    <a:lnTo>
                      <a:pt x="66" y="234"/>
                    </a:lnTo>
                    <a:lnTo>
                      <a:pt x="66" y="240"/>
                    </a:lnTo>
                    <a:lnTo>
                      <a:pt x="60" y="240"/>
                    </a:lnTo>
                    <a:lnTo>
                      <a:pt x="0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6078" name="Freeform 3599"/>
              <p:cNvSpPr>
                <a:spLocks/>
              </p:cNvSpPr>
              <p:nvPr/>
            </p:nvSpPr>
            <p:spPr bwMode="auto">
              <a:xfrm>
                <a:off x="2223" y="1433"/>
                <a:ext cx="76" cy="220"/>
              </a:xfrm>
              <a:custGeom>
                <a:avLst/>
                <a:gdLst>
                  <a:gd name="T0" fmla="*/ 0 w 76"/>
                  <a:gd name="T1" fmla="*/ 0 h 220"/>
                  <a:gd name="T2" fmla="*/ 6 w 76"/>
                  <a:gd name="T3" fmla="*/ 0 h 220"/>
                  <a:gd name="T4" fmla="*/ 76 w 76"/>
                  <a:gd name="T5" fmla="*/ 214 h 220"/>
                  <a:gd name="T6" fmla="*/ 76 w 76"/>
                  <a:gd name="T7" fmla="*/ 220 h 220"/>
                  <a:gd name="T8" fmla="*/ 70 w 76"/>
                  <a:gd name="T9" fmla="*/ 220 h 220"/>
                  <a:gd name="T10" fmla="*/ 0 w 76"/>
                  <a:gd name="T11" fmla="*/ 6 h 220"/>
                  <a:gd name="T12" fmla="*/ 0 w 76"/>
                  <a:gd name="T13" fmla="*/ 0 h 22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76"/>
                  <a:gd name="T22" fmla="*/ 0 h 220"/>
                  <a:gd name="T23" fmla="*/ 76 w 76"/>
                  <a:gd name="T24" fmla="*/ 220 h 22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76" h="220">
                    <a:moveTo>
                      <a:pt x="0" y="0"/>
                    </a:moveTo>
                    <a:lnTo>
                      <a:pt x="6" y="0"/>
                    </a:lnTo>
                    <a:lnTo>
                      <a:pt x="76" y="214"/>
                    </a:lnTo>
                    <a:lnTo>
                      <a:pt x="76" y="220"/>
                    </a:lnTo>
                    <a:lnTo>
                      <a:pt x="70" y="220"/>
                    </a:lnTo>
                    <a:lnTo>
                      <a:pt x="0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6079" name="Freeform 3601"/>
              <p:cNvSpPr>
                <a:spLocks/>
              </p:cNvSpPr>
              <p:nvPr/>
            </p:nvSpPr>
            <p:spPr bwMode="auto">
              <a:xfrm>
                <a:off x="2293" y="1657"/>
                <a:ext cx="80" cy="144"/>
              </a:xfrm>
              <a:custGeom>
                <a:avLst/>
                <a:gdLst>
                  <a:gd name="T0" fmla="*/ 0 w 80"/>
                  <a:gd name="T1" fmla="*/ 0 h 144"/>
                  <a:gd name="T2" fmla="*/ 6 w 80"/>
                  <a:gd name="T3" fmla="*/ 0 h 144"/>
                  <a:gd name="T4" fmla="*/ 80 w 80"/>
                  <a:gd name="T5" fmla="*/ 138 h 144"/>
                  <a:gd name="T6" fmla="*/ 80 w 80"/>
                  <a:gd name="T7" fmla="*/ 144 h 144"/>
                  <a:gd name="T8" fmla="*/ 76 w 80"/>
                  <a:gd name="T9" fmla="*/ 144 h 144"/>
                  <a:gd name="T10" fmla="*/ 0 w 80"/>
                  <a:gd name="T11" fmla="*/ 6 h 144"/>
                  <a:gd name="T12" fmla="*/ 0 w 80"/>
                  <a:gd name="T13" fmla="*/ 0 h 14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0"/>
                  <a:gd name="T22" fmla="*/ 0 h 144"/>
                  <a:gd name="T23" fmla="*/ 80 w 80"/>
                  <a:gd name="T24" fmla="*/ 144 h 14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0" h="144">
                    <a:moveTo>
                      <a:pt x="0" y="0"/>
                    </a:moveTo>
                    <a:lnTo>
                      <a:pt x="6" y="0"/>
                    </a:lnTo>
                    <a:lnTo>
                      <a:pt x="80" y="138"/>
                    </a:lnTo>
                    <a:lnTo>
                      <a:pt x="80" y="144"/>
                    </a:lnTo>
                    <a:lnTo>
                      <a:pt x="76" y="144"/>
                    </a:lnTo>
                    <a:lnTo>
                      <a:pt x="0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6080" name="Freeform 3603"/>
              <p:cNvSpPr>
                <a:spLocks/>
              </p:cNvSpPr>
              <p:nvPr/>
            </p:nvSpPr>
            <p:spPr bwMode="auto">
              <a:xfrm>
                <a:off x="2379" y="1815"/>
                <a:ext cx="146" cy="234"/>
              </a:xfrm>
              <a:custGeom>
                <a:avLst/>
                <a:gdLst>
                  <a:gd name="T0" fmla="*/ 0 w 146"/>
                  <a:gd name="T1" fmla="*/ 0 h 234"/>
                  <a:gd name="T2" fmla="*/ 4 w 146"/>
                  <a:gd name="T3" fmla="*/ 0 h 234"/>
                  <a:gd name="T4" fmla="*/ 146 w 146"/>
                  <a:gd name="T5" fmla="*/ 228 h 234"/>
                  <a:gd name="T6" fmla="*/ 146 w 146"/>
                  <a:gd name="T7" fmla="*/ 234 h 234"/>
                  <a:gd name="T8" fmla="*/ 140 w 146"/>
                  <a:gd name="T9" fmla="*/ 234 h 234"/>
                  <a:gd name="T10" fmla="*/ 0 w 146"/>
                  <a:gd name="T11" fmla="*/ 6 h 234"/>
                  <a:gd name="T12" fmla="*/ 0 w 146"/>
                  <a:gd name="T13" fmla="*/ 0 h 23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46"/>
                  <a:gd name="T22" fmla="*/ 0 h 234"/>
                  <a:gd name="T23" fmla="*/ 146 w 146"/>
                  <a:gd name="T24" fmla="*/ 234 h 23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46" h="234">
                    <a:moveTo>
                      <a:pt x="0" y="0"/>
                    </a:moveTo>
                    <a:lnTo>
                      <a:pt x="4" y="0"/>
                    </a:lnTo>
                    <a:lnTo>
                      <a:pt x="146" y="228"/>
                    </a:lnTo>
                    <a:lnTo>
                      <a:pt x="146" y="234"/>
                    </a:lnTo>
                    <a:lnTo>
                      <a:pt x="140" y="234"/>
                    </a:lnTo>
                    <a:lnTo>
                      <a:pt x="0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6081" name="Freeform 3605"/>
              <p:cNvSpPr>
                <a:spLocks/>
              </p:cNvSpPr>
              <p:nvPr/>
            </p:nvSpPr>
            <p:spPr bwMode="auto">
              <a:xfrm>
                <a:off x="2519" y="2053"/>
                <a:ext cx="96" cy="104"/>
              </a:xfrm>
              <a:custGeom>
                <a:avLst/>
                <a:gdLst>
                  <a:gd name="T0" fmla="*/ 0 w 96"/>
                  <a:gd name="T1" fmla="*/ 0 h 104"/>
                  <a:gd name="T2" fmla="*/ 6 w 96"/>
                  <a:gd name="T3" fmla="*/ 0 h 104"/>
                  <a:gd name="T4" fmla="*/ 96 w 96"/>
                  <a:gd name="T5" fmla="*/ 98 h 104"/>
                  <a:gd name="T6" fmla="*/ 96 w 96"/>
                  <a:gd name="T7" fmla="*/ 104 h 104"/>
                  <a:gd name="T8" fmla="*/ 90 w 96"/>
                  <a:gd name="T9" fmla="*/ 104 h 104"/>
                  <a:gd name="T10" fmla="*/ 0 w 96"/>
                  <a:gd name="T11" fmla="*/ 6 h 104"/>
                  <a:gd name="T12" fmla="*/ 0 w 96"/>
                  <a:gd name="T13" fmla="*/ 0 h 10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96"/>
                  <a:gd name="T22" fmla="*/ 0 h 104"/>
                  <a:gd name="T23" fmla="*/ 96 w 96"/>
                  <a:gd name="T24" fmla="*/ 104 h 10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96" h="104">
                    <a:moveTo>
                      <a:pt x="0" y="0"/>
                    </a:moveTo>
                    <a:lnTo>
                      <a:pt x="6" y="0"/>
                    </a:lnTo>
                    <a:lnTo>
                      <a:pt x="96" y="98"/>
                    </a:lnTo>
                    <a:lnTo>
                      <a:pt x="96" y="104"/>
                    </a:lnTo>
                    <a:lnTo>
                      <a:pt x="90" y="104"/>
                    </a:lnTo>
                    <a:lnTo>
                      <a:pt x="0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6082" name="Freeform 3607"/>
              <p:cNvSpPr>
                <a:spLocks/>
              </p:cNvSpPr>
              <p:nvPr/>
            </p:nvSpPr>
            <p:spPr bwMode="auto">
              <a:xfrm>
                <a:off x="2817" y="2415"/>
                <a:ext cx="868" cy="942"/>
              </a:xfrm>
              <a:custGeom>
                <a:avLst/>
                <a:gdLst>
                  <a:gd name="T0" fmla="*/ 0 w 868"/>
                  <a:gd name="T1" fmla="*/ 0 h 942"/>
                  <a:gd name="T2" fmla="*/ 6 w 868"/>
                  <a:gd name="T3" fmla="*/ 0 h 942"/>
                  <a:gd name="T4" fmla="*/ 868 w 868"/>
                  <a:gd name="T5" fmla="*/ 936 h 942"/>
                  <a:gd name="T6" fmla="*/ 868 w 868"/>
                  <a:gd name="T7" fmla="*/ 942 h 942"/>
                  <a:gd name="T8" fmla="*/ 862 w 868"/>
                  <a:gd name="T9" fmla="*/ 942 h 942"/>
                  <a:gd name="T10" fmla="*/ 0 w 868"/>
                  <a:gd name="T11" fmla="*/ 6 h 942"/>
                  <a:gd name="T12" fmla="*/ 0 w 868"/>
                  <a:gd name="T13" fmla="*/ 0 h 94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68"/>
                  <a:gd name="T22" fmla="*/ 0 h 942"/>
                  <a:gd name="T23" fmla="*/ 868 w 868"/>
                  <a:gd name="T24" fmla="*/ 942 h 942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68" h="942">
                    <a:moveTo>
                      <a:pt x="0" y="0"/>
                    </a:moveTo>
                    <a:lnTo>
                      <a:pt x="6" y="0"/>
                    </a:lnTo>
                    <a:lnTo>
                      <a:pt x="868" y="936"/>
                    </a:lnTo>
                    <a:lnTo>
                      <a:pt x="868" y="942"/>
                    </a:lnTo>
                    <a:lnTo>
                      <a:pt x="862" y="942"/>
                    </a:lnTo>
                    <a:lnTo>
                      <a:pt x="0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6083" name="Freeform 3616"/>
              <p:cNvSpPr>
                <a:spLocks/>
              </p:cNvSpPr>
              <p:nvPr/>
            </p:nvSpPr>
            <p:spPr bwMode="auto">
              <a:xfrm>
                <a:off x="2609" y="2155"/>
                <a:ext cx="224" cy="280"/>
              </a:xfrm>
              <a:custGeom>
                <a:avLst/>
                <a:gdLst>
                  <a:gd name="T0" fmla="*/ 0 w 224"/>
                  <a:gd name="T1" fmla="*/ 0 h 280"/>
                  <a:gd name="T2" fmla="*/ 6 w 224"/>
                  <a:gd name="T3" fmla="*/ 0 h 280"/>
                  <a:gd name="T4" fmla="*/ 224 w 224"/>
                  <a:gd name="T5" fmla="*/ 274 h 280"/>
                  <a:gd name="T6" fmla="*/ 224 w 224"/>
                  <a:gd name="T7" fmla="*/ 280 h 280"/>
                  <a:gd name="T8" fmla="*/ 218 w 224"/>
                  <a:gd name="T9" fmla="*/ 280 h 280"/>
                  <a:gd name="T10" fmla="*/ 0 w 224"/>
                  <a:gd name="T11" fmla="*/ 6 h 280"/>
                  <a:gd name="T12" fmla="*/ 0 w 224"/>
                  <a:gd name="T13" fmla="*/ 0 h 28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24"/>
                  <a:gd name="T22" fmla="*/ 0 h 280"/>
                  <a:gd name="T23" fmla="*/ 224 w 224"/>
                  <a:gd name="T24" fmla="*/ 280 h 28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24" h="280">
                    <a:moveTo>
                      <a:pt x="0" y="0"/>
                    </a:moveTo>
                    <a:lnTo>
                      <a:pt x="6" y="0"/>
                    </a:lnTo>
                    <a:lnTo>
                      <a:pt x="224" y="274"/>
                    </a:lnTo>
                    <a:lnTo>
                      <a:pt x="224" y="280"/>
                    </a:lnTo>
                    <a:lnTo>
                      <a:pt x="218" y="280"/>
                    </a:lnTo>
                    <a:lnTo>
                      <a:pt x="0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sp>
          <p:nvSpPr>
            <p:cNvPr id="36011" name="Freeform 3618"/>
            <p:cNvSpPr>
              <a:spLocks/>
            </p:cNvSpPr>
            <p:nvPr/>
          </p:nvSpPr>
          <p:spPr bwMode="auto">
            <a:xfrm>
              <a:off x="2605" y="2141"/>
              <a:ext cx="40" cy="50"/>
            </a:xfrm>
            <a:custGeom>
              <a:avLst/>
              <a:gdLst>
                <a:gd name="T0" fmla="*/ 40 w 40"/>
                <a:gd name="T1" fmla="*/ 24 h 50"/>
                <a:gd name="T2" fmla="*/ 40 w 40"/>
                <a:gd name="T3" fmla="*/ 24 h 50"/>
                <a:gd name="T4" fmla="*/ 40 w 40"/>
                <a:gd name="T5" fmla="*/ 34 h 50"/>
                <a:gd name="T6" fmla="*/ 36 w 40"/>
                <a:gd name="T7" fmla="*/ 42 h 50"/>
                <a:gd name="T8" fmla="*/ 28 w 40"/>
                <a:gd name="T9" fmla="*/ 48 h 50"/>
                <a:gd name="T10" fmla="*/ 20 w 40"/>
                <a:gd name="T11" fmla="*/ 50 h 50"/>
                <a:gd name="T12" fmla="*/ 20 w 40"/>
                <a:gd name="T13" fmla="*/ 50 h 50"/>
                <a:gd name="T14" fmla="*/ 12 w 40"/>
                <a:gd name="T15" fmla="*/ 48 h 50"/>
                <a:gd name="T16" fmla="*/ 6 w 40"/>
                <a:gd name="T17" fmla="*/ 42 h 50"/>
                <a:gd name="T18" fmla="*/ 2 w 40"/>
                <a:gd name="T19" fmla="*/ 34 h 50"/>
                <a:gd name="T20" fmla="*/ 0 w 40"/>
                <a:gd name="T21" fmla="*/ 24 h 50"/>
                <a:gd name="T22" fmla="*/ 0 w 40"/>
                <a:gd name="T23" fmla="*/ 24 h 50"/>
                <a:gd name="T24" fmla="*/ 2 w 40"/>
                <a:gd name="T25" fmla="*/ 16 h 50"/>
                <a:gd name="T26" fmla="*/ 6 w 40"/>
                <a:gd name="T27" fmla="*/ 6 h 50"/>
                <a:gd name="T28" fmla="*/ 12 w 40"/>
                <a:gd name="T29" fmla="*/ 2 h 50"/>
                <a:gd name="T30" fmla="*/ 20 w 40"/>
                <a:gd name="T31" fmla="*/ 0 h 50"/>
                <a:gd name="T32" fmla="*/ 20 w 40"/>
                <a:gd name="T33" fmla="*/ 0 h 50"/>
                <a:gd name="T34" fmla="*/ 28 w 40"/>
                <a:gd name="T35" fmla="*/ 2 h 50"/>
                <a:gd name="T36" fmla="*/ 36 w 40"/>
                <a:gd name="T37" fmla="*/ 6 h 50"/>
                <a:gd name="T38" fmla="*/ 40 w 40"/>
                <a:gd name="T39" fmla="*/ 16 h 50"/>
                <a:gd name="T40" fmla="*/ 40 w 40"/>
                <a:gd name="T41" fmla="*/ 24 h 50"/>
                <a:gd name="T42" fmla="*/ 40 w 40"/>
                <a:gd name="T43" fmla="*/ 24 h 5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40"/>
                <a:gd name="T67" fmla="*/ 0 h 50"/>
                <a:gd name="T68" fmla="*/ 40 w 40"/>
                <a:gd name="T69" fmla="*/ 50 h 50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40" h="50">
                  <a:moveTo>
                    <a:pt x="40" y="24"/>
                  </a:moveTo>
                  <a:lnTo>
                    <a:pt x="40" y="24"/>
                  </a:lnTo>
                  <a:lnTo>
                    <a:pt x="40" y="34"/>
                  </a:lnTo>
                  <a:lnTo>
                    <a:pt x="36" y="42"/>
                  </a:lnTo>
                  <a:lnTo>
                    <a:pt x="28" y="48"/>
                  </a:lnTo>
                  <a:lnTo>
                    <a:pt x="20" y="50"/>
                  </a:lnTo>
                  <a:lnTo>
                    <a:pt x="12" y="48"/>
                  </a:lnTo>
                  <a:lnTo>
                    <a:pt x="6" y="42"/>
                  </a:lnTo>
                  <a:lnTo>
                    <a:pt x="2" y="34"/>
                  </a:lnTo>
                  <a:lnTo>
                    <a:pt x="0" y="24"/>
                  </a:lnTo>
                  <a:lnTo>
                    <a:pt x="2" y="16"/>
                  </a:lnTo>
                  <a:lnTo>
                    <a:pt x="6" y="6"/>
                  </a:lnTo>
                  <a:lnTo>
                    <a:pt x="12" y="2"/>
                  </a:lnTo>
                  <a:lnTo>
                    <a:pt x="20" y="0"/>
                  </a:lnTo>
                  <a:lnTo>
                    <a:pt x="28" y="2"/>
                  </a:lnTo>
                  <a:lnTo>
                    <a:pt x="36" y="6"/>
                  </a:lnTo>
                  <a:lnTo>
                    <a:pt x="40" y="16"/>
                  </a:lnTo>
                  <a:lnTo>
                    <a:pt x="40" y="2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6012" name="Freeform 3619"/>
            <p:cNvSpPr>
              <a:spLocks/>
            </p:cNvSpPr>
            <p:nvPr/>
          </p:nvSpPr>
          <p:spPr bwMode="auto">
            <a:xfrm>
              <a:off x="2605" y="2141"/>
              <a:ext cx="40" cy="50"/>
            </a:xfrm>
            <a:custGeom>
              <a:avLst/>
              <a:gdLst>
                <a:gd name="T0" fmla="*/ 40 w 40"/>
                <a:gd name="T1" fmla="*/ 24 h 50"/>
                <a:gd name="T2" fmla="*/ 40 w 40"/>
                <a:gd name="T3" fmla="*/ 24 h 50"/>
                <a:gd name="T4" fmla="*/ 40 w 40"/>
                <a:gd name="T5" fmla="*/ 34 h 50"/>
                <a:gd name="T6" fmla="*/ 36 w 40"/>
                <a:gd name="T7" fmla="*/ 42 h 50"/>
                <a:gd name="T8" fmla="*/ 28 w 40"/>
                <a:gd name="T9" fmla="*/ 48 h 50"/>
                <a:gd name="T10" fmla="*/ 20 w 40"/>
                <a:gd name="T11" fmla="*/ 50 h 50"/>
                <a:gd name="T12" fmla="*/ 20 w 40"/>
                <a:gd name="T13" fmla="*/ 50 h 50"/>
                <a:gd name="T14" fmla="*/ 12 w 40"/>
                <a:gd name="T15" fmla="*/ 48 h 50"/>
                <a:gd name="T16" fmla="*/ 6 w 40"/>
                <a:gd name="T17" fmla="*/ 42 h 50"/>
                <a:gd name="T18" fmla="*/ 2 w 40"/>
                <a:gd name="T19" fmla="*/ 34 h 50"/>
                <a:gd name="T20" fmla="*/ 0 w 40"/>
                <a:gd name="T21" fmla="*/ 24 h 50"/>
                <a:gd name="T22" fmla="*/ 0 w 40"/>
                <a:gd name="T23" fmla="*/ 24 h 50"/>
                <a:gd name="T24" fmla="*/ 2 w 40"/>
                <a:gd name="T25" fmla="*/ 16 h 50"/>
                <a:gd name="T26" fmla="*/ 6 w 40"/>
                <a:gd name="T27" fmla="*/ 6 h 50"/>
                <a:gd name="T28" fmla="*/ 12 w 40"/>
                <a:gd name="T29" fmla="*/ 2 h 50"/>
                <a:gd name="T30" fmla="*/ 20 w 40"/>
                <a:gd name="T31" fmla="*/ 0 h 50"/>
                <a:gd name="T32" fmla="*/ 20 w 40"/>
                <a:gd name="T33" fmla="*/ 0 h 50"/>
                <a:gd name="T34" fmla="*/ 28 w 40"/>
                <a:gd name="T35" fmla="*/ 2 h 50"/>
                <a:gd name="T36" fmla="*/ 36 w 40"/>
                <a:gd name="T37" fmla="*/ 6 h 50"/>
                <a:gd name="T38" fmla="*/ 40 w 40"/>
                <a:gd name="T39" fmla="*/ 16 h 50"/>
                <a:gd name="T40" fmla="*/ 40 w 40"/>
                <a:gd name="T41" fmla="*/ 24 h 50"/>
                <a:gd name="T42" fmla="*/ 40 w 40"/>
                <a:gd name="T43" fmla="*/ 24 h 5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40"/>
                <a:gd name="T67" fmla="*/ 0 h 50"/>
                <a:gd name="T68" fmla="*/ 40 w 40"/>
                <a:gd name="T69" fmla="*/ 50 h 50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40" h="50">
                  <a:moveTo>
                    <a:pt x="40" y="24"/>
                  </a:moveTo>
                  <a:lnTo>
                    <a:pt x="40" y="24"/>
                  </a:lnTo>
                  <a:lnTo>
                    <a:pt x="40" y="34"/>
                  </a:lnTo>
                  <a:lnTo>
                    <a:pt x="36" y="42"/>
                  </a:lnTo>
                  <a:lnTo>
                    <a:pt x="28" y="48"/>
                  </a:lnTo>
                  <a:lnTo>
                    <a:pt x="20" y="50"/>
                  </a:lnTo>
                  <a:lnTo>
                    <a:pt x="12" y="48"/>
                  </a:lnTo>
                  <a:lnTo>
                    <a:pt x="6" y="42"/>
                  </a:lnTo>
                  <a:lnTo>
                    <a:pt x="2" y="34"/>
                  </a:lnTo>
                  <a:lnTo>
                    <a:pt x="0" y="24"/>
                  </a:lnTo>
                  <a:lnTo>
                    <a:pt x="2" y="16"/>
                  </a:lnTo>
                  <a:lnTo>
                    <a:pt x="6" y="6"/>
                  </a:lnTo>
                  <a:lnTo>
                    <a:pt x="12" y="2"/>
                  </a:lnTo>
                  <a:lnTo>
                    <a:pt x="20" y="0"/>
                  </a:lnTo>
                  <a:lnTo>
                    <a:pt x="28" y="2"/>
                  </a:lnTo>
                  <a:lnTo>
                    <a:pt x="36" y="6"/>
                  </a:lnTo>
                  <a:lnTo>
                    <a:pt x="40" y="16"/>
                  </a:lnTo>
                  <a:lnTo>
                    <a:pt x="40" y="2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6013" name="Freeform 3620"/>
            <p:cNvSpPr>
              <a:spLocks/>
            </p:cNvSpPr>
            <p:nvPr/>
          </p:nvSpPr>
          <p:spPr bwMode="auto">
            <a:xfrm>
              <a:off x="2611" y="2145"/>
              <a:ext cx="30" cy="42"/>
            </a:xfrm>
            <a:custGeom>
              <a:avLst/>
              <a:gdLst>
                <a:gd name="T0" fmla="*/ 30 w 30"/>
                <a:gd name="T1" fmla="*/ 20 h 42"/>
                <a:gd name="T2" fmla="*/ 30 w 30"/>
                <a:gd name="T3" fmla="*/ 20 h 42"/>
                <a:gd name="T4" fmla="*/ 28 w 30"/>
                <a:gd name="T5" fmla="*/ 28 h 42"/>
                <a:gd name="T6" fmla="*/ 26 w 30"/>
                <a:gd name="T7" fmla="*/ 36 h 42"/>
                <a:gd name="T8" fmla="*/ 20 w 30"/>
                <a:gd name="T9" fmla="*/ 40 h 42"/>
                <a:gd name="T10" fmla="*/ 14 w 30"/>
                <a:gd name="T11" fmla="*/ 42 h 42"/>
                <a:gd name="T12" fmla="*/ 14 w 30"/>
                <a:gd name="T13" fmla="*/ 42 h 42"/>
                <a:gd name="T14" fmla="*/ 8 w 30"/>
                <a:gd name="T15" fmla="*/ 40 h 42"/>
                <a:gd name="T16" fmla="*/ 4 w 30"/>
                <a:gd name="T17" fmla="*/ 36 h 42"/>
                <a:gd name="T18" fmla="*/ 0 w 30"/>
                <a:gd name="T19" fmla="*/ 28 h 42"/>
                <a:gd name="T20" fmla="*/ 0 w 30"/>
                <a:gd name="T21" fmla="*/ 20 h 42"/>
                <a:gd name="T22" fmla="*/ 0 w 30"/>
                <a:gd name="T23" fmla="*/ 20 h 42"/>
                <a:gd name="T24" fmla="*/ 0 w 30"/>
                <a:gd name="T25" fmla="*/ 12 h 42"/>
                <a:gd name="T26" fmla="*/ 4 w 30"/>
                <a:gd name="T27" fmla="*/ 6 h 42"/>
                <a:gd name="T28" fmla="*/ 8 w 30"/>
                <a:gd name="T29" fmla="*/ 2 h 42"/>
                <a:gd name="T30" fmla="*/ 14 w 30"/>
                <a:gd name="T31" fmla="*/ 0 h 42"/>
                <a:gd name="T32" fmla="*/ 14 w 30"/>
                <a:gd name="T33" fmla="*/ 0 h 42"/>
                <a:gd name="T34" fmla="*/ 20 w 30"/>
                <a:gd name="T35" fmla="*/ 2 h 42"/>
                <a:gd name="T36" fmla="*/ 26 w 30"/>
                <a:gd name="T37" fmla="*/ 6 h 42"/>
                <a:gd name="T38" fmla="*/ 28 w 30"/>
                <a:gd name="T39" fmla="*/ 12 h 42"/>
                <a:gd name="T40" fmla="*/ 30 w 30"/>
                <a:gd name="T41" fmla="*/ 20 h 42"/>
                <a:gd name="T42" fmla="*/ 30 w 30"/>
                <a:gd name="T43" fmla="*/ 20 h 42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30"/>
                <a:gd name="T67" fmla="*/ 0 h 42"/>
                <a:gd name="T68" fmla="*/ 30 w 30"/>
                <a:gd name="T69" fmla="*/ 42 h 42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30" h="42">
                  <a:moveTo>
                    <a:pt x="30" y="20"/>
                  </a:moveTo>
                  <a:lnTo>
                    <a:pt x="30" y="20"/>
                  </a:lnTo>
                  <a:lnTo>
                    <a:pt x="28" y="28"/>
                  </a:lnTo>
                  <a:lnTo>
                    <a:pt x="26" y="36"/>
                  </a:lnTo>
                  <a:lnTo>
                    <a:pt x="20" y="40"/>
                  </a:lnTo>
                  <a:lnTo>
                    <a:pt x="14" y="42"/>
                  </a:lnTo>
                  <a:lnTo>
                    <a:pt x="8" y="40"/>
                  </a:lnTo>
                  <a:lnTo>
                    <a:pt x="4" y="36"/>
                  </a:lnTo>
                  <a:lnTo>
                    <a:pt x="0" y="28"/>
                  </a:lnTo>
                  <a:lnTo>
                    <a:pt x="0" y="20"/>
                  </a:lnTo>
                  <a:lnTo>
                    <a:pt x="0" y="12"/>
                  </a:lnTo>
                  <a:lnTo>
                    <a:pt x="4" y="6"/>
                  </a:lnTo>
                  <a:lnTo>
                    <a:pt x="8" y="2"/>
                  </a:lnTo>
                  <a:lnTo>
                    <a:pt x="14" y="0"/>
                  </a:lnTo>
                  <a:lnTo>
                    <a:pt x="20" y="2"/>
                  </a:lnTo>
                  <a:lnTo>
                    <a:pt x="26" y="6"/>
                  </a:lnTo>
                  <a:lnTo>
                    <a:pt x="28" y="12"/>
                  </a:lnTo>
                  <a:lnTo>
                    <a:pt x="30" y="20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6014" name="Freeform 3621"/>
            <p:cNvSpPr>
              <a:spLocks/>
            </p:cNvSpPr>
            <p:nvPr/>
          </p:nvSpPr>
          <p:spPr bwMode="auto">
            <a:xfrm>
              <a:off x="2373" y="1815"/>
              <a:ext cx="46" cy="46"/>
            </a:xfrm>
            <a:custGeom>
              <a:avLst/>
              <a:gdLst>
                <a:gd name="T0" fmla="*/ 46 w 46"/>
                <a:gd name="T1" fmla="*/ 22 h 46"/>
                <a:gd name="T2" fmla="*/ 46 w 46"/>
                <a:gd name="T3" fmla="*/ 22 h 46"/>
                <a:gd name="T4" fmla="*/ 44 w 46"/>
                <a:gd name="T5" fmla="*/ 32 h 46"/>
                <a:gd name="T6" fmla="*/ 38 w 46"/>
                <a:gd name="T7" fmla="*/ 38 h 46"/>
                <a:gd name="T8" fmla="*/ 32 w 46"/>
                <a:gd name="T9" fmla="*/ 44 h 46"/>
                <a:gd name="T10" fmla="*/ 24 w 46"/>
                <a:gd name="T11" fmla="*/ 46 h 46"/>
                <a:gd name="T12" fmla="*/ 24 w 46"/>
                <a:gd name="T13" fmla="*/ 46 h 46"/>
                <a:gd name="T14" fmla="*/ 14 w 46"/>
                <a:gd name="T15" fmla="*/ 44 h 46"/>
                <a:gd name="T16" fmla="*/ 8 w 46"/>
                <a:gd name="T17" fmla="*/ 38 h 46"/>
                <a:gd name="T18" fmla="*/ 2 w 46"/>
                <a:gd name="T19" fmla="*/ 32 h 46"/>
                <a:gd name="T20" fmla="*/ 0 w 46"/>
                <a:gd name="T21" fmla="*/ 22 h 46"/>
                <a:gd name="T22" fmla="*/ 0 w 46"/>
                <a:gd name="T23" fmla="*/ 22 h 46"/>
                <a:gd name="T24" fmla="*/ 2 w 46"/>
                <a:gd name="T25" fmla="*/ 14 h 46"/>
                <a:gd name="T26" fmla="*/ 8 w 46"/>
                <a:gd name="T27" fmla="*/ 6 h 46"/>
                <a:gd name="T28" fmla="*/ 14 w 46"/>
                <a:gd name="T29" fmla="*/ 2 h 46"/>
                <a:gd name="T30" fmla="*/ 24 w 46"/>
                <a:gd name="T31" fmla="*/ 0 h 46"/>
                <a:gd name="T32" fmla="*/ 24 w 46"/>
                <a:gd name="T33" fmla="*/ 0 h 46"/>
                <a:gd name="T34" fmla="*/ 32 w 46"/>
                <a:gd name="T35" fmla="*/ 2 h 46"/>
                <a:gd name="T36" fmla="*/ 38 w 46"/>
                <a:gd name="T37" fmla="*/ 6 h 46"/>
                <a:gd name="T38" fmla="*/ 44 w 46"/>
                <a:gd name="T39" fmla="*/ 14 h 46"/>
                <a:gd name="T40" fmla="*/ 46 w 46"/>
                <a:gd name="T41" fmla="*/ 22 h 46"/>
                <a:gd name="T42" fmla="*/ 46 w 46"/>
                <a:gd name="T43" fmla="*/ 22 h 4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46"/>
                <a:gd name="T67" fmla="*/ 0 h 46"/>
                <a:gd name="T68" fmla="*/ 46 w 46"/>
                <a:gd name="T69" fmla="*/ 46 h 4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46" h="46">
                  <a:moveTo>
                    <a:pt x="46" y="22"/>
                  </a:moveTo>
                  <a:lnTo>
                    <a:pt x="46" y="22"/>
                  </a:lnTo>
                  <a:lnTo>
                    <a:pt x="44" y="32"/>
                  </a:lnTo>
                  <a:lnTo>
                    <a:pt x="38" y="38"/>
                  </a:lnTo>
                  <a:lnTo>
                    <a:pt x="32" y="44"/>
                  </a:lnTo>
                  <a:lnTo>
                    <a:pt x="24" y="46"/>
                  </a:lnTo>
                  <a:lnTo>
                    <a:pt x="14" y="44"/>
                  </a:lnTo>
                  <a:lnTo>
                    <a:pt x="8" y="38"/>
                  </a:lnTo>
                  <a:lnTo>
                    <a:pt x="2" y="32"/>
                  </a:lnTo>
                  <a:lnTo>
                    <a:pt x="0" y="22"/>
                  </a:lnTo>
                  <a:lnTo>
                    <a:pt x="2" y="14"/>
                  </a:lnTo>
                  <a:lnTo>
                    <a:pt x="8" y="6"/>
                  </a:lnTo>
                  <a:lnTo>
                    <a:pt x="14" y="2"/>
                  </a:lnTo>
                  <a:lnTo>
                    <a:pt x="24" y="0"/>
                  </a:lnTo>
                  <a:lnTo>
                    <a:pt x="32" y="2"/>
                  </a:lnTo>
                  <a:lnTo>
                    <a:pt x="38" y="6"/>
                  </a:lnTo>
                  <a:lnTo>
                    <a:pt x="44" y="14"/>
                  </a:lnTo>
                  <a:lnTo>
                    <a:pt x="46" y="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6015" name="Freeform 3622"/>
            <p:cNvSpPr>
              <a:spLocks/>
            </p:cNvSpPr>
            <p:nvPr/>
          </p:nvSpPr>
          <p:spPr bwMode="auto">
            <a:xfrm>
              <a:off x="2373" y="1815"/>
              <a:ext cx="46" cy="46"/>
            </a:xfrm>
            <a:custGeom>
              <a:avLst/>
              <a:gdLst>
                <a:gd name="T0" fmla="*/ 46 w 46"/>
                <a:gd name="T1" fmla="*/ 22 h 46"/>
                <a:gd name="T2" fmla="*/ 46 w 46"/>
                <a:gd name="T3" fmla="*/ 22 h 46"/>
                <a:gd name="T4" fmla="*/ 44 w 46"/>
                <a:gd name="T5" fmla="*/ 32 h 46"/>
                <a:gd name="T6" fmla="*/ 38 w 46"/>
                <a:gd name="T7" fmla="*/ 38 h 46"/>
                <a:gd name="T8" fmla="*/ 32 w 46"/>
                <a:gd name="T9" fmla="*/ 44 h 46"/>
                <a:gd name="T10" fmla="*/ 24 w 46"/>
                <a:gd name="T11" fmla="*/ 46 h 46"/>
                <a:gd name="T12" fmla="*/ 24 w 46"/>
                <a:gd name="T13" fmla="*/ 46 h 46"/>
                <a:gd name="T14" fmla="*/ 14 w 46"/>
                <a:gd name="T15" fmla="*/ 44 h 46"/>
                <a:gd name="T16" fmla="*/ 8 w 46"/>
                <a:gd name="T17" fmla="*/ 38 h 46"/>
                <a:gd name="T18" fmla="*/ 2 w 46"/>
                <a:gd name="T19" fmla="*/ 32 h 46"/>
                <a:gd name="T20" fmla="*/ 0 w 46"/>
                <a:gd name="T21" fmla="*/ 22 h 46"/>
                <a:gd name="T22" fmla="*/ 0 w 46"/>
                <a:gd name="T23" fmla="*/ 22 h 46"/>
                <a:gd name="T24" fmla="*/ 2 w 46"/>
                <a:gd name="T25" fmla="*/ 14 h 46"/>
                <a:gd name="T26" fmla="*/ 8 w 46"/>
                <a:gd name="T27" fmla="*/ 6 h 46"/>
                <a:gd name="T28" fmla="*/ 14 w 46"/>
                <a:gd name="T29" fmla="*/ 2 h 46"/>
                <a:gd name="T30" fmla="*/ 24 w 46"/>
                <a:gd name="T31" fmla="*/ 0 h 46"/>
                <a:gd name="T32" fmla="*/ 24 w 46"/>
                <a:gd name="T33" fmla="*/ 0 h 46"/>
                <a:gd name="T34" fmla="*/ 32 w 46"/>
                <a:gd name="T35" fmla="*/ 2 h 46"/>
                <a:gd name="T36" fmla="*/ 38 w 46"/>
                <a:gd name="T37" fmla="*/ 6 h 46"/>
                <a:gd name="T38" fmla="*/ 44 w 46"/>
                <a:gd name="T39" fmla="*/ 14 h 46"/>
                <a:gd name="T40" fmla="*/ 46 w 46"/>
                <a:gd name="T41" fmla="*/ 22 h 46"/>
                <a:gd name="T42" fmla="*/ 46 w 46"/>
                <a:gd name="T43" fmla="*/ 22 h 4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46"/>
                <a:gd name="T67" fmla="*/ 0 h 46"/>
                <a:gd name="T68" fmla="*/ 46 w 46"/>
                <a:gd name="T69" fmla="*/ 46 h 4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46" h="46">
                  <a:moveTo>
                    <a:pt x="46" y="22"/>
                  </a:moveTo>
                  <a:lnTo>
                    <a:pt x="46" y="22"/>
                  </a:lnTo>
                  <a:lnTo>
                    <a:pt x="44" y="32"/>
                  </a:lnTo>
                  <a:lnTo>
                    <a:pt x="38" y="38"/>
                  </a:lnTo>
                  <a:lnTo>
                    <a:pt x="32" y="44"/>
                  </a:lnTo>
                  <a:lnTo>
                    <a:pt x="24" y="46"/>
                  </a:lnTo>
                  <a:lnTo>
                    <a:pt x="14" y="44"/>
                  </a:lnTo>
                  <a:lnTo>
                    <a:pt x="8" y="38"/>
                  </a:lnTo>
                  <a:lnTo>
                    <a:pt x="2" y="32"/>
                  </a:lnTo>
                  <a:lnTo>
                    <a:pt x="0" y="22"/>
                  </a:lnTo>
                  <a:lnTo>
                    <a:pt x="2" y="14"/>
                  </a:lnTo>
                  <a:lnTo>
                    <a:pt x="8" y="6"/>
                  </a:lnTo>
                  <a:lnTo>
                    <a:pt x="14" y="2"/>
                  </a:lnTo>
                  <a:lnTo>
                    <a:pt x="24" y="0"/>
                  </a:lnTo>
                  <a:lnTo>
                    <a:pt x="32" y="2"/>
                  </a:lnTo>
                  <a:lnTo>
                    <a:pt x="38" y="6"/>
                  </a:lnTo>
                  <a:lnTo>
                    <a:pt x="44" y="14"/>
                  </a:lnTo>
                  <a:lnTo>
                    <a:pt x="46" y="22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6016" name="Freeform 3623"/>
            <p:cNvSpPr>
              <a:spLocks/>
            </p:cNvSpPr>
            <p:nvPr/>
          </p:nvSpPr>
          <p:spPr bwMode="auto">
            <a:xfrm>
              <a:off x="2379" y="1821"/>
              <a:ext cx="34" cy="34"/>
            </a:xfrm>
            <a:custGeom>
              <a:avLst/>
              <a:gdLst>
                <a:gd name="T0" fmla="*/ 34 w 34"/>
                <a:gd name="T1" fmla="*/ 16 h 34"/>
                <a:gd name="T2" fmla="*/ 34 w 34"/>
                <a:gd name="T3" fmla="*/ 16 h 34"/>
                <a:gd name="T4" fmla="*/ 34 w 34"/>
                <a:gd name="T5" fmla="*/ 24 h 34"/>
                <a:gd name="T6" fmla="*/ 30 w 34"/>
                <a:gd name="T7" fmla="*/ 28 h 34"/>
                <a:gd name="T8" fmla="*/ 24 w 34"/>
                <a:gd name="T9" fmla="*/ 32 h 34"/>
                <a:gd name="T10" fmla="*/ 18 w 34"/>
                <a:gd name="T11" fmla="*/ 34 h 34"/>
                <a:gd name="T12" fmla="*/ 18 w 34"/>
                <a:gd name="T13" fmla="*/ 34 h 34"/>
                <a:gd name="T14" fmla="*/ 10 w 34"/>
                <a:gd name="T15" fmla="*/ 32 h 34"/>
                <a:gd name="T16" fmla="*/ 4 w 34"/>
                <a:gd name="T17" fmla="*/ 28 h 34"/>
                <a:gd name="T18" fmla="*/ 2 w 34"/>
                <a:gd name="T19" fmla="*/ 24 h 34"/>
                <a:gd name="T20" fmla="*/ 0 w 34"/>
                <a:gd name="T21" fmla="*/ 16 h 34"/>
                <a:gd name="T22" fmla="*/ 0 w 34"/>
                <a:gd name="T23" fmla="*/ 16 h 34"/>
                <a:gd name="T24" fmla="*/ 2 w 34"/>
                <a:gd name="T25" fmla="*/ 10 h 34"/>
                <a:gd name="T26" fmla="*/ 4 w 34"/>
                <a:gd name="T27" fmla="*/ 4 h 34"/>
                <a:gd name="T28" fmla="*/ 10 w 34"/>
                <a:gd name="T29" fmla="*/ 0 h 34"/>
                <a:gd name="T30" fmla="*/ 18 w 34"/>
                <a:gd name="T31" fmla="*/ 0 h 34"/>
                <a:gd name="T32" fmla="*/ 18 w 34"/>
                <a:gd name="T33" fmla="*/ 0 h 34"/>
                <a:gd name="T34" fmla="*/ 24 w 34"/>
                <a:gd name="T35" fmla="*/ 0 h 34"/>
                <a:gd name="T36" fmla="*/ 30 w 34"/>
                <a:gd name="T37" fmla="*/ 4 h 34"/>
                <a:gd name="T38" fmla="*/ 34 w 34"/>
                <a:gd name="T39" fmla="*/ 10 h 34"/>
                <a:gd name="T40" fmla="*/ 34 w 34"/>
                <a:gd name="T41" fmla="*/ 16 h 34"/>
                <a:gd name="T42" fmla="*/ 34 w 34"/>
                <a:gd name="T43" fmla="*/ 16 h 34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34"/>
                <a:gd name="T67" fmla="*/ 0 h 34"/>
                <a:gd name="T68" fmla="*/ 34 w 34"/>
                <a:gd name="T69" fmla="*/ 34 h 34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34" h="34">
                  <a:moveTo>
                    <a:pt x="34" y="16"/>
                  </a:moveTo>
                  <a:lnTo>
                    <a:pt x="34" y="16"/>
                  </a:lnTo>
                  <a:lnTo>
                    <a:pt x="34" y="24"/>
                  </a:lnTo>
                  <a:lnTo>
                    <a:pt x="30" y="28"/>
                  </a:lnTo>
                  <a:lnTo>
                    <a:pt x="24" y="32"/>
                  </a:lnTo>
                  <a:lnTo>
                    <a:pt x="18" y="34"/>
                  </a:lnTo>
                  <a:lnTo>
                    <a:pt x="10" y="32"/>
                  </a:lnTo>
                  <a:lnTo>
                    <a:pt x="4" y="28"/>
                  </a:lnTo>
                  <a:lnTo>
                    <a:pt x="2" y="24"/>
                  </a:lnTo>
                  <a:lnTo>
                    <a:pt x="0" y="16"/>
                  </a:lnTo>
                  <a:lnTo>
                    <a:pt x="2" y="10"/>
                  </a:lnTo>
                  <a:lnTo>
                    <a:pt x="4" y="4"/>
                  </a:lnTo>
                  <a:lnTo>
                    <a:pt x="10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4"/>
                  </a:lnTo>
                  <a:lnTo>
                    <a:pt x="34" y="10"/>
                  </a:lnTo>
                  <a:lnTo>
                    <a:pt x="34" y="1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6017" name="Freeform 3624"/>
            <p:cNvSpPr>
              <a:spLocks/>
            </p:cNvSpPr>
            <p:nvPr/>
          </p:nvSpPr>
          <p:spPr bwMode="auto">
            <a:xfrm>
              <a:off x="2909" y="2521"/>
              <a:ext cx="44" cy="46"/>
            </a:xfrm>
            <a:custGeom>
              <a:avLst/>
              <a:gdLst>
                <a:gd name="T0" fmla="*/ 44 w 44"/>
                <a:gd name="T1" fmla="*/ 24 h 46"/>
                <a:gd name="T2" fmla="*/ 44 w 44"/>
                <a:gd name="T3" fmla="*/ 24 h 46"/>
                <a:gd name="T4" fmla="*/ 42 w 44"/>
                <a:gd name="T5" fmla="*/ 32 h 46"/>
                <a:gd name="T6" fmla="*/ 38 w 44"/>
                <a:gd name="T7" fmla="*/ 40 h 46"/>
                <a:gd name="T8" fmla="*/ 30 w 44"/>
                <a:gd name="T9" fmla="*/ 44 h 46"/>
                <a:gd name="T10" fmla="*/ 22 w 44"/>
                <a:gd name="T11" fmla="*/ 46 h 46"/>
                <a:gd name="T12" fmla="*/ 22 w 44"/>
                <a:gd name="T13" fmla="*/ 46 h 46"/>
                <a:gd name="T14" fmla="*/ 12 w 44"/>
                <a:gd name="T15" fmla="*/ 44 h 46"/>
                <a:gd name="T16" fmla="*/ 6 w 44"/>
                <a:gd name="T17" fmla="*/ 40 h 46"/>
                <a:gd name="T18" fmla="*/ 0 w 44"/>
                <a:gd name="T19" fmla="*/ 32 h 46"/>
                <a:gd name="T20" fmla="*/ 0 w 44"/>
                <a:gd name="T21" fmla="*/ 24 h 46"/>
                <a:gd name="T22" fmla="*/ 0 w 44"/>
                <a:gd name="T23" fmla="*/ 24 h 46"/>
                <a:gd name="T24" fmla="*/ 0 w 44"/>
                <a:gd name="T25" fmla="*/ 14 h 46"/>
                <a:gd name="T26" fmla="*/ 6 w 44"/>
                <a:gd name="T27" fmla="*/ 6 h 46"/>
                <a:gd name="T28" fmla="*/ 12 w 44"/>
                <a:gd name="T29" fmla="*/ 2 h 46"/>
                <a:gd name="T30" fmla="*/ 22 w 44"/>
                <a:gd name="T31" fmla="*/ 0 h 46"/>
                <a:gd name="T32" fmla="*/ 22 w 44"/>
                <a:gd name="T33" fmla="*/ 0 h 46"/>
                <a:gd name="T34" fmla="*/ 30 w 44"/>
                <a:gd name="T35" fmla="*/ 2 h 46"/>
                <a:gd name="T36" fmla="*/ 38 w 44"/>
                <a:gd name="T37" fmla="*/ 6 h 46"/>
                <a:gd name="T38" fmla="*/ 42 w 44"/>
                <a:gd name="T39" fmla="*/ 14 h 46"/>
                <a:gd name="T40" fmla="*/ 44 w 44"/>
                <a:gd name="T41" fmla="*/ 24 h 46"/>
                <a:gd name="T42" fmla="*/ 44 w 44"/>
                <a:gd name="T43" fmla="*/ 24 h 4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44"/>
                <a:gd name="T67" fmla="*/ 0 h 46"/>
                <a:gd name="T68" fmla="*/ 44 w 44"/>
                <a:gd name="T69" fmla="*/ 46 h 4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44" h="46">
                  <a:moveTo>
                    <a:pt x="44" y="24"/>
                  </a:moveTo>
                  <a:lnTo>
                    <a:pt x="44" y="24"/>
                  </a:lnTo>
                  <a:lnTo>
                    <a:pt x="42" y="32"/>
                  </a:lnTo>
                  <a:lnTo>
                    <a:pt x="38" y="40"/>
                  </a:lnTo>
                  <a:lnTo>
                    <a:pt x="30" y="44"/>
                  </a:lnTo>
                  <a:lnTo>
                    <a:pt x="22" y="46"/>
                  </a:lnTo>
                  <a:lnTo>
                    <a:pt x="12" y="44"/>
                  </a:lnTo>
                  <a:lnTo>
                    <a:pt x="6" y="40"/>
                  </a:lnTo>
                  <a:lnTo>
                    <a:pt x="0" y="32"/>
                  </a:lnTo>
                  <a:lnTo>
                    <a:pt x="0" y="24"/>
                  </a:lnTo>
                  <a:lnTo>
                    <a:pt x="0" y="14"/>
                  </a:lnTo>
                  <a:lnTo>
                    <a:pt x="6" y="6"/>
                  </a:lnTo>
                  <a:lnTo>
                    <a:pt x="12" y="2"/>
                  </a:lnTo>
                  <a:lnTo>
                    <a:pt x="22" y="0"/>
                  </a:lnTo>
                  <a:lnTo>
                    <a:pt x="30" y="2"/>
                  </a:lnTo>
                  <a:lnTo>
                    <a:pt x="38" y="6"/>
                  </a:lnTo>
                  <a:lnTo>
                    <a:pt x="42" y="14"/>
                  </a:lnTo>
                  <a:lnTo>
                    <a:pt x="44" y="2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6018" name="Freeform 3625"/>
            <p:cNvSpPr>
              <a:spLocks/>
            </p:cNvSpPr>
            <p:nvPr/>
          </p:nvSpPr>
          <p:spPr bwMode="auto">
            <a:xfrm>
              <a:off x="2909" y="2521"/>
              <a:ext cx="44" cy="46"/>
            </a:xfrm>
            <a:custGeom>
              <a:avLst/>
              <a:gdLst>
                <a:gd name="T0" fmla="*/ 44 w 44"/>
                <a:gd name="T1" fmla="*/ 24 h 46"/>
                <a:gd name="T2" fmla="*/ 44 w 44"/>
                <a:gd name="T3" fmla="*/ 24 h 46"/>
                <a:gd name="T4" fmla="*/ 42 w 44"/>
                <a:gd name="T5" fmla="*/ 32 h 46"/>
                <a:gd name="T6" fmla="*/ 38 w 44"/>
                <a:gd name="T7" fmla="*/ 40 h 46"/>
                <a:gd name="T8" fmla="*/ 30 w 44"/>
                <a:gd name="T9" fmla="*/ 44 h 46"/>
                <a:gd name="T10" fmla="*/ 22 w 44"/>
                <a:gd name="T11" fmla="*/ 46 h 46"/>
                <a:gd name="T12" fmla="*/ 22 w 44"/>
                <a:gd name="T13" fmla="*/ 46 h 46"/>
                <a:gd name="T14" fmla="*/ 12 w 44"/>
                <a:gd name="T15" fmla="*/ 44 h 46"/>
                <a:gd name="T16" fmla="*/ 6 w 44"/>
                <a:gd name="T17" fmla="*/ 40 h 46"/>
                <a:gd name="T18" fmla="*/ 0 w 44"/>
                <a:gd name="T19" fmla="*/ 32 h 46"/>
                <a:gd name="T20" fmla="*/ 0 w 44"/>
                <a:gd name="T21" fmla="*/ 24 h 46"/>
                <a:gd name="T22" fmla="*/ 0 w 44"/>
                <a:gd name="T23" fmla="*/ 24 h 46"/>
                <a:gd name="T24" fmla="*/ 0 w 44"/>
                <a:gd name="T25" fmla="*/ 14 h 46"/>
                <a:gd name="T26" fmla="*/ 6 w 44"/>
                <a:gd name="T27" fmla="*/ 6 h 46"/>
                <a:gd name="T28" fmla="*/ 12 w 44"/>
                <a:gd name="T29" fmla="*/ 2 h 46"/>
                <a:gd name="T30" fmla="*/ 22 w 44"/>
                <a:gd name="T31" fmla="*/ 0 h 46"/>
                <a:gd name="T32" fmla="*/ 22 w 44"/>
                <a:gd name="T33" fmla="*/ 0 h 46"/>
                <a:gd name="T34" fmla="*/ 30 w 44"/>
                <a:gd name="T35" fmla="*/ 2 h 46"/>
                <a:gd name="T36" fmla="*/ 38 w 44"/>
                <a:gd name="T37" fmla="*/ 6 h 46"/>
                <a:gd name="T38" fmla="*/ 42 w 44"/>
                <a:gd name="T39" fmla="*/ 14 h 46"/>
                <a:gd name="T40" fmla="*/ 44 w 44"/>
                <a:gd name="T41" fmla="*/ 24 h 46"/>
                <a:gd name="T42" fmla="*/ 44 w 44"/>
                <a:gd name="T43" fmla="*/ 24 h 4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44"/>
                <a:gd name="T67" fmla="*/ 0 h 46"/>
                <a:gd name="T68" fmla="*/ 44 w 44"/>
                <a:gd name="T69" fmla="*/ 46 h 4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44" h="46">
                  <a:moveTo>
                    <a:pt x="44" y="24"/>
                  </a:moveTo>
                  <a:lnTo>
                    <a:pt x="44" y="24"/>
                  </a:lnTo>
                  <a:lnTo>
                    <a:pt x="42" y="32"/>
                  </a:lnTo>
                  <a:lnTo>
                    <a:pt x="38" y="40"/>
                  </a:lnTo>
                  <a:lnTo>
                    <a:pt x="30" y="44"/>
                  </a:lnTo>
                  <a:lnTo>
                    <a:pt x="22" y="46"/>
                  </a:lnTo>
                  <a:lnTo>
                    <a:pt x="12" y="44"/>
                  </a:lnTo>
                  <a:lnTo>
                    <a:pt x="6" y="40"/>
                  </a:lnTo>
                  <a:lnTo>
                    <a:pt x="0" y="32"/>
                  </a:lnTo>
                  <a:lnTo>
                    <a:pt x="0" y="24"/>
                  </a:lnTo>
                  <a:lnTo>
                    <a:pt x="0" y="14"/>
                  </a:lnTo>
                  <a:lnTo>
                    <a:pt x="6" y="6"/>
                  </a:lnTo>
                  <a:lnTo>
                    <a:pt x="12" y="2"/>
                  </a:lnTo>
                  <a:lnTo>
                    <a:pt x="22" y="0"/>
                  </a:lnTo>
                  <a:lnTo>
                    <a:pt x="30" y="2"/>
                  </a:lnTo>
                  <a:lnTo>
                    <a:pt x="38" y="6"/>
                  </a:lnTo>
                  <a:lnTo>
                    <a:pt x="42" y="14"/>
                  </a:lnTo>
                  <a:lnTo>
                    <a:pt x="44" y="2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6019" name="Freeform 3626"/>
            <p:cNvSpPr>
              <a:spLocks/>
            </p:cNvSpPr>
            <p:nvPr/>
          </p:nvSpPr>
          <p:spPr bwMode="auto">
            <a:xfrm>
              <a:off x="2913" y="2527"/>
              <a:ext cx="34" cy="36"/>
            </a:xfrm>
            <a:custGeom>
              <a:avLst/>
              <a:gdLst>
                <a:gd name="T0" fmla="*/ 34 w 34"/>
                <a:gd name="T1" fmla="*/ 18 h 36"/>
                <a:gd name="T2" fmla="*/ 34 w 34"/>
                <a:gd name="T3" fmla="*/ 18 h 36"/>
                <a:gd name="T4" fmla="*/ 34 w 34"/>
                <a:gd name="T5" fmla="*/ 24 h 36"/>
                <a:gd name="T6" fmla="*/ 30 w 34"/>
                <a:gd name="T7" fmla="*/ 30 h 36"/>
                <a:gd name="T8" fmla="*/ 24 w 34"/>
                <a:gd name="T9" fmla="*/ 34 h 36"/>
                <a:gd name="T10" fmla="*/ 18 w 34"/>
                <a:gd name="T11" fmla="*/ 36 h 36"/>
                <a:gd name="T12" fmla="*/ 18 w 34"/>
                <a:gd name="T13" fmla="*/ 36 h 36"/>
                <a:gd name="T14" fmla="*/ 10 w 34"/>
                <a:gd name="T15" fmla="*/ 34 h 36"/>
                <a:gd name="T16" fmla="*/ 6 w 34"/>
                <a:gd name="T17" fmla="*/ 30 h 36"/>
                <a:gd name="T18" fmla="*/ 2 w 34"/>
                <a:gd name="T19" fmla="*/ 24 h 36"/>
                <a:gd name="T20" fmla="*/ 0 w 34"/>
                <a:gd name="T21" fmla="*/ 18 h 36"/>
                <a:gd name="T22" fmla="*/ 0 w 34"/>
                <a:gd name="T23" fmla="*/ 18 h 36"/>
                <a:gd name="T24" fmla="*/ 2 w 34"/>
                <a:gd name="T25" fmla="*/ 10 h 36"/>
                <a:gd name="T26" fmla="*/ 6 w 34"/>
                <a:gd name="T27" fmla="*/ 4 h 36"/>
                <a:gd name="T28" fmla="*/ 10 w 34"/>
                <a:gd name="T29" fmla="*/ 0 h 36"/>
                <a:gd name="T30" fmla="*/ 18 w 34"/>
                <a:gd name="T31" fmla="*/ 0 h 36"/>
                <a:gd name="T32" fmla="*/ 18 w 34"/>
                <a:gd name="T33" fmla="*/ 0 h 36"/>
                <a:gd name="T34" fmla="*/ 24 w 34"/>
                <a:gd name="T35" fmla="*/ 0 h 36"/>
                <a:gd name="T36" fmla="*/ 30 w 34"/>
                <a:gd name="T37" fmla="*/ 4 h 36"/>
                <a:gd name="T38" fmla="*/ 34 w 34"/>
                <a:gd name="T39" fmla="*/ 10 h 36"/>
                <a:gd name="T40" fmla="*/ 34 w 34"/>
                <a:gd name="T41" fmla="*/ 18 h 36"/>
                <a:gd name="T42" fmla="*/ 34 w 34"/>
                <a:gd name="T43" fmla="*/ 18 h 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34"/>
                <a:gd name="T67" fmla="*/ 0 h 36"/>
                <a:gd name="T68" fmla="*/ 34 w 34"/>
                <a:gd name="T69" fmla="*/ 36 h 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34" h="36">
                  <a:moveTo>
                    <a:pt x="34" y="18"/>
                  </a:moveTo>
                  <a:lnTo>
                    <a:pt x="34" y="18"/>
                  </a:lnTo>
                  <a:lnTo>
                    <a:pt x="34" y="24"/>
                  </a:lnTo>
                  <a:lnTo>
                    <a:pt x="30" y="30"/>
                  </a:lnTo>
                  <a:lnTo>
                    <a:pt x="24" y="34"/>
                  </a:lnTo>
                  <a:lnTo>
                    <a:pt x="18" y="36"/>
                  </a:lnTo>
                  <a:lnTo>
                    <a:pt x="10" y="34"/>
                  </a:lnTo>
                  <a:lnTo>
                    <a:pt x="6" y="30"/>
                  </a:lnTo>
                  <a:lnTo>
                    <a:pt x="2" y="24"/>
                  </a:lnTo>
                  <a:lnTo>
                    <a:pt x="0" y="18"/>
                  </a:lnTo>
                  <a:lnTo>
                    <a:pt x="2" y="10"/>
                  </a:lnTo>
                  <a:lnTo>
                    <a:pt x="6" y="4"/>
                  </a:lnTo>
                  <a:lnTo>
                    <a:pt x="10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4"/>
                  </a:lnTo>
                  <a:lnTo>
                    <a:pt x="34" y="10"/>
                  </a:lnTo>
                  <a:lnTo>
                    <a:pt x="34" y="18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6020" name="Freeform 3627"/>
            <p:cNvSpPr>
              <a:spLocks/>
            </p:cNvSpPr>
            <p:nvPr/>
          </p:nvSpPr>
          <p:spPr bwMode="auto">
            <a:xfrm>
              <a:off x="3013" y="2547"/>
              <a:ext cx="100" cy="46"/>
            </a:xfrm>
            <a:custGeom>
              <a:avLst/>
              <a:gdLst>
                <a:gd name="T0" fmla="*/ 0 w 100"/>
                <a:gd name="T1" fmla="*/ 40 h 46"/>
                <a:gd name="T2" fmla="*/ 90 w 100"/>
                <a:gd name="T3" fmla="*/ 0 h 46"/>
                <a:gd name="T4" fmla="*/ 66 w 100"/>
                <a:gd name="T5" fmla="*/ 30 h 46"/>
                <a:gd name="T6" fmla="*/ 100 w 100"/>
                <a:gd name="T7" fmla="*/ 46 h 46"/>
                <a:gd name="T8" fmla="*/ 0 w 100"/>
                <a:gd name="T9" fmla="*/ 40 h 4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0"/>
                <a:gd name="T16" fmla="*/ 0 h 46"/>
                <a:gd name="T17" fmla="*/ 100 w 100"/>
                <a:gd name="T18" fmla="*/ 46 h 4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0" h="46">
                  <a:moveTo>
                    <a:pt x="0" y="40"/>
                  </a:moveTo>
                  <a:lnTo>
                    <a:pt x="90" y="0"/>
                  </a:lnTo>
                  <a:lnTo>
                    <a:pt x="66" y="30"/>
                  </a:lnTo>
                  <a:lnTo>
                    <a:pt x="100" y="46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6021" name="Freeform 3628"/>
            <p:cNvSpPr>
              <a:spLocks/>
            </p:cNvSpPr>
            <p:nvPr/>
          </p:nvSpPr>
          <p:spPr bwMode="auto">
            <a:xfrm>
              <a:off x="3013" y="2547"/>
              <a:ext cx="100" cy="46"/>
            </a:xfrm>
            <a:custGeom>
              <a:avLst/>
              <a:gdLst>
                <a:gd name="T0" fmla="*/ 0 w 100"/>
                <a:gd name="T1" fmla="*/ 40 h 46"/>
                <a:gd name="T2" fmla="*/ 90 w 100"/>
                <a:gd name="T3" fmla="*/ 0 h 46"/>
                <a:gd name="T4" fmla="*/ 66 w 100"/>
                <a:gd name="T5" fmla="*/ 30 h 46"/>
                <a:gd name="T6" fmla="*/ 100 w 100"/>
                <a:gd name="T7" fmla="*/ 46 h 46"/>
                <a:gd name="T8" fmla="*/ 0 w 100"/>
                <a:gd name="T9" fmla="*/ 40 h 4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0"/>
                <a:gd name="T16" fmla="*/ 0 h 46"/>
                <a:gd name="T17" fmla="*/ 100 w 100"/>
                <a:gd name="T18" fmla="*/ 46 h 4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0" h="46">
                  <a:moveTo>
                    <a:pt x="0" y="40"/>
                  </a:moveTo>
                  <a:lnTo>
                    <a:pt x="90" y="0"/>
                  </a:lnTo>
                  <a:lnTo>
                    <a:pt x="66" y="30"/>
                  </a:lnTo>
                  <a:lnTo>
                    <a:pt x="100" y="46"/>
                  </a:lnTo>
                  <a:lnTo>
                    <a:pt x="0" y="4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6022" name="Line 3629"/>
            <p:cNvSpPr>
              <a:spLocks noChangeShapeType="1"/>
            </p:cNvSpPr>
            <p:nvPr/>
          </p:nvSpPr>
          <p:spPr bwMode="auto">
            <a:xfrm flipH="1">
              <a:off x="3013" y="2547"/>
              <a:ext cx="90" cy="4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6023" name="Line 3630"/>
            <p:cNvSpPr>
              <a:spLocks noChangeShapeType="1"/>
            </p:cNvSpPr>
            <p:nvPr/>
          </p:nvSpPr>
          <p:spPr bwMode="auto">
            <a:xfrm flipV="1">
              <a:off x="3079" y="2547"/>
              <a:ext cx="24" cy="3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6024" name="Line 3631"/>
            <p:cNvSpPr>
              <a:spLocks noChangeShapeType="1"/>
            </p:cNvSpPr>
            <p:nvPr/>
          </p:nvSpPr>
          <p:spPr bwMode="auto">
            <a:xfrm flipH="1" flipV="1">
              <a:off x="3079" y="2577"/>
              <a:ext cx="34" cy="1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6025" name="Line 3632"/>
            <p:cNvSpPr>
              <a:spLocks noChangeShapeType="1"/>
            </p:cNvSpPr>
            <p:nvPr/>
          </p:nvSpPr>
          <p:spPr bwMode="auto">
            <a:xfrm>
              <a:off x="3013" y="2587"/>
              <a:ext cx="100" cy="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6026" name="Line 3633"/>
            <p:cNvSpPr>
              <a:spLocks noChangeShapeType="1"/>
            </p:cNvSpPr>
            <p:nvPr/>
          </p:nvSpPr>
          <p:spPr bwMode="auto">
            <a:xfrm flipH="1">
              <a:off x="3079" y="2541"/>
              <a:ext cx="162" cy="3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6027" name="Freeform 3634"/>
            <p:cNvSpPr>
              <a:spLocks/>
            </p:cNvSpPr>
            <p:nvPr/>
          </p:nvSpPr>
          <p:spPr bwMode="auto">
            <a:xfrm>
              <a:off x="2963" y="2577"/>
              <a:ext cx="46" cy="46"/>
            </a:xfrm>
            <a:custGeom>
              <a:avLst/>
              <a:gdLst>
                <a:gd name="T0" fmla="*/ 46 w 46"/>
                <a:gd name="T1" fmla="*/ 24 h 46"/>
                <a:gd name="T2" fmla="*/ 46 w 46"/>
                <a:gd name="T3" fmla="*/ 24 h 46"/>
                <a:gd name="T4" fmla="*/ 44 w 46"/>
                <a:gd name="T5" fmla="*/ 32 h 46"/>
                <a:gd name="T6" fmla="*/ 40 w 46"/>
                <a:gd name="T7" fmla="*/ 40 h 46"/>
                <a:gd name="T8" fmla="*/ 32 w 46"/>
                <a:gd name="T9" fmla="*/ 44 h 46"/>
                <a:gd name="T10" fmla="*/ 22 w 46"/>
                <a:gd name="T11" fmla="*/ 46 h 46"/>
                <a:gd name="T12" fmla="*/ 22 w 46"/>
                <a:gd name="T13" fmla="*/ 46 h 46"/>
                <a:gd name="T14" fmla="*/ 14 w 46"/>
                <a:gd name="T15" fmla="*/ 44 h 46"/>
                <a:gd name="T16" fmla="*/ 6 w 46"/>
                <a:gd name="T17" fmla="*/ 40 h 46"/>
                <a:gd name="T18" fmla="*/ 2 w 46"/>
                <a:gd name="T19" fmla="*/ 32 h 46"/>
                <a:gd name="T20" fmla="*/ 0 w 46"/>
                <a:gd name="T21" fmla="*/ 24 h 46"/>
                <a:gd name="T22" fmla="*/ 0 w 46"/>
                <a:gd name="T23" fmla="*/ 24 h 46"/>
                <a:gd name="T24" fmla="*/ 2 w 46"/>
                <a:gd name="T25" fmla="*/ 14 h 46"/>
                <a:gd name="T26" fmla="*/ 6 w 46"/>
                <a:gd name="T27" fmla="*/ 8 h 46"/>
                <a:gd name="T28" fmla="*/ 14 w 46"/>
                <a:gd name="T29" fmla="*/ 2 h 46"/>
                <a:gd name="T30" fmla="*/ 22 w 46"/>
                <a:gd name="T31" fmla="*/ 0 h 46"/>
                <a:gd name="T32" fmla="*/ 22 w 46"/>
                <a:gd name="T33" fmla="*/ 0 h 46"/>
                <a:gd name="T34" fmla="*/ 32 w 46"/>
                <a:gd name="T35" fmla="*/ 2 h 46"/>
                <a:gd name="T36" fmla="*/ 40 w 46"/>
                <a:gd name="T37" fmla="*/ 8 h 46"/>
                <a:gd name="T38" fmla="*/ 44 w 46"/>
                <a:gd name="T39" fmla="*/ 14 h 46"/>
                <a:gd name="T40" fmla="*/ 46 w 46"/>
                <a:gd name="T41" fmla="*/ 24 h 46"/>
                <a:gd name="T42" fmla="*/ 46 w 46"/>
                <a:gd name="T43" fmla="*/ 24 h 4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46"/>
                <a:gd name="T67" fmla="*/ 0 h 46"/>
                <a:gd name="T68" fmla="*/ 46 w 46"/>
                <a:gd name="T69" fmla="*/ 46 h 4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46" h="46">
                  <a:moveTo>
                    <a:pt x="46" y="24"/>
                  </a:moveTo>
                  <a:lnTo>
                    <a:pt x="46" y="24"/>
                  </a:lnTo>
                  <a:lnTo>
                    <a:pt x="44" y="32"/>
                  </a:lnTo>
                  <a:lnTo>
                    <a:pt x="40" y="40"/>
                  </a:lnTo>
                  <a:lnTo>
                    <a:pt x="32" y="44"/>
                  </a:lnTo>
                  <a:lnTo>
                    <a:pt x="22" y="46"/>
                  </a:lnTo>
                  <a:lnTo>
                    <a:pt x="14" y="44"/>
                  </a:lnTo>
                  <a:lnTo>
                    <a:pt x="6" y="40"/>
                  </a:lnTo>
                  <a:lnTo>
                    <a:pt x="2" y="32"/>
                  </a:lnTo>
                  <a:lnTo>
                    <a:pt x="0" y="24"/>
                  </a:lnTo>
                  <a:lnTo>
                    <a:pt x="2" y="14"/>
                  </a:lnTo>
                  <a:lnTo>
                    <a:pt x="6" y="8"/>
                  </a:lnTo>
                  <a:lnTo>
                    <a:pt x="14" y="2"/>
                  </a:lnTo>
                  <a:lnTo>
                    <a:pt x="22" y="0"/>
                  </a:lnTo>
                  <a:lnTo>
                    <a:pt x="32" y="2"/>
                  </a:lnTo>
                  <a:lnTo>
                    <a:pt x="40" y="8"/>
                  </a:lnTo>
                  <a:lnTo>
                    <a:pt x="44" y="14"/>
                  </a:lnTo>
                  <a:lnTo>
                    <a:pt x="46" y="24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6028" name="Freeform 3635"/>
            <p:cNvSpPr>
              <a:spLocks/>
            </p:cNvSpPr>
            <p:nvPr/>
          </p:nvSpPr>
          <p:spPr bwMode="auto">
            <a:xfrm>
              <a:off x="2963" y="2577"/>
              <a:ext cx="46" cy="46"/>
            </a:xfrm>
            <a:custGeom>
              <a:avLst/>
              <a:gdLst>
                <a:gd name="T0" fmla="*/ 46 w 46"/>
                <a:gd name="T1" fmla="*/ 24 h 46"/>
                <a:gd name="T2" fmla="*/ 46 w 46"/>
                <a:gd name="T3" fmla="*/ 24 h 46"/>
                <a:gd name="T4" fmla="*/ 44 w 46"/>
                <a:gd name="T5" fmla="*/ 32 h 46"/>
                <a:gd name="T6" fmla="*/ 40 w 46"/>
                <a:gd name="T7" fmla="*/ 40 h 46"/>
                <a:gd name="T8" fmla="*/ 32 w 46"/>
                <a:gd name="T9" fmla="*/ 44 h 46"/>
                <a:gd name="T10" fmla="*/ 22 w 46"/>
                <a:gd name="T11" fmla="*/ 46 h 46"/>
                <a:gd name="T12" fmla="*/ 22 w 46"/>
                <a:gd name="T13" fmla="*/ 46 h 46"/>
                <a:gd name="T14" fmla="*/ 14 w 46"/>
                <a:gd name="T15" fmla="*/ 44 h 46"/>
                <a:gd name="T16" fmla="*/ 6 w 46"/>
                <a:gd name="T17" fmla="*/ 40 h 46"/>
                <a:gd name="T18" fmla="*/ 2 w 46"/>
                <a:gd name="T19" fmla="*/ 32 h 46"/>
                <a:gd name="T20" fmla="*/ 0 w 46"/>
                <a:gd name="T21" fmla="*/ 24 h 46"/>
                <a:gd name="T22" fmla="*/ 0 w 46"/>
                <a:gd name="T23" fmla="*/ 24 h 46"/>
                <a:gd name="T24" fmla="*/ 2 w 46"/>
                <a:gd name="T25" fmla="*/ 14 h 46"/>
                <a:gd name="T26" fmla="*/ 6 w 46"/>
                <a:gd name="T27" fmla="*/ 8 h 46"/>
                <a:gd name="T28" fmla="*/ 14 w 46"/>
                <a:gd name="T29" fmla="*/ 2 h 46"/>
                <a:gd name="T30" fmla="*/ 22 w 46"/>
                <a:gd name="T31" fmla="*/ 0 h 46"/>
                <a:gd name="T32" fmla="*/ 22 w 46"/>
                <a:gd name="T33" fmla="*/ 0 h 46"/>
                <a:gd name="T34" fmla="*/ 32 w 46"/>
                <a:gd name="T35" fmla="*/ 2 h 46"/>
                <a:gd name="T36" fmla="*/ 40 w 46"/>
                <a:gd name="T37" fmla="*/ 8 h 46"/>
                <a:gd name="T38" fmla="*/ 44 w 46"/>
                <a:gd name="T39" fmla="*/ 14 h 46"/>
                <a:gd name="T40" fmla="*/ 46 w 46"/>
                <a:gd name="T41" fmla="*/ 24 h 46"/>
                <a:gd name="T42" fmla="*/ 46 w 46"/>
                <a:gd name="T43" fmla="*/ 24 h 4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46"/>
                <a:gd name="T67" fmla="*/ 0 h 46"/>
                <a:gd name="T68" fmla="*/ 46 w 46"/>
                <a:gd name="T69" fmla="*/ 46 h 4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46" h="46">
                  <a:moveTo>
                    <a:pt x="46" y="24"/>
                  </a:moveTo>
                  <a:lnTo>
                    <a:pt x="46" y="24"/>
                  </a:lnTo>
                  <a:lnTo>
                    <a:pt x="44" y="32"/>
                  </a:lnTo>
                  <a:lnTo>
                    <a:pt x="40" y="40"/>
                  </a:lnTo>
                  <a:lnTo>
                    <a:pt x="32" y="44"/>
                  </a:lnTo>
                  <a:lnTo>
                    <a:pt x="22" y="46"/>
                  </a:lnTo>
                  <a:lnTo>
                    <a:pt x="14" y="44"/>
                  </a:lnTo>
                  <a:lnTo>
                    <a:pt x="6" y="40"/>
                  </a:lnTo>
                  <a:lnTo>
                    <a:pt x="2" y="32"/>
                  </a:lnTo>
                  <a:lnTo>
                    <a:pt x="0" y="24"/>
                  </a:lnTo>
                  <a:lnTo>
                    <a:pt x="2" y="14"/>
                  </a:lnTo>
                  <a:lnTo>
                    <a:pt x="6" y="8"/>
                  </a:lnTo>
                  <a:lnTo>
                    <a:pt x="14" y="2"/>
                  </a:lnTo>
                  <a:lnTo>
                    <a:pt x="22" y="0"/>
                  </a:lnTo>
                  <a:lnTo>
                    <a:pt x="32" y="2"/>
                  </a:lnTo>
                  <a:lnTo>
                    <a:pt x="40" y="8"/>
                  </a:lnTo>
                  <a:lnTo>
                    <a:pt x="44" y="14"/>
                  </a:lnTo>
                  <a:lnTo>
                    <a:pt x="46" y="2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6029" name="Freeform 3636"/>
            <p:cNvSpPr>
              <a:spLocks/>
            </p:cNvSpPr>
            <p:nvPr/>
          </p:nvSpPr>
          <p:spPr bwMode="auto">
            <a:xfrm>
              <a:off x="2967" y="2583"/>
              <a:ext cx="36" cy="34"/>
            </a:xfrm>
            <a:custGeom>
              <a:avLst/>
              <a:gdLst>
                <a:gd name="T0" fmla="*/ 36 w 36"/>
                <a:gd name="T1" fmla="*/ 18 h 34"/>
                <a:gd name="T2" fmla="*/ 36 w 36"/>
                <a:gd name="T3" fmla="*/ 18 h 34"/>
                <a:gd name="T4" fmla="*/ 36 w 36"/>
                <a:gd name="T5" fmla="*/ 24 h 34"/>
                <a:gd name="T6" fmla="*/ 32 w 36"/>
                <a:gd name="T7" fmla="*/ 30 h 34"/>
                <a:gd name="T8" fmla="*/ 26 w 36"/>
                <a:gd name="T9" fmla="*/ 34 h 34"/>
                <a:gd name="T10" fmla="*/ 18 w 36"/>
                <a:gd name="T11" fmla="*/ 34 h 34"/>
                <a:gd name="T12" fmla="*/ 18 w 36"/>
                <a:gd name="T13" fmla="*/ 34 h 34"/>
                <a:gd name="T14" fmla="*/ 12 w 36"/>
                <a:gd name="T15" fmla="*/ 34 h 34"/>
                <a:gd name="T16" fmla="*/ 6 w 36"/>
                <a:gd name="T17" fmla="*/ 30 h 34"/>
                <a:gd name="T18" fmla="*/ 2 w 36"/>
                <a:gd name="T19" fmla="*/ 24 h 34"/>
                <a:gd name="T20" fmla="*/ 0 w 36"/>
                <a:gd name="T21" fmla="*/ 18 h 34"/>
                <a:gd name="T22" fmla="*/ 0 w 36"/>
                <a:gd name="T23" fmla="*/ 18 h 34"/>
                <a:gd name="T24" fmla="*/ 2 w 36"/>
                <a:gd name="T25" fmla="*/ 10 h 34"/>
                <a:gd name="T26" fmla="*/ 6 w 36"/>
                <a:gd name="T27" fmla="*/ 4 h 34"/>
                <a:gd name="T28" fmla="*/ 12 w 36"/>
                <a:gd name="T29" fmla="*/ 2 h 34"/>
                <a:gd name="T30" fmla="*/ 18 w 36"/>
                <a:gd name="T31" fmla="*/ 0 h 34"/>
                <a:gd name="T32" fmla="*/ 18 w 36"/>
                <a:gd name="T33" fmla="*/ 0 h 34"/>
                <a:gd name="T34" fmla="*/ 26 w 36"/>
                <a:gd name="T35" fmla="*/ 2 h 34"/>
                <a:gd name="T36" fmla="*/ 32 w 36"/>
                <a:gd name="T37" fmla="*/ 4 h 34"/>
                <a:gd name="T38" fmla="*/ 36 w 36"/>
                <a:gd name="T39" fmla="*/ 10 h 34"/>
                <a:gd name="T40" fmla="*/ 36 w 36"/>
                <a:gd name="T41" fmla="*/ 18 h 34"/>
                <a:gd name="T42" fmla="*/ 36 w 36"/>
                <a:gd name="T43" fmla="*/ 18 h 34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36"/>
                <a:gd name="T67" fmla="*/ 0 h 34"/>
                <a:gd name="T68" fmla="*/ 36 w 36"/>
                <a:gd name="T69" fmla="*/ 34 h 34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36" h="34">
                  <a:moveTo>
                    <a:pt x="36" y="18"/>
                  </a:moveTo>
                  <a:lnTo>
                    <a:pt x="36" y="18"/>
                  </a:lnTo>
                  <a:lnTo>
                    <a:pt x="36" y="24"/>
                  </a:lnTo>
                  <a:lnTo>
                    <a:pt x="32" y="30"/>
                  </a:lnTo>
                  <a:lnTo>
                    <a:pt x="26" y="34"/>
                  </a:lnTo>
                  <a:lnTo>
                    <a:pt x="18" y="34"/>
                  </a:lnTo>
                  <a:lnTo>
                    <a:pt x="12" y="34"/>
                  </a:lnTo>
                  <a:lnTo>
                    <a:pt x="6" y="30"/>
                  </a:lnTo>
                  <a:lnTo>
                    <a:pt x="2" y="24"/>
                  </a:lnTo>
                  <a:lnTo>
                    <a:pt x="0" y="18"/>
                  </a:lnTo>
                  <a:lnTo>
                    <a:pt x="2" y="10"/>
                  </a:lnTo>
                  <a:lnTo>
                    <a:pt x="6" y="4"/>
                  </a:lnTo>
                  <a:lnTo>
                    <a:pt x="12" y="2"/>
                  </a:lnTo>
                  <a:lnTo>
                    <a:pt x="18" y="0"/>
                  </a:lnTo>
                  <a:lnTo>
                    <a:pt x="26" y="2"/>
                  </a:lnTo>
                  <a:lnTo>
                    <a:pt x="32" y="4"/>
                  </a:lnTo>
                  <a:lnTo>
                    <a:pt x="36" y="10"/>
                  </a:lnTo>
                  <a:lnTo>
                    <a:pt x="36" y="18"/>
                  </a:lnTo>
                  <a:close/>
                </a:path>
              </a:pathLst>
            </a:custGeom>
            <a:noFill/>
            <a:ln w="127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6030" name="Rectangle 3637"/>
            <p:cNvSpPr>
              <a:spLocks noChangeArrowheads="1"/>
            </p:cNvSpPr>
            <p:nvPr/>
          </p:nvSpPr>
          <p:spPr bwMode="auto">
            <a:xfrm>
              <a:off x="2333" y="1561"/>
              <a:ext cx="151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0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ＭＳ Ｐゴシック" charset="0"/>
                </a:rPr>
                <a:t>IMB</a:t>
              </a:r>
              <a:endParaRPr lang="en-US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6031" name="Rectangle 3638"/>
            <p:cNvSpPr>
              <a:spLocks noChangeArrowheads="1"/>
            </p:cNvSpPr>
            <p:nvPr/>
          </p:nvSpPr>
          <p:spPr bwMode="auto">
            <a:xfrm>
              <a:off x="2389" y="1709"/>
              <a:ext cx="334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0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ＭＳ Ｐゴシック" charset="0"/>
                </a:rPr>
                <a:t>SOUDAN</a:t>
              </a:r>
              <a:endParaRPr lang="en-US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6032" name="Rectangle 3639"/>
            <p:cNvSpPr>
              <a:spLocks noChangeArrowheads="1"/>
            </p:cNvSpPr>
            <p:nvPr/>
          </p:nvSpPr>
          <p:spPr bwMode="auto">
            <a:xfrm>
              <a:off x="2481" y="1817"/>
              <a:ext cx="435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0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ＭＳ Ｐゴシック" charset="0"/>
                </a:rPr>
                <a:t>CANFRANC</a:t>
              </a:r>
              <a:endParaRPr lang="en-US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6033" name="Rectangle 3640"/>
            <p:cNvSpPr>
              <a:spLocks noChangeArrowheads="1"/>
            </p:cNvSpPr>
            <p:nvPr/>
          </p:nvSpPr>
          <p:spPr bwMode="auto">
            <a:xfrm>
              <a:off x="2565" y="1937"/>
              <a:ext cx="330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0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ＭＳ Ｐゴシック" charset="0"/>
                </a:rPr>
                <a:t>KAMIOK</a:t>
              </a:r>
              <a:endParaRPr lang="en-US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6034" name="Rectangle 3641"/>
            <p:cNvSpPr>
              <a:spLocks noChangeArrowheads="1"/>
            </p:cNvSpPr>
            <p:nvPr/>
          </p:nvSpPr>
          <p:spPr bwMode="auto">
            <a:xfrm>
              <a:off x="2893" y="1937"/>
              <a:ext cx="58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0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ＭＳ Ｐゴシック" charset="0"/>
                </a:rPr>
                <a:t>A</a:t>
              </a:r>
              <a:endParaRPr lang="en-US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6035" name="Rectangle 3642"/>
            <p:cNvSpPr>
              <a:spLocks noChangeArrowheads="1"/>
            </p:cNvSpPr>
            <p:nvPr/>
          </p:nvSpPr>
          <p:spPr bwMode="auto">
            <a:xfrm>
              <a:off x="2653" y="2041"/>
              <a:ext cx="271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0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ＭＳ Ｐゴシック" charset="0"/>
                </a:rPr>
                <a:t>BOULB</a:t>
              </a:r>
              <a:endParaRPr lang="en-US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6036" name="Rectangle 3643"/>
            <p:cNvSpPr>
              <a:spLocks noChangeArrowheads="1"/>
            </p:cNvSpPr>
            <p:nvPr/>
          </p:nvSpPr>
          <p:spPr bwMode="auto">
            <a:xfrm>
              <a:off x="2923" y="2041"/>
              <a:ext cx="58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0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ＭＳ Ｐゴシック" charset="0"/>
                </a:rPr>
                <a:t>Y</a:t>
              </a:r>
              <a:endParaRPr lang="en-US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6037" name="Rectangle 3644"/>
            <p:cNvSpPr>
              <a:spLocks noChangeArrowheads="1"/>
            </p:cNvSpPr>
            <p:nvPr/>
          </p:nvSpPr>
          <p:spPr bwMode="auto">
            <a:xfrm>
              <a:off x="2977" y="2041"/>
              <a:ext cx="225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0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ＭＳ Ｐゴシック" charset="0"/>
                </a:rPr>
                <a:t> MINE</a:t>
              </a:r>
              <a:endParaRPr lang="en-US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6038" name="Rectangle 3645"/>
            <p:cNvSpPr>
              <a:spLocks noChangeArrowheads="1"/>
            </p:cNvSpPr>
            <p:nvPr/>
          </p:nvSpPr>
          <p:spPr bwMode="auto">
            <a:xfrm>
              <a:off x="2821" y="2261"/>
              <a:ext cx="495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0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ＭＳ Ｐゴシック" charset="0"/>
                </a:rPr>
                <a:t>GRAN SASSO</a:t>
              </a:r>
              <a:endParaRPr lang="en-US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6039" name="Rectangle 3647"/>
            <p:cNvSpPr>
              <a:spLocks noChangeArrowheads="1"/>
            </p:cNvSpPr>
            <p:nvPr/>
          </p:nvSpPr>
          <p:spPr bwMode="auto">
            <a:xfrm>
              <a:off x="3137" y="2625"/>
              <a:ext cx="187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0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ＭＳ Ｐゴシック" charset="0"/>
                </a:rPr>
                <a:t>MON</a:t>
              </a:r>
              <a:endParaRPr lang="en-US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6040" name="Rectangle 3648"/>
            <p:cNvSpPr>
              <a:spLocks noChangeArrowheads="1"/>
            </p:cNvSpPr>
            <p:nvPr/>
          </p:nvSpPr>
          <p:spPr bwMode="auto">
            <a:xfrm>
              <a:off x="3323" y="2625"/>
              <a:ext cx="49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0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ＭＳ Ｐゴシック" charset="0"/>
                </a:rPr>
                <a:t>T</a:t>
              </a:r>
              <a:endParaRPr lang="en-US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6041" name="Rectangle 3649"/>
            <p:cNvSpPr>
              <a:spLocks noChangeArrowheads="1"/>
            </p:cNvSpPr>
            <p:nvPr/>
          </p:nvSpPr>
          <p:spPr bwMode="auto">
            <a:xfrm>
              <a:off x="3371" y="2625"/>
              <a:ext cx="291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0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ＭＳ Ｐゴシック" charset="0"/>
                </a:rPr>
                <a:t> BLANC</a:t>
              </a:r>
              <a:endParaRPr lang="en-US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6042" name="Rectangle 3650"/>
            <p:cNvSpPr>
              <a:spLocks noChangeArrowheads="1"/>
            </p:cNvSpPr>
            <p:nvPr/>
          </p:nvSpPr>
          <p:spPr bwMode="auto">
            <a:xfrm>
              <a:off x="3321" y="2837"/>
              <a:ext cx="271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0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ＭＳ Ｐゴシック" charset="0"/>
                </a:rPr>
                <a:t>SUDBU</a:t>
              </a:r>
              <a:endParaRPr lang="en-US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6043" name="Rectangle 3651"/>
            <p:cNvSpPr>
              <a:spLocks noChangeArrowheads="1"/>
            </p:cNvSpPr>
            <p:nvPr/>
          </p:nvSpPr>
          <p:spPr bwMode="auto">
            <a:xfrm>
              <a:off x="3591" y="2837"/>
              <a:ext cx="53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0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ＭＳ Ｐゴシック" charset="0"/>
                </a:rPr>
                <a:t>R</a:t>
              </a:r>
              <a:endParaRPr lang="en-US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6044" name="Rectangle 3652"/>
            <p:cNvSpPr>
              <a:spLocks noChangeArrowheads="1"/>
            </p:cNvSpPr>
            <p:nvPr/>
          </p:nvSpPr>
          <p:spPr bwMode="auto">
            <a:xfrm>
              <a:off x="3641" y="2837"/>
              <a:ext cx="58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0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ＭＳ Ｐゴシック" charset="0"/>
                </a:rPr>
                <a:t>Y</a:t>
              </a:r>
              <a:endParaRPr lang="en-US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6045" name="Rectangle 3653"/>
            <p:cNvSpPr>
              <a:spLocks noChangeArrowheads="1"/>
            </p:cNvSpPr>
            <p:nvPr/>
          </p:nvSpPr>
          <p:spPr bwMode="auto">
            <a:xfrm>
              <a:off x="3161" y="2353"/>
              <a:ext cx="455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0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ＭＳ Ｐゴシック" charset="0"/>
                </a:rPr>
                <a:t>(FINLANDE)</a:t>
              </a:r>
              <a:endParaRPr lang="en-US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6046" name="Rectangle 3654"/>
            <p:cNvSpPr>
              <a:spLocks noChangeArrowheads="1"/>
            </p:cNvSpPr>
            <p:nvPr/>
          </p:nvSpPr>
          <p:spPr bwMode="auto">
            <a:xfrm>
              <a:off x="3273" y="2469"/>
              <a:ext cx="211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0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ＭＳ Ｐゴシック" charset="0"/>
                </a:rPr>
                <a:t>LSM (</a:t>
              </a:r>
              <a:endParaRPr lang="en-US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6047" name="Rectangle 3655"/>
            <p:cNvSpPr>
              <a:spLocks noChangeArrowheads="1"/>
            </p:cNvSpPr>
            <p:nvPr/>
          </p:nvSpPr>
          <p:spPr bwMode="auto">
            <a:xfrm>
              <a:off x="3483" y="2469"/>
              <a:ext cx="279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000">
                  <a:solidFill>
                    <a:srgbClr val="FF0000"/>
                  </a:solidFill>
                  <a:latin typeface="Times New Roman" charset="0"/>
                  <a:ea typeface="ＭＳ Ｐゴシック" charset="0"/>
                  <a:cs typeface="ＭＳ Ｐゴシック" charset="0"/>
                </a:rPr>
                <a:t>FREJUS</a:t>
              </a:r>
              <a:endParaRPr lang="en-US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6048" name="Rectangle 3656"/>
            <p:cNvSpPr>
              <a:spLocks noChangeArrowheads="1"/>
            </p:cNvSpPr>
            <p:nvPr/>
          </p:nvSpPr>
          <p:spPr bwMode="auto">
            <a:xfrm>
              <a:off x="3763" y="2469"/>
              <a:ext cx="27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0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ＭＳ Ｐゴシック" charset="0"/>
                </a:rPr>
                <a:t>)</a:t>
              </a:r>
              <a:endParaRPr lang="en-US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6049" name="Rectangle 3657"/>
            <p:cNvSpPr>
              <a:spLocks noChangeArrowheads="1"/>
            </p:cNvSpPr>
            <p:nvPr/>
          </p:nvSpPr>
          <p:spPr bwMode="auto">
            <a:xfrm>
              <a:off x="2133" y="1837"/>
              <a:ext cx="245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0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ＭＳ Ｐゴシック" charset="0"/>
                </a:rPr>
                <a:t>(WIPP)</a:t>
              </a:r>
              <a:endParaRPr lang="en-US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6050" name="Rectangle 3658"/>
            <p:cNvSpPr>
              <a:spLocks noChangeArrowheads="1"/>
            </p:cNvSpPr>
            <p:nvPr/>
          </p:nvSpPr>
          <p:spPr bwMode="auto">
            <a:xfrm>
              <a:off x="2113" y="2165"/>
              <a:ext cx="44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0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ＭＳ Ｐゴシック" charset="0"/>
                </a:rPr>
                <a:t>S</a:t>
              </a:r>
              <a:endParaRPr lang="en-US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6051" name="Rectangle 3659"/>
            <p:cNvSpPr>
              <a:spLocks noChangeArrowheads="1"/>
            </p:cNvSpPr>
            <p:nvPr/>
          </p:nvSpPr>
          <p:spPr bwMode="auto">
            <a:xfrm>
              <a:off x="2157" y="2165"/>
              <a:ext cx="49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0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ＭＳ Ｐゴシック" charset="0"/>
                </a:rPr>
                <a:t>T</a:t>
              </a:r>
              <a:endParaRPr lang="en-US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6052" name="Rectangle 3660"/>
            <p:cNvSpPr>
              <a:spLocks noChangeArrowheads="1"/>
            </p:cNvSpPr>
            <p:nvPr/>
          </p:nvSpPr>
          <p:spPr bwMode="auto">
            <a:xfrm>
              <a:off x="2203" y="2165"/>
              <a:ext cx="412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0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ＭＳ Ｐゴシック" charset="0"/>
                </a:rPr>
                <a:t> GOTHARD</a:t>
              </a:r>
              <a:endParaRPr lang="en-US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6053" name="Rectangle 3661"/>
            <p:cNvSpPr>
              <a:spLocks noChangeArrowheads="1"/>
            </p:cNvSpPr>
            <p:nvPr/>
          </p:nvSpPr>
          <p:spPr bwMode="auto">
            <a:xfrm>
              <a:off x="2381" y="2493"/>
              <a:ext cx="280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0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ＭＳ Ｐゴシック" charset="0"/>
                </a:rPr>
                <a:t>HOMES</a:t>
              </a:r>
              <a:endParaRPr lang="en-US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6054" name="Rectangle 3662"/>
            <p:cNvSpPr>
              <a:spLocks noChangeArrowheads="1"/>
            </p:cNvSpPr>
            <p:nvPr/>
          </p:nvSpPr>
          <p:spPr bwMode="auto">
            <a:xfrm>
              <a:off x="2661" y="2493"/>
              <a:ext cx="49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0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ＭＳ Ｐゴシック" charset="0"/>
                </a:rPr>
                <a:t>T</a:t>
              </a:r>
              <a:endParaRPr lang="en-US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6055" name="Rectangle 3663"/>
            <p:cNvSpPr>
              <a:spLocks noChangeArrowheads="1"/>
            </p:cNvSpPr>
            <p:nvPr/>
          </p:nvSpPr>
          <p:spPr bwMode="auto">
            <a:xfrm>
              <a:off x="2703" y="2493"/>
              <a:ext cx="165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0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ＭＳ Ｐゴシック" charset="0"/>
                </a:rPr>
                <a:t>AKE</a:t>
              </a:r>
              <a:endParaRPr lang="en-US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6056" name="Rectangle 3664"/>
            <p:cNvSpPr>
              <a:spLocks noChangeArrowheads="1"/>
            </p:cNvSpPr>
            <p:nvPr/>
          </p:nvSpPr>
          <p:spPr bwMode="auto">
            <a:xfrm>
              <a:off x="2685" y="2649"/>
              <a:ext cx="329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0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ＭＳ Ｐゴシック" charset="0"/>
                </a:rPr>
                <a:t>BAKSAN</a:t>
              </a:r>
              <a:endParaRPr lang="en-US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6057" name="Rectangle 3665"/>
            <p:cNvSpPr>
              <a:spLocks noChangeArrowheads="1"/>
            </p:cNvSpPr>
            <p:nvPr/>
          </p:nvSpPr>
          <p:spPr bwMode="auto">
            <a:xfrm rot="-5400000">
              <a:off x="1351" y="1207"/>
              <a:ext cx="741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ＭＳ Ｐゴシック" charset="0"/>
                </a:rPr>
                <a:t>muon flux/m2/year</a:t>
              </a:r>
              <a:endParaRPr lang="en-US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6058" name="Rectangle 3666"/>
            <p:cNvSpPr>
              <a:spLocks noChangeArrowheads="1"/>
            </p:cNvSpPr>
            <p:nvPr/>
          </p:nvSpPr>
          <p:spPr bwMode="auto">
            <a:xfrm>
              <a:off x="2397" y="3559"/>
              <a:ext cx="1311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ＭＳ Ｐゴシック" charset="0"/>
                </a:rPr>
                <a:t>Depth (meter of water equivalent)</a:t>
              </a:r>
              <a:endParaRPr lang="en-US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6059" name="Rectangle 3667"/>
            <p:cNvSpPr>
              <a:spLocks noChangeArrowheads="1"/>
            </p:cNvSpPr>
            <p:nvPr/>
          </p:nvSpPr>
          <p:spPr bwMode="auto">
            <a:xfrm>
              <a:off x="2701" y="639"/>
              <a:ext cx="543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ＭＳ Ｐゴシック" charset="0"/>
                </a:rPr>
                <a:t>Depth (meter)</a:t>
              </a:r>
              <a:endParaRPr lang="en-US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6060" name="Rectangle 3668"/>
            <p:cNvSpPr>
              <a:spLocks noChangeArrowheads="1"/>
            </p:cNvSpPr>
            <p:nvPr/>
          </p:nvSpPr>
          <p:spPr bwMode="auto">
            <a:xfrm>
              <a:off x="2297" y="3433"/>
              <a:ext cx="144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9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ＭＳ Ｐゴシック" charset="0"/>
                </a:rPr>
                <a:t>2000</a:t>
              </a:r>
              <a:endParaRPr lang="en-US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6061" name="Rectangle 3669"/>
            <p:cNvSpPr>
              <a:spLocks noChangeArrowheads="1"/>
            </p:cNvSpPr>
            <p:nvPr/>
          </p:nvSpPr>
          <p:spPr bwMode="auto">
            <a:xfrm>
              <a:off x="1981" y="801"/>
              <a:ext cx="36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9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ＭＳ Ｐゴシック" charset="0"/>
                </a:rPr>
                <a:t>0</a:t>
              </a:r>
              <a:endParaRPr lang="en-US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6062" name="Rectangle 3670"/>
            <p:cNvSpPr>
              <a:spLocks noChangeArrowheads="1"/>
            </p:cNvSpPr>
            <p:nvPr/>
          </p:nvSpPr>
          <p:spPr bwMode="auto">
            <a:xfrm>
              <a:off x="1833" y="2937"/>
              <a:ext cx="72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9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ＭＳ Ｐゴシック" charset="0"/>
                </a:rPr>
                <a:t>10</a:t>
              </a:r>
              <a:endParaRPr lang="en-US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6063" name="Rectangle 3671"/>
            <p:cNvSpPr>
              <a:spLocks noChangeArrowheads="1"/>
            </p:cNvSpPr>
            <p:nvPr/>
          </p:nvSpPr>
          <p:spPr bwMode="auto">
            <a:xfrm>
              <a:off x="2509" y="801"/>
              <a:ext cx="144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9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ＭＳ Ｐゴシック" charset="0"/>
                </a:rPr>
                <a:t>1000</a:t>
              </a:r>
              <a:endParaRPr lang="en-US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6064" name="Rectangle 3672"/>
            <p:cNvSpPr>
              <a:spLocks noChangeArrowheads="1"/>
            </p:cNvSpPr>
            <p:nvPr/>
          </p:nvSpPr>
          <p:spPr bwMode="auto">
            <a:xfrm>
              <a:off x="3189" y="801"/>
              <a:ext cx="144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9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ＭＳ Ｐゴシック" charset="0"/>
                </a:rPr>
                <a:t>2000</a:t>
              </a:r>
              <a:endParaRPr lang="en-US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6065" name="Rectangle 3673"/>
            <p:cNvSpPr>
              <a:spLocks noChangeArrowheads="1"/>
            </p:cNvSpPr>
            <p:nvPr/>
          </p:nvSpPr>
          <p:spPr bwMode="auto">
            <a:xfrm>
              <a:off x="3825" y="801"/>
              <a:ext cx="144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9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ＭＳ Ｐゴシック" charset="0"/>
                </a:rPr>
                <a:t>3000</a:t>
              </a:r>
              <a:endParaRPr lang="en-US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6066" name="Rectangle 3674"/>
            <p:cNvSpPr>
              <a:spLocks noChangeArrowheads="1"/>
            </p:cNvSpPr>
            <p:nvPr/>
          </p:nvSpPr>
          <p:spPr bwMode="auto">
            <a:xfrm>
              <a:off x="2737" y="3433"/>
              <a:ext cx="144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9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ＭＳ Ｐゴシック" charset="0"/>
                </a:rPr>
                <a:t>4000</a:t>
              </a:r>
              <a:endParaRPr lang="en-US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6067" name="Rectangle 3675"/>
            <p:cNvSpPr>
              <a:spLocks noChangeArrowheads="1"/>
            </p:cNvSpPr>
            <p:nvPr/>
          </p:nvSpPr>
          <p:spPr bwMode="auto">
            <a:xfrm>
              <a:off x="3185" y="3433"/>
              <a:ext cx="144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9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ＭＳ Ｐゴシック" charset="0"/>
                </a:rPr>
                <a:t>6000</a:t>
              </a:r>
              <a:endParaRPr lang="en-US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6068" name="Rectangle 3676"/>
            <p:cNvSpPr>
              <a:spLocks noChangeArrowheads="1"/>
            </p:cNvSpPr>
            <p:nvPr/>
          </p:nvSpPr>
          <p:spPr bwMode="auto">
            <a:xfrm>
              <a:off x="3637" y="3433"/>
              <a:ext cx="144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9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ＭＳ Ｐゴシック" charset="0"/>
                </a:rPr>
                <a:t>8000</a:t>
              </a:r>
              <a:endParaRPr lang="en-US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6069" name="Rectangle 3677"/>
            <p:cNvSpPr>
              <a:spLocks noChangeArrowheads="1"/>
            </p:cNvSpPr>
            <p:nvPr/>
          </p:nvSpPr>
          <p:spPr bwMode="auto">
            <a:xfrm>
              <a:off x="2909" y="3431"/>
              <a:ext cx="144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900" b="1">
                  <a:solidFill>
                    <a:srgbClr val="FF0000"/>
                  </a:solidFill>
                  <a:latin typeface="Times New Roman" charset="0"/>
                  <a:ea typeface="ＭＳ Ｐゴシック" charset="0"/>
                  <a:cs typeface="ＭＳ Ｐゴシック" charset="0"/>
                </a:rPr>
                <a:t>4800</a:t>
              </a:r>
              <a:endParaRPr lang="en-US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6070" name="Rectangle 3678"/>
            <p:cNvSpPr>
              <a:spLocks noChangeArrowheads="1"/>
            </p:cNvSpPr>
            <p:nvPr/>
          </p:nvSpPr>
          <p:spPr bwMode="auto">
            <a:xfrm>
              <a:off x="1909" y="2913"/>
              <a:ext cx="28" cy="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7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ＭＳ Ｐゴシック" charset="0"/>
                </a:rPr>
                <a:t>2</a:t>
              </a:r>
              <a:endParaRPr lang="en-US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6071" name="Rectangle 3679"/>
            <p:cNvSpPr>
              <a:spLocks noChangeArrowheads="1"/>
            </p:cNvSpPr>
            <p:nvPr/>
          </p:nvSpPr>
          <p:spPr bwMode="auto">
            <a:xfrm>
              <a:off x="1833" y="2517"/>
              <a:ext cx="72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9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ＭＳ Ｐゴシック" charset="0"/>
                </a:rPr>
                <a:t>10</a:t>
              </a:r>
              <a:endParaRPr lang="en-US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6072" name="Rectangle 3680"/>
            <p:cNvSpPr>
              <a:spLocks noChangeArrowheads="1"/>
            </p:cNvSpPr>
            <p:nvPr/>
          </p:nvSpPr>
          <p:spPr bwMode="auto">
            <a:xfrm>
              <a:off x="1909" y="2493"/>
              <a:ext cx="28" cy="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7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ＭＳ Ｐゴシック" charset="0"/>
                </a:rPr>
                <a:t>3</a:t>
              </a:r>
              <a:endParaRPr lang="en-US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6073" name="Rectangle 3681"/>
            <p:cNvSpPr>
              <a:spLocks noChangeArrowheads="1"/>
            </p:cNvSpPr>
            <p:nvPr/>
          </p:nvSpPr>
          <p:spPr bwMode="auto">
            <a:xfrm>
              <a:off x="1833" y="2109"/>
              <a:ext cx="72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9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ＭＳ Ｐゴシック" charset="0"/>
                </a:rPr>
                <a:t>10</a:t>
              </a:r>
              <a:endParaRPr lang="en-US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6074" name="Rectangle 3682"/>
            <p:cNvSpPr>
              <a:spLocks noChangeArrowheads="1"/>
            </p:cNvSpPr>
            <p:nvPr/>
          </p:nvSpPr>
          <p:spPr bwMode="auto">
            <a:xfrm>
              <a:off x="1909" y="2085"/>
              <a:ext cx="28" cy="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7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ＭＳ Ｐゴシック" charset="0"/>
                </a:rPr>
                <a:t>4</a:t>
              </a:r>
              <a:endParaRPr lang="en-US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6075" name="Rectangle 3683"/>
            <p:cNvSpPr>
              <a:spLocks noChangeArrowheads="1"/>
            </p:cNvSpPr>
            <p:nvPr/>
          </p:nvSpPr>
          <p:spPr bwMode="auto">
            <a:xfrm>
              <a:off x="1833" y="1273"/>
              <a:ext cx="72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9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ＭＳ Ｐゴシック" charset="0"/>
                </a:rPr>
                <a:t>10</a:t>
              </a:r>
              <a:endParaRPr lang="en-US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6076" name="Rectangle 3684"/>
            <p:cNvSpPr>
              <a:spLocks noChangeArrowheads="1"/>
            </p:cNvSpPr>
            <p:nvPr/>
          </p:nvSpPr>
          <p:spPr bwMode="auto">
            <a:xfrm>
              <a:off x="1909" y="1249"/>
              <a:ext cx="28" cy="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7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ＭＳ Ｐゴシック" charset="0"/>
                </a:rPr>
                <a:t>6</a:t>
              </a:r>
              <a:endParaRPr lang="en-US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</p:grpSp>
      <p:pic>
        <p:nvPicPr>
          <p:cNvPr id="35847" name="Picture 368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6000" y="804863"/>
            <a:ext cx="2808288" cy="3881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44" name="Connecteur droit avec flèche 243"/>
          <p:cNvCxnSpPr/>
          <p:nvPr/>
        </p:nvCxnSpPr>
        <p:spPr>
          <a:xfrm flipH="1">
            <a:off x="2813082" y="6407150"/>
            <a:ext cx="2209768" cy="6210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850" name="Text Box 3690"/>
          <p:cNvSpPr txBox="1">
            <a:spLocks noChangeArrowheads="1"/>
          </p:cNvSpPr>
          <p:nvPr/>
        </p:nvSpPr>
        <p:spPr bwMode="auto">
          <a:xfrm>
            <a:off x="4930993" y="6059488"/>
            <a:ext cx="4141787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0000FF"/>
                </a:solidFill>
                <a:latin typeface="Comic Sans MS" charset="0"/>
              </a:rPr>
              <a:t>new safety gallery </a:t>
            </a:r>
            <a:r>
              <a:rPr lang="en-US" sz="1600" dirty="0" smtClean="0">
                <a:solidFill>
                  <a:srgbClr val="0000FF"/>
                </a:solidFill>
                <a:latin typeface="Comic Sans MS" charset="0"/>
              </a:rPr>
              <a:t>under construction, </a:t>
            </a:r>
            <a:r>
              <a:rPr lang="en-US" sz="1600" dirty="0">
                <a:solidFill>
                  <a:srgbClr val="0000FF"/>
                </a:solidFill>
                <a:latin typeface="Comic Sans MS" charset="0"/>
              </a:rPr>
              <a:t>profit of this opportunity to enlarge LSM</a:t>
            </a:r>
          </a:p>
        </p:txBody>
      </p:sp>
      <p:sp>
        <p:nvSpPr>
          <p:cNvPr id="35851" name="Text Box 3690"/>
          <p:cNvSpPr txBox="1">
            <a:spLocks noChangeArrowheads="1"/>
          </p:cNvSpPr>
          <p:nvPr/>
        </p:nvSpPr>
        <p:spPr bwMode="auto">
          <a:xfrm>
            <a:off x="412750" y="4606925"/>
            <a:ext cx="404018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>
                <a:solidFill>
                  <a:srgbClr val="0000FF"/>
                </a:solidFill>
                <a:latin typeface="Comic Sans MS" charset="0"/>
              </a:rPr>
              <a:t>(</a:t>
            </a:r>
            <a:r>
              <a:rPr lang="en-US" sz="1800" b="1">
                <a:solidFill>
                  <a:srgbClr val="0000FF"/>
                </a:solidFill>
                <a:latin typeface="Comic Sans MS" charset="0"/>
              </a:rPr>
              <a:t>L</a:t>
            </a:r>
            <a:r>
              <a:rPr lang="en-US" sz="1800">
                <a:solidFill>
                  <a:srgbClr val="0000FF"/>
                </a:solidFill>
                <a:latin typeface="Comic Sans MS" charset="0"/>
              </a:rPr>
              <a:t>aboratoire </a:t>
            </a:r>
            <a:r>
              <a:rPr lang="en-US" sz="1800" b="1">
                <a:solidFill>
                  <a:srgbClr val="0000FF"/>
                </a:solidFill>
                <a:latin typeface="Comic Sans MS" charset="0"/>
              </a:rPr>
              <a:t>S</a:t>
            </a:r>
            <a:r>
              <a:rPr lang="en-US" sz="1800">
                <a:solidFill>
                  <a:srgbClr val="0000FF"/>
                </a:solidFill>
                <a:latin typeface="Comic Sans MS" charset="0"/>
              </a:rPr>
              <a:t>outerrain de </a:t>
            </a:r>
            <a:r>
              <a:rPr lang="en-US" sz="1800" b="1">
                <a:solidFill>
                  <a:srgbClr val="0000FF"/>
                </a:solidFill>
                <a:latin typeface="Comic Sans MS" charset="0"/>
              </a:rPr>
              <a:t>M</a:t>
            </a:r>
            <a:r>
              <a:rPr lang="en-US" sz="1800">
                <a:solidFill>
                  <a:srgbClr val="0000FF"/>
                </a:solidFill>
                <a:latin typeface="Comic Sans MS" charset="0"/>
              </a:rPr>
              <a:t>odane)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434" y="4942837"/>
            <a:ext cx="3928819" cy="1921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2204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1116013" y="0"/>
            <a:ext cx="6634162" cy="836613"/>
          </a:xfrm>
        </p:spPr>
        <p:txBody>
          <a:bodyPr/>
          <a:lstStyle/>
          <a:p>
            <a:r>
              <a:rPr lang="en-GB">
                <a:solidFill>
                  <a:srgbClr val="FF9900"/>
                </a:solidFill>
                <a:latin typeface="Times New Roman" charset="0"/>
                <a:cs typeface="Times New Roman" charset="0"/>
              </a:rPr>
              <a:t>4-proton lines</a:t>
            </a:r>
          </a:p>
        </p:txBody>
      </p:sp>
      <p:sp>
        <p:nvSpPr>
          <p:cNvPr id="50179" name="Espace réservé de la date 8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smtClean="0">
                <a:solidFill>
                  <a:srgbClr val="000090"/>
                </a:solidFill>
                <a:cs typeface="Times New Roman" charset="0"/>
              </a:rPr>
              <a:t>27 July 2012</a:t>
            </a:r>
            <a:endParaRPr lang="en-GB" sz="1200">
              <a:solidFill>
                <a:srgbClr val="000090"/>
              </a:solidFill>
              <a:cs typeface="Times New Roman" charset="0"/>
            </a:endParaRPr>
          </a:p>
        </p:txBody>
      </p:sp>
      <p:sp>
        <p:nvSpPr>
          <p:cNvPr id="50180" name="Espace réservé du numéro de diapositive 9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82C3C16C-963D-BE43-A740-AB466B7684E4}" type="slidenum">
              <a:rPr lang="en-GB" sz="1200">
                <a:solidFill>
                  <a:srgbClr val="000090"/>
                </a:solidFill>
                <a:cs typeface="Times New Roman" charset="0"/>
              </a:rPr>
              <a:pPr eaLnBrk="1" hangingPunct="1"/>
              <a:t>43</a:t>
            </a:fld>
            <a:endParaRPr lang="en-GB" sz="1200">
              <a:solidFill>
                <a:srgbClr val="000090"/>
              </a:solidFill>
              <a:cs typeface="Times New Roman" charset="0"/>
            </a:endParaRPr>
          </a:p>
        </p:txBody>
      </p:sp>
      <p:sp>
        <p:nvSpPr>
          <p:cNvPr id="50181" name="Espace réservé du pied de page 10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200">
                <a:solidFill>
                  <a:srgbClr val="000090"/>
                </a:solidFill>
                <a:cs typeface="Times New Roman" charset="0"/>
              </a:rPr>
              <a:t>M. Dracos</a:t>
            </a:r>
            <a:endParaRPr lang="en-GB" sz="1200">
              <a:solidFill>
                <a:srgbClr val="000090"/>
              </a:solidFill>
              <a:cs typeface="Times New Roman" charset="0"/>
            </a:endParaRPr>
          </a:p>
        </p:txBody>
      </p:sp>
      <p:graphicFrame>
        <p:nvGraphicFramePr>
          <p:cNvPr id="21" name="Group 32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42036736"/>
              </p:ext>
            </p:extLst>
          </p:nvPr>
        </p:nvGraphicFramePr>
        <p:xfrm>
          <a:off x="6357938" y="731950"/>
          <a:ext cx="2441575" cy="1930397"/>
        </p:xfrm>
        <a:graphic>
          <a:graphicData uri="http://schemas.openxmlformats.org/drawingml/2006/table">
            <a:tbl>
              <a:tblPr/>
              <a:tblGrid>
                <a:gridCol w="1292598"/>
                <a:gridCol w="1148977"/>
              </a:tblGrid>
              <a:tr h="275771"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Energy</a:t>
                      </a:r>
                      <a:endParaRPr kumimoji="0" lang="en-GB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03408" marR="103408" marT="51707" marB="51707" horzOverflow="overflow">
                    <a:lnL cap="flat"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4-5 GeV</a:t>
                      </a:r>
                      <a:endParaRPr kumimoji="0" lang="en-GB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03408" marR="103408" marT="51707" marB="5170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5771"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Beam Power</a:t>
                      </a:r>
                      <a:endParaRPr kumimoji="0" lang="en-GB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03408" marR="103408" marT="51707" marB="51707" horzOverflow="overflow">
                    <a:lnL cap="flat"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 MW</a:t>
                      </a:r>
                      <a:endParaRPr kumimoji="0" lang="en-GB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03408" marR="103408" marT="51707" marB="5170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5771"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Proton per pulse</a:t>
                      </a:r>
                      <a:endParaRPr kumimoji="0" lang="en-GB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03408" marR="103408" marT="51707" marB="51707" horzOverflow="overflow">
                    <a:lnL cap="flat"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1.1 x 10</a:t>
                      </a:r>
                      <a:r>
                        <a:rPr kumimoji="0" lang="en-GB" sz="11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+14</a:t>
                      </a:r>
                      <a:endParaRPr kumimoji="0" lang="en-GB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03408" marR="103408" marT="51707" marB="5170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5771"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Rep. rate</a:t>
                      </a:r>
                      <a:endParaRPr kumimoji="0" lang="en-GB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03408" marR="103408" marT="51707" marB="51707" horzOverflow="overflow">
                    <a:lnL cap="flat"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 Hz</a:t>
                      </a:r>
                      <a:endParaRPr kumimoji="0" lang="en-GB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03408" marR="103408" marT="51707" marB="5170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5771"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Pulse duration</a:t>
                      </a:r>
                      <a:endParaRPr kumimoji="0" lang="en-GB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03408" marR="103408" marT="51707" marB="51707" horzOverflow="overflow">
                    <a:lnL cap="flat"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3.2 μs</a:t>
                      </a:r>
                      <a:endParaRPr kumimoji="0" lang="en-GB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03408" marR="103408" marT="51707" marB="5170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5771"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96900" algn="l"/>
                        </a:tabLst>
                      </a:pPr>
                      <a:r>
                        <a:rPr kumimoji="0" lang="en-GB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Beam shape</a:t>
                      </a:r>
                      <a:endParaRPr kumimoji="0" lang="en-GB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03408" marR="103408" marT="51707" marB="51707" horzOverflow="overflow">
                    <a:lnL cap="flat"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Gaussian</a:t>
                      </a:r>
                      <a:endParaRPr kumimoji="0" lang="en-GB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03408" marR="103408" marT="51707" marB="5170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5771"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96900" algn="l"/>
                        </a:tabLst>
                      </a:pPr>
                      <a:r>
                        <a:rPr kumimoji="0" lang="en-GB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Emittances</a:t>
                      </a:r>
                      <a:r>
                        <a:rPr kumimoji="0" lang="en-GB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GB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rms</a:t>
                      </a:r>
                      <a:endParaRPr kumimoji="0" lang="en-GB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03408" marR="103408" marT="51707" marB="51707" horzOverflow="overflow">
                    <a:lnL cap="flat"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3π mm </a:t>
                      </a:r>
                      <a:r>
                        <a:rPr kumimoji="0" lang="en-GB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mrad</a:t>
                      </a:r>
                      <a:r>
                        <a:rPr kumimoji="0" lang="en-GB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**</a:t>
                      </a:r>
                      <a:endParaRPr kumimoji="0" lang="en-GB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03408" marR="103408" marT="51707" marB="5170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50206" name="Picture 3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29388" y="2797287"/>
            <a:ext cx="1952625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207" name="Text Box 332"/>
          <p:cNvSpPr txBox="1">
            <a:spLocks noChangeArrowheads="1"/>
          </p:cNvSpPr>
          <p:nvPr/>
        </p:nvSpPr>
        <p:spPr bwMode="auto">
          <a:xfrm>
            <a:off x="281113" y="1219240"/>
            <a:ext cx="22320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b="1" u="sng" dirty="0">
                <a:solidFill>
                  <a:srgbClr val="000000"/>
                </a:solidFill>
              </a:rPr>
              <a:t>Beam rigidity: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00000"/>
                </a:solidFill>
              </a:rPr>
              <a:t>16.16 </a:t>
            </a:r>
            <a:r>
              <a:rPr lang="en-US" sz="1400" b="1" dirty="0" err="1">
                <a:solidFill>
                  <a:srgbClr val="000000"/>
                </a:solidFill>
              </a:rPr>
              <a:t>T.m</a:t>
            </a:r>
            <a:r>
              <a:rPr lang="en-US" sz="1400" b="1" dirty="0">
                <a:solidFill>
                  <a:srgbClr val="000000"/>
                </a:solidFill>
              </a:rPr>
              <a:t> (4 </a:t>
            </a:r>
            <a:r>
              <a:rPr lang="en-US" sz="1400" b="1" dirty="0" err="1">
                <a:solidFill>
                  <a:srgbClr val="000000"/>
                </a:solidFill>
              </a:rPr>
              <a:t>GeV</a:t>
            </a:r>
            <a:r>
              <a:rPr lang="en-US" sz="1400" b="1" dirty="0">
                <a:solidFill>
                  <a:srgbClr val="000000"/>
                </a:solidFill>
              </a:rPr>
              <a:t>)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00000"/>
                </a:solidFill>
              </a:rPr>
              <a:t>17.85 </a:t>
            </a:r>
            <a:r>
              <a:rPr lang="en-US" sz="1400" b="1" dirty="0" err="1">
                <a:solidFill>
                  <a:srgbClr val="000000"/>
                </a:solidFill>
              </a:rPr>
              <a:t>T.m</a:t>
            </a:r>
            <a:r>
              <a:rPr lang="en-US" sz="1400" b="1" dirty="0">
                <a:solidFill>
                  <a:srgbClr val="000000"/>
                </a:solidFill>
              </a:rPr>
              <a:t> (4.5 </a:t>
            </a:r>
            <a:r>
              <a:rPr lang="en-US" sz="1400" b="1" dirty="0" err="1">
                <a:solidFill>
                  <a:srgbClr val="000000"/>
                </a:solidFill>
              </a:rPr>
              <a:t>GeV</a:t>
            </a:r>
            <a:r>
              <a:rPr lang="en-US" sz="1400" b="1" dirty="0">
                <a:solidFill>
                  <a:srgbClr val="000000"/>
                </a:solidFill>
              </a:rPr>
              <a:t>)</a:t>
            </a:r>
            <a:endParaRPr lang="fr-FR" sz="1400" b="1" dirty="0">
              <a:solidFill>
                <a:srgbClr val="000000"/>
              </a:solidFill>
            </a:endParaRPr>
          </a:p>
        </p:txBody>
      </p:sp>
      <p:pic>
        <p:nvPicPr>
          <p:cNvPr id="50208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68179" y="4452390"/>
            <a:ext cx="4090072" cy="2405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209" name="Rectangle 7"/>
          <p:cNvSpPr>
            <a:spLocks noChangeArrowheads="1"/>
          </p:cNvSpPr>
          <p:nvPr/>
        </p:nvSpPr>
        <p:spPr bwMode="auto">
          <a:xfrm>
            <a:off x="5986463" y="6459538"/>
            <a:ext cx="24749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 sz="1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Configuration 3: K-D-Q-Q-Q-T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1020" y="849268"/>
            <a:ext cx="4838591" cy="5548063"/>
          </a:xfrm>
          <a:prstGeom prst="rect">
            <a:avLst/>
          </a:prstGeom>
        </p:spPr>
      </p:pic>
      <p:sp>
        <p:nvSpPr>
          <p:cNvPr id="50212" name="Text Box 28"/>
          <p:cNvSpPr txBox="1">
            <a:spLocks noChangeArrowheads="1"/>
          </p:cNvSpPr>
          <p:nvPr/>
        </p:nvSpPr>
        <p:spPr bwMode="auto">
          <a:xfrm>
            <a:off x="700052" y="5377870"/>
            <a:ext cx="300541" cy="369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dirty="0">
                <a:solidFill>
                  <a:srgbClr val="000000"/>
                </a:solidFill>
              </a:rPr>
              <a:t>p</a:t>
            </a:r>
            <a:endParaRPr lang="en-GB" sz="1800" dirty="0">
              <a:solidFill>
                <a:srgbClr val="000000"/>
              </a:solidFill>
            </a:endParaRPr>
          </a:p>
        </p:txBody>
      </p:sp>
      <p:sp>
        <p:nvSpPr>
          <p:cNvPr id="50213" name="Text Box 29"/>
          <p:cNvSpPr txBox="1">
            <a:spLocks noChangeArrowheads="1"/>
          </p:cNvSpPr>
          <p:nvPr/>
        </p:nvSpPr>
        <p:spPr bwMode="auto">
          <a:xfrm>
            <a:off x="819161" y="4860380"/>
            <a:ext cx="43543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000000"/>
                </a:solidFill>
              </a:rPr>
              <a:t>K1</a:t>
            </a:r>
            <a:endParaRPr lang="en-GB" sz="1600" dirty="0">
              <a:solidFill>
                <a:srgbClr val="000000"/>
              </a:solidFill>
            </a:endParaRPr>
          </a:p>
        </p:txBody>
      </p:sp>
      <p:sp>
        <p:nvSpPr>
          <p:cNvPr id="50214" name="Text Box 30"/>
          <p:cNvSpPr txBox="1">
            <a:spLocks noChangeArrowheads="1"/>
          </p:cNvSpPr>
          <p:nvPr/>
        </p:nvSpPr>
        <p:spPr bwMode="auto">
          <a:xfrm>
            <a:off x="1005126" y="4511491"/>
            <a:ext cx="43543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000000"/>
                </a:solidFill>
              </a:rPr>
              <a:t>K2</a:t>
            </a:r>
            <a:endParaRPr lang="en-GB" sz="1600" dirty="0">
              <a:solidFill>
                <a:srgbClr val="000000"/>
              </a:solidFill>
            </a:endParaRPr>
          </a:p>
        </p:txBody>
      </p:sp>
      <p:sp>
        <p:nvSpPr>
          <p:cNvPr id="50215" name="Text Box 31"/>
          <p:cNvSpPr txBox="1">
            <a:spLocks noChangeArrowheads="1"/>
          </p:cNvSpPr>
          <p:nvPr/>
        </p:nvSpPr>
        <p:spPr bwMode="auto">
          <a:xfrm>
            <a:off x="1525781" y="3820293"/>
            <a:ext cx="43543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000000"/>
                </a:solidFill>
              </a:rPr>
              <a:t>D1</a:t>
            </a:r>
            <a:endParaRPr lang="en-GB" sz="1600" dirty="0">
              <a:solidFill>
                <a:srgbClr val="000000"/>
              </a:solidFill>
            </a:endParaRPr>
          </a:p>
        </p:txBody>
      </p:sp>
      <p:sp>
        <p:nvSpPr>
          <p:cNvPr id="50222" name="Text Box 38"/>
          <p:cNvSpPr txBox="1">
            <a:spLocks noChangeArrowheads="1"/>
          </p:cNvSpPr>
          <p:nvPr/>
        </p:nvSpPr>
        <p:spPr bwMode="auto">
          <a:xfrm>
            <a:off x="2236448" y="3931532"/>
            <a:ext cx="43543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000000"/>
                </a:solidFill>
              </a:rPr>
              <a:t>D2</a:t>
            </a:r>
            <a:endParaRPr lang="en-GB" sz="1600" dirty="0">
              <a:solidFill>
                <a:srgbClr val="000000"/>
              </a:solidFill>
            </a:endParaRPr>
          </a:p>
        </p:txBody>
      </p:sp>
      <p:sp>
        <p:nvSpPr>
          <p:cNvPr id="50220" name="Text Box 36"/>
          <p:cNvSpPr txBox="1">
            <a:spLocks noChangeArrowheads="1"/>
          </p:cNvSpPr>
          <p:nvPr/>
        </p:nvSpPr>
        <p:spPr bwMode="auto">
          <a:xfrm>
            <a:off x="2267115" y="4318005"/>
            <a:ext cx="43543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000000"/>
                </a:solidFill>
              </a:rPr>
              <a:t>D3</a:t>
            </a:r>
            <a:endParaRPr lang="en-GB" sz="1600" dirty="0">
              <a:solidFill>
                <a:srgbClr val="000000"/>
              </a:solidFill>
            </a:endParaRPr>
          </a:p>
        </p:txBody>
      </p:sp>
      <p:sp>
        <p:nvSpPr>
          <p:cNvPr id="50221" name="Text Box 37"/>
          <p:cNvSpPr txBox="1">
            <a:spLocks noChangeArrowheads="1"/>
          </p:cNvSpPr>
          <p:nvPr/>
        </p:nvSpPr>
        <p:spPr bwMode="auto">
          <a:xfrm>
            <a:off x="1488008" y="4152527"/>
            <a:ext cx="43543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000000"/>
                </a:solidFill>
              </a:rPr>
              <a:t>D4</a:t>
            </a:r>
            <a:endParaRPr lang="en-GB" sz="1600" dirty="0">
              <a:solidFill>
                <a:srgbClr val="000000"/>
              </a:solidFill>
            </a:endParaRPr>
          </a:p>
        </p:txBody>
      </p:sp>
      <p:sp>
        <p:nvSpPr>
          <p:cNvPr id="50216" name="Text Box 32"/>
          <p:cNvSpPr txBox="1">
            <a:spLocks noChangeArrowheads="1"/>
          </p:cNvSpPr>
          <p:nvPr/>
        </p:nvSpPr>
        <p:spPr bwMode="auto">
          <a:xfrm>
            <a:off x="2620357" y="1875564"/>
            <a:ext cx="41259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000000"/>
                </a:solidFill>
              </a:rPr>
              <a:t>T1</a:t>
            </a:r>
            <a:endParaRPr lang="en-GB" sz="1600" dirty="0">
              <a:solidFill>
                <a:srgbClr val="000000"/>
              </a:solidFill>
            </a:endParaRPr>
          </a:p>
        </p:txBody>
      </p:sp>
      <p:sp>
        <p:nvSpPr>
          <p:cNvPr id="50218" name="Text Box 34"/>
          <p:cNvSpPr txBox="1">
            <a:spLocks noChangeArrowheads="1"/>
          </p:cNvSpPr>
          <p:nvPr/>
        </p:nvSpPr>
        <p:spPr bwMode="auto">
          <a:xfrm>
            <a:off x="4056548" y="2126757"/>
            <a:ext cx="41259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000000"/>
                </a:solidFill>
              </a:rPr>
              <a:t>T2</a:t>
            </a:r>
            <a:endParaRPr lang="en-GB" sz="1600" dirty="0">
              <a:solidFill>
                <a:srgbClr val="000000"/>
              </a:solidFill>
            </a:endParaRPr>
          </a:p>
        </p:txBody>
      </p:sp>
      <p:sp>
        <p:nvSpPr>
          <p:cNvPr id="50217" name="Text Box 33"/>
          <p:cNvSpPr txBox="1">
            <a:spLocks noChangeArrowheads="1"/>
          </p:cNvSpPr>
          <p:nvPr/>
        </p:nvSpPr>
        <p:spPr bwMode="auto">
          <a:xfrm>
            <a:off x="4060436" y="2696640"/>
            <a:ext cx="41259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000000"/>
                </a:solidFill>
              </a:rPr>
              <a:t>T3</a:t>
            </a:r>
            <a:endParaRPr lang="en-GB" sz="1600" dirty="0">
              <a:solidFill>
                <a:srgbClr val="000000"/>
              </a:solidFill>
            </a:endParaRPr>
          </a:p>
        </p:txBody>
      </p:sp>
      <p:sp>
        <p:nvSpPr>
          <p:cNvPr id="50219" name="Text Box 35"/>
          <p:cNvSpPr txBox="1">
            <a:spLocks noChangeArrowheads="1"/>
          </p:cNvSpPr>
          <p:nvPr/>
        </p:nvSpPr>
        <p:spPr bwMode="auto">
          <a:xfrm>
            <a:off x="2394250" y="2433186"/>
            <a:ext cx="41259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000000"/>
                </a:solidFill>
              </a:rPr>
              <a:t>T4</a:t>
            </a:r>
            <a:endParaRPr lang="en-GB" sz="1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5475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Espace réservé de la date 1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smtClean="0">
                <a:solidFill>
                  <a:srgbClr val="000090"/>
                </a:solidFill>
                <a:cs typeface="Times New Roman" charset="0"/>
              </a:rPr>
              <a:t>27 July 2012</a:t>
            </a:r>
            <a:endParaRPr lang="en-GB" sz="1200">
              <a:solidFill>
                <a:srgbClr val="000090"/>
              </a:solidFill>
              <a:cs typeface="Times New Roman" charset="0"/>
            </a:endParaRPr>
          </a:p>
        </p:txBody>
      </p:sp>
      <p:sp>
        <p:nvSpPr>
          <p:cNvPr id="52226" name="Espace réservé du pied de page 15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200">
                <a:solidFill>
                  <a:srgbClr val="000090"/>
                </a:solidFill>
                <a:cs typeface="Times New Roman" charset="0"/>
              </a:rPr>
              <a:t>M. Dracos</a:t>
            </a:r>
            <a:endParaRPr lang="en-GB" sz="1200">
              <a:solidFill>
                <a:srgbClr val="000090"/>
              </a:solidFill>
              <a:cs typeface="Times New Roman" charset="0"/>
            </a:endParaRPr>
          </a:p>
        </p:txBody>
      </p:sp>
      <p:sp>
        <p:nvSpPr>
          <p:cNvPr id="52227" name="Espace réservé du numéro de diapositive 1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89D47975-E47E-FD4A-96DB-0F5500EC00A6}" type="slidenum">
              <a:rPr lang="en-GB" sz="1200">
                <a:solidFill>
                  <a:srgbClr val="000090"/>
                </a:solidFill>
                <a:cs typeface="Times New Roman" charset="0"/>
              </a:rPr>
              <a:pPr eaLnBrk="1" hangingPunct="1"/>
              <a:t>44</a:t>
            </a:fld>
            <a:endParaRPr lang="en-GB" sz="1200">
              <a:solidFill>
                <a:srgbClr val="000090"/>
              </a:solidFill>
              <a:cs typeface="Times New Roman" charset="0"/>
            </a:endParaRPr>
          </a:p>
        </p:txBody>
      </p:sp>
      <p:sp>
        <p:nvSpPr>
          <p:cNvPr id="52228" name="Rectangle 2"/>
          <p:cNvSpPr>
            <a:spLocks noGrp="1" noChangeArrowheads="1"/>
          </p:cNvSpPr>
          <p:nvPr>
            <p:ph type="title"/>
          </p:nvPr>
        </p:nvSpPr>
        <p:spPr>
          <a:xfrm>
            <a:off x="1" y="0"/>
            <a:ext cx="9144000" cy="966788"/>
          </a:xfrm>
        </p:spPr>
        <p:txBody>
          <a:bodyPr/>
          <a:lstStyle/>
          <a:p>
            <a:r>
              <a:rPr lang="en-GB" dirty="0">
                <a:solidFill>
                  <a:srgbClr val="FF9900"/>
                </a:solidFill>
                <a:latin typeface="Times New Roman" charset="0"/>
                <a:cs typeface="Times New Roman" charset="0"/>
              </a:rPr>
              <a:t>Neutrino Spectra</a:t>
            </a:r>
          </a:p>
        </p:txBody>
      </p:sp>
      <p:pic>
        <p:nvPicPr>
          <p:cNvPr id="52229" name="Image 1" descr="flux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98900" y="1214438"/>
            <a:ext cx="5211763" cy="4970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0" name="Image 2" descr="on_off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909763"/>
            <a:ext cx="3883025" cy="2630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1116013" y="4549775"/>
            <a:ext cx="1920875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400" dirty="0">
                <a:solidFill>
                  <a:srgbClr val="0000FF"/>
                </a:solidFill>
                <a:latin typeface="Arial"/>
                <a:ea typeface="ＭＳ Ｐゴシック" charset="0"/>
                <a:cs typeface="ＭＳ Ｐゴシック" charset="0"/>
              </a:rPr>
              <a:t>horn on/off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4471988" y="6129338"/>
            <a:ext cx="1303337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000" dirty="0">
                <a:solidFill>
                  <a:srgbClr val="0000FF"/>
                </a:solidFill>
                <a:latin typeface="Arial"/>
                <a:ea typeface="ＭＳ Ｐゴシック" charset="0"/>
                <a:cs typeface="ＭＳ Ｐゴシック" charset="0"/>
              </a:rPr>
              <a:t>neutrinos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6980238" y="6129338"/>
            <a:ext cx="1866900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000" dirty="0">
                <a:solidFill>
                  <a:srgbClr val="0000FF"/>
                </a:solidFill>
                <a:latin typeface="Arial"/>
                <a:ea typeface="ＭＳ Ｐゴシック" charset="0"/>
                <a:cs typeface="ＭＳ Ｐゴシック" charset="0"/>
              </a:rPr>
              <a:t>anti-neutrinos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7707313" y="6457950"/>
            <a:ext cx="1163637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400" dirty="0">
                <a:solidFill>
                  <a:srgbClr val="000000"/>
                </a:solidFill>
                <a:latin typeface="Arial"/>
                <a:ea typeface="ＭＳ Ｐゴシック" charset="0"/>
                <a:cs typeface="ＭＳ Ｐゴシック" charset="0"/>
              </a:rPr>
              <a:t>(A. </a:t>
            </a:r>
            <a:r>
              <a:rPr lang="en-GB" sz="1400" dirty="0" err="1">
                <a:solidFill>
                  <a:srgbClr val="000000"/>
                </a:solidFill>
                <a:latin typeface="Arial"/>
                <a:ea typeface="ＭＳ Ｐゴシック" charset="0"/>
                <a:cs typeface="ＭＳ Ｐゴシック" charset="0"/>
              </a:rPr>
              <a:t>Longhin</a:t>
            </a:r>
            <a:r>
              <a:rPr lang="en-GB" sz="1400" dirty="0">
                <a:solidFill>
                  <a:srgbClr val="000000"/>
                </a:solidFill>
                <a:latin typeface="Arial"/>
                <a:ea typeface="ＭＳ Ｐゴシック" charset="0"/>
                <a:cs typeface="ＭＳ Ｐゴシック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562417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2"/>
          <p:cNvSpPr>
            <a:spLocks noGrp="1" noChangeArrowheads="1"/>
          </p:cNvSpPr>
          <p:nvPr>
            <p:ph type="title"/>
          </p:nvPr>
        </p:nvSpPr>
        <p:spPr>
          <a:xfrm>
            <a:off x="973138" y="33338"/>
            <a:ext cx="8059737" cy="638175"/>
          </a:xfrm>
        </p:spPr>
        <p:txBody>
          <a:bodyPr/>
          <a:lstStyle/>
          <a:p>
            <a:r>
              <a:rPr lang="en-US" sz="3200">
                <a:solidFill>
                  <a:srgbClr val="FF9900"/>
                </a:solidFill>
                <a:latin typeface="Times New Roman"/>
                <a:ea typeface="ＭＳ Ｐゴシック" charset="0"/>
                <a:cs typeface="Times New Roman"/>
              </a:rPr>
              <a:t>CNGS Facility: Intensity Limitations</a:t>
            </a:r>
          </a:p>
        </p:txBody>
      </p:sp>
      <p:graphicFrame>
        <p:nvGraphicFramePr>
          <p:cNvPr id="53308" name="Group 6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6566847"/>
              </p:ext>
            </p:extLst>
          </p:nvPr>
        </p:nvGraphicFramePr>
        <p:xfrm>
          <a:off x="334963" y="813122"/>
          <a:ext cx="8450262" cy="2482850"/>
        </p:xfrm>
        <a:graphic>
          <a:graphicData uri="http://schemas.openxmlformats.org/drawingml/2006/table">
            <a:tbl>
              <a:tblPr/>
              <a:tblGrid>
                <a:gridCol w="2151062"/>
                <a:gridCol w="854075"/>
                <a:gridCol w="1366838"/>
                <a:gridCol w="1408112"/>
                <a:gridCol w="1335088"/>
                <a:gridCol w="1335087"/>
              </a:tblGrid>
              <a:tr h="1265237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mbria"/>
                          <a:ea typeface="ＭＳ Ｐゴシック" charset="0"/>
                          <a:cs typeface="Cambria"/>
                        </a:rPr>
                        <a:t>Intensity per PS batch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mbria"/>
                          <a:ea typeface="ＭＳ Ｐゴシック" charset="0"/>
                          <a:cs typeface="Cambria"/>
                        </a:rPr>
                        <a:t># PS batches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mbria"/>
                          <a:ea typeface="ＭＳ Ｐゴシック" charset="0"/>
                          <a:cs typeface="Cambria"/>
                        </a:rPr>
                        <a:t>Int.  per SPS cycle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mbria"/>
                          <a:ea typeface="ＭＳ Ｐゴシック" charset="0"/>
                          <a:cs typeface="Cambria"/>
                        </a:rPr>
                        <a:t>200 days, 100% efficiency, no sharing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mbria"/>
                          <a:ea typeface="ＭＳ Ｐゴシック" charset="0"/>
                          <a:cs typeface="Cambria"/>
                        </a:rPr>
                        <a:t>200 days, 55% efficiency, no sharing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mbria"/>
                          <a:ea typeface="ＭＳ Ｐゴシック" charset="0"/>
                          <a:cs typeface="Cambria"/>
                        </a:rPr>
                        <a:t>200 days, 55% efficiency, 60% CNGS sharing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64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3000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Cambria"/>
                        <a:ea typeface="ＭＳ Ｐゴシック" charset="0"/>
                        <a:cs typeface="Cambria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Cambria"/>
                        <a:ea typeface="ＭＳ Ｐゴシック" charset="0"/>
                        <a:cs typeface="Cambria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1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mbria"/>
                          <a:ea typeface="ＭＳ Ｐゴシック" charset="0"/>
                          <a:cs typeface="Cambria"/>
                        </a:rPr>
                        <a:t>[prot./6s cycle]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1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mbria"/>
                          <a:ea typeface="ＭＳ Ｐゴシック" charset="0"/>
                          <a:cs typeface="Cambria"/>
                        </a:rPr>
                        <a:t>[pot/year]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1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mbria"/>
                          <a:ea typeface="ＭＳ Ｐゴシック" charset="0"/>
                          <a:cs typeface="Cambria"/>
                        </a:rPr>
                        <a:t>[pot/year]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1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mbria"/>
                          <a:ea typeface="ＭＳ Ｐゴシック" charset="0"/>
                          <a:cs typeface="Cambria"/>
                        </a:rPr>
                        <a:t>[pot/year]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20000"/>
                      </a:schemeClr>
                    </a:solidFill>
                  </a:tcPr>
                </a:tc>
              </a:tr>
              <a:tr h="40481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mbria"/>
                          <a:ea typeface="ＭＳ Ｐゴシック" charset="0"/>
                          <a:cs typeface="Cambria"/>
                        </a:rPr>
                        <a:t>2.4×10</a:t>
                      </a:r>
                      <a:r>
                        <a:rPr kumimoji="0" lang="en-US" sz="1400" b="0" i="0" u="none" strike="noStrike" cap="none" normalizeH="0" baseline="3000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mbria"/>
                          <a:ea typeface="ＭＳ Ｐゴシック" charset="0"/>
                          <a:cs typeface="Cambria"/>
                        </a:rPr>
                        <a:t>13</a:t>
                      </a: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mbria"/>
                          <a:ea typeface="ＭＳ Ｐゴシック" charset="0"/>
                          <a:cs typeface="Cambria"/>
                        </a:rPr>
                        <a:t> - Nominal CNGS</a:t>
                      </a:r>
                      <a:endParaRPr kumimoji="0" lang="en-US" sz="1400" b="0" i="0" u="none" strike="noStrike" cap="none" normalizeH="0" baseline="3000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Cambria"/>
                        <a:ea typeface="ＭＳ Ｐゴシック" charset="0"/>
                        <a:cs typeface="Cambria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mbria"/>
                          <a:ea typeface="ＭＳ Ｐゴシック" charset="0"/>
                          <a:cs typeface="Cambria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mbria"/>
                          <a:ea typeface="ＭＳ Ｐゴシック" charset="0"/>
                          <a:cs typeface="Cambria"/>
                        </a:rPr>
                        <a:t>4.8×10</a:t>
                      </a:r>
                      <a:r>
                        <a:rPr kumimoji="0" lang="en-US" sz="1400" b="0" i="0" u="none" strike="noStrike" cap="none" normalizeH="0" baseline="3000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mbria"/>
                          <a:ea typeface="ＭＳ Ｐゴシック" charset="0"/>
                          <a:cs typeface="Cambria"/>
                        </a:rPr>
                        <a:t>13</a:t>
                      </a: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mbria"/>
                          <a:ea typeface="ＭＳ Ｐゴシック" charset="0"/>
                          <a:cs typeface="Cambria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mbria"/>
                          <a:ea typeface="ＭＳ Ｐゴシック" charset="0"/>
                          <a:cs typeface="Cambria"/>
                        </a:rPr>
                        <a:t>1.38×10</a:t>
                      </a:r>
                      <a:r>
                        <a:rPr kumimoji="0" lang="en-US" sz="1400" b="1" i="0" u="none" strike="noStrike" cap="none" normalizeH="0" baseline="3000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mbria"/>
                          <a:ea typeface="ＭＳ Ｐゴシック" charset="0"/>
                          <a:cs typeface="Cambria"/>
                        </a:rPr>
                        <a:t>20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Cambria"/>
                        <a:ea typeface="ＭＳ Ｐゴシック" charset="0"/>
                        <a:cs typeface="Cambria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mbria"/>
                          <a:ea typeface="ＭＳ Ｐゴシック" charset="0"/>
                          <a:cs typeface="Cambria"/>
                        </a:rPr>
                        <a:t>7.6×10</a:t>
                      </a:r>
                      <a:r>
                        <a:rPr kumimoji="0" lang="en-US" sz="1400" b="1" i="0" u="none" strike="noStrike" cap="none" normalizeH="0" baseline="3000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mbria"/>
                          <a:ea typeface="ＭＳ Ｐゴシック" charset="0"/>
                          <a:cs typeface="Cambria"/>
                        </a:rPr>
                        <a:t>19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mbria"/>
                          <a:ea typeface="ＭＳ Ｐゴシック" charset="0"/>
                          <a:cs typeface="Cambria"/>
                        </a:rPr>
                        <a:t>4.56×10</a:t>
                      </a:r>
                      <a:r>
                        <a:rPr kumimoji="0" lang="en-US" sz="1400" b="1" i="0" u="none" strike="noStrike" cap="none" normalizeH="0" baseline="3000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mbria"/>
                          <a:ea typeface="ＭＳ Ｐゴシック" charset="0"/>
                          <a:cs typeface="Cambria"/>
                        </a:rPr>
                        <a:t>19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4064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mbria"/>
                          <a:ea typeface="ＭＳ Ｐゴシック" charset="0"/>
                          <a:cs typeface="Cambria"/>
                        </a:rPr>
                        <a:t>3.5×10</a:t>
                      </a:r>
                      <a:r>
                        <a:rPr kumimoji="0" lang="en-US" sz="1400" b="0" i="0" u="none" strike="noStrike" cap="none" normalizeH="0" baseline="3000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mbria"/>
                          <a:ea typeface="ＭＳ Ｐゴシック" charset="0"/>
                          <a:cs typeface="Cambria"/>
                        </a:rPr>
                        <a:t>13</a:t>
                      </a: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mbria"/>
                          <a:ea typeface="ＭＳ Ｐゴシック" charset="0"/>
                          <a:cs typeface="Cambria"/>
                        </a:rPr>
                        <a:t> - Ultimate CNGS</a:t>
                      </a:r>
                      <a:endParaRPr kumimoji="0" lang="en-US" sz="1400" b="0" i="0" u="none" strike="noStrike" cap="none" normalizeH="0" baseline="3000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Cambria"/>
                        <a:ea typeface="ＭＳ Ｐゴシック" charset="0"/>
                        <a:cs typeface="Cambria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mbria"/>
                          <a:ea typeface="ＭＳ Ｐゴシック" charset="0"/>
                          <a:cs typeface="Cambria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mbria"/>
                          <a:ea typeface="ＭＳ Ｐゴシック" charset="0"/>
                          <a:cs typeface="Cambria"/>
                        </a:rPr>
                        <a:t>7.0×10</a:t>
                      </a:r>
                      <a:r>
                        <a:rPr kumimoji="0" lang="en-US" sz="1400" b="1" i="0" u="none" strike="noStrike" cap="none" normalizeH="0" baseline="3000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mbria"/>
                          <a:ea typeface="ＭＳ Ｐゴシック" charset="0"/>
                          <a:cs typeface="Cambria"/>
                        </a:rPr>
                        <a:t>13</a:t>
                      </a: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mbria"/>
                          <a:ea typeface="ＭＳ Ｐゴシック" charset="0"/>
                          <a:cs typeface="Cambria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mbria"/>
                          <a:ea typeface="ＭＳ Ｐゴシック" charset="0"/>
                          <a:cs typeface="Cambria"/>
                        </a:rPr>
                        <a:t>(2.02×10</a:t>
                      </a:r>
                      <a:r>
                        <a:rPr kumimoji="0" lang="en-US" sz="1400" b="0" i="0" u="none" strike="noStrike" cap="none" normalizeH="0" baseline="3000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mbria"/>
                          <a:ea typeface="ＭＳ Ｐゴシック" charset="0"/>
                          <a:cs typeface="Cambria"/>
                        </a:rPr>
                        <a:t>20</a:t>
                      </a: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mbria"/>
                          <a:ea typeface="ＭＳ Ｐゴシック" charset="0"/>
                          <a:cs typeface="Cambria"/>
                        </a:rPr>
                        <a:t>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mbria"/>
                          <a:ea typeface="ＭＳ Ｐゴシック" charset="0"/>
                          <a:cs typeface="Cambria"/>
                        </a:rPr>
                        <a:t>(1.11×10</a:t>
                      </a:r>
                      <a:r>
                        <a:rPr kumimoji="0" lang="en-US" sz="1400" b="0" i="0" u="none" strike="noStrike" cap="none" normalizeH="0" baseline="3000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mbria"/>
                          <a:ea typeface="ＭＳ Ｐゴシック" charset="0"/>
                          <a:cs typeface="Cambria"/>
                        </a:rPr>
                        <a:t>20</a:t>
                      </a: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mbria"/>
                          <a:ea typeface="ＭＳ Ｐゴシック" charset="0"/>
                          <a:cs typeface="Cambria"/>
                        </a:rPr>
                        <a:t>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mbria"/>
                          <a:ea typeface="ＭＳ Ｐゴシック" charset="0"/>
                          <a:cs typeface="Cambria"/>
                        </a:rPr>
                        <a:t>(6.65×10</a:t>
                      </a:r>
                      <a:r>
                        <a:rPr kumimoji="0" lang="en-US" sz="1400" b="0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mbria"/>
                          <a:ea typeface="ＭＳ Ｐゴシック" charset="0"/>
                          <a:cs typeface="Cambria"/>
                        </a:rPr>
                        <a:t>19</a:t>
                      </a: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mbria"/>
                          <a:ea typeface="ＭＳ Ｐゴシック" charset="0"/>
                          <a:cs typeface="Cambria"/>
                        </a:rPr>
                        <a:t>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20000"/>
                      </a:schemeClr>
                    </a:solidFill>
                  </a:tcPr>
                </a:tc>
              </a:tr>
            </a:tbl>
          </a:graphicData>
        </a:graphic>
      </p:graphicFrame>
      <p:grpSp>
        <p:nvGrpSpPr>
          <p:cNvPr id="48167" name="Group 207"/>
          <p:cNvGrpSpPr>
            <a:grpSpLocks/>
          </p:cNvGrpSpPr>
          <p:nvPr/>
        </p:nvGrpSpPr>
        <p:grpSpPr bwMode="auto">
          <a:xfrm>
            <a:off x="2359025" y="2695897"/>
            <a:ext cx="6684963" cy="2025650"/>
            <a:chOff x="1449" y="1591"/>
            <a:chExt cx="4211" cy="1276"/>
          </a:xfrm>
        </p:grpSpPr>
        <p:grpSp>
          <p:nvGrpSpPr>
            <p:cNvPr id="48173" name="Group 203"/>
            <p:cNvGrpSpPr>
              <a:grpSpLocks/>
            </p:cNvGrpSpPr>
            <p:nvPr/>
          </p:nvGrpSpPr>
          <p:grpSpPr bwMode="auto">
            <a:xfrm>
              <a:off x="1449" y="1940"/>
              <a:ext cx="1314" cy="811"/>
              <a:chOff x="1459" y="2256"/>
              <a:chExt cx="1314" cy="811"/>
            </a:xfrm>
          </p:grpSpPr>
          <p:sp>
            <p:nvSpPr>
              <p:cNvPr id="48183" name="Text Box 193"/>
              <p:cNvSpPr txBox="1">
                <a:spLocks noChangeArrowheads="1"/>
              </p:cNvSpPr>
              <p:nvPr/>
            </p:nvSpPr>
            <p:spPr bwMode="auto">
              <a:xfrm>
                <a:off x="1459" y="2541"/>
                <a:ext cx="1314" cy="526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defTabSz="914400"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600" b="0">
                    <a:solidFill>
                      <a:srgbClr val="000000"/>
                    </a:solidFill>
                    <a:latin typeface="Calibri" charset="0"/>
                    <a:cs typeface="Cambria" charset="0"/>
                  </a:rPr>
                  <a:t>Design limit for target, horn, kicker, instrumentation</a:t>
                </a:r>
              </a:p>
            </p:txBody>
          </p:sp>
          <p:sp>
            <p:nvSpPr>
              <p:cNvPr id="48184" name="Line 194"/>
              <p:cNvSpPr>
                <a:spLocks noChangeShapeType="1"/>
              </p:cNvSpPr>
              <p:nvPr/>
            </p:nvSpPr>
            <p:spPr bwMode="auto">
              <a:xfrm flipV="1">
                <a:off x="2256" y="2256"/>
                <a:ext cx="0" cy="28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grpSp>
          <p:nvGrpSpPr>
            <p:cNvPr id="48174" name="Group 206"/>
            <p:cNvGrpSpPr>
              <a:grpSpLocks/>
            </p:cNvGrpSpPr>
            <p:nvPr/>
          </p:nvGrpSpPr>
          <p:grpSpPr bwMode="auto">
            <a:xfrm>
              <a:off x="4766" y="1591"/>
              <a:ext cx="894" cy="1002"/>
              <a:chOff x="4776" y="1907"/>
              <a:chExt cx="894" cy="1002"/>
            </a:xfrm>
          </p:grpSpPr>
          <p:sp>
            <p:nvSpPr>
              <p:cNvPr id="48181" name="Text Box 196"/>
              <p:cNvSpPr txBox="1">
                <a:spLocks noChangeArrowheads="1"/>
              </p:cNvSpPr>
              <p:nvPr/>
            </p:nvSpPr>
            <p:spPr bwMode="auto">
              <a:xfrm>
                <a:off x="4776" y="2541"/>
                <a:ext cx="894" cy="368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defTabSz="914400"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600" b="0">
                    <a:solidFill>
                      <a:srgbClr val="000000"/>
                    </a:solidFill>
                    <a:latin typeface="Calibri" charset="0"/>
                    <a:cs typeface="Cambria" charset="0"/>
                  </a:rPr>
                  <a:t>CNGS working hypothesis</a:t>
                </a:r>
              </a:p>
            </p:txBody>
          </p:sp>
          <p:sp>
            <p:nvSpPr>
              <p:cNvPr id="48182" name="Line 197"/>
              <p:cNvSpPr>
                <a:spLocks noChangeShapeType="1"/>
              </p:cNvSpPr>
              <p:nvPr/>
            </p:nvSpPr>
            <p:spPr bwMode="auto">
              <a:xfrm flipV="1">
                <a:off x="5396" y="1907"/>
                <a:ext cx="0" cy="63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grpSp>
          <p:nvGrpSpPr>
            <p:cNvPr id="48175" name="Group 205"/>
            <p:cNvGrpSpPr>
              <a:grpSpLocks/>
            </p:cNvGrpSpPr>
            <p:nvPr/>
          </p:nvGrpSpPr>
          <p:grpSpPr bwMode="auto">
            <a:xfrm>
              <a:off x="3582" y="1591"/>
              <a:ext cx="1164" cy="730"/>
              <a:chOff x="3592" y="1907"/>
              <a:chExt cx="1164" cy="730"/>
            </a:xfrm>
          </p:grpSpPr>
          <p:sp>
            <p:nvSpPr>
              <p:cNvPr id="48179" name="Text Box 195"/>
              <p:cNvSpPr txBox="1">
                <a:spLocks noChangeArrowheads="1"/>
              </p:cNvSpPr>
              <p:nvPr/>
            </p:nvSpPr>
            <p:spPr bwMode="auto">
              <a:xfrm>
                <a:off x="3592" y="2307"/>
                <a:ext cx="1164" cy="33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defTabSz="914400"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400" b="0">
                    <a:solidFill>
                      <a:srgbClr val="000000"/>
                    </a:solidFill>
                    <a:latin typeface="Calibri" charset="0"/>
                    <a:cs typeface="Cambria" charset="0"/>
                  </a:rPr>
                  <a:t>Working hypothesis for RP calculations</a:t>
                </a:r>
              </a:p>
            </p:txBody>
          </p:sp>
          <p:sp>
            <p:nvSpPr>
              <p:cNvPr id="48180" name="Line 198"/>
              <p:cNvSpPr>
                <a:spLocks noChangeShapeType="1"/>
              </p:cNvSpPr>
              <p:nvPr/>
            </p:nvSpPr>
            <p:spPr bwMode="auto">
              <a:xfrm flipV="1">
                <a:off x="3922" y="1907"/>
                <a:ext cx="0" cy="40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grpSp>
          <p:nvGrpSpPr>
            <p:cNvPr id="48176" name="Group 204"/>
            <p:cNvGrpSpPr>
              <a:grpSpLocks/>
            </p:cNvGrpSpPr>
            <p:nvPr/>
          </p:nvGrpSpPr>
          <p:grpSpPr bwMode="auto">
            <a:xfrm>
              <a:off x="2835" y="1689"/>
              <a:ext cx="1329" cy="1178"/>
              <a:chOff x="2845" y="2005"/>
              <a:chExt cx="1329" cy="1178"/>
            </a:xfrm>
          </p:grpSpPr>
          <p:sp>
            <p:nvSpPr>
              <p:cNvPr id="48177" name="Text Box 199"/>
              <p:cNvSpPr txBox="1">
                <a:spLocks noChangeArrowheads="1"/>
              </p:cNvSpPr>
              <p:nvPr/>
            </p:nvSpPr>
            <p:spPr bwMode="auto">
              <a:xfrm>
                <a:off x="2845" y="2657"/>
                <a:ext cx="1329" cy="526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defTabSz="914400"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600" b="0">
                    <a:solidFill>
                      <a:srgbClr val="000000"/>
                    </a:solidFill>
                    <a:latin typeface="Calibri" charset="0"/>
                    <a:cs typeface="Cambria" charset="0"/>
                  </a:rPr>
                  <a:t>Design limit for horn, shielding, decay tube, hadron stop</a:t>
                </a:r>
              </a:p>
            </p:txBody>
          </p:sp>
          <p:sp>
            <p:nvSpPr>
              <p:cNvPr id="48178" name="Line 200"/>
              <p:cNvSpPr>
                <a:spLocks noChangeShapeType="1"/>
              </p:cNvSpPr>
              <p:nvPr/>
            </p:nvSpPr>
            <p:spPr bwMode="auto">
              <a:xfrm flipV="1">
                <a:off x="3053" y="2005"/>
                <a:ext cx="0" cy="5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</p:grpSp>
      <p:sp>
        <p:nvSpPr>
          <p:cNvPr id="44073" name="Rectangle 211"/>
          <p:cNvSpPr txBox="1">
            <a:spLocks noChangeArrowheads="1"/>
          </p:cNvSpPr>
          <p:nvPr/>
        </p:nvSpPr>
        <p:spPr bwMode="auto">
          <a:xfrm>
            <a:off x="222250" y="6301948"/>
            <a:ext cx="8921750" cy="389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800100" indent="-3429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457200" lvl="1" indent="0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800" b="0" dirty="0" smtClean="0">
                <a:solidFill>
                  <a:srgbClr val="000000"/>
                </a:solidFill>
                <a:latin typeface="Cambria"/>
                <a:cs typeface="Cambria"/>
                <a:sym typeface="Wingdings" charset="0"/>
              </a:rPr>
              <a:t>(Horn designed for 2x10</a:t>
            </a:r>
            <a:r>
              <a:rPr lang="en-US" sz="1800" b="0" baseline="30000" dirty="0" smtClean="0">
                <a:solidFill>
                  <a:srgbClr val="000000"/>
                </a:solidFill>
                <a:latin typeface="Cambria"/>
                <a:cs typeface="Cambria"/>
                <a:sym typeface="Wingdings" charset="0"/>
              </a:rPr>
              <a:t>7</a:t>
            </a:r>
            <a:r>
              <a:rPr lang="en-US" sz="1800" b="0" dirty="0" smtClean="0">
                <a:solidFill>
                  <a:srgbClr val="000000"/>
                </a:solidFill>
                <a:latin typeface="Cambria"/>
                <a:cs typeface="Cambria"/>
                <a:sym typeface="Wingdings" charset="0"/>
              </a:rPr>
              <a:t> pulses, today we have ~1.6x10</a:t>
            </a:r>
            <a:r>
              <a:rPr lang="en-US" sz="1800" b="0" baseline="30000" dirty="0" smtClean="0">
                <a:solidFill>
                  <a:srgbClr val="000000"/>
                </a:solidFill>
                <a:latin typeface="Cambria"/>
                <a:cs typeface="Cambria"/>
                <a:sym typeface="Wingdings" charset="0"/>
              </a:rPr>
              <a:t>7</a:t>
            </a:r>
            <a:r>
              <a:rPr lang="en-US" sz="1800" b="0" dirty="0" smtClean="0">
                <a:solidFill>
                  <a:srgbClr val="000000"/>
                </a:solidFill>
                <a:latin typeface="Cambria"/>
                <a:cs typeface="Cambria"/>
                <a:sym typeface="Wingdings" charset="0"/>
              </a:rPr>
              <a:t> pulses  spare horn)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buFont typeface="Wingdings" charset="0"/>
              <a:buChar char="à"/>
              <a:defRPr/>
            </a:pPr>
            <a:endParaRPr lang="en-US" sz="1800" b="0" dirty="0" smtClean="0">
              <a:solidFill>
                <a:srgbClr val="0000FF"/>
              </a:solidFill>
              <a:latin typeface="Cambria"/>
              <a:ea typeface="Cambria" charset="0"/>
              <a:cs typeface="Cambria"/>
            </a:endParaRPr>
          </a:p>
        </p:txBody>
      </p:sp>
      <p:sp>
        <p:nvSpPr>
          <p:cNvPr id="48169" name="Rectangle 20"/>
          <p:cNvSpPr>
            <a:spLocks noChangeArrowheads="1"/>
          </p:cNvSpPr>
          <p:nvPr/>
        </p:nvSpPr>
        <p:spPr bwMode="auto">
          <a:xfrm>
            <a:off x="6916738" y="4352540"/>
            <a:ext cx="180785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2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CERN-AB-2007-013 PAF</a:t>
            </a:r>
          </a:p>
        </p:txBody>
      </p:sp>
      <p:sp>
        <p:nvSpPr>
          <p:cNvPr id="48170" name="Rectangle 5"/>
          <p:cNvSpPr>
            <a:spLocks noGrp="1" noChangeArrowheads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100" b="0" smtClean="0">
                <a:solidFill>
                  <a:srgbClr val="0000FF"/>
                </a:solidFill>
                <a:latin typeface="Cambria" charset="0"/>
                <a:cs typeface="Cambria" charset="0"/>
              </a:rPr>
              <a:t>M. Dracos</a:t>
            </a:r>
            <a:endParaRPr lang="en-US" sz="1100" b="0">
              <a:solidFill>
                <a:srgbClr val="0000FF"/>
              </a:solidFill>
              <a:latin typeface="Cambria" charset="0"/>
              <a:cs typeface="Cambria" charset="0"/>
            </a:endParaRPr>
          </a:p>
        </p:txBody>
      </p:sp>
      <p:sp>
        <p:nvSpPr>
          <p:cNvPr id="48171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26FDB57-B1E9-FD48-B75A-D50E6B95EE4B}" type="slidenum">
              <a:rPr lang="en-US" sz="1100" b="0">
                <a:solidFill>
                  <a:srgbClr val="0000FF"/>
                </a:solidFill>
                <a:latin typeface="Cambria" charset="0"/>
                <a:cs typeface="Cambria" charset="0"/>
              </a:rPr>
              <a:pPr eaLnBrk="1" hangingPunct="1"/>
              <a:t>5</a:t>
            </a:fld>
            <a:endParaRPr lang="en-US" sz="1100" b="0">
              <a:solidFill>
                <a:srgbClr val="0000FF"/>
              </a:solidFill>
              <a:latin typeface="Cambria" charset="0"/>
              <a:cs typeface="Cambria" charset="0"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27 July 2012</a:t>
            </a:r>
            <a:endParaRPr lang="en-US"/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233363" y="4773276"/>
            <a:ext cx="8202612" cy="739775"/>
          </a:xfrm>
          <a:prstGeom prst="rect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"…It must however be underlined that, after the planned 5 years run for CNGS, the target chamber will be so activated that the replacement of the present target and its shielding by a new assembly will be extremely challenging if not impossible."</a:t>
            </a:r>
            <a:endParaRPr lang="en-US" sz="1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" name="Rectangle 22"/>
          <p:cNvSpPr>
            <a:spLocks noChangeArrowheads="1"/>
          </p:cNvSpPr>
          <p:nvPr/>
        </p:nvSpPr>
        <p:spPr bwMode="auto">
          <a:xfrm>
            <a:off x="227013" y="5582901"/>
            <a:ext cx="8197850" cy="739775"/>
          </a:xfrm>
          <a:prstGeom prst="rect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"…As for the target, it must be underlined that, after the planned 5 years run for CNGS, the target chamber will be so activated that the removal of the horn of the first generation and its replacement with a newly designed device will be extremely challenging if not impossible."</a:t>
            </a:r>
            <a:endParaRPr lang="en-US" sz="1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104744" y="3587765"/>
            <a:ext cx="1937801" cy="101566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no possibility for near detector</a:t>
            </a:r>
          </a:p>
        </p:txBody>
      </p:sp>
      <p:sp>
        <p:nvSpPr>
          <p:cNvPr id="4" name="Ellipse 3"/>
          <p:cNvSpPr/>
          <p:nvPr/>
        </p:nvSpPr>
        <p:spPr>
          <a:xfrm>
            <a:off x="7468256" y="2431645"/>
            <a:ext cx="1226617" cy="488501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1187257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898" name="Rectangle 2"/>
          <p:cNvSpPr>
            <a:spLocks noGrp="1" noChangeArrowheads="1"/>
          </p:cNvSpPr>
          <p:nvPr>
            <p:ph type="title"/>
          </p:nvPr>
        </p:nvSpPr>
        <p:spPr>
          <a:xfrm>
            <a:off x="542925" y="0"/>
            <a:ext cx="8229600" cy="1143000"/>
          </a:xfrm>
        </p:spPr>
        <p:txBody>
          <a:bodyPr/>
          <a:lstStyle/>
          <a:p>
            <a:pPr algn="l" eaLnBrk="1" hangingPunct="1"/>
            <a:r>
              <a:rPr lang="en-GB" sz="4000"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ea typeface="ＭＳ Ｐゴシック" charset="0"/>
                <a:cs typeface="ＭＳ Ｐゴシック" charset="0"/>
              </a:rPr>
              <a:t>MODULAr</a:t>
            </a:r>
          </a:p>
        </p:txBody>
      </p:sp>
      <p:sp>
        <p:nvSpPr>
          <p:cNvPr id="18435" name="Espace réservé de la date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smtClean="0">
                <a:solidFill>
                  <a:srgbClr val="000000"/>
                </a:solidFill>
              </a:rPr>
              <a:t>27 July 2012</a:t>
            </a:r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18436" name="Espace réservé du pied de page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200">
                <a:solidFill>
                  <a:srgbClr val="000000"/>
                </a:solidFill>
              </a:rPr>
              <a:t>M. Dracos</a:t>
            </a:r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18437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BBEE2C2B-DAB0-0944-9EA2-95077DBFEEE1}" type="slidenum">
              <a:rPr lang="en-GB" sz="1200">
                <a:solidFill>
                  <a:srgbClr val="000000"/>
                </a:solidFill>
              </a:rPr>
              <a:pPr eaLnBrk="1" hangingPunct="1"/>
              <a:t>6</a:t>
            </a:fld>
            <a:endParaRPr lang="en-GB" sz="1200">
              <a:solidFill>
                <a:srgbClr val="000000"/>
              </a:solidFill>
            </a:endParaRPr>
          </a:p>
        </p:txBody>
      </p:sp>
      <p:pic>
        <p:nvPicPr>
          <p:cNvPr id="18438" name="Imag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144588"/>
            <a:ext cx="5845175" cy="357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0" name="Rectangle 12"/>
          <p:cNvSpPr>
            <a:spLocks noChangeArrowheads="1"/>
          </p:cNvSpPr>
          <p:nvPr/>
        </p:nvSpPr>
        <p:spPr bwMode="auto">
          <a:xfrm>
            <a:off x="0" y="4930775"/>
            <a:ext cx="58547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 sz="2400">
                <a:solidFill>
                  <a:srgbClr val="0000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Very massive modular Liquid Argon Imaging Chamber to detect low energy off-axis neutrinos from the CNGS beam</a:t>
            </a:r>
          </a:p>
        </p:txBody>
      </p:sp>
      <p:sp>
        <p:nvSpPr>
          <p:cNvPr id="18441" name="Rectangle 13"/>
          <p:cNvSpPr>
            <a:spLocks noChangeArrowheads="1"/>
          </p:cNvSpPr>
          <p:nvPr/>
        </p:nvSpPr>
        <p:spPr bwMode="auto">
          <a:xfrm>
            <a:off x="4673600" y="657225"/>
            <a:ext cx="12827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 sz="2800">
                <a:solidFill>
                  <a:srgbClr val="0000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ν</a:t>
            </a:r>
            <a:r>
              <a:rPr lang="en-GB" sz="2800" baseline="-25000">
                <a:solidFill>
                  <a:srgbClr val="0000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μ</a:t>
            </a:r>
            <a:r>
              <a:rPr lang="en-GB" sz="2800">
                <a:solidFill>
                  <a:srgbClr val="0000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→ ν</a:t>
            </a:r>
            <a:r>
              <a:rPr lang="en-GB" sz="2800" baseline="-25000">
                <a:solidFill>
                  <a:srgbClr val="0000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e</a:t>
            </a:r>
          </a:p>
        </p:txBody>
      </p:sp>
      <p:sp>
        <p:nvSpPr>
          <p:cNvPr id="18442" name="Rectangle 14"/>
          <p:cNvSpPr>
            <a:spLocks noChangeArrowheads="1"/>
          </p:cNvSpPr>
          <p:nvPr/>
        </p:nvSpPr>
        <p:spPr bwMode="auto">
          <a:xfrm>
            <a:off x="5829300" y="1325563"/>
            <a:ext cx="3314700" cy="501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90488" indent="-90488" defTabSz="914400" fontAlgn="base">
              <a:spcBef>
                <a:spcPct val="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GB" sz="20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LAr-TPC Imaging underground detector made of several identical units 5 kt fid. mass each, 20 kt LAr-TPC detector as a first step.</a:t>
            </a:r>
          </a:p>
          <a:p>
            <a:pPr marL="90488" indent="-90488" defTabSz="914400" fontAlgn="base">
              <a:spcBef>
                <a:spcPct val="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GB" sz="2000">
                <a:solidFill>
                  <a:srgbClr val="008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New experimental area LNGS-B, 10 km Off-Axis the main lab.</a:t>
            </a:r>
          </a:p>
          <a:p>
            <a:pPr marL="90488" indent="-90488" defTabSz="914400" fontAlgn="base">
              <a:spcBef>
                <a:spcPct val="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GB" sz="20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~1200 mwe depth for p-decay and cosmic ν searches</a:t>
            </a:r>
          </a:p>
          <a:p>
            <a:pPr marL="90488" indent="-90488" defTabSz="914400" fontAlgn="base">
              <a:spcBef>
                <a:spcPct val="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GB" sz="2000">
                <a:solidFill>
                  <a:srgbClr val="008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Neutrino beam derived from the existing CNGS facility with an increased intensity.</a:t>
            </a:r>
          </a:p>
          <a:p>
            <a:pPr marL="90488" indent="-90488" defTabSz="914400" fontAlgn="base">
              <a:spcBef>
                <a:spcPct val="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GB" sz="20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Nearly optimal ν</a:t>
            </a:r>
            <a:r>
              <a:rPr lang="en-GB" sz="2000" baseline="-250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μ</a:t>
            </a:r>
            <a:r>
              <a:rPr lang="en-GB" sz="20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beam in few GeV energy range.</a:t>
            </a:r>
          </a:p>
        </p:txBody>
      </p:sp>
    </p:spTree>
    <p:extLst>
      <p:ext uri="{BB962C8B-B14F-4D97-AF65-F5344CB8AC3E}">
        <p14:creationId xmlns:p14="http://schemas.microsoft.com/office/powerpoint/2010/main" val="32386631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7586" y="1037058"/>
            <a:ext cx="3922734" cy="2642977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317" y="991409"/>
            <a:ext cx="3734128" cy="2753756"/>
          </a:xfrm>
          <a:prstGeom prst="rect">
            <a:avLst/>
          </a:prstGeom>
        </p:spPr>
      </p:pic>
      <p:sp>
        <p:nvSpPr>
          <p:cNvPr id="336898" name="Rectangle 2"/>
          <p:cNvSpPr>
            <a:spLocks noGrp="1" noChangeArrowheads="1"/>
          </p:cNvSpPr>
          <p:nvPr>
            <p:ph type="title"/>
          </p:nvPr>
        </p:nvSpPr>
        <p:spPr>
          <a:xfrm>
            <a:off x="542925" y="1"/>
            <a:ext cx="8229600" cy="1051076"/>
          </a:xfrm>
        </p:spPr>
        <p:txBody>
          <a:bodyPr/>
          <a:lstStyle/>
          <a:p>
            <a:pPr eaLnBrk="1" hangingPunct="1"/>
            <a:r>
              <a:rPr lang="en-GB" sz="4000" dirty="0" err="1" smtClean="0"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ea typeface="ＭＳ Ｐゴシック" charset="0"/>
                <a:cs typeface="ＭＳ Ｐゴシック" charset="0"/>
              </a:rPr>
              <a:t>MODULAr</a:t>
            </a:r>
            <a:r>
              <a:rPr lang="en-GB" sz="400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ea typeface="ＭＳ Ｐゴシック" charset="0"/>
                <a:cs typeface="ＭＳ Ｐゴシック" charset="0"/>
              </a:rPr>
              <a:t> Performance</a:t>
            </a:r>
            <a:br>
              <a:rPr lang="en-GB" sz="400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ea typeface="ＭＳ Ｐゴシック" charset="0"/>
                <a:cs typeface="ＭＳ Ｐゴシック" charset="0"/>
              </a:rPr>
            </a:br>
            <a:r>
              <a:rPr lang="en-GB" sz="240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ea typeface="ＭＳ Ｐゴシック" charset="0"/>
                <a:cs typeface="ＭＳ Ｐゴシック" charset="0"/>
              </a:rPr>
              <a:t>(off-axis, 10 km, 400 </a:t>
            </a:r>
            <a:r>
              <a:rPr lang="en-GB" sz="2400" dirty="0" err="1" smtClean="0"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ea typeface="ＭＳ Ｐゴシック" charset="0"/>
                <a:cs typeface="ＭＳ Ｐゴシック" charset="0"/>
              </a:rPr>
              <a:t>GeV</a:t>
            </a:r>
            <a:r>
              <a:rPr lang="en-GB" sz="240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ea typeface="ＭＳ Ｐゴシック" charset="0"/>
                <a:cs typeface="ＭＳ Ｐゴシック" charset="0"/>
              </a:rPr>
              <a:t>)</a:t>
            </a:r>
            <a:endParaRPr lang="en-GB" sz="2400" dirty="0">
              <a:effectLst>
                <a:outerShdw blurRad="38100" dist="38100" dir="2700000" algn="tl">
                  <a:srgbClr val="DDDDDD"/>
                </a:outerShdw>
              </a:effectLst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483" name="Espace réservé de la date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smtClean="0">
                <a:solidFill>
                  <a:srgbClr val="000000"/>
                </a:solidFill>
              </a:rPr>
              <a:t>27 July 2012</a:t>
            </a:r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20484" name="Espace réservé du pied de page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200">
                <a:solidFill>
                  <a:srgbClr val="000000"/>
                </a:solidFill>
              </a:rPr>
              <a:t>M. Dracos</a:t>
            </a:r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20485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BBD5F476-79DD-534D-8AAB-1CF520254C59}" type="slidenum">
              <a:rPr lang="en-GB" sz="1200">
                <a:solidFill>
                  <a:srgbClr val="000000"/>
                </a:solidFill>
              </a:rPr>
              <a:pPr eaLnBrk="1" hangingPunct="1"/>
              <a:t>7</a:t>
            </a:fld>
            <a:endParaRPr lang="en-GB" sz="1200">
              <a:solidFill>
                <a:srgbClr val="000000"/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9071" y="3703616"/>
            <a:ext cx="3966188" cy="2974938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21920" y="3693114"/>
            <a:ext cx="4122081" cy="3018286"/>
          </a:xfrm>
          <a:prstGeom prst="rect">
            <a:avLst/>
          </a:prstGeom>
        </p:spPr>
      </p:pic>
      <p:sp>
        <p:nvSpPr>
          <p:cNvPr id="19" name="ZoneTexte 18"/>
          <p:cNvSpPr txBox="1"/>
          <p:nvPr/>
        </p:nvSpPr>
        <p:spPr>
          <a:xfrm>
            <a:off x="6851750" y="4063234"/>
            <a:ext cx="21467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 sz="2400" dirty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Mass Hierarchy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6091346" y="6541922"/>
            <a:ext cx="20373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 sz="1400" b="1" dirty="0">
                <a:solidFill>
                  <a:srgbClr val="FF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0.77 MW=1.2x10</a:t>
            </a:r>
            <a:r>
              <a:rPr lang="fr-FR" sz="1400" b="1" baseline="30000" dirty="0">
                <a:solidFill>
                  <a:srgbClr val="FF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20</a:t>
            </a:r>
            <a:r>
              <a:rPr lang="fr-FR" sz="1400" b="1" dirty="0">
                <a:solidFill>
                  <a:srgbClr val="FF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</a:t>
            </a:r>
            <a:r>
              <a:rPr lang="fr-FR" sz="1400" b="1" dirty="0" err="1">
                <a:solidFill>
                  <a:srgbClr val="FF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p.o.t</a:t>
            </a:r>
            <a:r>
              <a:rPr lang="fr-FR" sz="1400" b="1" dirty="0">
                <a:solidFill>
                  <a:srgbClr val="FF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856758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Imag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10500" y="3659188"/>
            <a:ext cx="1333500" cy="112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19" descr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50175" y="2103438"/>
            <a:ext cx="1143000" cy="76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4" descr="20061219_1"/>
          <p:cNvPicPr>
            <a:picLocks noChangeAspect="1" noChangeArrowheads="1"/>
          </p:cNvPicPr>
          <p:nvPr/>
        </p:nvPicPr>
        <p:blipFill>
          <a:blip r:embed="rId5">
            <a:lum brigh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6013" y="1219200"/>
            <a:ext cx="6548437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689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21517"/>
          </a:xfrm>
        </p:spPr>
        <p:txBody>
          <a:bodyPr/>
          <a:lstStyle/>
          <a:p>
            <a:pPr eaLnBrk="1" hangingPunct="1"/>
            <a:r>
              <a:rPr lang="en-US" sz="4000" dirty="0"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ea typeface="ＭＳ Ｐゴシック" charset="0"/>
                <a:cs typeface="ＭＳ Ｐゴシック" charset="0"/>
              </a:rPr>
              <a:t>Neutrino Related European Projects</a:t>
            </a:r>
          </a:p>
        </p:txBody>
      </p:sp>
      <p:sp>
        <p:nvSpPr>
          <p:cNvPr id="22534" name="Espace réservé de la date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smtClean="0">
                <a:solidFill>
                  <a:srgbClr val="000000"/>
                </a:solidFill>
              </a:rPr>
              <a:t>27 July 2012</a:t>
            </a:r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22535" name="Espace réservé du pied de page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200">
                <a:solidFill>
                  <a:srgbClr val="000000"/>
                </a:solidFill>
              </a:rPr>
              <a:t>M. Dracos</a:t>
            </a:r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2253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E61524E6-7C6E-3741-9DCF-7CDB7785D38D}" type="slidenum">
              <a:rPr lang="en-GB" sz="1200">
                <a:solidFill>
                  <a:srgbClr val="000000"/>
                </a:solidFill>
              </a:rPr>
              <a:pPr eaLnBrk="1" hangingPunct="1"/>
              <a:t>8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215900" y="1146891"/>
            <a:ext cx="7789863" cy="5001369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22313" indent="-2651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ts val="600"/>
              </a:spcBef>
              <a:spcAft>
                <a:spcPts val="600"/>
              </a:spcAft>
            </a:pPr>
            <a:r>
              <a:rPr lang="en-GB" dirty="0">
                <a:solidFill>
                  <a:srgbClr val="000000"/>
                </a:solidFill>
              </a:rPr>
              <a:t>Two FP7 projects:</a:t>
            </a:r>
          </a:p>
          <a:p>
            <a:pPr defTabSz="914400" eaLnBrk="1" fontAlgn="base" hangingPunct="1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GB" b="1" dirty="0" err="1">
                <a:solidFill>
                  <a:srgbClr val="0000FF"/>
                </a:solidFill>
              </a:rPr>
              <a:t>EUROν</a:t>
            </a:r>
            <a:r>
              <a:rPr lang="en-GB" dirty="0">
                <a:solidFill>
                  <a:srgbClr val="000000"/>
                </a:solidFill>
              </a:rPr>
              <a:t> (</a:t>
            </a:r>
            <a:r>
              <a:rPr lang="fr-FR" dirty="0">
                <a:solidFill>
                  <a:srgbClr val="000000"/>
                </a:solidFill>
                <a:hlinkClick r:id="rId6"/>
              </a:rPr>
              <a:t>http://www.euronu.org/</a:t>
            </a:r>
            <a:r>
              <a:rPr lang="fr-FR" dirty="0">
                <a:solidFill>
                  <a:srgbClr val="000000"/>
                </a:solidFill>
              </a:rPr>
              <a:t>)</a:t>
            </a:r>
            <a:endParaRPr lang="en-GB" dirty="0">
              <a:solidFill>
                <a:srgbClr val="000000"/>
              </a:solidFill>
            </a:endParaRPr>
          </a:p>
          <a:p>
            <a:pPr lvl="1" defTabSz="914400" eaLnBrk="1" fontAlgn="base" hangingPunct="1">
              <a:spcBef>
                <a:spcPct val="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GB" dirty="0">
                <a:solidFill>
                  <a:srgbClr val="000000"/>
                </a:solidFill>
                <a:cs typeface="ＭＳ Ｐゴシック" charset="0"/>
              </a:rPr>
              <a:t>Design Study for new neutrino facilities in Europe</a:t>
            </a:r>
          </a:p>
          <a:p>
            <a:pPr lvl="1" defTabSz="914400" eaLnBrk="1" fontAlgn="base" hangingPunct="1">
              <a:spcBef>
                <a:spcPct val="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GB" dirty="0">
                <a:solidFill>
                  <a:srgbClr val="000000"/>
                </a:solidFill>
                <a:cs typeface="Times New Roman" charset="0"/>
              </a:rPr>
              <a:t>Project started: 1</a:t>
            </a:r>
            <a:r>
              <a:rPr lang="en-GB" baseline="30000" dirty="0">
                <a:solidFill>
                  <a:srgbClr val="000000"/>
                </a:solidFill>
                <a:cs typeface="Times New Roman" charset="0"/>
              </a:rPr>
              <a:t>st</a:t>
            </a:r>
            <a:r>
              <a:rPr lang="en-GB" dirty="0">
                <a:solidFill>
                  <a:srgbClr val="000000"/>
                </a:solidFill>
                <a:cs typeface="Times New Roman" charset="0"/>
              </a:rPr>
              <a:t> September 2008</a:t>
            </a:r>
          </a:p>
          <a:p>
            <a:pPr lvl="1" defTabSz="914400" eaLnBrk="1" fontAlgn="base" hangingPunct="1">
              <a:spcBef>
                <a:spcPct val="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GB" dirty="0">
                <a:solidFill>
                  <a:srgbClr val="000000"/>
                </a:solidFill>
                <a:cs typeface="Times New Roman" charset="0"/>
              </a:rPr>
              <a:t>Duration: 4 years – completion </a:t>
            </a:r>
            <a:r>
              <a:rPr lang="en-GB" dirty="0" smtClean="0">
                <a:solidFill>
                  <a:srgbClr val="000000"/>
                </a:solidFill>
                <a:cs typeface="Times New Roman" charset="0"/>
              </a:rPr>
              <a:t>August </a:t>
            </a:r>
            <a:r>
              <a:rPr lang="en-GB" dirty="0">
                <a:solidFill>
                  <a:srgbClr val="000000"/>
                </a:solidFill>
                <a:cs typeface="Times New Roman" charset="0"/>
              </a:rPr>
              <a:t>2012</a:t>
            </a:r>
          </a:p>
          <a:p>
            <a:pPr defTabSz="914400" eaLnBrk="1" fontAlgn="base" hangingPunct="1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GB" b="1" dirty="0" smtClean="0">
                <a:solidFill>
                  <a:srgbClr val="0000FF"/>
                </a:solidFill>
              </a:rPr>
              <a:t>LAGUNA-LBNO</a:t>
            </a:r>
            <a:r>
              <a:rPr lang="en-GB" dirty="0" smtClean="0">
                <a:solidFill>
                  <a:srgbClr val="000000"/>
                </a:solidFill>
              </a:rPr>
              <a:t> </a:t>
            </a:r>
            <a:r>
              <a:rPr lang="en-GB" dirty="0">
                <a:solidFill>
                  <a:srgbClr val="000000"/>
                </a:solidFill>
              </a:rPr>
              <a:t>(</a:t>
            </a:r>
            <a:r>
              <a:rPr lang="fr-FR" dirty="0">
                <a:solidFill>
                  <a:srgbClr val="000000"/>
                </a:solidFill>
              </a:rPr>
              <a:t>Large </a:t>
            </a:r>
            <a:r>
              <a:rPr lang="fr-FR" dirty="0" err="1">
                <a:solidFill>
                  <a:srgbClr val="000000"/>
                </a:solidFill>
              </a:rPr>
              <a:t>Apparatus</a:t>
            </a:r>
            <a:r>
              <a:rPr lang="fr-FR" dirty="0">
                <a:solidFill>
                  <a:srgbClr val="000000"/>
                </a:solidFill>
              </a:rPr>
              <a:t> for Grand Unification and Neutrino </a:t>
            </a:r>
            <a:r>
              <a:rPr lang="fr-FR" dirty="0" err="1">
                <a:solidFill>
                  <a:srgbClr val="000000"/>
                </a:solidFill>
              </a:rPr>
              <a:t>Astrophysics</a:t>
            </a:r>
            <a:r>
              <a:rPr lang="fr-FR" dirty="0">
                <a:solidFill>
                  <a:srgbClr val="000000"/>
                </a:solidFill>
              </a:rPr>
              <a:t>, </a:t>
            </a:r>
            <a:r>
              <a:rPr lang="fr-FR" dirty="0">
                <a:solidFill>
                  <a:srgbClr val="000000"/>
                </a:solidFill>
                <a:hlinkClick r:id="rId7"/>
              </a:rPr>
              <a:t>http://laguna.ethz.ch:8080/Plone</a:t>
            </a:r>
            <a:r>
              <a:rPr lang="fr-FR" dirty="0">
                <a:solidFill>
                  <a:srgbClr val="000000"/>
                </a:solidFill>
              </a:rPr>
              <a:t>)</a:t>
            </a:r>
            <a:endParaRPr lang="en-GB" dirty="0">
              <a:solidFill>
                <a:srgbClr val="000000"/>
              </a:solidFill>
            </a:endParaRPr>
          </a:p>
          <a:p>
            <a:pPr lvl="1" defTabSz="914400" eaLnBrk="1" fontAlgn="base" hangingPunct="1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GB" dirty="0">
                <a:solidFill>
                  <a:srgbClr val="000000"/>
                </a:solidFill>
                <a:cs typeface="ＭＳ Ｐゴシック" charset="0"/>
              </a:rPr>
              <a:t>Design Study for large underground laboratories for </a:t>
            </a:r>
            <a:r>
              <a:rPr lang="en-GB" dirty="0" err="1">
                <a:solidFill>
                  <a:srgbClr val="000000"/>
                </a:solidFill>
                <a:cs typeface="ＭＳ Ｐゴシック" charset="0"/>
              </a:rPr>
              <a:t>astroparticle</a:t>
            </a:r>
            <a:r>
              <a:rPr lang="en-GB" dirty="0">
                <a:solidFill>
                  <a:srgbClr val="000000"/>
                </a:solidFill>
                <a:cs typeface="ＭＳ Ｐゴシック" charset="0"/>
              </a:rPr>
              <a:t> and neutrino studies</a:t>
            </a:r>
          </a:p>
          <a:p>
            <a:pPr lvl="1" defTabSz="914400" eaLnBrk="1" fontAlgn="base" hangingPunct="1">
              <a:spcBef>
                <a:spcPct val="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GB" dirty="0">
                <a:solidFill>
                  <a:srgbClr val="000000"/>
                </a:solidFill>
                <a:cs typeface="Times New Roman" charset="0"/>
              </a:rPr>
              <a:t>Project started: </a:t>
            </a:r>
            <a:r>
              <a:rPr lang="en-GB" dirty="0" smtClean="0">
                <a:solidFill>
                  <a:srgbClr val="000000"/>
                </a:solidFill>
                <a:cs typeface="Times New Roman" charset="0"/>
              </a:rPr>
              <a:t>2011</a:t>
            </a:r>
            <a:endParaRPr lang="en-GB" dirty="0">
              <a:solidFill>
                <a:srgbClr val="000000"/>
              </a:solidFill>
              <a:cs typeface="Times New Roman" charset="0"/>
            </a:endParaRPr>
          </a:p>
          <a:p>
            <a:pPr lvl="1" defTabSz="914400" eaLnBrk="1" fontAlgn="base" hangingPunct="1">
              <a:spcBef>
                <a:spcPct val="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GB" dirty="0">
                <a:solidFill>
                  <a:srgbClr val="000000"/>
                </a:solidFill>
                <a:cs typeface="Times New Roman" charset="0"/>
              </a:rPr>
              <a:t>Duration: </a:t>
            </a:r>
            <a:r>
              <a:rPr lang="en-GB" dirty="0" smtClean="0">
                <a:solidFill>
                  <a:srgbClr val="000000"/>
                </a:solidFill>
                <a:cs typeface="Times New Roman" charset="0"/>
              </a:rPr>
              <a:t>3 </a:t>
            </a:r>
            <a:r>
              <a:rPr lang="en-GB" dirty="0">
                <a:solidFill>
                  <a:srgbClr val="000000"/>
                </a:solidFill>
                <a:cs typeface="Times New Roman" charset="0"/>
              </a:rPr>
              <a:t>years – completion in </a:t>
            </a:r>
            <a:r>
              <a:rPr lang="en-GB" dirty="0" smtClean="0">
                <a:solidFill>
                  <a:srgbClr val="000000"/>
                </a:solidFill>
                <a:cs typeface="Times New Roman" charset="0"/>
              </a:rPr>
              <a:t>2014</a:t>
            </a:r>
            <a:endParaRPr lang="en-GB" dirty="0">
              <a:solidFill>
                <a:srgbClr val="000000"/>
              </a:solidFill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77115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898" name="Rectangle 2"/>
          <p:cNvSpPr>
            <a:spLocks noGrp="1" noChangeArrowheads="1"/>
          </p:cNvSpPr>
          <p:nvPr>
            <p:ph type="title"/>
          </p:nvPr>
        </p:nvSpPr>
        <p:spPr>
          <a:xfrm>
            <a:off x="542925" y="0"/>
            <a:ext cx="8229600" cy="1143000"/>
          </a:xfrm>
        </p:spPr>
        <p:txBody>
          <a:bodyPr/>
          <a:lstStyle/>
          <a:p>
            <a:pPr eaLnBrk="1" hangingPunct="1"/>
            <a:r>
              <a:rPr lang="en-US" sz="2800"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ea typeface="ＭＳ Ｐゴシック" charset="0"/>
                <a:cs typeface="ＭＳ Ｐゴシック" charset="0"/>
              </a:rPr>
              <a:t>All sites and detection techniques under consideration by LAGUNA and possible neutrino beams from CERN</a:t>
            </a:r>
          </a:p>
        </p:txBody>
      </p:sp>
      <p:sp>
        <p:nvSpPr>
          <p:cNvPr id="24580" name="Espace réservé de la date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smtClean="0">
                <a:solidFill>
                  <a:srgbClr val="000000"/>
                </a:solidFill>
              </a:rPr>
              <a:t>27 July 2012</a:t>
            </a:r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24581" name="Espace réservé du pied de page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200">
                <a:solidFill>
                  <a:srgbClr val="000000"/>
                </a:solidFill>
              </a:rPr>
              <a:t>M. Dracos</a:t>
            </a:r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24582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D39427E9-D277-AB4D-B664-868A7DE2541E}" type="slidenum">
              <a:rPr lang="en-GB" sz="1200">
                <a:solidFill>
                  <a:srgbClr val="000000"/>
                </a:solidFill>
              </a:rPr>
              <a:pPr eaLnBrk="1" hangingPunct="1"/>
              <a:t>9</a:t>
            </a:fld>
            <a:endParaRPr lang="en-GB" sz="1200">
              <a:solidFill>
                <a:srgbClr val="000000"/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6986" y="1614507"/>
            <a:ext cx="4721322" cy="2970605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613" y="1607037"/>
            <a:ext cx="3907758" cy="3232274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1539687" y="1168754"/>
            <a:ext cx="12747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 sz="2000" dirty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LAGUNA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6091317" y="1168754"/>
            <a:ext cx="20510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 sz="2000" dirty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LAGUNA-LBNO</a:t>
            </a:r>
          </a:p>
        </p:txBody>
      </p:sp>
      <p:sp>
        <p:nvSpPr>
          <p:cNvPr id="5" name="Flèche droite rayée 4"/>
          <p:cNvSpPr/>
          <p:nvPr/>
        </p:nvSpPr>
        <p:spPr>
          <a:xfrm>
            <a:off x="3789733" y="2845353"/>
            <a:ext cx="831656" cy="292188"/>
          </a:xfrm>
          <a:prstGeom prst="stripedRightArrow">
            <a:avLst/>
          </a:prstGeom>
          <a:solidFill>
            <a:srgbClr val="FF99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fr-FR" sz="240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19" name="Image 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22973" y="5402263"/>
            <a:ext cx="2132013" cy="120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28"/>
          <p:cNvSpPr>
            <a:spLocks noChangeArrowheads="1"/>
          </p:cNvSpPr>
          <p:nvPr/>
        </p:nvSpPr>
        <p:spPr bwMode="auto">
          <a:xfrm>
            <a:off x="6922973" y="5102225"/>
            <a:ext cx="18367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 sz="1400" b="1" dirty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GLACIER </a:t>
            </a:r>
            <a:r>
              <a:rPr lang="fr-FR" sz="1400" dirty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100 </a:t>
            </a:r>
            <a:r>
              <a:rPr lang="fr-FR" sz="1400" dirty="0" err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ktons</a:t>
            </a:r>
            <a:endParaRPr lang="en-GB" sz="1400" dirty="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1" name="Image 2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15620" y="4983029"/>
            <a:ext cx="2132013" cy="170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Rectangle 27"/>
          <p:cNvSpPr>
            <a:spLocks noChangeArrowheads="1"/>
          </p:cNvSpPr>
          <p:nvPr/>
        </p:nvSpPr>
        <p:spPr bwMode="auto">
          <a:xfrm>
            <a:off x="4315620" y="4749792"/>
            <a:ext cx="14970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 sz="1400" b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LENA </a:t>
            </a:r>
            <a:r>
              <a:rPr lang="fr-FR" sz="1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50 ktons</a:t>
            </a:r>
            <a:endParaRPr lang="en-GB" sz="1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3" name="Image 2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554" y="5221386"/>
            <a:ext cx="2674786" cy="1507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Rectangle 26"/>
          <p:cNvSpPr>
            <a:spLocks noChangeArrowheads="1"/>
          </p:cNvSpPr>
          <p:nvPr/>
        </p:nvSpPr>
        <p:spPr bwMode="auto">
          <a:xfrm>
            <a:off x="314680" y="4943495"/>
            <a:ext cx="1938338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 sz="1400" b="1" dirty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MEMPHYS </a:t>
            </a:r>
            <a:r>
              <a:rPr lang="fr-FR" sz="1400" dirty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450 </a:t>
            </a:r>
            <a:r>
              <a:rPr lang="fr-FR" sz="1400" dirty="0" err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Ktons</a:t>
            </a:r>
            <a:endParaRPr lang="en-GB" sz="1400" dirty="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84743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1061</TotalTime>
  <Words>2847</Words>
  <Application>Microsoft Macintosh PowerPoint</Application>
  <PresentationFormat>Présentation à l'écran (4:3)</PresentationFormat>
  <Paragraphs>647</Paragraphs>
  <Slides>44</Slides>
  <Notes>38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44</vt:i4>
      </vt:variant>
    </vt:vector>
  </HeadingPairs>
  <TitlesOfParts>
    <vt:vector size="45" baseType="lpstr">
      <vt:lpstr>Default Design</vt:lpstr>
      <vt:lpstr>Plans for future neutrino oscillation beams in Europe </vt:lpstr>
      <vt:lpstr>Plans for future neutrino beams in Europe (oscillations) </vt:lpstr>
      <vt:lpstr>θ13 is large…</vt:lpstr>
      <vt:lpstr>CNGS Beam at CERN</vt:lpstr>
      <vt:lpstr>CNGS Facility: Intensity Limitations</vt:lpstr>
      <vt:lpstr>MODULAr</vt:lpstr>
      <vt:lpstr>MODULAr Performance (off-axis, 10 km, 400 GeV)</vt:lpstr>
      <vt:lpstr>Neutrino Related European Projects</vt:lpstr>
      <vt:lpstr>All sites and detection techniques under consideration by LAGUNA and possible neutrino beams from CERN</vt:lpstr>
      <vt:lpstr>Possible neutrino beam CERN strategy</vt:lpstr>
      <vt:lpstr>Possible CERN strategy for neutrino beams</vt:lpstr>
      <vt:lpstr>Far detectors for CN2PY</vt:lpstr>
      <vt:lpstr>Possible CERN strategy for neutrino beams</vt:lpstr>
      <vt:lpstr>Expression of Interest sent to SPSC</vt:lpstr>
      <vt:lpstr>Neutrino Super Beam from SPL (4 MW, a real Super Beam)</vt:lpstr>
      <vt:lpstr>The MEMPHYS Project (within FP7 LAGUNA DS)</vt:lpstr>
      <vt:lpstr>SPL Super Beam</vt:lpstr>
      <vt:lpstr>Combination of Super Beam with Beta Beam</vt:lpstr>
      <vt:lpstr>4-Target/Horn system</vt:lpstr>
      <vt:lpstr>Target Station</vt:lpstr>
      <vt:lpstr>General Layout</vt:lpstr>
      <vt:lpstr>Target Station</vt:lpstr>
      <vt:lpstr>HP-SPL Super Beam at CERN</vt:lpstr>
      <vt:lpstr>Physics Performance (CPV) (Enrique Fernantez et al.)</vt:lpstr>
      <vt:lpstr>Physics Performance (MH)</vt:lpstr>
      <vt:lpstr>European Spallation Source (Lund)</vt:lpstr>
      <vt:lpstr>Which is the potential of the ESS project from the view of Neutrino Physics?</vt:lpstr>
      <vt:lpstr>Additions to the present ESS proton linac  required for the generation of such a beam</vt:lpstr>
      <vt:lpstr>Possible Detector Locations</vt:lpstr>
      <vt:lpstr>Physics Performance (Enrique Fernantez)</vt:lpstr>
      <vt:lpstr>Conclusions</vt:lpstr>
      <vt:lpstr>Sensitivity to mass Hierarchy?</vt:lpstr>
      <vt:lpstr>Physics Performance (CPV)</vt:lpstr>
      <vt:lpstr>Horn Power Supply and Strip Lines</vt:lpstr>
      <vt:lpstr>Maximum potential proton flux to CNGS</vt:lpstr>
      <vt:lpstr>Physics Performance</vt:lpstr>
      <vt:lpstr>HP-SPL and Neutrino Factory at CERN</vt:lpstr>
      <vt:lpstr>ESS and C2PY</vt:lpstr>
      <vt:lpstr>Technological Challenge</vt:lpstr>
      <vt:lpstr>How to mitigate the power effect</vt:lpstr>
      <vt:lpstr>Présentation PowerPoint</vt:lpstr>
      <vt:lpstr>Fréjus underground laboratory</vt:lpstr>
      <vt:lpstr>4-proton lines</vt:lpstr>
      <vt:lpstr>Neutrino Spectra</vt:lpstr>
    </vt:vector>
  </TitlesOfParts>
  <Company>IN2P3/CNRS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Plans for future neutrino oscillation beams in Europe </dc:title>
  <dc:creator>Marcos Dracos</dc:creator>
  <cp:lastModifiedBy>Marcos Dracos</cp:lastModifiedBy>
  <cp:revision>16</cp:revision>
  <dcterms:created xsi:type="dcterms:W3CDTF">2012-07-27T00:22:31Z</dcterms:created>
  <dcterms:modified xsi:type="dcterms:W3CDTF">2012-07-27T18:08:36Z</dcterms:modified>
</cp:coreProperties>
</file>