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69" r:id="rId2"/>
    <p:sldId id="302" r:id="rId3"/>
    <p:sldId id="309" r:id="rId4"/>
    <p:sldId id="270" r:id="rId5"/>
    <p:sldId id="290" r:id="rId6"/>
    <p:sldId id="310" r:id="rId7"/>
    <p:sldId id="271" r:id="rId8"/>
    <p:sldId id="276" r:id="rId9"/>
    <p:sldId id="280" r:id="rId10"/>
    <p:sldId id="296" r:id="rId11"/>
    <p:sldId id="300" r:id="rId12"/>
    <p:sldId id="282" r:id="rId13"/>
    <p:sldId id="295" r:id="rId14"/>
    <p:sldId id="284" r:id="rId15"/>
    <p:sldId id="299" r:id="rId16"/>
    <p:sldId id="314" r:id="rId17"/>
    <p:sldId id="308" r:id="rId18"/>
    <p:sldId id="273" r:id="rId19"/>
    <p:sldId id="277" r:id="rId20"/>
    <p:sldId id="318" r:id="rId2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3F2"/>
    <a:srgbClr val="4B87B5"/>
    <a:srgbClr val="C5E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9" autoAdjust="0"/>
    <p:restoredTop sz="86449" autoAdjust="0"/>
  </p:normalViewPr>
  <p:slideViewPr>
    <p:cSldViewPr>
      <p:cViewPr>
        <p:scale>
          <a:sx n="80" d="100"/>
          <a:sy n="80" d="100"/>
        </p:scale>
        <p:origin x="-34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notesViewPr>
    <p:cSldViewPr>
      <p:cViewPr varScale="1">
        <p:scale>
          <a:sx n="82" d="100"/>
          <a:sy n="82" d="100"/>
        </p:scale>
        <p:origin x="-1992" y="-84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8217505420518"/>
          <c:y val="0.14285714285714285"/>
          <c:w val="0.73403086842405574"/>
          <c:h val="0.636595050618672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2012</c:v>
                </c:pt>
                <c:pt idx="3">
                  <c:v>2014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32</c:v>
                </c:pt>
                <c:pt idx="3">
                  <c:v>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955712"/>
        <c:axId val="129696128"/>
      </c:scatterChart>
      <c:valAx>
        <c:axId val="129955712"/>
        <c:scaling>
          <c:orientation val="minMax"/>
          <c:max val="2014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sz="1200" dirty="0">
                    <a:solidFill>
                      <a:schemeClr val="tx2">
                        <a:lumMod val="50000"/>
                      </a:schemeClr>
                    </a:solidFill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696128"/>
        <c:crosses val="autoZero"/>
        <c:crossBetween val="midCat"/>
        <c:minorUnit val="2"/>
      </c:valAx>
      <c:valAx>
        <c:axId val="129696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sz="1600" dirty="0">
                    <a:solidFill>
                      <a:schemeClr val="tx2">
                        <a:lumMod val="50000"/>
                      </a:schemeClr>
                    </a:solidFill>
                  </a:rPr>
                  <a:t>k$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955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7/15/2015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9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8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8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9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baseline="0" dirty="0" smtClean="0">
                <a:solidFill>
                  <a:srgbClr val="FFFFFF"/>
                </a:solidFill>
              </a:rPr>
              <a:t>                                                </a:t>
            </a:r>
            <a:r>
              <a:rPr lang="en-US" sz="800" i="1" dirty="0" smtClean="0">
                <a:solidFill>
                  <a:srgbClr val="FFFFFF"/>
                </a:solidFill>
              </a:rPr>
              <a:t>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RF Power</a:t>
            </a:r>
            <a:br>
              <a:rPr lang="en-US" sz="3600" dirty="0" smtClean="0">
                <a:latin typeface="Arial" charset="0"/>
                <a:cs typeface="Arial" charset="0"/>
              </a:rPr>
            </a:br>
            <a:r>
              <a:rPr lang="en-US" sz="3600" dirty="0" smtClean="0">
                <a:latin typeface="Arial" charset="0"/>
                <a:cs typeface="Arial" charset="0"/>
              </a:rPr>
              <a:t>Klystrons &amp; 20 Year Look</a:t>
            </a: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R. Nelson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7/15/15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3874544"/>
            <a:ext cx="3028950" cy="2021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Klystron Pros &amp; Cons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3951288"/>
          </a:xfrm>
        </p:spPr>
        <p:txBody>
          <a:bodyPr/>
          <a:lstStyle/>
          <a:p>
            <a:r>
              <a:rPr lang="en-US" dirty="0"/>
              <a:t>Proven solution</a:t>
            </a:r>
          </a:p>
          <a:p>
            <a:r>
              <a:rPr lang="en-US" dirty="0" smtClean="0"/>
              <a:t>Long life</a:t>
            </a:r>
          </a:p>
          <a:p>
            <a:r>
              <a:rPr lang="en-US" dirty="0" smtClean="0"/>
              <a:t>Fits our sockets</a:t>
            </a:r>
          </a:p>
          <a:p>
            <a:r>
              <a:rPr lang="en-US" dirty="0" smtClean="0"/>
              <a:t>Easy replacement </a:t>
            </a:r>
          </a:p>
          <a:p>
            <a:r>
              <a:rPr lang="en-US" dirty="0" smtClean="0"/>
              <a:t>High gain</a:t>
            </a:r>
          </a:p>
          <a:p>
            <a:r>
              <a:rPr lang="en-US" dirty="0" smtClean="0"/>
              <a:t>High output power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3951288"/>
          </a:xfrm>
        </p:spPr>
        <p:txBody>
          <a:bodyPr/>
          <a:lstStyle/>
          <a:p>
            <a:r>
              <a:rPr lang="en-US" dirty="0" smtClean="0"/>
              <a:t>Moderate / variable efficiency</a:t>
            </a:r>
          </a:p>
          <a:p>
            <a:pPr lvl="1"/>
            <a:r>
              <a:rPr lang="en-US" dirty="0" smtClean="0"/>
              <a:t>Input power remains constant</a:t>
            </a:r>
          </a:p>
          <a:p>
            <a:r>
              <a:rPr lang="en-US" dirty="0" smtClean="0"/>
              <a:t>Rising replacement cost (like most things)</a:t>
            </a:r>
          </a:p>
          <a:p>
            <a:r>
              <a:rPr lang="en-US" dirty="0" smtClean="0"/>
              <a:t>“Dangerous” high voltage (…always touted by SSA proponents)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SSA (Solid State Amplifiers)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Evolving, prices dropping, power per device up  though 1.497 GHz not a mainstream frequency</a:t>
            </a:r>
          </a:p>
          <a:p>
            <a:pPr lvl="2"/>
            <a:r>
              <a:rPr lang="en-US" dirty="0" smtClean="0"/>
              <a:t>Transistors developed for large markets – we’re a small user</a:t>
            </a:r>
          </a:p>
          <a:p>
            <a:pPr lvl="1"/>
            <a:r>
              <a:rPr lang="en-US" dirty="0" smtClean="0"/>
              <a:t>Generally higher efficiency (more constant)</a:t>
            </a:r>
          </a:p>
          <a:p>
            <a:pPr lvl="1"/>
            <a:r>
              <a:rPr lang="en-US" dirty="0" smtClean="0"/>
              <a:t>Complex designs (multiple stages, splitters,</a:t>
            </a:r>
            <a:r>
              <a:rPr lang="en-US" baseline="0" dirty="0" smtClean="0"/>
              <a:t> combiners, etc.)</a:t>
            </a:r>
          </a:p>
          <a:p>
            <a:pPr lvl="1"/>
            <a:r>
              <a:rPr lang="en-US" dirty="0" smtClean="0"/>
              <a:t>Soft failure modes (gradual power loss)</a:t>
            </a:r>
          </a:p>
          <a:p>
            <a:pPr lvl="1"/>
            <a:r>
              <a:rPr lang="en-US" dirty="0" smtClean="0"/>
              <a:t>“Safe low voltage operation” (</a:t>
            </a:r>
            <a:r>
              <a:rPr lang="en-US" dirty="0" smtClean="0">
                <a:solidFill>
                  <a:srgbClr val="FF0000"/>
                </a:solidFill>
              </a:rPr>
              <a:t>50V/400A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Major hardware changes to drop in</a:t>
            </a:r>
          </a:p>
          <a:p>
            <a:pPr lvl="1"/>
            <a:r>
              <a:rPr lang="en-US" dirty="0" smtClean="0"/>
              <a:t>At $11/w, 88k$ per device X340 units = 30M$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 SBIR Efforts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Several attempts over 10+ years</a:t>
            </a:r>
          </a:p>
          <a:p>
            <a:r>
              <a:rPr lang="en-US" dirty="0" smtClean="0"/>
              <a:t>Nothing usable yet</a:t>
            </a:r>
            <a:endParaRPr lang="en-US" dirty="0"/>
          </a:p>
          <a:p>
            <a:r>
              <a:rPr lang="en-US" dirty="0"/>
              <a:t>Price, </a:t>
            </a:r>
            <a:r>
              <a:rPr lang="en-US" dirty="0" smtClean="0"/>
              <a:t>unknown</a:t>
            </a:r>
            <a:endParaRPr lang="en-US" dirty="0"/>
          </a:p>
          <a:p>
            <a:r>
              <a:rPr lang="en-US" dirty="0" smtClean="0"/>
              <a:t>SBIR companies </a:t>
            </a:r>
            <a:r>
              <a:rPr lang="en-US" dirty="0"/>
              <a:t>typically not production </a:t>
            </a:r>
            <a:r>
              <a:rPr lang="en-US" dirty="0" smtClean="0"/>
              <a:t>capable, nor are developing an “Innovative” design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9" y="990600"/>
            <a:ext cx="359744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SBIR: Design to Fit Our Space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Multi-module amplifier could be installed in our HPA</a:t>
            </a:r>
            <a:endParaRPr lang="en-US" dirty="0"/>
          </a:p>
        </p:txBody>
      </p:sp>
      <p:pic>
        <p:nvPicPr>
          <p:cNvPr id="2050" name="Picture 2" descr="C:\Users\nelson\Documents\SBIR 2013 - SSA\SSA - Barov\images\Barov_FAR-TECH-SolidStateAmplifier_Page_09_Image_0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733800" cy="47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lson\Documents\SBIR 2013 - SSA\SSA - Barov\images\Barov_FAR-TECH-SolidStateAmplifier_Page_11_Image_000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11829" cy="47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200" dirty="0" smtClean="0"/>
              <a:t>SBIR SSA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580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Magnetrons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being done </a:t>
            </a:r>
            <a:r>
              <a:rPr lang="en-US" dirty="0" smtClean="0"/>
              <a:t>here </a:t>
            </a:r>
            <a:r>
              <a:rPr lang="en-US" dirty="0"/>
              <a:t>at JLab and </a:t>
            </a:r>
            <a:r>
              <a:rPr lang="en-US" dirty="0" smtClean="0"/>
              <a:t>looking with multiple </a:t>
            </a:r>
            <a:r>
              <a:rPr lang="en-US" dirty="0"/>
              <a:t>approaches</a:t>
            </a:r>
          </a:p>
          <a:p>
            <a:pPr lvl="0"/>
            <a:r>
              <a:rPr lang="en-US" dirty="0" smtClean="0"/>
              <a:t>It’s an oscillator - industrial cookers, radar</a:t>
            </a:r>
          </a:p>
          <a:p>
            <a:pPr lvl="1"/>
            <a:r>
              <a:rPr lang="en-US" dirty="0" smtClean="0"/>
              <a:t>Cost-effective power with high efficiency</a:t>
            </a:r>
          </a:p>
          <a:p>
            <a:pPr lvl="0"/>
            <a:r>
              <a:rPr lang="en-US" dirty="0" smtClean="0"/>
              <a:t>As an amplifier, more complex system (multiple magnetrons, waveguide components, etc.)</a:t>
            </a:r>
          </a:p>
          <a:p>
            <a:pPr lvl="0"/>
            <a:r>
              <a:rPr lang="en-US" dirty="0" smtClean="0"/>
              <a:t>Injection locking for frequency control, hybrid combining to adjust power? Modulated</a:t>
            </a:r>
            <a:r>
              <a:rPr lang="en-US" baseline="0" dirty="0" smtClean="0"/>
              <a:t> HV and magnetic?</a:t>
            </a:r>
            <a:endParaRPr lang="en-US" dirty="0" smtClean="0"/>
          </a:p>
          <a:p>
            <a:pPr lvl="0"/>
            <a:r>
              <a:rPr lang="en-US" dirty="0" smtClean="0"/>
              <a:t>Not a drop-in replacement for our klystrons</a:t>
            </a:r>
          </a:p>
          <a:p>
            <a:pPr lvl="0"/>
            <a:r>
              <a:rPr lang="en-US" baseline="0" dirty="0" smtClean="0"/>
              <a:t>Significant changes – a new system (as with SSA)</a:t>
            </a:r>
          </a:p>
        </p:txBody>
      </p:sp>
    </p:spTree>
    <p:extLst>
      <p:ext uri="{BB962C8B-B14F-4D97-AF65-F5344CB8AC3E}">
        <p14:creationId xmlns:p14="http://schemas.microsoft.com/office/powerpoint/2010/main" val="2864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Magnetron 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5334000"/>
          </a:xfr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Shorter life</a:t>
            </a:r>
            <a:r>
              <a:rPr lang="en-US" baseline="0" dirty="0" smtClean="0"/>
              <a:t> (than klystrons or SSA)</a:t>
            </a:r>
            <a:r>
              <a:rPr lang="en-US" dirty="0" smtClean="0"/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Applicability</a:t>
            </a:r>
            <a:r>
              <a:rPr lang="en-US" baseline="0" dirty="0" smtClean="0"/>
              <a:t> based on requirements</a:t>
            </a:r>
          </a:p>
          <a:p>
            <a:pPr lvl="0"/>
            <a:r>
              <a:rPr lang="en-US" dirty="0" smtClean="0"/>
              <a:t>Individual devices may cost less per watt, but additional hardware adds significant expense</a:t>
            </a:r>
            <a:endParaRPr 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58037"/>
              </p:ext>
            </p:extLst>
          </p:nvPr>
        </p:nvGraphicFramePr>
        <p:xfrm>
          <a:off x="953293" y="2795587"/>
          <a:ext cx="7085013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Document" r:id="rId3" imgW="5025506" imgH="1493992" progId="Word.Document.8">
                  <p:embed/>
                </p:oleObj>
              </mc:Choice>
              <mc:Fallback>
                <p:oleObj name="Document" r:id="rId3" imgW="5025506" imgH="14939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293" y="2795587"/>
                        <a:ext cx="7085013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105400"/>
            <a:ext cx="33147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MEIC RF Power (H. Wang)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25529"/>
              </p:ext>
            </p:extLst>
          </p:nvPr>
        </p:nvGraphicFramePr>
        <p:xfrm>
          <a:off x="0" y="917660"/>
          <a:ext cx="8967486" cy="55142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4973"/>
                <a:gridCol w="838200"/>
                <a:gridCol w="838200"/>
                <a:gridCol w="1066800"/>
                <a:gridCol w="990600"/>
                <a:gridCol w="750479"/>
                <a:gridCol w="1047904"/>
                <a:gridCol w="947357"/>
                <a:gridCol w="862973"/>
              </a:tblGrid>
              <a:tr h="98055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CEBAF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12GeV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E-Ring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PEP-II 10GeV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Ion-linac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Pb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60MeV/u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Booster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Ion-Ring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Pb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40GeV/u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CC-ERL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Cooler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55MeV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Crab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(16+6)X2MV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4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Frequency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(MHz)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1497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476.3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162.5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/325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0.6-1.3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1.2-1.3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952.6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476.3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/952.6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952.6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081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Duty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Cycle (%)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ramp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ramp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Cw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Cavity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sc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Times"/>
                        </a:rPr>
                        <a:t> 2K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nc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sc 2K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nc/sc 2K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sc 2K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322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Max Peak Power(MW)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2.76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12.79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42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0.36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0.73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0.12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0.0023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322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Average  Power (MW)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2.76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12.79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0.46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0.084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0.36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0.73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0.12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0.0023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322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Klystron DC-RF Efficiency (%)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35-51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67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50-60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564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Magnetron DC-RF Efficiency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(%)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"/>
                          <a:cs typeface="Times" panose="02020603050405020304" pitchFamily="18" charset="0"/>
                        </a:rPr>
                        <a:t>80-90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322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DC Power Save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(MW)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3.4-3.8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3.1-4.9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0.26-0.35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na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</a:rPr>
                        <a:t>0.41-0.55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0.07-0.09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"/>
                          <a:cs typeface="Times" panose="02020603050405020304" pitchFamily="18" charset="0"/>
                        </a:rPr>
                        <a:t>0.0013-0.0017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Times"/>
                        <a:cs typeface="Times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524000" y="5715000"/>
            <a:ext cx="1804416" cy="5778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Future – Continue to Supply RF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Continue buying present klystrons</a:t>
            </a:r>
          </a:p>
          <a:p>
            <a:pPr lvl="1"/>
            <a:r>
              <a:rPr lang="en-US" dirty="0" smtClean="0"/>
              <a:t>… unless requirements change</a:t>
            </a:r>
          </a:p>
          <a:p>
            <a:pPr lvl="1"/>
            <a:r>
              <a:rPr lang="en-US" dirty="0" smtClean="0"/>
              <a:t>2 vendors </a:t>
            </a:r>
            <a:r>
              <a:rPr lang="en-US" sz="2000" dirty="0" smtClean="0"/>
              <a:t>(one hasn’t built it since our original buy)</a:t>
            </a:r>
          </a:p>
          <a:p>
            <a:pPr lvl="1"/>
            <a:r>
              <a:rPr lang="en-US" dirty="0" smtClean="0"/>
              <a:t> Prices on the rise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1990 $9k (Varian)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2000 $13k (Litton)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2012 $32k (L-3)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2014 $43k (budgetary) $60k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2016-2035 ?? </a:t>
            </a:r>
          </a:p>
          <a:p>
            <a:pPr lvl="1"/>
            <a:r>
              <a:rPr lang="en-US" dirty="0" smtClean="0"/>
              <a:t>Monitor options for alternate tech with major system changes</a:t>
            </a:r>
          </a:p>
          <a:p>
            <a:pPr lvl="1"/>
            <a:r>
              <a:rPr lang="en-US" dirty="0" smtClean="0"/>
              <a:t>Monitor integrity of other components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323"/>
              </p:ext>
            </p:extLst>
          </p:nvPr>
        </p:nvGraphicFramePr>
        <p:xfrm>
          <a:off x="1752600" y="2819400"/>
          <a:ext cx="4191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7000"/>
                <a:gridCol w="1397000"/>
                <a:gridCol w="139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$9k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$13k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L-3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$32k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L-3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$43k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L-3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2016-35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028058"/>
              </p:ext>
            </p:extLst>
          </p:nvPr>
        </p:nvGraphicFramePr>
        <p:xfrm>
          <a:off x="5257800" y="2514600"/>
          <a:ext cx="350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0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Klystron Health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 snapshot: 0.63/week of operation (.28 later)</a:t>
            </a:r>
          </a:p>
          <a:p>
            <a:pPr lvl="1"/>
            <a:r>
              <a:rPr lang="en-US" dirty="0" smtClean="0"/>
              <a:t>How many weeks, how many failures?</a:t>
            </a:r>
          </a:p>
          <a:p>
            <a:r>
              <a:rPr lang="en-US" dirty="0" smtClean="0"/>
              <a:t>Expect rate to increase as EOL approaches</a:t>
            </a:r>
          </a:p>
          <a:p>
            <a:pPr lvl="1"/>
            <a:r>
              <a:rPr lang="en-US" dirty="0" smtClean="0"/>
              <a:t>When? </a:t>
            </a:r>
          </a:p>
          <a:p>
            <a:pPr lvl="1"/>
            <a:r>
              <a:rPr lang="en-US" dirty="0" smtClean="0"/>
              <a:t>Metrics not available to predict</a:t>
            </a:r>
          </a:p>
          <a:p>
            <a:r>
              <a:rPr lang="en-US" dirty="0" smtClean="0"/>
              <a:t>Spares: 12 on hand</a:t>
            </a:r>
          </a:p>
          <a:p>
            <a:r>
              <a:rPr lang="en-US" dirty="0" smtClean="0"/>
              <a:t>Installed: 16 poor (limited) tubes </a:t>
            </a:r>
          </a:p>
          <a:p>
            <a:endParaRPr lang="en-US" dirty="0" smtClean="0"/>
          </a:p>
          <a:p>
            <a:r>
              <a:rPr lang="en-US" dirty="0" smtClean="0"/>
              <a:t>Cost: increasing</a:t>
            </a:r>
          </a:p>
          <a:p>
            <a:pPr lvl="1"/>
            <a:r>
              <a:rPr lang="en-US" dirty="0" smtClean="0"/>
              <a:t>20 per year proposal wasn’t funded</a:t>
            </a:r>
            <a:endParaRPr lang="en-US" dirty="0"/>
          </a:p>
          <a:p>
            <a:r>
              <a:rPr lang="en-US" dirty="0" smtClean="0"/>
              <a:t>Arne suggests 500k$/year (~10 units per year) </a:t>
            </a:r>
          </a:p>
          <a:p>
            <a:r>
              <a:rPr lang="en-US" dirty="0" smtClean="0"/>
              <a:t>A good start – but start soon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09800"/>
            <a:ext cx="27335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RF Power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084" y="5973890"/>
            <a:ext cx="365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klystrons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004671"/>
            <a:ext cx="365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x 13 kW klystrons</a:t>
            </a:r>
            <a:endParaRPr lang="en-US" dirty="0"/>
          </a:p>
        </p:txBody>
      </p:sp>
      <p:pic>
        <p:nvPicPr>
          <p:cNvPr id="13314" name="Picture 2" descr="C:\Users\nelson\Documents\Papers\CWRF12\Photos\selected\DSCN6014_annot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87370"/>
            <a:ext cx="2014890" cy="26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nelson\Documents\Papers\CWRF12\Photos\Klystron\IMG_2410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53" y="3261372"/>
            <a:ext cx="2034389" cy="27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nelson\Documents\Papers\CWRF12\Photos\selected\IMG_3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36" y="3245981"/>
            <a:ext cx="4114949" cy="27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54" y="1171699"/>
            <a:ext cx="4934176" cy="16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OK, we haven’t run out yet, but we really should buy klystrons… crying wolf?</a:t>
            </a:r>
            <a:endParaRPr lang="en-US" dirty="0"/>
          </a:p>
        </p:txBody>
      </p:sp>
      <p:pic>
        <p:nvPicPr>
          <p:cNvPr id="6146" name="Picture 2" descr="http://www.lefthandedtoons.com/toons/drew_cryingwol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06533"/>
            <a:ext cx="2743200" cy="45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A klystron?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(only) choice at the time - 1988</a:t>
            </a:r>
          </a:p>
          <a:p>
            <a:r>
              <a:rPr lang="en-US" dirty="0" smtClean="0"/>
              <a:t>Easy to use: Input (drive), output (to CM), power source (CPS)</a:t>
            </a:r>
          </a:p>
          <a:p>
            <a:r>
              <a:rPr lang="en-US" dirty="0" smtClean="0"/>
              <a:t>High gain</a:t>
            </a:r>
          </a:p>
          <a:p>
            <a:r>
              <a:rPr lang="en-US" dirty="0" smtClean="0"/>
              <a:t>Moderate efficiency, when operating saturated</a:t>
            </a:r>
          </a:p>
          <a:p>
            <a:pPr lvl="1"/>
            <a:r>
              <a:rPr lang="en-US" dirty="0" smtClean="0"/>
              <a:t>We don’t run there</a:t>
            </a:r>
          </a:p>
          <a:p>
            <a:r>
              <a:rPr lang="en-US" dirty="0" smtClean="0"/>
              <a:t>Existing design tweaked for frequency and power</a:t>
            </a:r>
          </a:p>
          <a:p>
            <a:r>
              <a:rPr lang="en-US" dirty="0" smtClean="0"/>
              <a:t>2kW became 5kW (later 8), 1.3 GHz to 1.497 GHz</a:t>
            </a:r>
          </a:p>
          <a:p>
            <a:r>
              <a:rPr lang="en-US" dirty="0" smtClean="0"/>
              <a:t>Water-cooled (most heat dumped into water)</a:t>
            </a:r>
          </a:p>
          <a:p>
            <a:r>
              <a:rPr lang="en-US" dirty="0" smtClean="0"/>
              <a:t>33% efficient (rated power)</a:t>
            </a:r>
          </a:p>
          <a:p>
            <a:r>
              <a:rPr lang="en-US" dirty="0" smtClean="0"/>
              <a:t>A custom solution for </a:t>
            </a:r>
            <a:r>
              <a:rPr lang="en-US" smtClean="0"/>
              <a:t>our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cs typeface="Arial" charset="0"/>
              </a:rPr>
              <a:t>RF</a:t>
            </a:r>
            <a:r>
              <a:rPr lang="en-US" sz="3200" dirty="0" smtClean="0"/>
              <a:t> </a:t>
            </a:r>
            <a:r>
              <a:rPr lang="en-US" sz="3200" dirty="0">
                <a:latin typeface="Arial" charset="0"/>
                <a:cs typeface="Arial" charset="0"/>
              </a:rPr>
              <a:t>Power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Only klystrons were considered</a:t>
            </a:r>
          </a:p>
          <a:p>
            <a:pPr lvl="1"/>
            <a:r>
              <a:rPr lang="en-US" dirty="0" smtClean="0"/>
              <a:t>5kW saturated power using klystrons</a:t>
            </a:r>
          </a:p>
          <a:p>
            <a:pPr lvl="2"/>
            <a:r>
              <a:rPr lang="en-US" dirty="0" smtClean="0"/>
              <a:t>Up to 8 kW (FEL &amp; 0L04)</a:t>
            </a:r>
          </a:p>
          <a:p>
            <a:pPr lvl="2"/>
            <a:r>
              <a:rPr lang="en-US" dirty="0" smtClean="0"/>
              <a:t>42¼ cryomodules + capture = 340 klystrons</a:t>
            </a:r>
          </a:p>
          <a:p>
            <a:pPr lvl="2"/>
            <a:r>
              <a:rPr lang="en-US" dirty="0" smtClean="0"/>
              <a:t>Initial purchase: 350</a:t>
            </a:r>
          </a:p>
          <a:p>
            <a:pPr lvl="2"/>
            <a:r>
              <a:rPr lang="en-US" dirty="0"/>
              <a:t>24 in FEL zones, 4 for cavity testing</a:t>
            </a:r>
          </a:p>
          <a:p>
            <a:pPr lvl="2"/>
            <a:r>
              <a:rPr lang="en-US" dirty="0"/>
              <a:t>1 prototype in FEL buncher</a:t>
            </a:r>
          </a:p>
          <a:p>
            <a:pPr lvl="2"/>
            <a:r>
              <a:rPr lang="en-US" dirty="0" smtClean="0"/>
              <a:t>Supplemental purchases: 120 for spares, FEL, 10 for 0L02 R100 upgrade</a:t>
            </a:r>
          </a:p>
          <a:p>
            <a:pPr lvl="2"/>
            <a:r>
              <a:rPr lang="en-US" dirty="0" smtClean="0"/>
              <a:t>Rebuilds along the way</a:t>
            </a:r>
          </a:p>
          <a:p>
            <a:pPr lvl="1">
              <a:defRPr/>
            </a:pPr>
            <a:r>
              <a:rPr lang="en-US" dirty="0" smtClean="0"/>
              <a:t>4 x 1 kW</a:t>
            </a:r>
            <a:r>
              <a:rPr lang="en-US" baseline="0" dirty="0" smtClean="0"/>
              <a:t> SSAs for separation</a:t>
            </a:r>
          </a:p>
          <a:p>
            <a:pPr lvl="1">
              <a:defRPr/>
            </a:pPr>
            <a:r>
              <a:rPr lang="en-US" dirty="0" smtClean="0"/>
              <a:t>IOTs</a:t>
            </a:r>
            <a:r>
              <a:rPr lang="en-US" dirty="0"/>
              <a:t>: 4 for separation (499 &amp; </a:t>
            </a:r>
            <a:r>
              <a:rPr lang="en-US" dirty="0" smtClean="0"/>
              <a:t>748.5 </a:t>
            </a:r>
            <a:r>
              <a:rPr lang="en-US" dirty="0"/>
              <a:t>MHz</a:t>
            </a:r>
            <a:r>
              <a:rPr lang="en-US" dirty="0" smtClean="0"/>
              <a:t>)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114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 GeV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80 cavities = 80 klystrons</a:t>
            </a:r>
          </a:p>
          <a:p>
            <a:pPr lvl="0"/>
            <a:r>
              <a:rPr lang="en-US" dirty="0" smtClean="0"/>
              <a:t>Higher efficiency, higher power</a:t>
            </a:r>
            <a:endParaRPr lang="en-US" baseline="0" dirty="0" smtClean="0"/>
          </a:p>
          <a:p>
            <a:pPr lvl="1"/>
            <a:r>
              <a:rPr lang="en-US" dirty="0" smtClean="0"/>
              <a:t>Purchase: 84 including first article</a:t>
            </a:r>
          </a:p>
          <a:p>
            <a:pPr lvl="2"/>
            <a:r>
              <a:rPr lang="en-US" dirty="0" smtClean="0"/>
              <a:t>Also considered IOT &amp; SSA</a:t>
            </a:r>
          </a:p>
          <a:p>
            <a:pPr lvl="3"/>
            <a:r>
              <a:rPr lang="en-US" dirty="0" smtClean="0"/>
              <a:t>IOT concerns</a:t>
            </a:r>
            <a:endParaRPr lang="en-US" dirty="0"/>
          </a:p>
          <a:p>
            <a:pPr lvl="4"/>
            <a:r>
              <a:rPr lang="en-US" dirty="0" smtClean="0"/>
              <a:t>None built for 1.497 GHz</a:t>
            </a:r>
          </a:p>
          <a:p>
            <a:pPr lvl="4"/>
            <a:r>
              <a:rPr lang="en-US" dirty="0" smtClean="0"/>
              <a:t>Some in service at 1.3 GHz</a:t>
            </a:r>
          </a:p>
          <a:p>
            <a:pPr lvl="4"/>
            <a:r>
              <a:rPr lang="en-US" dirty="0" smtClean="0"/>
              <a:t>Higher cost, lower gain (high drive required - 100W preamp vs 0.1 – 2 W</a:t>
            </a:r>
          </a:p>
          <a:p>
            <a:pPr lvl="3"/>
            <a:r>
              <a:rPr lang="en-US" dirty="0" smtClean="0"/>
              <a:t>IOT advantages: efficiency</a:t>
            </a:r>
          </a:p>
          <a:p>
            <a:pPr lvl="3"/>
            <a:r>
              <a:rPr lang="en-US" dirty="0" smtClean="0"/>
              <a:t>SSA: Advancing, but not there yet (cost, size, capabilities)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We’ve Fared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spec asked for minimum 20k hour life</a:t>
            </a:r>
          </a:p>
          <a:p>
            <a:r>
              <a:rPr lang="en-US" dirty="0" smtClean="0"/>
              <a:t>Anticipated failures: 100 failures/yr. Didn’t happen</a:t>
            </a:r>
          </a:p>
          <a:p>
            <a:r>
              <a:rPr lang="en-US" dirty="0"/>
              <a:t>Repair contracts (3)</a:t>
            </a:r>
          </a:p>
          <a:p>
            <a:r>
              <a:rPr lang="en-US" dirty="0" smtClean="0"/>
              <a:t>Rebuild </a:t>
            </a:r>
            <a:r>
              <a:rPr lang="en-US" i="1" dirty="0"/>
              <a:t>up to</a:t>
            </a:r>
            <a:r>
              <a:rPr lang="en-US" dirty="0"/>
              <a:t> 3 times</a:t>
            </a:r>
          </a:p>
          <a:p>
            <a:r>
              <a:rPr lang="en-US" dirty="0" smtClean="0"/>
              <a:t>Early fails: catastrophic not </a:t>
            </a:r>
            <a:r>
              <a:rPr lang="en-US" dirty="0"/>
              <a:t>cathode depletion</a:t>
            </a:r>
          </a:p>
          <a:p>
            <a:r>
              <a:rPr lang="en-US" dirty="0" smtClean="0"/>
              <a:t>Internal leakage on ceramic</a:t>
            </a:r>
          </a:p>
          <a:p>
            <a:r>
              <a:rPr lang="en-US" dirty="0" smtClean="0"/>
              <a:t>Thermal runaway (mod anode effects)</a:t>
            </a:r>
          </a:p>
          <a:p>
            <a:r>
              <a:rPr lang="en-US" dirty="0" smtClean="0"/>
              <a:t>Leakage still most common fail</a:t>
            </a:r>
          </a:p>
          <a:p>
            <a:pPr lvl="1"/>
            <a:r>
              <a:rPr lang="en-US" dirty="0" smtClean="0"/>
              <a:t>Imposes limits on tube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533650" cy="22701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Klystron Failures: Part 1</a:t>
            </a:r>
            <a:endParaRPr lang="en-US" sz="3200" dirty="0"/>
          </a:p>
        </p:txBody>
      </p:sp>
      <p:graphicFrame>
        <p:nvGraphicFramePr>
          <p:cNvPr id="2" name="Content Placeholder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256948"/>
              </p:ext>
            </p:extLst>
          </p:nvPr>
        </p:nvGraphicFramePr>
        <p:xfrm>
          <a:off x="806450" y="990601"/>
          <a:ext cx="76835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Worksheet" r:id="rId5" imgW="7705812" imgH="4810050" progId="Excel.Sheet.8">
                  <p:embed/>
                </p:oleObj>
              </mc:Choice>
              <mc:Fallback>
                <p:oleObj name="Worksheet" r:id="rId5" imgW="7705812" imgH="48100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990601"/>
                        <a:ext cx="76835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Klystron Failures: Part 2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358375"/>
              </p:ext>
            </p:extLst>
          </p:nvPr>
        </p:nvGraphicFramePr>
        <p:xfrm>
          <a:off x="2819400" y="2057400"/>
          <a:ext cx="3657600" cy="2867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493"/>
                <a:gridCol w="763504"/>
                <a:gridCol w="1903603"/>
              </a:tblGrid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Year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 smtClean="0">
                          <a:effectLst/>
                        </a:rPr>
                        <a:t>Failed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Weeks 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Running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FY2008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 smtClean="0">
                          <a:effectLst/>
                        </a:rPr>
                        <a:t>9 (11?)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 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FY2009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11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 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FY2010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 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FY2011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 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FY2012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 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FY2015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 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18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240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Klystron Procurement 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Recent: R100 upgrade klystron buy (10 pcs)</a:t>
            </a:r>
          </a:p>
          <a:p>
            <a:pPr lvl="1"/>
            <a:r>
              <a:rPr lang="en-US" dirty="0" smtClean="0"/>
              <a:t>Req entered: 10/1/12</a:t>
            </a:r>
          </a:p>
          <a:p>
            <a:pPr lvl="1"/>
            <a:r>
              <a:rPr lang="en-US" dirty="0" smtClean="0"/>
              <a:t>Signed/Bid:</a:t>
            </a:r>
            <a:r>
              <a:rPr lang="en-US" baseline="0" dirty="0" smtClean="0"/>
              <a:t> 10/3/12 - 12/20/12</a:t>
            </a:r>
            <a:endParaRPr lang="en-US" dirty="0" smtClean="0"/>
          </a:p>
          <a:p>
            <a:pPr lvl="1"/>
            <a:r>
              <a:rPr lang="en-US" dirty="0" smtClean="0"/>
              <a:t>Placed: 12/21/12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received: 5/30/14</a:t>
            </a:r>
          </a:p>
          <a:p>
            <a:pPr lvl="1"/>
            <a:r>
              <a:rPr lang="en-US" dirty="0" smtClean="0"/>
              <a:t>Last received:</a:t>
            </a:r>
            <a:r>
              <a:rPr lang="en-US" baseline="0" dirty="0" smtClean="0"/>
              <a:t> 8/26/14</a:t>
            </a:r>
          </a:p>
          <a:p>
            <a:pPr lvl="1"/>
            <a:r>
              <a:rPr lang="en-US" dirty="0" smtClean="0"/>
              <a:t>5.4 months ARO for 1</a:t>
            </a:r>
            <a:r>
              <a:rPr lang="en-US" baseline="30000" dirty="0" smtClean="0"/>
              <a:t>st</a:t>
            </a:r>
            <a:r>
              <a:rPr lang="en-US" dirty="0" smtClean="0"/>
              <a:t> (8 mo from start)</a:t>
            </a:r>
          </a:p>
          <a:p>
            <a:pPr lvl="1"/>
            <a:r>
              <a:rPr lang="en-US" dirty="0" smtClean="0"/>
              <a:t>Time to 10</a:t>
            </a:r>
            <a:r>
              <a:rPr lang="en-US" baseline="30000" dirty="0" smtClean="0"/>
              <a:t>th </a:t>
            </a:r>
            <a:r>
              <a:rPr lang="en-US" dirty="0" smtClean="0"/>
              <a:t>unit: 8.3 mo ARO (11 mo from start)</a:t>
            </a:r>
          </a:p>
          <a:p>
            <a:pPr lvl="1"/>
            <a:r>
              <a:rPr lang="en-US" dirty="0" smtClean="0"/>
              <a:t>Maximum delivery rate?</a:t>
            </a:r>
          </a:p>
        </p:txBody>
      </p:sp>
    </p:spTree>
    <p:extLst>
      <p:ext uri="{BB962C8B-B14F-4D97-AF65-F5344CB8AC3E}">
        <p14:creationId xmlns:p14="http://schemas.microsoft.com/office/powerpoint/2010/main" val="10189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24285</TotalTime>
  <Words>1010</Words>
  <Application>Microsoft Office PowerPoint</Application>
  <PresentationFormat>On-screen Show (4:3)</PresentationFormat>
  <Paragraphs>266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3_JLab_PowerPoint1</vt:lpstr>
      <vt:lpstr>Worksheet</vt:lpstr>
      <vt:lpstr>Document</vt:lpstr>
      <vt:lpstr>RF Power Klystrons &amp; 20 Year Look</vt:lpstr>
      <vt:lpstr>RF Power</vt:lpstr>
      <vt:lpstr>Why A klystron?</vt:lpstr>
      <vt:lpstr>RF Power</vt:lpstr>
      <vt:lpstr>12 GeV Upgrade</vt:lpstr>
      <vt:lpstr>How We’ve Fared</vt:lpstr>
      <vt:lpstr>Klystron Failures: Part 1</vt:lpstr>
      <vt:lpstr>Klystron Failures: Part 2</vt:lpstr>
      <vt:lpstr>Klystron Procurement Times</vt:lpstr>
      <vt:lpstr>Klystron Pros &amp; Cons</vt:lpstr>
      <vt:lpstr>SSA (Solid State Amplifiers)</vt:lpstr>
      <vt:lpstr>SSA SBIR Efforts</vt:lpstr>
      <vt:lpstr>SBIR: Design to Fit Our Space</vt:lpstr>
      <vt:lpstr>SBIR SSA</vt:lpstr>
      <vt:lpstr>Magnetrons</vt:lpstr>
      <vt:lpstr>Other Magnetron Comments</vt:lpstr>
      <vt:lpstr>MEIC RF Power (H. Wang)</vt:lpstr>
      <vt:lpstr>Future – Continue to Supply RF</vt:lpstr>
      <vt:lpstr>Klystron Health</vt:lpstr>
      <vt:lpstr>Thank You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Richard  Nelson</cp:lastModifiedBy>
  <cp:revision>538</cp:revision>
  <cp:lastPrinted>2013-08-02T15:23:33Z</cp:lastPrinted>
  <dcterms:created xsi:type="dcterms:W3CDTF">2010-06-08T15:26:47Z</dcterms:created>
  <dcterms:modified xsi:type="dcterms:W3CDTF">2015-07-15T12:28:17Z</dcterms:modified>
</cp:coreProperties>
</file>