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7.jpg" ContentType="image/p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2.jpg" ContentType="image/png"/>
  <Override PartName="/ppt/media/image4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0"/>
  </p:notesMasterIdLst>
  <p:sldIdLst>
    <p:sldId id="258" r:id="rId2"/>
    <p:sldId id="324" r:id="rId3"/>
    <p:sldId id="267" r:id="rId4"/>
    <p:sldId id="269" r:id="rId5"/>
    <p:sldId id="264" r:id="rId6"/>
    <p:sldId id="265" r:id="rId7"/>
    <p:sldId id="270" r:id="rId8"/>
    <p:sldId id="276" r:id="rId9"/>
    <p:sldId id="279" r:id="rId10"/>
    <p:sldId id="284" r:id="rId11"/>
    <p:sldId id="288" r:id="rId12"/>
    <p:sldId id="281" r:id="rId13"/>
    <p:sldId id="287" r:id="rId14"/>
    <p:sldId id="290" r:id="rId15"/>
    <p:sldId id="294" r:id="rId16"/>
    <p:sldId id="321" r:id="rId17"/>
    <p:sldId id="319" r:id="rId18"/>
    <p:sldId id="325" r:id="rId19"/>
    <p:sldId id="298" r:id="rId20"/>
    <p:sldId id="301" r:id="rId21"/>
    <p:sldId id="302" r:id="rId22"/>
    <p:sldId id="300" r:id="rId23"/>
    <p:sldId id="313" r:id="rId24"/>
    <p:sldId id="316" r:id="rId25"/>
    <p:sldId id="317" r:id="rId26"/>
    <p:sldId id="314" r:id="rId27"/>
    <p:sldId id="315" r:id="rId28"/>
    <p:sldId id="307" r:id="rId29"/>
    <p:sldId id="310" r:id="rId30"/>
    <p:sldId id="323" r:id="rId31"/>
    <p:sldId id="263" r:id="rId32"/>
    <p:sldId id="293" r:id="rId33"/>
    <p:sldId id="296" r:id="rId34"/>
    <p:sldId id="303" r:id="rId35"/>
    <p:sldId id="309" r:id="rId36"/>
    <p:sldId id="322" r:id="rId37"/>
    <p:sldId id="305" r:id="rId38"/>
    <p:sldId id="306"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100" d="100"/>
          <a:sy n="100" d="100"/>
        </p:scale>
        <p:origin x="-1554" y="-3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1124A-8259-2F43-AA9E-1AB80762BA4E}" type="datetimeFigureOut">
              <a:rPr lang="en-US" smtClean="0"/>
              <a:pPr/>
              <a:t>7/16/2015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3F62F8-E622-7E42-B51E-D61B8EC5186C}" type="slidenum">
              <a:rPr lang="en-US" smtClean="0"/>
              <a:pPr/>
              <a:t>4</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CEBAF reconfigured at a lower energy,  progress in all three halls.</a:t>
            </a:r>
          </a:p>
          <a:p>
            <a:endParaRPr lang="en-US" dirty="0"/>
          </a:p>
          <a:p>
            <a:r>
              <a:rPr lang="en-US" dirty="0" smtClean="0"/>
              <a:t>Hall-A commissioned their upgraded </a:t>
            </a:r>
            <a:r>
              <a:rPr lang="en-US" dirty="0" err="1" smtClean="0"/>
              <a:t>polarimeters</a:t>
            </a:r>
            <a:r>
              <a:rPr lang="en-US" dirty="0" smtClean="0"/>
              <a:t> and were able to measure an asymmetry in the </a:t>
            </a:r>
            <a:r>
              <a:rPr lang="en-US" dirty="0" err="1" smtClean="0"/>
              <a:t>compton</a:t>
            </a:r>
            <a:r>
              <a:rPr lang="en-US" dirty="0" smtClean="0"/>
              <a:t> </a:t>
            </a:r>
            <a:r>
              <a:rPr lang="en-US" dirty="0" err="1" smtClean="0"/>
              <a:t>polarimeter</a:t>
            </a:r>
            <a:r>
              <a:rPr lang="en-US" dirty="0" smtClean="0"/>
              <a:t>.</a:t>
            </a:r>
          </a:p>
          <a:p>
            <a:endParaRPr lang="en-US" dirty="0"/>
          </a:p>
          <a:p>
            <a:r>
              <a:rPr lang="en-US" dirty="0" smtClean="0"/>
              <a:t>Hall-B </a:t>
            </a:r>
            <a:r>
              <a:rPr lang="en-US" dirty="0"/>
              <a:t> </a:t>
            </a:r>
            <a:r>
              <a:rPr lang="en-US" dirty="0" smtClean="0"/>
              <a:t>has transitioned from commissioning the dark matter experiment to taking data.   This  experiment requires a ribbon beam to pass between SI strip detectors that reside 0.5mm from the beam.   Stability!!!</a:t>
            </a:r>
          </a:p>
          <a:p>
            <a:endParaRPr lang="en-US" dirty="0"/>
          </a:p>
          <a:p>
            <a:r>
              <a:rPr lang="en-US" dirty="0" smtClean="0"/>
              <a:t>Hall-D has established the alignment of the diamond radiator and the generation of a coherent bremsstrahlung photon beam.</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19</a:t>
            </a:fld>
            <a:endParaRPr lang="en-US"/>
          </a:p>
        </p:txBody>
      </p:sp>
    </p:spTree>
    <p:extLst>
      <p:ext uri="{BB962C8B-B14F-4D97-AF65-F5344CB8AC3E}">
        <p14:creationId xmlns:p14="http://schemas.microsoft.com/office/powerpoint/2010/main" val="76792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20+ years of SRF operations on over 320 cavities,  gradient degradation of roughly 34MeV/pass of energy has been observed.   </a:t>
            </a:r>
          </a:p>
          <a:p>
            <a:endParaRPr lang="en-US" dirty="0"/>
          </a:p>
          <a:p>
            <a:r>
              <a:rPr lang="en-US" dirty="0" smtClean="0"/>
              <a:t>In order to restore the energy gain of CEBAF to support high availability physics operations, all the cavities will be helium processed this summer.  The plot shows the gain expected from this effort.  This gain is based on previous helium processing cycles in the 6GeV era and some recent measurements.</a:t>
            </a:r>
          </a:p>
          <a:p>
            <a:endParaRPr lang="en-US" dirty="0"/>
          </a:p>
          <a:p>
            <a:r>
              <a:rPr lang="en-US" dirty="0" smtClean="0"/>
              <a:t>Long term, a continuous C50 upgrade program, one C50 per year, will help keep the gradient from declining at a large rate.</a:t>
            </a:r>
          </a:p>
          <a:p>
            <a:endParaRPr lang="en-US" dirty="0"/>
          </a:p>
          <a:p>
            <a:r>
              <a:rPr lang="en-US" dirty="0" smtClean="0"/>
              <a:t>Also effort in minimizing the gap between the Commissioning gradients and operations gradient is on going.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22</a:t>
            </a:fld>
            <a:endParaRPr lang="en-US"/>
          </a:p>
        </p:txBody>
      </p:sp>
    </p:spTree>
    <p:extLst>
      <p:ext uri="{BB962C8B-B14F-4D97-AF65-F5344CB8AC3E}">
        <p14:creationId xmlns:p14="http://schemas.microsoft.com/office/powerpoint/2010/main" val="976936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two weeks,  the Summer shutdown starts.   During the following major activities are planned:</a:t>
            </a:r>
          </a:p>
          <a:p>
            <a:endParaRPr lang="en-US" dirty="0"/>
          </a:p>
          <a:p>
            <a:r>
              <a:rPr lang="en-US" dirty="0" smtClean="0"/>
              <a:t>Helium processing of every cavity</a:t>
            </a:r>
          </a:p>
          <a:p>
            <a:r>
              <a:rPr lang="en-US" dirty="0" smtClean="0"/>
              <a:t>Complete tunnel air conditioning so that the temperature in the Arc regions of the tunnel do not exceed the 45C (electronics in tunnel).</a:t>
            </a:r>
          </a:p>
          <a:p>
            <a:r>
              <a:rPr lang="en-US" dirty="0" smtClean="0"/>
              <a:t>Complete the </a:t>
            </a:r>
            <a:r>
              <a:rPr lang="en-US" dirty="0" err="1" smtClean="0"/>
              <a:t>pathlength</a:t>
            </a:r>
            <a:r>
              <a:rPr lang="en-US" dirty="0" smtClean="0"/>
              <a:t> chicane upgrade to minimize the need to change arc orbit offsets or the MO.</a:t>
            </a:r>
          </a:p>
          <a:p>
            <a:r>
              <a:rPr lang="en-US" dirty="0" smtClean="0"/>
              <a:t>Repair the 2K cold box.</a:t>
            </a:r>
          </a:p>
          <a:p>
            <a:endParaRPr lang="en-US" dirty="0"/>
          </a:p>
          <a:p>
            <a:r>
              <a:rPr lang="en-US" dirty="0" smtClean="0"/>
              <a:t>In the fall, a 12GeV, 1100MeV/</a:t>
            </a:r>
            <a:r>
              <a:rPr lang="en-US" dirty="0" err="1" smtClean="0"/>
              <a:t>linac</a:t>
            </a:r>
            <a:r>
              <a:rPr lang="en-US" dirty="0" smtClean="0"/>
              <a:t> configuration will be setup following the same process used this past run.   All eyes will be on measuring emittance/energy spread growth and the SRF performance.</a:t>
            </a:r>
          </a:p>
          <a:p>
            <a:endParaRPr lang="en-US" dirty="0"/>
          </a:p>
          <a:p>
            <a:r>
              <a:rPr lang="en-US" dirty="0" smtClean="0"/>
              <a:t>In the Spring, the plan is to support the Physics program at the design </a:t>
            </a:r>
            <a:r>
              <a:rPr lang="en-US" dirty="0" err="1" smtClean="0"/>
              <a:t>enegy</a:t>
            </a:r>
            <a:r>
              <a:rPr lang="en-US" dirty="0"/>
              <a:t>.</a:t>
            </a:r>
          </a:p>
        </p:txBody>
      </p:sp>
      <p:sp>
        <p:nvSpPr>
          <p:cNvPr id="4" name="Slide Number Placeholder 3"/>
          <p:cNvSpPr>
            <a:spLocks noGrp="1"/>
          </p:cNvSpPr>
          <p:nvPr>
            <p:ph type="sldNum" sz="quarter" idx="10"/>
          </p:nvPr>
        </p:nvSpPr>
        <p:spPr/>
        <p:txBody>
          <a:bodyPr/>
          <a:lstStyle/>
          <a:p>
            <a:fld id="{16653114-0D40-384A-9E11-76EB88F8D7B8}" type="slidenum">
              <a:rPr lang="en-US" smtClean="0"/>
              <a:pPr/>
              <a:t>23</a:t>
            </a:fld>
            <a:endParaRPr lang="en-US"/>
          </a:p>
        </p:txBody>
      </p:sp>
    </p:spTree>
    <p:extLst>
      <p:ext uri="{BB962C8B-B14F-4D97-AF65-F5344CB8AC3E}">
        <p14:creationId xmlns:p14="http://schemas.microsoft.com/office/powerpoint/2010/main" val="2246097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3F62F8-E622-7E42-B51E-D61B8EC5186C}" type="slidenum">
              <a:rPr lang="en-US" smtClean="0"/>
              <a:pPr/>
              <a:t>31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majority of the experiment proposals are for full 5-pass energy in Halls A,B &amp;C.  In order to support simultaneous 5-pass operation to the old end-stations while also supporting beam to Hall-D (5.5passes) a new 5-pass separator was conceived, designed, installed, commissioned and operated.</a:t>
            </a:r>
          </a:p>
          <a:p>
            <a:endParaRPr lang="en-US" dirty="0"/>
          </a:p>
          <a:p>
            <a:r>
              <a:rPr lang="en-US" dirty="0" smtClean="0"/>
              <a:t>In order to squeeze a four beam into the 1497MHz machine frequency, the Hall beam structure was changed to 249.5MHz (allows for 6-halls, was 499MHz) and the separator cavity frequency is now 750MHz.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32</a:t>
            </a:fld>
            <a:endParaRPr lang="en-US"/>
          </a:p>
        </p:txBody>
      </p:sp>
    </p:spTree>
    <p:extLst>
      <p:ext uri="{BB962C8B-B14F-4D97-AF65-F5344CB8AC3E}">
        <p14:creationId xmlns:p14="http://schemas.microsoft.com/office/powerpoint/2010/main" val="3484627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750MHz cavity on 5</a:t>
            </a:r>
            <a:r>
              <a:rPr lang="en-US" baseline="30000" dirty="0" smtClean="0"/>
              <a:t>th</a:t>
            </a:r>
            <a:r>
              <a:rPr lang="en-US" dirty="0" smtClean="0"/>
              <a:t> pass below the 500MHz 4</a:t>
            </a:r>
            <a:r>
              <a:rPr lang="en-US" baseline="30000" dirty="0" smtClean="0"/>
              <a:t>th</a:t>
            </a:r>
            <a:r>
              <a:rPr lang="en-US" dirty="0" smtClean="0"/>
              <a:t> and 3</a:t>
            </a:r>
            <a:r>
              <a:rPr lang="en-US" baseline="30000" dirty="0" smtClean="0"/>
              <a:t>rd</a:t>
            </a:r>
            <a:r>
              <a:rPr lang="en-US" dirty="0" smtClean="0"/>
              <a:t> pass separators which remain at 499MHz.</a:t>
            </a:r>
          </a:p>
          <a:p>
            <a:endParaRPr lang="en-US" dirty="0"/>
          </a:p>
          <a:p>
            <a:r>
              <a:rPr lang="en-US" dirty="0" smtClean="0"/>
              <a:t>And the separated beams on the beam viewer.</a:t>
            </a:r>
          </a:p>
          <a:p>
            <a:endParaRPr lang="en-US" dirty="0"/>
          </a:p>
          <a:p>
            <a:r>
              <a:rPr lang="en-US" dirty="0" smtClean="0"/>
              <a:t>OK, so we’re sitting pretty.  Machine optics are the on design and well tuned.  RF separation is complete.   CEBAF is ready for the users.</a:t>
            </a:r>
          </a:p>
          <a:p>
            <a:endParaRPr lang="en-US" dirty="0"/>
          </a:p>
          <a:p>
            <a:r>
              <a:rPr lang="en-US" dirty="0" smtClean="0"/>
              <a:t>The “lights go out”.  An off-site power event results in CEBAF loosing power for several hours. CHLs trip and prove to be difficult to recover.</a:t>
            </a:r>
          </a:p>
          <a:p>
            <a:endParaRPr lang="en-US" dirty="0"/>
          </a:p>
          <a:p>
            <a:r>
              <a:rPr lang="en-US" dirty="0" smtClean="0"/>
              <a:t>Turns out 2K cold box one, the original 2K cold-box has a seized cold compressor and will take months to repair. </a:t>
            </a:r>
          </a:p>
          <a:p>
            <a:endParaRPr lang="en-US" dirty="0"/>
          </a:p>
          <a:p>
            <a:r>
              <a:rPr lang="en-US" dirty="0" smtClean="0"/>
              <a:t>Reconfigure  </a:t>
            </a:r>
            <a:r>
              <a:rPr lang="en-US" dirty="0" err="1" smtClean="0"/>
              <a:t>Cryo</a:t>
            </a:r>
            <a:r>
              <a:rPr lang="en-US" dirty="0" smtClean="0"/>
              <a:t> to support CEBAF at 2K on one </a:t>
            </a:r>
            <a:r>
              <a:rPr lang="en-US" dirty="0" err="1" smtClean="0"/>
              <a:t>Cryo</a:t>
            </a:r>
            <a:r>
              <a:rPr lang="en-US" dirty="0" smtClean="0"/>
              <a:t> plant and change CEBAF energy to 500MeV/</a:t>
            </a:r>
            <a:r>
              <a:rPr lang="en-US" dirty="0" err="1" smtClean="0"/>
              <a:t>linac</a:t>
            </a:r>
            <a:r>
              <a:rPr lang="en-US" dirty="0" smtClean="0"/>
              <a:t>.</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33</a:t>
            </a:fld>
            <a:endParaRPr lang="en-US"/>
          </a:p>
        </p:txBody>
      </p:sp>
    </p:spTree>
    <p:extLst>
      <p:ext uri="{BB962C8B-B14F-4D97-AF65-F5344CB8AC3E}">
        <p14:creationId xmlns:p14="http://schemas.microsoft.com/office/powerpoint/2010/main" val="44504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 similar picture as presented to describe the 6GeV CEBAF. </a:t>
            </a:r>
            <a:endParaRPr lang="en-US" dirty="0"/>
          </a:p>
          <a:p>
            <a:endParaRPr lang="en-US" dirty="0" smtClean="0"/>
          </a:p>
          <a:p>
            <a:r>
              <a:rPr lang="en-US" dirty="0" smtClean="0"/>
              <a:t>The upgrade impacted the entire machine.   </a:t>
            </a:r>
          </a:p>
          <a:p>
            <a:endParaRPr lang="en-US" dirty="0"/>
          </a:p>
          <a:p>
            <a:r>
              <a:rPr lang="en-US" dirty="0" smtClean="0"/>
              <a:t>The injector energy had to be doubled to match the doubling of CEBAF energy.</a:t>
            </a:r>
          </a:p>
          <a:p>
            <a:endParaRPr lang="en-US" dirty="0"/>
          </a:p>
          <a:p>
            <a:r>
              <a:rPr lang="en-US" dirty="0" smtClean="0"/>
              <a:t>5 new </a:t>
            </a:r>
            <a:r>
              <a:rPr lang="en-US" dirty="0" err="1" smtClean="0"/>
              <a:t>cryomodules</a:t>
            </a:r>
            <a:r>
              <a:rPr lang="en-US" dirty="0" smtClean="0"/>
              <a:t> were added to each </a:t>
            </a:r>
            <a:r>
              <a:rPr lang="en-US" dirty="0" err="1" smtClean="0"/>
              <a:t>linac</a:t>
            </a:r>
            <a:r>
              <a:rPr lang="en-US" dirty="0" smtClean="0"/>
              <a:t>.   </a:t>
            </a:r>
          </a:p>
          <a:p>
            <a:endParaRPr lang="en-US" dirty="0"/>
          </a:p>
          <a:p>
            <a:r>
              <a:rPr lang="en-US" dirty="0" smtClean="0"/>
              <a:t>The spreaders and </a:t>
            </a:r>
            <a:r>
              <a:rPr lang="en-US" dirty="0" err="1" smtClean="0"/>
              <a:t>recombiner</a:t>
            </a:r>
            <a:r>
              <a:rPr lang="en-US" dirty="0" smtClean="0"/>
              <a:t> section were completely removed, floor swept clean, and the new 12GeV spreader/</a:t>
            </a:r>
            <a:r>
              <a:rPr lang="en-US" dirty="0" err="1" smtClean="0"/>
              <a:t>recombiners</a:t>
            </a:r>
            <a:r>
              <a:rPr lang="en-US" dirty="0" smtClean="0"/>
              <a:t> were installed.</a:t>
            </a:r>
          </a:p>
          <a:p>
            <a:endParaRPr lang="en-US" dirty="0"/>
          </a:p>
          <a:p>
            <a:r>
              <a:rPr lang="en-US" dirty="0" smtClean="0"/>
              <a:t>All the arcs had to be upgraded and a tenth arc was added.</a:t>
            </a:r>
          </a:p>
          <a:p>
            <a:endParaRPr lang="en-US" dirty="0" smtClean="0"/>
          </a:p>
          <a:p>
            <a:r>
              <a:rPr lang="en-US" dirty="0" smtClean="0"/>
              <a:t>RF separation was upgraded not only for the increase in energy but also in capability to support 4-hall operation. </a:t>
            </a:r>
          </a:p>
          <a:p>
            <a:endParaRPr lang="en-US" dirty="0"/>
          </a:p>
          <a:p>
            <a:r>
              <a:rPr lang="en-US" dirty="0" smtClean="0"/>
              <a:t>A new extraction line and Hall-D were added</a:t>
            </a:r>
          </a:p>
          <a:p>
            <a:endParaRPr lang="en-US" dirty="0"/>
          </a:p>
          <a:p>
            <a:r>
              <a:rPr lang="en-US" dirty="0" smtClean="0"/>
              <a:t>A new CHL2 was installed and commissioned. </a:t>
            </a:r>
          </a:p>
          <a:p>
            <a:endParaRPr lang="en-US" dirty="0"/>
          </a:p>
          <a:p>
            <a:r>
              <a:rPr lang="en-US" dirty="0" smtClean="0"/>
              <a:t>The one system that was not modified was the existing 41 </a:t>
            </a:r>
            <a:r>
              <a:rPr lang="en-US" dirty="0" err="1" smtClean="0"/>
              <a:t>cryomodules</a:t>
            </a:r>
            <a:r>
              <a:rPr lang="en-US" dirty="0" smtClean="0"/>
              <a:t>,  but time was taking to </a:t>
            </a:r>
            <a:r>
              <a:rPr lang="en-US" dirty="0" err="1" smtClean="0"/>
              <a:t>recommission</a:t>
            </a:r>
            <a:r>
              <a:rPr lang="en-US" dirty="0" smtClean="0"/>
              <a:t> them to  establish a complete SRF baseline for 12GeV CEBAF.</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8</a:t>
            </a:fld>
            <a:endParaRPr lang="en-US"/>
          </a:p>
        </p:txBody>
      </p:sp>
    </p:spTree>
    <p:extLst>
      <p:ext uri="{BB962C8B-B14F-4D97-AF65-F5344CB8AC3E}">
        <p14:creationId xmlns:p14="http://schemas.microsoft.com/office/powerpoint/2010/main" val="2235951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the tunnel work is complete, systems are checked.   Let’s send some beam!!!</a:t>
            </a:r>
          </a:p>
          <a:p>
            <a:endParaRPr lang="en-US" dirty="0"/>
          </a:p>
          <a:p>
            <a:r>
              <a:rPr lang="en-US" dirty="0" smtClean="0"/>
              <a:t>First run, is a short run to establish that the RF gradient has sufficient energy gain to achieve 12GeV on 5.5 passes.   </a:t>
            </a:r>
          </a:p>
          <a:p>
            <a:endParaRPr lang="en-US" dirty="0"/>
          </a:p>
          <a:p>
            <a:r>
              <a:rPr lang="en-US" dirty="0" smtClean="0"/>
              <a:t>The second run was to establish full energy from the Injector, </a:t>
            </a:r>
            <a:r>
              <a:rPr lang="en-US" dirty="0" err="1" smtClean="0"/>
              <a:t>multipass</a:t>
            </a:r>
            <a:r>
              <a:rPr lang="en-US" dirty="0" smtClean="0"/>
              <a:t> operation, CW beam to end-station A on 3pass and 5.5 pass beam to Hall-D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9</a:t>
            </a:fld>
            <a:endParaRPr lang="en-US"/>
          </a:p>
        </p:txBody>
      </p:sp>
    </p:spTree>
    <p:extLst>
      <p:ext uri="{BB962C8B-B14F-4D97-AF65-F5344CB8AC3E}">
        <p14:creationId xmlns:p14="http://schemas.microsoft.com/office/powerpoint/2010/main" val="2204151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hit our marks!!!</a:t>
            </a:r>
          </a:p>
          <a:p>
            <a:endParaRPr lang="en-US" dirty="0"/>
          </a:p>
          <a:p>
            <a:r>
              <a:rPr lang="en-US" dirty="0"/>
              <a:t>O</a:t>
            </a:r>
            <a:r>
              <a:rPr lang="en-US" dirty="0" smtClean="0"/>
              <a:t>ne-pass beam at 2.2GeV,  what does this mean?  </a:t>
            </a:r>
            <a:r>
              <a:rPr lang="en-US" dirty="0" err="1" smtClean="0"/>
              <a:t>Cryo</a:t>
            </a:r>
            <a:r>
              <a:rPr lang="en-US" dirty="0" smtClean="0"/>
              <a:t> plants are operating and stable at 2K with the RF system at full gradient.   The RF gradients and phases are stable and maintaining the target one-pass energy of 2.2GeV/pass, 1100MeV/</a:t>
            </a:r>
            <a:r>
              <a:rPr lang="en-US" dirty="0" err="1" smtClean="0"/>
              <a:t>linac</a:t>
            </a:r>
            <a:endParaRPr lang="en-US" dirty="0" smtClean="0"/>
          </a:p>
          <a:p>
            <a:endParaRPr lang="en-US" dirty="0"/>
          </a:p>
          <a:p>
            <a:r>
              <a:rPr lang="en-US" dirty="0" smtClean="0"/>
              <a:t>6GeV to Hall-A:    First multi-pass CW beam operations.  </a:t>
            </a:r>
            <a:r>
              <a:rPr lang="en-US" dirty="0" err="1" smtClean="0"/>
              <a:t>Pathlength</a:t>
            </a:r>
            <a:r>
              <a:rPr lang="en-US" dirty="0" smtClean="0"/>
              <a:t> is under control, although the machine circumference shrunk by about 2cm during the installation requiring the master oscillator frequency to be changed by 22kHz.     The machine has since relaxed back to nominally length.   CW beam !!!   And the users are engaged and starting their detector commissioning.</a:t>
            </a:r>
          </a:p>
          <a:p>
            <a:endParaRPr lang="en-US" dirty="0"/>
          </a:p>
          <a:p>
            <a:r>
              <a:rPr lang="en-US" dirty="0" smtClean="0"/>
              <a:t>5.5pass beam to Hall-D:  New Arc10 and Hall-D transport lines transport beam for the first time.   The north </a:t>
            </a:r>
            <a:r>
              <a:rPr lang="en-US" dirty="0" err="1" smtClean="0"/>
              <a:t>linac</a:t>
            </a:r>
            <a:r>
              <a:rPr lang="en-US" dirty="0" smtClean="0"/>
              <a:t> transport SIX beams.   </a:t>
            </a:r>
            <a:r>
              <a:rPr lang="en-US" dirty="0" err="1" smtClean="0"/>
              <a:t>Pathlength</a:t>
            </a:r>
            <a:r>
              <a:rPr lang="en-US" dirty="0" smtClean="0"/>
              <a:t> is under control.   Full model loaded for the first time!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10</a:t>
            </a:fld>
            <a:endParaRPr lang="en-US"/>
          </a:p>
        </p:txBody>
      </p:sp>
    </p:spTree>
    <p:extLst>
      <p:ext uri="{BB962C8B-B14F-4D97-AF65-F5344CB8AC3E}">
        <p14:creationId xmlns:p14="http://schemas.microsoft.com/office/powerpoint/2010/main" val="1087206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hit our marks!!!</a:t>
            </a:r>
          </a:p>
          <a:p>
            <a:endParaRPr lang="en-US" dirty="0"/>
          </a:p>
          <a:p>
            <a:r>
              <a:rPr lang="en-US" dirty="0"/>
              <a:t>O</a:t>
            </a:r>
            <a:r>
              <a:rPr lang="en-US" dirty="0" smtClean="0"/>
              <a:t>ne-pass beam at 2.2GeV,  what does this mean?  </a:t>
            </a:r>
            <a:r>
              <a:rPr lang="en-US" dirty="0" err="1" smtClean="0"/>
              <a:t>Cryo</a:t>
            </a:r>
            <a:r>
              <a:rPr lang="en-US" dirty="0" smtClean="0"/>
              <a:t> plants are operating and stable at 2K with the RF system at full gradient.   The RF gradients and phases are stable and maintaining the target one-pass energy of 2.2GeV/pass, 1100MeV/</a:t>
            </a:r>
            <a:r>
              <a:rPr lang="en-US" dirty="0" err="1" smtClean="0"/>
              <a:t>linac</a:t>
            </a:r>
            <a:endParaRPr lang="en-US" dirty="0" smtClean="0"/>
          </a:p>
          <a:p>
            <a:endParaRPr lang="en-US" dirty="0"/>
          </a:p>
          <a:p>
            <a:r>
              <a:rPr lang="en-US" dirty="0" smtClean="0"/>
              <a:t>6GeV to Hall-A:    First multi-pass CW beam operations.  </a:t>
            </a:r>
            <a:r>
              <a:rPr lang="en-US" dirty="0" err="1" smtClean="0"/>
              <a:t>Pathlength</a:t>
            </a:r>
            <a:r>
              <a:rPr lang="en-US" dirty="0" smtClean="0"/>
              <a:t> is under control, although the machine circumference shrunk by about 2cm during the installation requiring the master oscillator frequency to be changed by 22kHz.     The machine has since relaxed back to nominally length.   CW beam !!!   And the users are engaged and starting their detector commissioning.</a:t>
            </a:r>
          </a:p>
          <a:p>
            <a:endParaRPr lang="en-US" dirty="0"/>
          </a:p>
          <a:p>
            <a:r>
              <a:rPr lang="en-US" dirty="0" smtClean="0"/>
              <a:t>5.5pass beam to Hall-D:  New Arc10 and Hall-D transport lines transport beam for the first time.   The north </a:t>
            </a:r>
            <a:r>
              <a:rPr lang="en-US" dirty="0" err="1" smtClean="0"/>
              <a:t>linac</a:t>
            </a:r>
            <a:r>
              <a:rPr lang="en-US" dirty="0" smtClean="0"/>
              <a:t> transport SIX beams.   </a:t>
            </a:r>
            <a:r>
              <a:rPr lang="en-US" dirty="0" err="1" smtClean="0"/>
              <a:t>Pathlength</a:t>
            </a:r>
            <a:r>
              <a:rPr lang="en-US" dirty="0" smtClean="0"/>
              <a:t> is under control.   Full model loaded for the first time!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11</a:t>
            </a:fld>
            <a:endParaRPr lang="en-US"/>
          </a:p>
        </p:txBody>
      </p:sp>
    </p:spTree>
    <p:extLst>
      <p:ext uri="{BB962C8B-B14F-4D97-AF65-F5344CB8AC3E}">
        <p14:creationId xmlns:p14="http://schemas.microsoft.com/office/powerpoint/2010/main" val="1087206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progression of three activities during Fall 2013 to Spring 2014.  Cryogenics commissioning, HCO and beam commissioning.</a:t>
            </a:r>
          </a:p>
          <a:p>
            <a:endParaRPr lang="en-US" dirty="0"/>
          </a:p>
          <a:p>
            <a:r>
              <a:rPr lang="en-US" dirty="0" smtClean="0"/>
              <a:t>Cryogenics was commissioning the new CHL2 and the new configuration.  Dark blue represents that the </a:t>
            </a:r>
            <a:r>
              <a:rPr lang="en-US" dirty="0" err="1" smtClean="0"/>
              <a:t>Linacs</a:t>
            </a:r>
            <a:r>
              <a:rPr lang="en-US" dirty="0" smtClean="0"/>
              <a:t> were at 2K.</a:t>
            </a:r>
          </a:p>
          <a:p>
            <a:endParaRPr lang="en-US" dirty="0"/>
          </a:p>
          <a:p>
            <a:r>
              <a:rPr lang="en-US" dirty="0" smtClean="0"/>
              <a:t>The yellow curve shows the percent complete of the HCO elements into the checked state.   Note that HCO activities are going on in parallel with beam activities.</a:t>
            </a:r>
          </a:p>
          <a:p>
            <a:endParaRPr lang="en-US" dirty="0"/>
          </a:p>
          <a:p>
            <a:r>
              <a:rPr lang="en-US" dirty="0" smtClean="0"/>
              <a:t>Green curve shows the percent complete of the elements into the READY state.</a:t>
            </a:r>
          </a:p>
          <a:p>
            <a:endParaRPr lang="en-US" dirty="0"/>
          </a:p>
          <a:p>
            <a:r>
              <a:rPr lang="en-US" dirty="0" smtClean="0"/>
              <a:t>And the upper tics show the beam activities and the vertical bands show when the tunnel was locked up for beam operations.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12</a:t>
            </a:fld>
            <a:endParaRPr lang="en-US"/>
          </a:p>
        </p:txBody>
      </p:sp>
    </p:spTree>
    <p:extLst>
      <p:ext uri="{BB962C8B-B14F-4D97-AF65-F5344CB8AC3E}">
        <p14:creationId xmlns:p14="http://schemas.microsoft.com/office/powerpoint/2010/main" val="2202601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Summer 2014: hall-D completed their detector installation and checkout.  And an “early physics” experiment was installed in Hall-B.   </a:t>
            </a:r>
          </a:p>
          <a:p>
            <a:endParaRPr lang="en-US" dirty="0"/>
          </a:p>
          <a:p>
            <a:r>
              <a:rPr lang="en-US" dirty="0" smtClean="0"/>
              <a:t>The two main goals for the Fall2014 was to establish CW beam to the Hall-D tagger dump and to generate photons for the first time.   This was to support the  commissioning of the new Hall-D detector. </a:t>
            </a:r>
          </a:p>
          <a:p>
            <a:endParaRPr lang="en-US" dirty="0"/>
          </a:p>
          <a:p>
            <a:r>
              <a:rPr lang="en-US" dirty="0" smtClean="0"/>
              <a:t>In addition the upgraded RF-separation was to be commissioned.   </a:t>
            </a:r>
            <a:endParaRPr lang="en-US" dirty="0"/>
          </a:p>
          <a:p>
            <a:endParaRPr lang="en-US" dirty="0" smtClean="0"/>
          </a:p>
          <a:p>
            <a:r>
              <a:rPr lang="en-US" dirty="0" smtClean="0"/>
              <a:t>The images at the bottom show the separating beams on 1</a:t>
            </a:r>
            <a:r>
              <a:rPr lang="en-US" baseline="30000" dirty="0" smtClean="0"/>
              <a:t>st</a:t>
            </a:r>
            <a:r>
              <a:rPr lang="en-US" dirty="0" smtClean="0"/>
              <a:t> and 4</a:t>
            </a:r>
            <a:r>
              <a:rPr lang="en-US" baseline="30000" dirty="0" smtClean="0"/>
              <a:t>th</a:t>
            </a:r>
            <a:r>
              <a:rPr lang="en-US" dirty="0" smtClean="0"/>
              <a:t> pass to halls B and A.     </a:t>
            </a:r>
          </a:p>
          <a:p>
            <a:endParaRPr lang="en-US" dirty="0"/>
          </a:p>
          <a:p>
            <a:r>
              <a:rPr lang="en-US" dirty="0" smtClean="0"/>
              <a:t>And the plot to the right shows a sustained three day period with all three halls receiving beam with high availability.</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13</a:t>
            </a:fld>
            <a:endParaRPr lang="en-US"/>
          </a:p>
        </p:txBody>
      </p:sp>
    </p:spTree>
    <p:extLst>
      <p:ext uri="{BB962C8B-B14F-4D97-AF65-F5344CB8AC3E}">
        <p14:creationId xmlns:p14="http://schemas.microsoft.com/office/powerpoint/2010/main" val="1852662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program goal was the commissioning of the Hall-D detector.</a:t>
            </a:r>
          </a:p>
          <a:p>
            <a:endParaRPr lang="en-US" dirty="0"/>
          </a:p>
          <a:p>
            <a:r>
              <a:rPr lang="en-US" dirty="0" smtClean="0"/>
              <a:t>With the beams delivered in Nov/Dec of 2014, the program goals with demonstrated with tracks in their tracking system, pi0s in their calorimeter and even a vertex reconstruction.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14</a:t>
            </a:fld>
            <a:endParaRPr lang="en-US"/>
          </a:p>
        </p:txBody>
      </p:sp>
    </p:spTree>
    <p:extLst>
      <p:ext uri="{BB962C8B-B14F-4D97-AF65-F5344CB8AC3E}">
        <p14:creationId xmlns:p14="http://schemas.microsoft.com/office/powerpoint/2010/main" val="134897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run presently in progress,  included the commissioning of the new 5</a:t>
            </a:r>
            <a:r>
              <a:rPr lang="en-US" baseline="30000" dirty="0" smtClean="0"/>
              <a:t>th</a:t>
            </a:r>
            <a:r>
              <a:rPr lang="en-US" dirty="0" smtClean="0"/>
              <a:t> pass separation system which are on the following slides.   </a:t>
            </a:r>
          </a:p>
          <a:p>
            <a:endParaRPr lang="en-US" dirty="0"/>
          </a:p>
          <a:p>
            <a:r>
              <a:rPr lang="en-US" dirty="0" smtClean="0"/>
              <a:t>Interleaved with the RF separation commissioning was optics tool development and measuring some baseline beam parameters.     </a:t>
            </a:r>
          </a:p>
          <a:p>
            <a:endParaRPr lang="en-US" dirty="0"/>
          </a:p>
          <a:p>
            <a:r>
              <a:rPr lang="en-US" dirty="0" smtClean="0"/>
              <a:t>CEBAF was setup as per the procedure developed during the design phase.   Orbit offsets in the arc were minimized if not nulled.   The MO was adjusted to achieve this, it is now only 2KHz off nominal.   The beam was matched and set on design at the entrance to each arc.   The Arcs and </a:t>
            </a:r>
            <a:r>
              <a:rPr lang="en-US" dirty="0" err="1" smtClean="0"/>
              <a:t>recombiners</a:t>
            </a:r>
            <a:r>
              <a:rPr lang="en-US" dirty="0" smtClean="0"/>
              <a:t> quadrupoles were set to design and did not require any significant changes going forward, confirming that the model is converging.</a:t>
            </a:r>
          </a:p>
          <a:p>
            <a:endParaRPr lang="en-US" dirty="0"/>
          </a:p>
          <a:p>
            <a:r>
              <a:rPr lang="en-US" dirty="0" smtClean="0"/>
              <a:t>More on this in Todd </a:t>
            </a:r>
            <a:r>
              <a:rPr lang="en-US" dirty="0" err="1" smtClean="0"/>
              <a:t>Satogata’s</a:t>
            </a:r>
            <a:r>
              <a:rPr lang="en-US" dirty="0" smtClean="0"/>
              <a:t> talk on Wednesday.</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15</a:t>
            </a:fld>
            <a:endParaRPr lang="en-US"/>
          </a:p>
        </p:txBody>
      </p:sp>
    </p:spTree>
    <p:extLst>
      <p:ext uri="{BB962C8B-B14F-4D97-AF65-F5344CB8AC3E}">
        <p14:creationId xmlns:p14="http://schemas.microsoft.com/office/powerpoint/2010/main" val="3181800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Slide Number Placeholder 6"/>
          <p:cNvSpPr>
            <a:spLocks noGrp="1"/>
          </p:cNvSpPr>
          <p:nvPr>
            <p:ph type="sldNum" sz="quarter" idx="10"/>
          </p:nvPr>
        </p:nvSpPr>
        <p:spPr/>
        <p:txBody>
          <a:bodyPr/>
          <a:lstStyle/>
          <a:p>
            <a:fld id="{B58F48A6-A3E1-4848-9AC3-B43F560BE4FE}" type="slidenum">
              <a:rPr lang="en-US" smtClean="0"/>
              <a:pPr/>
              <a:t>‹#›</a:t>
            </a:fld>
            <a:endParaRPr lang="en-US" dirty="0"/>
          </a:p>
        </p:txBody>
      </p:sp>
      <p:sp>
        <p:nvSpPr>
          <p:cNvPr id="8" name="Footer Placeholder 7"/>
          <p:cNvSpPr>
            <a:spLocks noGrp="1"/>
          </p:cNvSpPr>
          <p:nvPr>
            <p:ph type="ftr" sz="quarter" idx="11"/>
          </p:nvPr>
        </p:nvSpPr>
        <p:spPr/>
        <p:txBody>
          <a:bodyPr/>
          <a:lstStyle/>
          <a:p>
            <a:r>
              <a:rPr lang="en-US" i="1" dirty="0" smtClean="0">
                <a:solidFill>
                  <a:prstClr val="white"/>
                </a:solidFill>
                <a:latin typeface="Arial" panose="020B0604020202020204" pitchFamily="34" charset="0"/>
                <a:cs typeface="Arial" panose="020B0604020202020204" pitchFamily="34" charset="0"/>
              </a:rPr>
              <a:t>OPS 2015 </a:t>
            </a:r>
            <a:r>
              <a:rPr lang="en-US" i="1" dirty="0" err="1" smtClean="0">
                <a:solidFill>
                  <a:prstClr val="white"/>
                </a:solidFill>
                <a:latin typeface="Arial" panose="020B0604020202020204" pitchFamily="34" charset="0"/>
                <a:cs typeface="Arial" panose="020B0604020202020204" pitchFamily="34" charset="0"/>
              </a:rPr>
              <a:t>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4608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B58F48A6-A3E1-4848-9AC3-B43F560BE4FE}" type="slidenum">
              <a:rPr lang="en-US" smtClean="0"/>
              <a:pPr/>
              <a:t>‹#›</a:t>
            </a:fld>
            <a:endParaRPr lang="en-US" dirty="0"/>
          </a:p>
        </p:txBody>
      </p:sp>
      <p:sp>
        <p:nvSpPr>
          <p:cNvPr id="4" name="Footer Placeholder 3"/>
          <p:cNvSpPr>
            <a:spLocks noGrp="1"/>
          </p:cNvSpPr>
          <p:nvPr>
            <p:ph type="ftr" sz="quarter" idx="11"/>
          </p:nvPr>
        </p:nvSpPr>
        <p:spPr/>
        <p:txBody>
          <a:bodyPr/>
          <a:lstStyle/>
          <a:p>
            <a:r>
              <a:rPr lang="en-US" i="1" dirty="0" smtClean="0">
                <a:solidFill>
                  <a:prstClr val="white"/>
                </a:solidFill>
                <a:latin typeface="Arial" panose="020B0604020202020204" pitchFamily="34" charset="0"/>
                <a:cs typeface="Arial" panose="020B0604020202020204" pitchFamily="34" charset="0"/>
              </a:rPr>
              <a:t>OPS 2015 </a:t>
            </a:r>
            <a:r>
              <a:rPr lang="en-US" i="1" dirty="0" err="1" smtClean="0">
                <a:solidFill>
                  <a:prstClr val="white"/>
                </a:solidFill>
                <a:latin typeface="Arial" panose="020B0604020202020204" pitchFamily="34" charset="0"/>
                <a:cs typeface="Arial" panose="020B0604020202020204" pitchFamily="34" charset="0"/>
              </a:rPr>
              <a:t>StayTreat</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p:nvPr>
        </p:nvSpPr>
        <p:spPr>
          <a:xfrm>
            <a:off x="209550" y="1024127"/>
            <a:ext cx="8734425" cy="5195697"/>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40771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111910"/>
            <a:ext cx="8582025" cy="5336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0B71D3AA-F628-8F4E-BE52-707AC18962C1}" type="slidenum">
              <a:rPr lang="en-US" smtClean="0"/>
              <a:t>‹#›</a:t>
            </a:fld>
            <a:endParaRPr lang="en-US" dirty="0"/>
          </a:p>
        </p:txBody>
      </p:sp>
      <p:sp>
        <p:nvSpPr>
          <p:cNvPr id="5" name="Footer Placeholder 3"/>
          <p:cNvSpPr>
            <a:spLocks noGrp="1"/>
          </p:cNvSpPr>
          <p:nvPr>
            <p:ph type="ftr" sz="quarter" idx="11"/>
          </p:nvPr>
        </p:nvSpPr>
        <p:spPr>
          <a:xfrm>
            <a:off x="2238375" y="6465124"/>
            <a:ext cx="2038350" cy="365125"/>
          </a:xfrm>
        </p:spPr>
        <p:txBody>
          <a:bodyPr/>
          <a:lstStyle/>
          <a:p>
            <a:r>
              <a:rPr lang="en-US" i="1" dirty="0" smtClean="0">
                <a:solidFill>
                  <a:prstClr val="white"/>
                </a:solidFill>
                <a:latin typeface="Arial" panose="020B0604020202020204" pitchFamily="34" charset="0"/>
                <a:cs typeface="Arial" panose="020B0604020202020204" pitchFamily="34" charset="0"/>
              </a:rPr>
              <a:t>OPS 2015 </a:t>
            </a:r>
            <a:r>
              <a:rPr lang="en-US" i="1" dirty="0" err="1" smtClean="0">
                <a:solidFill>
                  <a:prstClr val="white"/>
                </a:solidFill>
                <a:latin typeface="Arial" panose="020B0604020202020204" pitchFamily="34" charset="0"/>
                <a:cs typeface="Arial" panose="020B0604020202020204" pitchFamily="34" charset="0"/>
              </a:rPr>
              <a:t>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7350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05200" y="6394375"/>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dirty="0" smtClean="0"/>
              <a:t>OPS 2015 </a:t>
            </a:r>
            <a:r>
              <a:rPr lang="en-US" dirty="0" err="1" smtClean="0"/>
              <a:t>StayTreat</a:t>
            </a:r>
            <a:endParaRPr lang="en-US" dirty="0"/>
          </a:p>
        </p:txBody>
      </p:sp>
      <p:sp>
        <p:nvSpPr>
          <p:cNvPr id="4" name="Slide Number Placeholder 3"/>
          <p:cNvSpPr>
            <a:spLocks noGrp="1"/>
          </p:cNvSpPr>
          <p:nvPr>
            <p:ph type="sldNum" sz="quarter" idx="12"/>
          </p:nvPr>
        </p:nvSpPr>
        <p:spPr/>
        <p:txBody>
          <a:bodyPr/>
          <a:lstStyle/>
          <a:p>
            <a:fld id="{B58F48A6-A3E1-4848-9AC3-B43F560BE4FE}" type="slidenum">
              <a:rPr lang="en-US" smtClean="0"/>
              <a:pPr/>
              <a:t>‹#›</a:t>
            </a:fld>
            <a:endParaRPr lang="en-US"/>
          </a:p>
        </p:txBody>
      </p:sp>
      <p:sp>
        <p:nvSpPr>
          <p:cNvPr id="5" name="Footer Placeholder 3"/>
          <p:cNvSpPr txBox="1">
            <a:spLocks/>
          </p:cNvSpPr>
          <p:nvPr userDrawn="1"/>
        </p:nvSpPr>
        <p:spPr>
          <a:xfrm>
            <a:off x="2238375" y="6465124"/>
            <a:ext cx="203835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780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09550" y="104775"/>
            <a:ext cx="8734425" cy="571499"/>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 name="Footer Placeholder 3"/>
          <p:cNvSpPr txBox="1">
            <a:spLocks/>
          </p:cNvSpPr>
          <p:nvPr/>
        </p:nvSpPr>
        <p:spPr>
          <a:xfrm>
            <a:off x="2238375" y="6465124"/>
            <a:ext cx="2895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i="1" dirty="0" smtClean="0">
              <a:solidFill>
                <a:prstClr val="white"/>
              </a:solidFill>
              <a:latin typeface="Arial" panose="020B0604020202020204" pitchFamily="34" charset="0"/>
              <a:cs typeface="Arial" panose="020B0604020202020204" pitchFamily="34" charset="0"/>
            </a:endParaRPr>
          </a:p>
        </p:txBody>
      </p:sp>
      <p:sp>
        <p:nvSpPr>
          <p:cNvPr id="11" name="Slide Number Placeholder 4"/>
          <p:cNvSpPr>
            <a:spLocks noGrp="1"/>
          </p:cNvSpPr>
          <p:nvPr>
            <p:ph type="sldNum" sz="quarter" idx="4"/>
          </p:nvPr>
        </p:nvSpPr>
        <p:spPr>
          <a:xfrm>
            <a:off x="4276725" y="6465125"/>
            <a:ext cx="857250" cy="365125"/>
          </a:xfrm>
          <a:prstGeom prst="rect">
            <a:avLst/>
          </a:prstGeom>
        </p:spPr>
        <p:txBody>
          <a:bodyPr vert="horz" lIns="91440" tIns="45720" rIns="91440" bIns="45720" rtlCol="0" anchor="ctr"/>
          <a:lstStyle>
            <a:lvl1pPr algn="r">
              <a:defRPr sz="1050">
                <a:solidFill>
                  <a:schemeClr val="bg1"/>
                </a:solidFill>
                <a:latin typeface="Arial" panose="020B0604020202020204" pitchFamily="34" charset="0"/>
                <a:cs typeface="Arial" panose="020B0604020202020204" pitchFamily="34" charset="0"/>
              </a:defRPr>
            </a:lvl1pPr>
          </a:lstStyle>
          <a:p>
            <a:fld id="{B58F48A6-A3E1-4848-9AC3-B43F560BE4FE}" type="slidenum">
              <a:rPr lang="en-US" smtClean="0"/>
              <a:pPr/>
              <a:t>‹#›</a:t>
            </a:fld>
            <a:endParaRPr lang="en-US" dirty="0"/>
          </a:p>
        </p:txBody>
      </p:sp>
      <p:sp>
        <p:nvSpPr>
          <p:cNvPr id="12" name="Footer Placeholder 11"/>
          <p:cNvSpPr>
            <a:spLocks noGrp="1"/>
          </p:cNvSpPr>
          <p:nvPr>
            <p:ph type="ftr" sz="quarter" idx="3"/>
          </p:nvPr>
        </p:nvSpPr>
        <p:spPr>
          <a:xfrm>
            <a:off x="2238375" y="6465124"/>
            <a:ext cx="203835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i="1" dirty="0" smtClean="0">
                <a:solidFill>
                  <a:prstClr val="white"/>
                </a:solidFill>
                <a:latin typeface="Arial" panose="020B0604020202020204" pitchFamily="34" charset="0"/>
                <a:cs typeface="Arial" panose="020B0604020202020204" pitchFamily="34" charset="0"/>
              </a:rPr>
              <a:t>OPS 2015 </a:t>
            </a:r>
            <a:r>
              <a:rPr lang="en-US" i="1" dirty="0" err="1" smtClean="0">
                <a:solidFill>
                  <a:prstClr val="white"/>
                </a:solidFill>
                <a:latin typeface="Arial" panose="020B0604020202020204" pitchFamily="34" charset="0"/>
                <a:cs typeface="Arial" panose="020B0604020202020204" pitchFamily="34" charset="0"/>
              </a:rPr>
              <a:t>StayTreat</a:t>
            </a:r>
            <a:endParaRPr lang="en-US" i="1" dirty="0" smtClean="0">
              <a:solidFill>
                <a:prstClr val="white"/>
              </a:solidFill>
              <a:latin typeface="Arial" panose="020B0604020202020204" pitchFamily="34" charset="0"/>
              <a:cs typeface="Arial" panose="020B0604020202020204" pitchFamily="34" charset="0"/>
            </a:endParaRPr>
          </a:p>
        </p:txBody>
      </p:sp>
      <p:sp>
        <p:nvSpPr>
          <p:cNvPr id="15" name="Text Placeholder 14"/>
          <p:cNvSpPr>
            <a:spLocks noGrp="1"/>
          </p:cNvSpPr>
          <p:nvPr>
            <p:ph type="body" idx="1"/>
          </p:nvPr>
        </p:nvSpPr>
        <p:spPr>
          <a:xfrm>
            <a:off x="209551" y="885825"/>
            <a:ext cx="8734424" cy="546734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68837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hf hdr="0" dt="0"/>
  <p:txStyles>
    <p:titleStyle>
      <a:lvl1pPr algn="ctr" defTabSz="457200" rtl="0" eaLnBrk="1" latinLnBrk="0" hangingPunct="1">
        <a:spcBef>
          <a:spcPct val="0"/>
        </a:spcBef>
        <a:buNone/>
        <a:defRPr sz="4200" kern="1200">
          <a:solidFill>
            <a:schemeClr val="tx1"/>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base" latinLnBrk="0" hangingPunct="1">
        <a:lnSpc>
          <a:spcPct val="100000"/>
        </a:lnSpc>
        <a:spcBef>
          <a:spcPts val="1200"/>
        </a:spcBef>
        <a:spcAft>
          <a:spcPct val="0"/>
        </a:spcAft>
        <a:buClr>
          <a:srgbClr val="FF6600"/>
        </a:buClr>
        <a:buSzTx/>
        <a:buFontTx/>
        <a:buChar char="•"/>
        <a:tabLst/>
        <a:defRPr sz="2600" kern="1200">
          <a:solidFill>
            <a:schemeClr val="tx1"/>
          </a:solidFill>
          <a:latin typeface="Arial" panose="020B0604020202020204" pitchFamily="34" charset="0"/>
          <a:ea typeface="+mn-ea"/>
          <a:cs typeface="Arial" panose="020B0604020202020204" pitchFamily="34" charset="0"/>
        </a:defRPr>
      </a:lvl1pPr>
      <a:lvl2pPr marL="742950" marR="0" indent="-285750" algn="l" defTabSz="914400" rtl="0" eaLnBrk="1" fontAlgn="base" latinLnBrk="0" hangingPunct="1">
        <a:lnSpc>
          <a:spcPct val="100000"/>
        </a:lnSpc>
        <a:spcBef>
          <a:spcPts val="1200"/>
        </a:spcBef>
        <a:spcAft>
          <a:spcPct val="0"/>
        </a:spcAft>
        <a:buClr>
          <a:srgbClr val="4343CA"/>
        </a:buClr>
        <a:buSzTx/>
        <a:buFont typeface="Arial"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base" latinLnBrk="0" hangingPunct="1">
        <a:lnSpc>
          <a:spcPct val="100000"/>
        </a:lnSpc>
        <a:spcBef>
          <a:spcPts val="1200"/>
        </a:spcBef>
        <a:spcAft>
          <a:spcPct val="0"/>
        </a:spcAft>
        <a:buClr>
          <a:srgbClr val="660066"/>
        </a:buClr>
        <a:buSzTx/>
        <a:buFontTx/>
        <a:buChar char="•"/>
        <a:tabLst/>
        <a:defRPr sz="22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base" latinLnBrk="0" hangingPunct="1">
        <a:lnSpc>
          <a:spcPct val="100000"/>
        </a:lnSpc>
        <a:spcBef>
          <a:spcPts val="1200"/>
        </a:spcBef>
        <a:spcAft>
          <a:spcPct val="0"/>
        </a:spcAft>
        <a:buClr>
          <a:srgbClr val="008000"/>
        </a:buClr>
        <a:buSzTx/>
        <a:buFont typeface="Arial" charset="0"/>
        <a:buChar char="•"/>
        <a:tabLst/>
        <a:defRPr sz="20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Tx/>
        <a:buFontTx/>
        <a:buNone/>
        <a:tabLst/>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0.png"/><Relationship Id="rId7" Type="http://schemas.openxmlformats.org/officeDocument/2006/relationships/image" Target="../media/image58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61.png"/><Relationship Id="rId4" Type="http://schemas.openxmlformats.org/officeDocument/2006/relationships/image" Target="../media/image31.gif"/><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351" y="685801"/>
            <a:ext cx="7099297" cy="5324473"/>
          </a:xfrm>
          <a:prstGeom prst="rect">
            <a:avLst/>
          </a:prstGeom>
        </p:spPr>
      </p:pic>
      <p:sp>
        <p:nvSpPr>
          <p:cNvPr id="3" name="Subtitle 2"/>
          <p:cNvSpPr>
            <a:spLocks noGrp="1"/>
          </p:cNvSpPr>
          <p:nvPr>
            <p:ph type="subTitle" idx="1"/>
          </p:nvPr>
        </p:nvSpPr>
        <p:spPr/>
        <p:txBody>
          <a:bodyPr>
            <a:normAutofit fontScale="92500" lnSpcReduction="20000"/>
          </a:bodyPr>
          <a:lstStyle/>
          <a:p>
            <a:r>
              <a:rPr lang="en-US" dirty="0" smtClean="0">
                <a:solidFill>
                  <a:schemeClr val="bg1"/>
                </a:solidFill>
              </a:rPr>
              <a:t>Arne </a:t>
            </a:r>
            <a:r>
              <a:rPr lang="en-US" dirty="0" err="1" smtClean="0">
                <a:solidFill>
                  <a:schemeClr val="bg1"/>
                </a:solidFill>
              </a:rPr>
              <a:t>Freyberger</a:t>
            </a:r>
            <a:endParaRPr lang="en-US" dirty="0" smtClean="0">
              <a:solidFill>
                <a:schemeClr val="bg1"/>
              </a:solidFill>
            </a:endParaRPr>
          </a:p>
          <a:p>
            <a:r>
              <a:rPr lang="en-US" dirty="0" smtClean="0">
                <a:solidFill>
                  <a:schemeClr val="bg1"/>
                </a:solidFill>
              </a:rPr>
              <a:t>Operations Dept.</a:t>
            </a:r>
          </a:p>
          <a:p>
            <a:r>
              <a:rPr lang="en-US" dirty="0" smtClean="0">
                <a:solidFill>
                  <a:schemeClr val="bg1"/>
                </a:solidFill>
              </a:rPr>
              <a:t>Accelerator Div.</a:t>
            </a:r>
          </a:p>
          <a:p>
            <a:r>
              <a:rPr lang="en-US" dirty="0" smtClean="0">
                <a:solidFill>
                  <a:schemeClr val="bg1"/>
                </a:solidFill>
              </a:rPr>
              <a:t>Jefferson Lab</a:t>
            </a:r>
            <a:endParaRPr lang="en-US" dirty="0">
              <a:solidFill>
                <a:schemeClr val="bg1"/>
              </a:solidFill>
            </a:endParaRPr>
          </a:p>
        </p:txBody>
      </p:sp>
      <p:sp>
        <p:nvSpPr>
          <p:cNvPr id="5" name="TextBox 4"/>
          <p:cNvSpPr txBox="1"/>
          <p:nvPr/>
        </p:nvSpPr>
        <p:spPr>
          <a:xfrm rot="16200000">
            <a:off x="-2095426" y="2963319"/>
            <a:ext cx="5324473" cy="769441"/>
          </a:xfrm>
          <a:prstGeom prst="rect">
            <a:avLst/>
          </a:prstGeom>
          <a:noFill/>
        </p:spPr>
        <p:txBody>
          <a:bodyPr wrap="square" rtlCol="0">
            <a:spAutoFit/>
          </a:bodyPr>
          <a:lstStyle/>
          <a:p>
            <a:pPr algn="ctr"/>
            <a:r>
              <a:rPr lang="en-US" sz="4400" b="1" dirty="0" smtClean="0"/>
              <a:t>OPS 2015 </a:t>
            </a:r>
            <a:r>
              <a:rPr lang="en-US" sz="4400" b="1" dirty="0" err="1" smtClean="0"/>
              <a:t>StayTreat</a:t>
            </a:r>
            <a:endParaRPr lang="en-US" sz="4400" b="1" dirty="0"/>
          </a:p>
        </p:txBody>
      </p:sp>
      <p:sp>
        <p:nvSpPr>
          <p:cNvPr id="7" name="TextBox 6"/>
          <p:cNvSpPr txBox="1"/>
          <p:nvPr/>
        </p:nvSpPr>
        <p:spPr>
          <a:xfrm rot="5400000">
            <a:off x="5974815" y="2963322"/>
            <a:ext cx="5324472" cy="769441"/>
          </a:xfrm>
          <a:prstGeom prst="rect">
            <a:avLst/>
          </a:prstGeom>
          <a:noFill/>
        </p:spPr>
        <p:txBody>
          <a:bodyPr wrap="square" rtlCol="0">
            <a:spAutoFit/>
          </a:bodyPr>
          <a:lstStyle/>
          <a:p>
            <a:pPr algn="ctr"/>
            <a:r>
              <a:rPr lang="en-US" sz="4400" b="1" dirty="0" smtClean="0"/>
              <a:t>Operations Session</a:t>
            </a:r>
            <a:endParaRPr lang="en-US" sz="4400" b="1" dirty="0"/>
          </a:p>
        </p:txBody>
      </p:sp>
    </p:spTree>
    <p:extLst>
      <p:ext uri="{BB962C8B-B14F-4D97-AF65-F5344CB8AC3E}">
        <p14:creationId xmlns:p14="http://schemas.microsoft.com/office/powerpoint/2010/main" val="3237873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Run I</a:t>
            </a:r>
            <a:endParaRPr lang="en-US" sz="3600" dirty="0"/>
          </a:p>
        </p:txBody>
      </p:sp>
      <p:sp>
        <p:nvSpPr>
          <p:cNvPr id="5" name="TextBox 4"/>
          <p:cNvSpPr txBox="1"/>
          <p:nvPr/>
        </p:nvSpPr>
        <p:spPr>
          <a:xfrm>
            <a:off x="722314" y="834613"/>
            <a:ext cx="2006343" cy="707886"/>
          </a:xfrm>
          <a:prstGeom prst="rect">
            <a:avLst/>
          </a:prstGeom>
          <a:noFill/>
        </p:spPr>
        <p:txBody>
          <a:bodyPr wrap="square" rtlCol="0">
            <a:spAutoFit/>
          </a:bodyPr>
          <a:lstStyle/>
          <a:p>
            <a:pPr algn="ctr"/>
            <a:r>
              <a:rPr lang="en-US" sz="2000" b="1" dirty="0" smtClean="0">
                <a:solidFill>
                  <a:srgbClr val="FF0000"/>
                </a:solidFill>
              </a:rPr>
              <a:t>2.2 GeV/pass</a:t>
            </a:r>
          </a:p>
          <a:p>
            <a:pPr algn="ctr"/>
            <a:r>
              <a:rPr lang="en-US" sz="2000" dirty="0" smtClean="0"/>
              <a:t>2014-02-05</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91" y="4508694"/>
            <a:ext cx="2413590" cy="178586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675" y="2006744"/>
            <a:ext cx="1837622" cy="1669499"/>
          </a:xfrm>
          <a:prstGeom prst="rect">
            <a:avLst/>
          </a:prstGeom>
        </p:spPr>
      </p:pic>
      <p:sp>
        <p:nvSpPr>
          <p:cNvPr id="12" name="TextBox 11"/>
          <p:cNvSpPr txBox="1"/>
          <p:nvPr/>
        </p:nvSpPr>
        <p:spPr>
          <a:xfrm>
            <a:off x="806674" y="1625017"/>
            <a:ext cx="1837622" cy="338554"/>
          </a:xfrm>
          <a:prstGeom prst="rect">
            <a:avLst/>
          </a:prstGeom>
          <a:noFill/>
        </p:spPr>
        <p:txBody>
          <a:bodyPr wrap="square" rtlCol="0">
            <a:spAutoFit/>
          </a:bodyPr>
          <a:lstStyle/>
          <a:p>
            <a:pPr algn="ctr"/>
            <a:r>
              <a:rPr lang="en-US" sz="1600" dirty="0" smtClean="0"/>
              <a:t>Beam Arc2 viewer</a:t>
            </a:r>
            <a:endParaRPr lang="en-US" sz="1600" dirty="0"/>
          </a:p>
        </p:txBody>
      </p:sp>
      <p:sp>
        <p:nvSpPr>
          <p:cNvPr id="13" name="TextBox 12"/>
          <p:cNvSpPr txBox="1"/>
          <p:nvPr/>
        </p:nvSpPr>
        <p:spPr>
          <a:xfrm>
            <a:off x="518691" y="4092389"/>
            <a:ext cx="2413590" cy="338554"/>
          </a:xfrm>
          <a:prstGeom prst="rect">
            <a:avLst/>
          </a:prstGeom>
          <a:noFill/>
        </p:spPr>
        <p:txBody>
          <a:bodyPr wrap="square" rtlCol="0">
            <a:spAutoFit/>
          </a:bodyPr>
          <a:lstStyle/>
          <a:p>
            <a:pPr algn="ctr"/>
            <a:r>
              <a:rPr lang="en-US" sz="1600" dirty="0" smtClean="0"/>
              <a:t>Availability &gt; 50%, 8h run</a:t>
            </a:r>
            <a:endParaRPr lang="en-US" sz="1600" dirty="0"/>
          </a:p>
        </p:txBody>
      </p:sp>
      <p:sp>
        <p:nvSpPr>
          <p:cNvPr id="18" name="Slide Number Placeholder 4"/>
          <p:cNvSpPr>
            <a:spLocks noGrp="1"/>
          </p:cNvSpPr>
          <p:nvPr>
            <p:ph type="sldNum" sz="quarter" idx="4294967295"/>
          </p:nvPr>
        </p:nvSpPr>
        <p:spPr>
          <a:xfrm>
            <a:off x="3505200" y="6645425"/>
            <a:ext cx="2133600" cy="190125"/>
          </a:xfrm>
          <a:prstGeom prst="rect">
            <a:avLst/>
          </a:prstGeom>
        </p:spPr>
        <p:txBody>
          <a:bodyPr/>
          <a:lstStyle/>
          <a:p>
            <a:fld id="{B58F48A6-A3E1-4848-9AC3-B43F560BE4FE}" type="slidenum">
              <a:rPr lang="en-US" smtClean="0"/>
              <a:pPr/>
              <a:t>10</a:t>
            </a:fld>
            <a:endParaRPr lang="en-US" dirty="0"/>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162" y="1531940"/>
            <a:ext cx="5025329" cy="2544809"/>
          </a:xfrm>
          <a:prstGeom prst="rect">
            <a:avLst/>
          </a:prstGeom>
        </p:spPr>
      </p:pic>
      <p:sp>
        <p:nvSpPr>
          <p:cNvPr id="20" name="TextBox 19"/>
          <p:cNvSpPr txBox="1"/>
          <p:nvPr/>
        </p:nvSpPr>
        <p:spPr>
          <a:xfrm>
            <a:off x="3321314" y="4092389"/>
            <a:ext cx="5715026" cy="2308324"/>
          </a:xfrm>
          <a:prstGeom prst="rect">
            <a:avLst/>
          </a:prstGeom>
          <a:noFill/>
        </p:spPr>
        <p:txBody>
          <a:bodyPr wrap="square" rtlCol="0">
            <a:spAutoFit/>
          </a:bodyPr>
          <a:lstStyle/>
          <a:p>
            <a:pPr marL="285750" indent="-285750">
              <a:buFont typeface="Arial" panose="020B0604020202020204" pitchFamily="34" charset="0"/>
              <a:buChar char="•"/>
            </a:pPr>
            <a:r>
              <a:rPr lang="en-US" dirty="0" err="1" smtClean="0"/>
              <a:t>E</a:t>
            </a:r>
            <a:r>
              <a:rPr lang="en-US" baseline="-25000" dirty="0" err="1" smtClean="0"/>
              <a:t>maxOPS</a:t>
            </a:r>
            <a:r>
              <a:rPr lang="en-US" dirty="0" smtClean="0"/>
              <a:t>:  maximum gradient during commissioning</a:t>
            </a:r>
          </a:p>
          <a:p>
            <a:pPr marL="285750" indent="-285750">
              <a:buFont typeface="Arial" panose="020B0604020202020204" pitchFamily="34" charset="0"/>
              <a:buChar char="•"/>
            </a:pPr>
            <a:r>
              <a:rPr lang="en-US" dirty="0" smtClean="0"/>
              <a:t>GMES: Operational gradient</a:t>
            </a:r>
          </a:p>
          <a:p>
            <a:pPr marL="285750" indent="-285750">
              <a:buFont typeface="Arial" panose="020B0604020202020204" pitchFamily="34" charset="0"/>
              <a:buChar char="•"/>
            </a:pPr>
            <a:r>
              <a:rPr lang="en-US" dirty="0" smtClean="0"/>
              <a:t>Majority of downtime due to C20 trips</a:t>
            </a:r>
          </a:p>
          <a:p>
            <a:pPr marL="285750" indent="-285750">
              <a:buFont typeface="Arial" panose="020B0604020202020204" pitchFamily="34" charset="0"/>
              <a:buChar char="•"/>
            </a:pPr>
            <a:endParaRPr lang="en-US" dirty="0" smtClean="0"/>
          </a:p>
          <a:p>
            <a:r>
              <a:rPr lang="en-US" dirty="0" smtClean="0"/>
              <a:t>Based on this and other data from Spring2014 operations, the estimated maximum 5.5pass energy with less than 10 trips per hour is:</a:t>
            </a:r>
          </a:p>
          <a:p>
            <a:pPr marL="285750" indent="-285750">
              <a:buFont typeface="Arial" panose="020B0604020202020204" pitchFamily="34" charset="0"/>
              <a:buChar char="•"/>
            </a:pPr>
            <a:r>
              <a:rPr lang="en-US" dirty="0" smtClean="0"/>
              <a:t>11.25 GeV, or 6% below design, or 2.05GeV/pass.</a:t>
            </a:r>
          </a:p>
        </p:txBody>
      </p:sp>
      <p:sp>
        <p:nvSpPr>
          <p:cNvPr id="4" name="TextBox 3"/>
          <p:cNvSpPr txBox="1"/>
          <p:nvPr/>
        </p:nvSpPr>
        <p:spPr>
          <a:xfrm>
            <a:off x="3321314" y="965605"/>
            <a:ext cx="5370177" cy="461665"/>
          </a:xfrm>
          <a:prstGeom prst="rect">
            <a:avLst/>
          </a:prstGeom>
          <a:solidFill>
            <a:schemeClr val="accent2">
              <a:lumMod val="20000"/>
              <a:lumOff val="80000"/>
            </a:schemeClr>
          </a:solidFill>
        </p:spPr>
        <p:txBody>
          <a:bodyPr wrap="square" rtlCol="0">
            <a:spAutoFit/>
          </a:bodyPr>
          <a:lstStyle/>
          <a:p>
            <a:pPr algn="ctr"/>
            <a:r>
              <a:rPr lang="en-US" sz="2400" b="1" dirty="0" smtClean="0"/>
              <a:t>12GeV Project KPP Achieved</a:t>
            </a:r>
            <a:endParaRPr lang="en-US" sz="2400" b="1" dirty="0"/>
          </a:p>
        </p:txBody>
      </p:sp>
      <p:sp>
        <p:nvSpPr>
          <p:cNvPr id="6" name="Footer Placeholder 5"/>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3714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Run II: Milestones</a:t>
            </a:r>
            <a:endParaRPr lang="en-US" sz="3600" dirty="0"/>
          </a:p>
        </p:txBody>
      </p:sp>
      <p:sp>
        <p:nvSpPr>
          <p:cNvPr id="6" name="TextBox 5"/>
          <p:cNvSpPr txBox="1"/>
          <p:nvPr/>
        </p:nvSpPr>
        <p:spPr>
          <a:xfrm>
            <a:off x="3756484" y="845966"/>
            <a:ext cx="2015639" cy="707886"/>
          </a:xfrm>
          <a:prstGeom prst="rect">
            <a:avLst/>
          </a:prstGeom>
          <a:noFill/>
        </p:spPr>
        <p:txBody>
          <a:bodyPr wrap="square" rtlCol="0">
            <a:spAutoFit/>
          </a:bodyPr>
          <a:lstStyle/>
          <a:p>
            <a:pPr algn="ctr"/>
            <a:r>
              <a:rPr lang="en-US" sz="2000" b="1" dirty="0" smtClean="0">
                <a:solidFill>
                  <a:srgbClr val="FF0000"/>
                </a:solidFill>
              </a:rPr>
              <a:t>&gt;6 GeV to Hall A</a:t>
            </a:r>
          </a:p>
          <a:p>
            <a:pPr algn="ctr"/>
            <a:r>
              <a:rPr lang="en-US" sz="2000" dirty="0" smtClean="0"/>
              <a:t>2014-04-01</a:t>
            </a:r>
            <a:endParaRPr lang="en-US" sz="2000" dirty="0"/>
          </a:p>
        </p:txBody>
      </p:sp>
      <p:sp>
        <p:nvSpPr>
          <p:cNvPr id="7" name="TextBox 6"/>
          <p:cNvSpPr txBox="1"/>
          <p:nvPr/>
        </p:nvSpPr>
        <p:spPr>
          <a:xfrm>
            <a:off x="6589378" y="819538"/>
            <a:ext cx="2097422" cy="707886"/>
          </a:xfrm>
          <a:prstGeom prst="rect">
            <a:avLst/>
          </a:prstGeom>
          <a:noFill/>
        </p:spPr>
        <p:txBody>
          <a:bodyPr wrap="square" rtlCol="0">
            <a:spAutoFit/>
          </a:bodyPr>
          <a:lstStyle/>
          <a:p>
            <a:pPr algn="ctr"/>
            <a:r>
              <a:rPr lang="en-US" sz="2000" b="1" dirty="0" smtClean="0">
                <a:solidFill>
                  <a:srgbClr val="FF0000"/>
                </a:solidFill>
              </a:rPr>
              <a:t>5.5 Pass Beam</a:t>
            </a:r>
          </a:p>
          <a:p>
            <a:pPr algn="ctr"/>
            <a:r>
              <a:rPr lang="en-US" sz="2000" dirty="0" smtClean="0"/>
              <a:t>2014-05-09</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1311" y="4616864"/>
            <a:ext cx="2378321" cy="16776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222" y="2010036"/>
            <a:ext cx="2299648" cy="16737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3973" y="4616864"/>
            <a:ext cx="2366145" cy="167769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1311" y="2050970"/>
            <a:ext cx="2378321" cy="1632841"/>
          </a:xfrm>
          <a:prstGeom prst="rect">
            <a:avLst/>
          </a:prstGeom>
        </p:spPr>
      </p:pic>
      <p:sp>
        <p:nvSpPr>
          <p:cNvPr id="14" name="TextBox 13"/>
          <p:cNvSpPr txBox="1"/>
          <p:nvPr/>
        </p:nvSpPr>
        <p:spPr>
          <a:xfrm>
            <a:off x="3756484" y="1671482"/>
            <a:ext cx="2061167" cy="338554"/>
          </a:xfrm>
          <a:prstGeom prst="rect">
            <a:avLst/>
          </a:prstGeom>
          <a:noFill/>
        </p:spPr>
        <p:txBody>
          <a:bodyPr wrap="square" rtlCol="0">
            <a:spAutoFit/>
          </a:bodyPr>
          <a:lstStyle/>
          <a:p>
            <a:pPr algn="ctr"/>
            <a:r>
              <a:rPr lang="en-US" sz="1600" dirty="0" smtClean="0"/>
              <a:t>Beam profile in A line</a:t>
            </a:r>
            <a:endParaRPr lang="en-US" sz="1600" dirty="0"/>
          </a:p>
        </p:txBody>
      </p:sp>
      <p:sp>
        <p:nvSpPr>
          <p:cNvPr id="15" name="TextBox 14"/>
          <p:cNvSpPr txBox="1"/>
          <p:nvPr/>
        </p:nvSpPr>
        <p:spPr>
          <a:xfrm>
            <a:off x="3390181" y="4092014"/>
            <a:ext cx="2889849" cy="338554"/>
          </a:xfrm>
          <a:prstGeom prst="rect">
            <a:avLst/>
          </a:prstGeom>
          <a:noFill/>
        </p:spPr>
        <p:txBody>
          <a:bodyPr wrap="square" rtlCol="0">
            <a:spAutoFit/>
          </a:bodyPr>
          <a:lstStyle/>
          <a:p>
            <a:pPr algn="ctr"/>
            <a:r>
              <a:rPr lang="en-US" sz="1600" dirty="0" smtClean="0"/>
              <a:t>Elastic events in A Spectrometer</a:t>
            </a:r>
            <a:endParaRPr lang="en-US" sz="1600" dirty="0"/>
          </a:p>
        </p:txBody>
      </p:sp>
      <p:sp>
        <p:nvSpPr>
          <p:cNvPr id="16" name="TextBox 15"/>
          <p:cNvSpPr txBox="1"/>
          <p:nvPr/>
        </p:nvSpPr>
        <p:spPr>
          <a:xfrm>
            <a:off x="6499897" y="4129988"/>
            <a:ext cx="2276384" cy="338554"/>
          </a:xfrm>
          <a:prstGeom prst="rect">
            <a:avLst/>
          </a:prstGeom>
          <a:noFill/>
        </p:spPr>
        <p:txBody>
          <a:bodyPr wrap="square" rtlCol="0">
            <a:spAutoFit/>
          </a:bodyPr>
          <a:lstStyle/>
          <a:p>
            <a:pPr algn="ctr"/>
            <a:r>
              <a:rPr lang="en-US" sz="1600" dirty="0" smtClean="0"/>
              <a:t>6-beams in North </a:t>
            </a:r>
            <a:r>
              <a:rPr lang="en-US" sz="1600" dirty="0" err="1" smtClean="0"/>
              <a:t>Linac</a:t>
            </a:r>
            <a:endParaRPr lang="en-US" sz="1600" dirty="0"/>
          </a:p>
        </p:txBody>
      </p:sp>
      <p:sp>
        <p:nvSpPr>
          <p:cNvPr id="17" name="TextBox 16"/>
          <p:cNvSpPr txBox="1"/>
          <p:nvPr/>
        </p:nvSpPr>
        <p:spPr>
          <a:xfrm>
            <a:off x="6355516" y="1625017"/>
            <a:ext cx="2565146" cy="338554"/>
          </a:xfrm>
          <a:prstGeom prst="rect">
            <a:avLst/>
          </a:prstGeom>
          <a:noFill/>
        </p:spPr>
        <p:txBody>
          <a:bodyPr wrap="square" rtlCol="0">
            <a:spAutoFit/>
          </a:bodyPr>
          <a:lstStyle/>
          <a:p>
            <a:pPr algn="ctr"/>
            <a:r>
              <a:rPr lang="en-US" sz="1600" dirty="0" smtClean="0"/>
              <a:t>Synchrotron Light in Arc10</a:t>
            </a:r>
            <a:endParaRPr lang="en-US" sz="1600" dirty="0"/>
          </a:p>
        </p:txBody>
      </p:sp>
      <p:sp>
        <p:nvSpPr>
          <p:cNvPr id="18" name="Slide Number Placeholder 4"/>
          <p:cNvSpPr>
            <a:spLocks noGrp="1"/>
          </p:cNvSpPr>
          <p:nvPr>
            <p:ph type="sldNum" sz="quarter" idx="4294967295"/>
          </p:nvPr>
        </p:nvSpPr>
        <p:spPr>
          <a:xfrm>
            <a:off x="3505200" y="6645425"/>
            <a:ext cx="2133600" cy="190125"/>
          </a:xfrm>
          <a:prstGeom prst="rect">
            <a:avLst/>
          </a:prstGeom>
        </p:spPr>
        <p:txBody>
          <a:bodyPr/>
          <a:lstStyle/>
          <a:p>
            <a:fld id="{B58F48A6-A3E1-4848-9AC3-B43F560BE4FE}" type="slidenum">
              <a:rPr lang="en-US" smtClean="0"/>
              <a:pPr/>
              <a:t>11</a:t>
            </a:fld>
            <a:endParaRPr lang="en-US" dirty="0"/>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372" y="2050970"/>
            <a:ext cx="2262146" cy="1632841"/>
          </a:xfrm>
          <a:prstGeom prst="rect">
            <a:avLst/>
          </a:prstGeom>
        </p:spPr>
      </p:pic>
      <p:sp>
        <p:nvSpPr>
          <p:cNvPr id="20" name="TextBox 19"/>
          <p:cNvSpPr txBox="1"/>
          <p:nvPr/>
        </p:nvSpPr>
        <p:spPr>
          <a:xfrm>
            <a:off x="433230" y="845966"/>
            <a:ext cx="2655735" cy="707886"/>
          </a:xfrm>
          <a:prstGeom prst="rect">
            <a:avLst/>
          </a:prstGeom>
          <a:noFill/>
        </p:spPr>
        <p:txBody>
          <a:bodyPr wrap="square" rtlCol="0">
            <a:spAutoFit/>
          </a:bodyPr>
          <a:lstStyle/>
          <a:p>
            <a:pPr algn="ctr"/>
            <a:r>
              <a:rPr lang="en-US" sz="2000" b="1" dirty="0" smtClean="0">
                <a:solidFill>
                  <a:srgbClr val="FF0000"/>
                </a:solidFill>
              </a:rPr>
              <a:t>Multi-pass (3-passes) </a:t>
            </a:r>
          </a:p>
          <a:p>
            <a:pPr algn="ctr"/>
            <a:r>
              <a:rPr lang="en-US" sz="2000" dirty="0" smtClean="0"/>
              <a:t>2014-03-15</a:t>
            </a:r>
            <a:endParaRPr lang="en-US" sz="2000" dirty="0"/>
          </a:p>
        </p:txBody>
      </p:sp>
      <p:sp>
        <p:nvSpPr>
          <p:cNvPr id="21" name="TextBox 20"/>
          <p:cNvSpPr txBox="1"/>
          <p:nvPr/>
        </p:nvSpPr>
        <p:spPr>
          <a:xfrm>
            <a:off x="-36283" y="1671482"/>
            <a:ext cx="3426463" cy="338554"/>
          </a:xfrm>
          <a:prstGeom prst="rect">
            <a:avLst/>
          </a:prstGeom>
          <a:noFill/>
        </p:spPr>
        <p:txBody>
          <a:bodyPr wrap="square" rtlCol="0">
            <a:spAutoFit/>
          </a:bodyPr>
          <a:lstStyle/>
          <a:p>
            <a:pPr algn="ctr"/>
            <a:r>
              <a:rPr lang="en-US" sz="1600" dirty="0" smtClean="0"/>
              <a:t>Initial 1</a:t>
            </a:r>
            <a:r>
              <a:rPr lang="en-US" sz="1600" baseline="30000" dirty="0" smtClean="0"/>
              <a:t>st</a:t>
            </a:r>
            <a:r>
              <a:rPr lang="en-US" sz="1600" dirty="0" smtClean="0"/>
              <a:t> to 2</a:t>
            </a:r>
            <a:r>
              <a:rPr lang="en-US" sz="1600" baseline="30000" dirty="0" smtClean="0"/>
              <a:t>nd</a:t>
            </a:r>
            <a:r>
              <a:rPr lang="en-US" sz="1600" dirty="0" smtClean="0"/>
              <a:t> </a:t>
            </a:r>
            <a:r>
              <a:rPr lang="en-US" sz="1600" dirty="0" err="1" smtClean="0"/>
              <a:t>pathlength</a:t>
            </a:r>
            <a:r>
              <a:rPr lang="en-US" sz="1600" dirty="0" smtClean="0"/>
              <a:t> difference </a:t>
            </a:r>
            <a:endParaRPr lang="en-US" sz="1600" dirty="0"/>
          </a:p>
        </p:txBody>
      </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179" y="4616863"/>
            <a:ext cx="2221339" cy="1663453"/>
          </a:xfrm>
          <a:prstGeom prst="rect">
            <a:avLst/>
          </a:prstGeom>
        </p:spPr>
      </p:pic>
      <p:sp>
        <p:nvSpPr>
          <p:cNvPr id="23" name="TextBox 22"/>
          <p:cNvSpPr txBox="1"/>
          <p:nvPr/>
        </p:nvSpPr>
        <p:spPr>
          <a:xfrm>
            <a:off x="47865" y="4006877"/>
            <a:ext cx="3426463" cy="584775"/>
          </a:xfrm>
          <a:prstGeom prst="rect">
            <a:avLst/>
          </a:prstGeom>
          <a:noFill/>
        </p:spPr>
        <p:txBody>
          <a:bodyPr wrap="square" rtlCol="0">
            <a:spAutoFit/>
          </a:bodyPr>
          <a:lstStyle/>
          <a:p>
            <a:pPr algn="ctr"/>
            <a:r>
              <a:rPr lang="en-US" sz="1600" dirty="0" smtClean="0"/>
              <a:t>1</a:t>
            </a:r>
            <a:r>
              <a:rPr lang="en-US" sz="1600" baseline="30000" dirty="0" smtClean="0"/>
              <a:t>st</a:t>
            </a:r>
            <a:r>
              <a:rPr lang="en-US" sz="1600" dirty="0" smtClean="0"/>
              <a:t>,2</a:t>
            </a:r>
            <a:r>
              <a:rPr lang="en-US" sz="1600" baseline="30000" dirty="0" smtClean="0"/>
              <a:t>nd</a:t>
            </a:r>
            <a:r>
              <a:rPr lang="en-US" sz="1600" dirty="0" smtClean="0"/>
              <a:t>,3</a:t>
            </a:r>
            <a:r>
              <a:rPr lang="en-US" sz="1600" baseline="30000" dirty="0" smtClean="0"/>
              <a:t>rd</a:t>
            </a:r>
            <a:r>
              <a:rPr lang="en-US" sz="1600" dirty="0" smtClean="0"/>
              <a:t> pass </a:t>
            </a:r>
            <a:r>
              <a:rPr lang="en-US" sz="1600" dirty="0" err="1" smtClean="0"/>
              <a:t>pathlength</a:t>
            </a:r>
            <a:r>
              <a:rPr lang="en-US" sz="1600" dirty="0" smtClean="0"/>
              <a:t> difference after MO adjustment + arc offsets </a:t>
            </a:r>
            <a:endParaRPr lang="en-US" sz="1600" dirty="0"/>
          </a:p>
        </p:txBody>
      </p:sp>
      <p:sp>
        <p:nvSpPr>
          <p:cNvPr id="3" name="Footer Placeholder 2"/>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7890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Run I and II  Progression</a:t>
            </a:r>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88" y="854167"/>
            <a:ext cx="8579457" cy="5560425"/>
          </a:xfrm>
          <a:prstGeom prst="rect">
            <a:avLst/>
          </a:prstGeom>
        </p:spPr>
      </p:pic>
      <p:sp>
        <p:nvSpPr>
          <p:cNvPr id="7" name="Slide Number Placeholder 4"/>
          <p:cNvSpPr>
            <a:spLocks noGrp="1"/>
          </p:cNvSpPr>
          <p:nvPr>
            <p:ph type="sldNum" sz="quarter" idx="4294967295"/>
          </p:nvPr>
        </p:nvSpPr>
        <p:spPr>
          <a:xfrm>
            <a:off x="3606209" y="6645518"/>
            <a:ext cx="2133600" cy="190125"/>
          </a:xfrm>
          <a:prstGeom prst="rect">
            <a:avLst/>
          </a:prstGeom>
        </p:spPr>
        <p:txBody>
          <a:bodyPr/>
          <a:lstStyle/>
          <a:p>
            <a:fld id="{B58F48A6-A3E1-4848-9AC3-B43F560BE4FE}" type="slidenum">
              <a:rPr lang="en-US" smtClean="0"/>
              <a:pPr/>
              <a:t>12</a:t>
            </a:fld>
            <a:endParaRPr lang="en-US" dirty="0"/>
          </a:p>
        </p:txBody>
      </p:sp>
      <p:sp>
        <p:nvSpPr>
          <p:cNvPr id="3" name="Footer Placeholder 2"/>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289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Run III (</a:t>
            </a:r>
            <a:r>
              <a:rPr lang="en-US" sz="3600" dirty="0" err="1" smtClean="0"/>
              <a:t>E</a:t>
            </a:r>
            <a:r>
              <a:rPr lang="en-US" sz="3600" baseline="-10000" dirty="0" err="1" smtClean="0"/>
              <a:t>pass</a:t>
            </a:r>
            <a:r>
              <a:rPr lang="en-US" sz="3600" dirty="0" smtClean="0"/>
              <a:t> =  1.8GeV)</a:t>
            </a:r>
            <a:endParaRPr lang="en-US" sz="3600" dirty="0"/>
          </a:p>
        </p:txBody>
      </p:sp>
      <p:sp>
        <p:nvSpPr>
          <p:cNvPr id="3" name="Content Placeholder 2"/>
          <p:cNvSpPr>
            <a:spLocks noGrp="1"/>
          </p:cNvSpPr>
          <p:nvPr>
            <p:ph idx="1"/>
          </p:nvPr>
        </p:nvSpPr>
        <p:spPr>
          <a:xfrm>
            <a:off x="457200" y="961845"/>
            <a:ext cx="8229600" cy="2066027"/>
          </a:xfrm>
        </p:spPr>
        <p:txBody>
          <a:bodyPr>
            <a:normAutofit fontScale="70000" lnSpcReduction="20000"/>
          </a:bodyPr>
          <a:lstStyle/>
          <a:p>
            <a:pPr marL="0" indent="0">
              <a:buNone/>
            </a:pPr>
            <a:r>
              <a:rPr lang="en-US" sz="2000" dirty="0" smtClean="0"/>
              <a:t>2014-Oct-08 to 2014-Dec-21</a:t>
            </a:r>
          </a:p>
          <a:p>
            <a:r>
              <a:rPr lang="en-US" sz="2000" dirty="0" smtClean="0"/>
              <a:t>CW beam, E&gt;10 GeV,  5.5pass beam to Hall-D</a:t>
            </a:r>
          </a:p>
          <a:p>
            <a:r>
              <a:rPr lang="en-US" sz="2000" dirty="0" smtClean="0"/>
              <a:t>First photons into the new experimental hall</a:t>
            </a:r>
          </a:p>
          <a:p>
            <a:r>
              <a:rPr lang="en-US" sz="2000" b="1" dirty="0" smtClean="0">
                <a:solidFill>
                  <a:srgbClr val="FF0000"/>
                </a:solidFill>
              </a:rPr>
              <a:t>12GeV Project KPP</a:t>
            </a:r>
            <a:r>
              <a:rPr lang="en-US" sz="2000" dirty="0" smtClean="0"/>
              <a:t>: Hall-D detector commissioning</a:t>
            </a:r>
          </a:p>
          <a:p>
            <a:r>
              <a:rPr lang="en-US" sz="2000" b="1" dirty="0" smtClean="0">
                <a:solidFill>
                  <a:schemeClr val="accent3">
                    <a:lumMod val="50000"/>
                  </a:schemeClr>
                </a:solidFill>
              </a:rPr>
              <a:t>Operations Goal</a:t>
            </a:r>
            <a:r>
              <a:rPr lang="en-US" sz="2000" dirty="0" smtClean="0"/>
              <a:t>: RF separation (1-4 pass), first simultaneous multiple users in the 12GeV era</a:t>
            </a:r>
          </a:p>
          <a:p>
            <a:r>
              <a:rPr lang="en-US" sz="2000" b="1" dirty="0" smtClean="0">
                <a:solidFill>
                  <a:schemeClr val="accent3">
                    <a:lumMod val="50000"/>
                  </a:schemeClr>
                </a:solidFill>
              </a:rPr>
              <a:t>Operations Goal</a:t>
            </a:r>
            <a:r>
              <a:rPr lang="en-US" sz="2000" dirty="0" smtClean="0"/>
              <a:t>: Establish 2-hall operation</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68" y="3405702"/>
            <a:ext cx="3617298" cy="2464728"/>
          </a:xfrm>
          <a:prstGeom prst="rect">
            <a:avLst/>
          </a:prstGeom>
        </p:spPr>
      </p:pic>
      <p:sp>
        <p:nvSpPr>
          <p:cNvPr id="5" name="TextBox 4"/>
          <p:cNvSpPr txBox="1"/>
          <p:nvPr/>
        </p:nvSpPr>
        <p:spPr>
          <a:xfrm>
            <a:off x="66111" y="4300650"/>
            <a:ext cx="1820174" cy="338554"/>
          </a:xfrm>
          <a:prstGeom prst="rect">
            <a:avLst/>
          </a:prstGeom>
          <a:noFill/>
        </p:spPr>
        <p:txBody>
          <a:bodyPr wrap="square" rtlCol="0">
            <a:spAutoFit/>
          </a:bodyPr>
          <a:lstStyle/>
          <a:p>
            <a:pPr algn="r"/>
            <a:r>
              <a:rPr lang="en-US" sz="1600" b="1" dirty="0">
                <a:solidFill>
                  <a:srgbClr val="FFFF00"/>
                </a:solidFill>
              </a:rPr>
              <a:t>A</a:t>
            </a:r>
            <a:r>
              <a:rPr lang="en-US" sz="1600" b="1" dirty="0" smtClean="0">
                <a:solidFill>
                  <a:srgbClr val="FFFF00"/>
                </a:solidFill>
              </a:rPr>
              <a:t>-beam (4-pass)</a:t>
            </a:r>
            <a:endParaRPr lang="en-US" sz="1600" b="1" dirty="0">
              <a:solidFill>
                <a:srgbClr val="FFFF00"/>
              </a:solidFill>
            </a:endParaRPr>
          </a:p>
        </p:txBody>
      </p:sp>
      <p:sp>
        <p:nvSpPr>
          <p:cNvPr id="6" name="TextBox 5"/>
          <p:cNvSpPr txBox="1"/>
          <p:nvPr/>
        </p:nvSpPr>
        <p:spPr>
          <a:xfrm>
            <a:off x="-37407" y="4749348"/>
            <a:ext cx="1923692" cy="338554"/>
          </a:xfrm>
          <a:prstGeom prst="rect">
            <a:avLst/>
          </a:prstGeom>
          <a:noFill/>
        </p:spPr>
        <p:txBody>
          <a:bodyPr wrap="square" rtlCol="0">
            <a:spAutoFit/>
          </a:bodyPr>
          <a:lstStyle/>
          <a:p>
            <a:pPr algn="r"/>
            <a:r>
              <a:rPr lang="en-US" sz="1600" b="1" dirty="0" smtClean="0">
                <a:solidFill>
                  <a:srgbClr val="FFFF00"/>
                </a:solidFill>
              </a:rPr>
              <a:t>B-beam (1-pass)</a:t>
            </a:r>
            <a:endParaRPr lang="en-US" sz="1600" b="1" dirty="0">
              <a:solidFill>
                <a:srgbClr val="FFFF0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5764" y="3405702"/>
            <a:ext cx="4851583" cy="2464729"/>
          </a:xfrm>
          <a:prstGeom prst="rect">
            <a:avLst/>
          </a:prstGeom>
        </p:spPr>
      </p:pic>
      <p:sp>
        <p:nvSpPr>
          <p:cNvPr id="10" name="TextBox 9"/>
          <p:cNvSpPr txBox="1"/>
          <p:nvPr/>
        </p:nvSpPr>
        <p:spPr>
          <a:xfrm>
            <a:off x="4145765" y="3036370"/>
            <a:ext cx="4851583" cy="369332"/>
          </a:xfrm>
          <a:prstGeom prst="rect">
            <a:avLst/>
          </a:prstGeom>
          <a:noFill/>
        </p:spPr>
        <p:txBody>
          <a:bodyPr wrap="square" rtlCol="0">
            <a:spAutoFit/>
          </a:bodyPr>
          <a:lstStyle/>
          <a:p>
            <a:pPr algn="ctr"/>
            <a:r>
              <a:rPr lang="en-US" dirty="0" smtClean="0"/>
              <a:t>Sustained 3-Hall operations</a:t>
            </a:r>
            <a:endParaRPr lang="en-US" dirty="0"/>
          </a:p>
        </p:txBody>
      </p:sp>
      <p:sp>
        <p:nvSpPr>
          <p:cNvPr id="11" name="TextBox 10"/>
          <p:cNvSpPr txBox="1"/>
          <p:nvPr/>
        </p:nvSpPr>
        <p:spPr>
          <a:xfrm>
            <a:off x="5431428" y="3703734"/>
            <a:ext cx="2280253" cy="307777"/>
          </a:xfrm>
          <a:prstGeom prst="rect">
            <a:avLst/>
          </a:prstGeom>
          <a:noFill/>
        </p:spPr>
        <p:txBody>
          <a:bodyPr wrap="square" rtlCol="0">
            <a:spAutoFit/>
          </a:bodyPr>
          <a:lstStyle/>
          <a:p>
            <a:pPr algn="ctr"/>
            <a:r>
              <a:rPr lang="en-US" sz="1400" b="1" dirty="0" smtClean="0"/>
              <a:t>4-pass, RF separated</a:t>
            </a:r>
            <a:endParaRPr lang="en-US" sz="1400" b="1" dirty="0"/>
          </a:p>
        </p:txBody>
      </p:sp>
      <p:sp>
        <p:nvSpPr>
          <p:cNvPr id="12" name="TextBox 11"/>
          <p:cNvSpPr txBox="1"/>
          <p:nvPr/>
        </p:nvSpPr>
        <p:spPr>
          <a:xfrm>
            <a:off x="5431428" y="4346936"/>
            <a:ext cx="2280252" cy="307777"/>
          </a:xfrm>
          <a:prstGeom prst="rect">
            <a:avLst/>
          </a:prstGeom>
          <a:noFill/>
        </p:spPr>
        <p:txBody>
          <a:bodyPr wrap="square" rtlCol="0">
            <a:spAutoFit/>
          </a:bodyPr>
          <a:lstStyle/>
          <a:p>
            <a:pPr algn="ctr"/>
            <a:r>
              <a:rPr lang="en-US" sz="1400" b="1" dirty="0"/>
              <a:t>1</a:t>
            </a:r>
            <a:r>
              <a:rPr lang="en-US" sz="1400" b="1" dirty="0" smtClean="0"/>
              <a:t>-pass, RF separated</a:t>
            </a:r>
            <a:endParaRPr lang="en-US" sz="1400" b="1" dirty="0"/>
          </a:p>
        </p:txBody>
      </p:sp>
      <p:sp>
        <p:nvSpPr>
          <p:cNvPr id="13" name="TextBox 12"/>
          <p:cNvSpPr txBox="1"/>
          <p:nvPr/>
        </p:nvSpPr>
        <p:spPr>
          <a:xfrm>
            <a:off x="5431428" y="4945291"/>
            <a:ext cx="2280251" cy="307777"/>
          </a:xfrm>
          <a:prstGeom prst="rect">
            <a:avLst/>
          </a:prstGeom>
          <a:noFill/>
        </p:spPr>
        <p:txBody>
          <a:bodyPr wrap="square" rtlCol="0">
            <a:spAutoFit/>
          </a:bodyPr>
          <a:lstStyle/>
          <a:p>
            <a:pPr algn="ctr"/>
            <a:r>
              <a:rPr lang="en-US" sz="1400" b="1" dirty="0" smtClean="0"/>
              <a:t>5.5-pass</a:t>
            </a:r>
            <a:endParaRPr lang="en-US" sz="1400" b="1" dirty="0"/>
          </a:p>
        </p:txBody>
      </p:sp>
      <p:sp>
        <p:nvSpPr>
          <p:cNvPr id="14" name="Slide Number Placeholder 4"/>
          <p:cNvSpPr>
            <a:spLocks noGrp="1"/>
          </p:cNvSpPr>
          <p:nvPr>
            <p:ph type="sldNum" sz="quarter" idx="4294967295"/>
          </p:nvPr>
        </p:nvSpPr>
        <p:spPr>
          <a:xfrm>
            <a:off x="3505200" y="6645425"/>
            <a:ext cx="2133600" cy="190125"/>
          </a:xfrm>
          <a:prstGeom prst="rect">
            <a:avLst/>
          </a:prstGeom>
        </p:spPr>
        <p:txBody>
          <a:bodyPr/>
          <a:lstStyle/>
          <a:p>
            <a:fld id="{B58F48A6-A3E1-4848-9AC3-B43F560BE4FE}" type="slidenum">
              <a:rPr lang="en-US" smtClean="0"/>
              <a:pPr/>
              <a:t>13</a:t>
            </a:fld>
            <a:endParaRPr lang="en-US" dirty="0"/>
          </a:p>
        </p:txBody>
      </p:sp>
      <p:sp>
        <p:nvSpPr>
          <p:cNvPr id="8" name="TextBox 7"/>
          <p:cNvSpPr txBox="1"/>
          <p:nvPr/>
        </p:nvSpPr>
        <p:spPr>
          <a:xfrm>
            <a:off x="287568" y="3001865"/>
            <a:ext cx="3615242" cy="369332"/>
          </a:xfrm>
          <a:prstGeom prst="rect">
            <a:avLst/>
          </a:prstGeom>
          <a:noFill/>
        </p:spPr>
        <p:txBody>
          <a:bodyPr wrap="square" rtlCol="0">
            <a:spAutoFit/>
          </a:bodyPr>
          <a:lstStyle/>
          <a:p>
            <a:r>
              <a:rPr lang="en-US" dirty="0" smtClean="0"/>
              <a:t>Separated beams on beam viewer</a:t>
            </a:r>
            <a:endParaRPr lang="en-US" dirty="0"/>
          </a:p>
        </p:txBody>
      </p:sp>
      <p:sp>
        <p:nvSpPr>
          <p:cNvPr id="9" name="Footer Placeholder 8"/>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343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Hall D Commissioning</a:t>
            </a:r>
            <a:endParaRPr lang="en-US" sz="3600" dirty="0"/>
          </a:p>
        </p:txBody>
      </p:sp>
      <p:sp>
        <p:nvSpPr>
          <p:cNvPr id="5" name="TextBox 4"/>
          <p:cNvSpPr txBox="1"/>
          <p:nvPr/>
        </p:nvSpPr>
        <p:spPr>
          <a:xfrm>
            <a:off x="107830" y="838200"/>
            <a:ext cx="8928340" cy="2031325"/>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Hall D: facility for experiments using linearly polarized photon beam </a:t>
            </a:r>
          </a:p>
          <a:p>
            <a:pPr marL="342900" indent="-342900" fontAlgn="base">
              <a:lnSpc>
                <a:spcPct val="150000"/>
              </a:lnSpc>
              <a:spcBef>
                <a:spcPct val="0"/>
              </a:spcBef>
              <a:spcAft>
                <a:spcPct val="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Main goal: search for </a:t>
            </a:r>
            <a:r>
              <a:rPr lang="en-US" dirty="0" err="1" smtClean="0">
                <a:latin typeface="Arial" panose="020B0604020202020204" pitchFamily="34" charset="0"/>
                <a:cs typeface="Arial" panose="020B0604020202020204" pitchFamily="34" charset="0"/>
              </a:rPr>
              <a:t>gluonic</a:t>
            </a:r>
            <a:r>
              <a:rPr lang="en-US" dirty="0" smtClean="0">
                <a:latin typeface="Arial" panose="020B0604020202020204" pitchFamily="34" charset="0"/>
                <a:cs typeface="Arial" panose="020B0604020202020204" pitchFamily="34" charset="0"/>
              </a:rPr>
              <a:t> excitations in light meson spectra (</a:t>
            </a:r>
            <a:r>
              <a:rPr lang="en-US" dirty="0" err="1" smtClean="0">
                <a:latin typeface="Arial" panose="020B0604020202020204" pitchFamily="34" charset="0"/>
                <a:cs typeface="Arial" panose="020B0604020202020204" pitchFamily="34" charset="0"/>
              </a:rPr>
              <a:t>GlueX</a:t>
            </a:r>
            <a:r>
              <a:rPr lang="en-US" dirty="0" smtClean="0">
                <a:latin typeface="Arial" panose="020B0604020202020204" pitchFamily="34" charset="0"/>
                <a:cs typeface="Arial" panose="020B0604020202020204" pitchFamily="34" charset="0"/>
              </a:rPr>
              <a:t> experiment)</a:t>
            </a:r>
          </a:p>
          <a:p>
            <a:pPr marL="342900" indent="-342900" fontAlgn="base">
              <a:lnSpc>
                <a:spcPct val="150000"/>
              </a:lnSpc>
              <a:spcBef>
                <a:spcPct val="0"/>
              </a:spcBef>
              <a:spcAft>
                <a:spcPct val="0"/>
              </a:spcAft>
              <a:buFont typeface="Arial" panose="020B0604020202020204" pitchFamily="34" charset="0"/>
              <a:buChar char="•"/>
            </a:pPr>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hoton beam line</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large acceptance spectrometer for charged particles &amp; photons</a:t>
            </a:r>
          </a:p>
          <a:p>
            <a:pPr marL="342900" indent="-342900" fontAlgn="base">
              <a:lnSpc>
                <a:spcPct val="150000"/>
              </a:lnSpc>
              <a:spcBef>
                <a:spcPct val="0"/>
              </a:spcBef>
              <a:spcAft>
                <a:spcPct val="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Commissioning with beam Nov.</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&amp; Dec. 2014</a:t>
            </a:r>
          </a:p>
          <a:p>
            <a:pPr marL="800100" lvl="1" indent="-342900" fontAlgn="base">
              <a:lnSpc>
                <a:spcPct val="150000"/>
              </a:lnSpc>
              <a:spcBef>
                <a:spcPct val="0"/>
              </a:spcBef>
              <a:spcAft>
                <a:spcPct val="0"/>
              </a:spcAft>
              <a:buFont typeface="Arial" panose="020B0604020202020204" pitchFamily="34" charset="0"/>
              <a:buChar char="•"/>
            </a:pPr>
            <a:r>
              <a:rPr lang="en-US" b="1" dirty="0" smtClean="0">
                <a:solidFill>
                  <a:srgbClr val="FF0000"/>
                </a:solidFill>
                <a:latin typeface="Arial" panose="020B0604020202020204" pitchFamily="34" charset="0"/>
                <a:cs typeface="Arial" panose="020B0604020202020204" pitchFamily="34" charset="0"/>
              </a:rPr>
              <a:t>Program Goals</a:t>
            </a:r>
            <a:r>
              <a:rPr lang="en-US" dirty="0" smtClean="0">
                <a:latin typeface="Arial" panose="020B0604020202020204" pitchFamily="34" charset="0"/>
                <a:cs typeface="Arial" panose="020B0604020202020204" pitchFamily="34" charset="0"/>
              </a:rPr>
              <a:t> demonstrated</a:t>
            </a:r>
          </a:p>
        </p:txBody>
      </p:sp>
      <p:sp>
        <p:nvSpPr>
          <p:cNvPr id="21" name="TextBox 20"/>
          <p:cNvSpPr txBox="1"/>
          <p:nvPr/>
        </p:nvSpPr>
        <p:spPr>
          <a:xfrm>
            <a:off x="4180060" y="4495800"/>
            <a:ext cx="391940" cy="338554"/>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600" b="1" dirty="0" smtClean="0">
                <a:solidFill>
                  <a:srgbClr val="C00000"/>
                </a:solidFill>
                <a:latin typeface="+mj-lt"/>
              </a:rPr>
              <a:t> </a:t>
            </a:r>
            <a:endParaRPr lang="en-US" sz="1600" b="1" dirty="0">
              <a:solidFill>
                <a:srgbClr val="C00000"/>
              </a:solidFill>
              <a:latin typeface="Comic Sans MS" pitchFamily="66" charset="0"/>
            </a:endParaRPr>
          </a:p>
        </p:txBody>
      </p:sp>
      <p:pic>
        <p:nvPicPr>
          <p:cNvPr id="27" name="Picture 6" descr="https://logbooks.jlab.org/files/2014/11/3309427/r1515_ev366_sid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0" y="4233867"/>
            <a:ext cx="3561669" cy="19517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logbooks.jlab.org/files/2014/11/3309427/r1515_ev366_bcalview.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09" r="28845" b="7558"/>
          <a:stretch/>
        </p:blipFill>
        <p:spPr bwMode="auto">
          <a:xfrm>
            <a:off x="3455515" y="3905506"/>
            <a:ext cx="2385220" cy="2350170"/>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7248152" y="3547812"/>
            <a:ext cx="2048248" cy="2790470"/>
            <a:chOff x="762143" y="1348153"/>
            <a:chExt cx="2537618" cy="3310272"/>
          </a:xfrm>
        </p:grpSpPr>
        <p:pic>
          <p:nvPicPr>
            <p:cNvPr id="44" name="Picture 2" descr="https://logbooks.jlab.org/files/2014/11/3309411/vertex_z_r1505_rcut.gif"/>
            <p:cNvPicPr>
              <a:picLocks noChangeAspect="1" noChangeArrowheads="1"/>
            </p:cNvPicPr>
            <p:nvPr/>
          </p:nvPicPr>
          <p:blipFill rotWithShape="1">
            <a:blip r:embed="rId5">
              <a:extLst>
                <a:ext uri="{28A0092B-C50C-407E-A947-70E740481C1C}">
                  <a14:useLocalDpi xmlns:a14="http://schemas.microsoft.com/office/drawing/2010/main" val="0"/>
                </a:ext>
              </a:extLst>
            </a:blip>
            <a:srcRect t="7771" r="58278"/>
            <a:stretch/>
          </p:blipFill>
          <p:spPr bwMode="auto">
            <a:xfrm>
              <a:off x="762143" y="1348153"/>
              <a:ext cx="2186211" cy="3291271"/>
            </a:xfrm>
            <a:prstGeom prst="rect">
              <a:avLst/>
            </a:prstGeom>
            <a:noFill/>
            <a:ln w="15875">
              <a:noFill/>
            </a:ln>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cxnSp>
          <p:nvCxnSpPr>
            <p:cNvPr id="45" name="Straight Arrow Connector 24"/>
            <p:cNvCxnSpPr>
              <a:cxnSpLocks noChangeShapeType="1"/>
            </p:cNvCxnSpPr>
            <p:nvPr/>
          </p:nvCxnSpPr>
          <p:spPr bwMode="auto">
            <a:xfrm flipH="1">
              <a:off x="1960994" y="3204451"/>
              <a:ext cx="508334" cy="1026563"/>
            </a:xfrm>
            <a:prstGeom prst="straightConnector1">
              <a:avLst/>
            </a:prstGeom>
            <a:noFill/>
            <a:ln w="15875">
              <a:solidFill>
                <a:srgbClr val="C00000"/>
              </a:solidFill>
              <a:round/>
              <a:headEnd/>
              <a:tailEnd type="arrow" w="med" len="med"/>
            </a:ln>
          </p:spPr>
        </p:cxnSp>
        <p:sp>
          <p:nvSpPr>
            <p:cNvPr id="46" name="TextBox 45"/>
            <p:cNvSpPr txBox="1"/>
            <p:nvPr/>
          </p:nvSpPr>
          <p:spPr>
            <a:xfrm>
              <a:off x="1333500" y="2879999"/>
              <a:ext cx="1966261" cy="401619"/>
            </a:xfrm>
            <a:prstGeom prst="rect">
              <a:avLst/>
            </a:prstGeom>
            <a:noFill/>
            <a:ln w="15875">
              <a:noFill/>
            </a:ln>
            <a:effectLst>
              <a:outerShdw blurRad="50800" dist="50800" dir="5400000" algn="ctr" rotWithShape="0">
                <a:srgbClr val="000000">
                  <a:alpha val="0"/>
                </a:srgbClr>
              </a:outerShdw>
            </a:effectLst>
          </p:spPr>
          <p:txBody>
            <a:bodyPr wrap="square" rtlCol="0">
              <a:spAutoFit/>
            </a:bodyPr>
            <a:lstStyle/>
            <a:p>
              <a:r>
                <a:rPr lang="en-US" sz="1600" b="1" i="1" dirty="0" smtClean="0">
                  <a:solidFill>
                    <a:srgbClr val="C00000"/>
                  </a:solidFill>
                  <a:latin typeface="+mj-lt"/>
                </a:rPr>
                <a:t>Target  location </a:t>
              </a:r>
              <a:endParaRPr lang="en-US" sz="1600" b="1" i="1" dirty="0">
                <a:solidFill>
                  <a:srgbClr val="C00000"/>
                </a:solidFill>
                <a:latin typeface="Comic Sans MS" pitchFamily="66" charset="0"/>
              </a:endParaRPr>
            </a:p>
          </p:txBody>
        </p:sp>
        <p:sp>
          <p:nvSpPr>
            <p:cNvPr id="47" name="TextBox 46"/>
            <p:cNvSpPr txBox="1"/>
            <p:nvPr/>
          </p:nvSpPr>
          <p:spPr>
            <a:xfrm>
              <a:off x="1834161" y="4319871"/>
              <a:ext cx="762000" cy="338554"/>
            </a:xfrm>
            <a:prstGeom prst="rect">
              <a:avLst/>
            </a:prstGeom>
            <a:noFill/>
            <a:ln w="15875">
              <a:noFill/>
            </a:ln>
            <a:effectLst>
              <a:outerShdw blurRad="50800" dist="50800" dir="5400000" algn="ctr" rotWithShape="0">
                <a:srgbClr val="000000">
                  <a:alpha val="0"/>
                </a:srgbClr>
              </a:outerShdw>
            </a:effectLst>
          </p:spPr>
          <p:txBody>
            <a:bodyPr wrap="square" rtlCol="0">
              <a:spAutoFit/>
            </a:bodyPr>
            <a:lstStyle/>
            <a:p>
              <a:r>
                <a:rPr lang="en-US" sz="1600" b="1" dirty="0" err="1" smtClean="0">
                  <a:solidFill>
                    <a:srgbClr val="C00000"/>
                  </a:solidFill>
                  <a:latin typeface="+mj-lt"/>
                </a:rPr>
                <a:t>Z,cm</a:t>
              </a:r>
              <a:endParaRPr lang="en-US" sz="1600" b="1" dirty="0">
                <a:solidFill>
                  <a:srgbClr val="C00000"/>
                </a:solidFill>
                <a:latin typeface="Comic Sans MS" pitchFamily="66" charset="0"/>
              </a:endParaRPr>
            </a:p>
          </p:txBody>
        </p:sp>
      </p:grpSp>
      <p:pic>
        <p:nvPicPr>
          <p:cNvPr id="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481" y="3573487"/>
            <a:ext cx="1395286" cy="263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6096000" y="6109516"/>
            <a:ext cx="1447800" cy="338554"/>
          </a:xfrm>
          <a:prstGeom prst="rect">
            <a:avLst/>
          </a:prstGeom>
          <a:noFill/>
          <a:effectLst>
            <a:outerShdw blurRad="50800" dist="50800" dir="5400000" algn="ctr" rotWithShape="0">
              <a:srgbClr val="000000">
                <a:alpha val="0"/>
              </a:srgbClr>
            </a:outerShdw>
          </a:effectLst>
        </p:spPr>
        <p:txBody>
          <a:bodyPr wrap="square" rtlCol="0">
            <a:spAutoFit/>
          </a:bodyPr>
          <a:lstStyle/>
          <a:p>
            <a:r>
              <a:rPr lang="el-GR" sz="1600" b="1" dirty="0" smtClean="0">
                <a:solidFill>
                  <a:srgbClr val="C00000"/>
                </a:solidFill>
                <a:latin typeface="+mj-lt"/>
              </a:rPr>
              <a:t>γγ</a:t>
            </a:r>
            <a:r>
              <a:rPr lang="en-US" sz="1600" b="1" dirty="0" smtClean="0">
                <a:solidFill>
                  <a:srgbClr val="C00000"/>
                </a:solidFill>
                <a:latin typeface="+mj-lt"/>
              </a:rPr>
              <a:t> mass, GeV </a:t>
            </a:r>
            <a:endParaRPr lang="en-US" sz="1600" b="1" dirty="0">
              <a:solidFill>
                <a:srgbClr val="C00000"/>
              </a:solidFill>
              <a:latin typeface="Comic Sans MS" pitchFamily="66" charset="0"/>
            </a:endParaRPr>
          </a:p>
        </p:txBody>
      </p:sp>
      <p:sp>
        <p:nvSpPr>
          <p:cNvPr id="42" name="TextBox 41"/>
          <p:cNvSpPr txBox="1"/>
          <p:nvPr/>
        </p:nvSpPr>
        <p:spPr>
          <a:xfrm>
            <a:off x="6609124" y="3777019"/>
            <a:ext cx="753208" cy="338554"/>
          </a:xfrm>
          <a:prstGeom prst="rect">
            <a:avLst/>
          </a:prstGeom>
          <a:noFill/>
          <a:effectLst>
            <a:outerShdw blurRad="50800" dist="50800" dir="5400000" algn="ctr" rotWithShape="0">
              <a:srgbClr val="000000">
                <a:alpha val="0"/>
              </a:srgbClr>
            </a:outerShdw>
          </a:effectLst>
        </p:spPr>
        <p:txBody>
          <a:bodyPr wrap="square" rtlCol="0">
            <a:spAutoFit/>
          </a:bodyPr>
          <a:lstStyle/>
          <a:p>
            <a:r>
              <a:rPr lang="el-GR" sz="1600" b="1" dirty="0" smtClean="0">
                <a:solidFill>
                  <a:srgbClr val="C00000"/>
                </a:solidFill>
                <a:latin typeface="+mj-lt"/>
              </a:rPr>
              <a:t>π°→γγ</a:t>
            </a:r>
            <a:r>
              <a:rPr lang="en-US" sz="1600" b="1" dirty="0" smtClean="0">
                <a:solidFill>
                  <a:srgbClr val="C00000"/>
                </a:solidFill>
                <a:latin typeface="+mj-lt"/>
              </a:rPr>
              <a:t> </a:t>
            </a:r>
            <a:endParaRPr lang="en-US" sz="1600" b="1" dirty="0">
              <a:solidFill>
                <a:srgbClr val="C00000"/>
              </a:solidFill>
              <a:latin typeface="Comic Sans MS" pitchFamily="66" charset="0"/>
            </a:endParaRPr>
          </a:p>
        </p:txBody>
      </p:sp>
      <p:sp>
        <p:nvSpPr>
          <p:cNvPr id="48" name="TextBox 47"/>
          <p:cNvSpPr txBox="1"/>
          <p:nvPr/>
        </p:nvSpPr>
        <p:spPr>
          <a:xfrm>
            <a:off x="162506" y="4267973"/>
            <a:ext cx="1557464" cy="338554"/>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600" b="1" dirty="0" smtClean="0">
                <a:solidFill>
                  <a:srgbClr val="1008B8"/>
                </a:solidFill>
                <a:latin typeface="+mj-lt"/>
              </a:rPr>
              <a:t>Event Display </a:t>
            </a:r>
            <a:endParaRPr lang="en-US" sz="1600" b="1" dirty="0">
              <a:solidFill>
                <a:srgbClr val="1008B8"/>
              </a:solidFill>
              <a:latin typeface="Comic Sans MS" pitchFamily="66" charset="0"/>
            </a:endParaRPr>
          </a:p>
        </p:txBody>
      </p:sp>
      <p:sp>
        <p:nvSpPr>
          <p:cNvPr id="49" name="TextBox 48"/>
          <p:cNvSpPr txBox="1"/>
          <p:nvPr/>
        </p:nvSpPr>
        <p:spPr>
          <a:xfrm>
            <a:off x="453048" y="5708540"/>
            <a:ext cx="2682092" cy="338554"/>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600" b="1" i="1" dirty="0" smtClean="0">
                <a:solidFill>
                  <a:srgbClr val="C00000"/>
                </a:solidFill>
                <a:latin typeface="+mj-lt"/>
              </a:rPr>
              <a:t>Electromagnetic calorimeters </a:t>
            </a:r>
            <a:endParaRPr lang="en-US" sz="1600" b="1" i="1" dirty="0">
              <a:solidFill>
                <a:srgbClr val="C00000"/>
              </a:solidFill>
              <a:latin typeface="Comic Sans MS" pitchFamily="66" charset="0"/>
            </a:endParaRPr>
          </a:p>
        </p:txBody>
      </p:sp>
      <p:cxnSp>
        <p:nvCxnSpPr>
          <p:cNvPr id="50" name="Straight Arrow Connector 49"/>
          <p:cNvCxnSpPr/>
          <p:nvPr/>
        </p:nvCxnSpPr>
        <p:spPr>
          <a:xfrm flipH="1" flipV="1">
            <a:off x="2092568" y="5545303"/>
            <a:ext cx="317308" cy="332515"/>
          </a:xfrm>
          <a:prstGeom prst="straightConnector1">
            <a:avLst/>
          </a:prstGeom>
          <a:ln w="1587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2398935" y="5708540"/>
            <a:ext cx="736205" cy="169278"/>
          </a:xfrm>
          <a:prstGeom prst="straightConnector1">
            <a:avLst/>
          </a:prstGeom>
          <a:ln w="1587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2939170" y="5793179"/>
            <a:ext cx="885485" cy="84639"/>
          </a:xfrm>
          <a:prstGeom prst="straightConnector1">
            <a:avLst/>
          </a:prstGeom>
          <a:ln w="1587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2003999" y="4276235"/>
            <a:ext cx="1526076" cy="338554"/>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600" b="1" i="1" dirty="0" smtClean="0">
                <a:solidFill>
                  <a:srgbClr val="C00000"/>
                </a:solidFill>
                <a:latin typeface="+mj-lt"/>
              </a:rPr>
              <a:t>Drift chambers </a:t>
            </a:r>
            <a:endParaRPr lang="en-US" sz="1600" b="1" i="1" dirty="0">
              <a:solidFill>
                <a:srgbClr val="C00000"/>
              </a:solidFill>
              <a:latin typeface="Comic Sans MS" pitchFamily="66" charset="0"/>
            </a:endParaRPr>
          </a:p>
        </p:txBody>
      </p:sp>
      <p:cxnSp>
        <p:nvCxnSpPr>
          <p:cNvPr id="64" name="Straight Arrow Connector 63"/>
          <p:cNvCxnSpPr/>
          <p:nvPr/>
        </p:nvCxnSpPr>
        <p:spPr>
          <a:xfrm flipH="1">
            <a:off x="1719970" y="4495800"/>
            <a:ext cx="642230" cy="713941"/>
          </a:xfrm>
          <a:prstGeom prst="straightConnector1">
            <a:avLst/>
          </a:prstGeom>
          <a:ln w="1587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2349694" y="4495800"/>
            <a:ext cx="2026336" cy="338554"/>
          </a:xfrm>
          <a:prstGeom prst="straightConnector1">
            <a:avLst/>
          </a:prstGeom>
          <a:ln w="1587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162505" y="6152988"/>
            <a:ext cx="4017555" cy="338554"/>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600" b="1" dirty="0">
                <a:solidFill>
                  <a:srgbClr val="1008B8"/>
                </a:solidFill>
                <a:latin typeface="+mj-lt"/>
              </a:rPr>
              <a:t>S</a:t>
            </a:r>
            <a:r>
              <a:rPr lang="en-US" sz="1600" b="1" dirty="0" smtClean="0">
                <a:solidFill>
                  <a:srgbClr val="1008B8"/>
                </a:solidFill>
                <a:latin typeface="+mj-lt"/>
              </a:rPr>
              <a:t>pectrometer in solenoidal magnetic field   </a:t>
            </a:r>
            <a:endParaRPr lang="en-US" sz="1600" b="1" dirty="0">
              <a:solidFill>
                <a:srgbClr val="1008B8"/>
              </a:solidFill>
              <a:latin typeface="Comic Sans MS" pitchFamily="66" charset="0"/>
            </a:endParaRPr>
          </a:p>
        </p:txBody>
      </p:sp>
      <p:sp>
        <p:nvSpPr>
          <p:cNvPr id="71" name="TextBox 70"/>
          <p:cNvSpPr txBox="1"/>
          <p:nvPr/>
        </p:nvSpPr>
        <p:spPr>
          <a:xfrm>
            <a:off x="5840735" y="2766969"/>
            <a:ext cx="1784916" cy="584674"/>
          </a:xfrm>
          <a:prstGeom prst="rect">
            <a:avLst/>
          </a:prstGeom>
          <a:solidFill>
            <a:srgbClr val="FFFF00">
              <a:alpha val="33000"/>
            </a:srgbClr>
          </a:solidFill>
        </p:spPr>
        <p:style>
          <a:lnRef idx="1">
            <a:schemeClr val="accent1"/>
          </a:lnRef>
          <a:fillRef idx="2">
            <a:schemeClr val="accent1"/>
          </a:fillRef>
          <a:effectRef idx="1">
            <a:schemeClr val="accent1"/>
          </a:effectRef>
          <a:fontRef idx="minor">
            <a:schemeClr val="dk1"/>
          </a:fontRef>
        </p:style>
        <p:txBody>
          <a:bodyPr wrap="square" lIns="91340" tIns="45670" rIns="91340" bIns="45670" rtlCol="0">
            <a:spAutoFit/>
          </a:bodyPr>
          <a:lstStyle/>
          <a:p>
            <a:r>
              <a:rPr lang="en-US" sz="1600" b="1" dirty="0" smtClean="0">
                <a:latin typeface="Arial" pitchFamily="34" charset="0"/>
                <a:cs typeface="Arial" pitchFamily="34" charset="0"/>
              </a:rPr>
              <a:t>Neutral particles reconstruction</a:t>
            </a:r>
            <a:endParaRPr lang="en-US" sz="1600" b="1" dirty="0">
              <a:latin typeface="Arial" pitchFamily="34" charset="0"/>
              <a:cs typeface="Arial" pitchFamily="34" charset="0"/>
            </a:endParaRPr>
          </a:p>
        </p:txBody>
      </p:sp>
      <p:sp>
        <p:nvSpPr>
          <p:cNvPr id="72" name="TextBox 71"/>
          <p:cNvSpPr txBox="1"/>
          <p:nvPr/>
        </p:nvSpPr>
        <p:spPr>
          <a:xfrm>
            <a:off x="7886316" y="2583934"/>
            <a:ext cx="1069287" cy="830896"/>
          </a:xfrm>
          <a:prstGeom prst="rect">
            <a:avLst/>
          </a:prstGeom>
          <a:solidFill>
            <a:srgbClr val="FFFF00">
              <a:alpha val="37000"/>
            </a:srgbClr>
          </a:solidFill>
        </p:spPr>
        <p:style>
          <a:lnRef idx="1">
            <a:schemeClr val="accent1"/>
          </a:lnRef>
          <a:fillRef idx="2">
            <a:schemeClr val="accent1"/>
          </a:fillRef>
          <a:effectRef idx="1">
            <a:schemeClr val="accent1"/>
          </a:effectRef>
          <a:fontRef idx="minor">
            <a:schemeClr val="dk1"/>
          </a:fontRef>
        </p:style>
        <p:txBody>
          <a:bodyPr wrap="square" lIns="91340" tIns="45670" rIns="91340" bIns="45670" rtlCol="0">
            <a:spAutoFit/>
          </a:bodyPr>
          <a:lstStyle/>
          <a:p>
            <a:r>
              <a:rPr lang="en-US" sz="1600" b="1" dirty="0" smtClean="0">
                <a:latin typeface="Arial" pitchFamily="34" charset="0"/>
                <a:cs typeface="Arial" pitchFamily="34" charset="0"/>
              </a:rPr>
              <a:t>Charged particles tracking </a:t>
            </a:r>
            <a:endParaRPr lang="en-US" sz="1600" b="1" dirty="0">
              <a:latin typeface="Arial" pitchFamily="34" charset="0"/>
              <a:cs typeface="Arial" pitchFamily="34" charset="0"/>
            </a:endParaRPr>
          </a:p>
        </p:txBody>
      </p:sp>
      <p:sp>
        <p:nvSpPr>
          <p:cNvPr id="73" name="TextBox 72"/>
          <p:cNvSpPr txBox="1"/>
          <p:nvPr/>
        </p:nvSpPr>
        <p:spPr>
          <a:xfrm>
            <a:off x="7709324" y="3630894"/>
            <a:ext cx="1434675" cy="584775"/>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600" b="1" i="1" dirty="0" smtClean="0">
                <a:solidFill>
                  <a:srgbClr val="C00000"/>
                </a:solidFill>
                <a:latin typeface="+mj-lt"/>
              </a:rPr>
              <a:t>Vertex</a:t>
            </a:r>
          </a:p>
          <a:p>
            <a:r>
              <a:rPr lang="en-US" sz="1600" b="1" i="1" dirty="0" smtClean="0">
                <a:solidFill>
                  <a:srgbClr val="C00000"/>
                </a:solidFill>
                <a:latin typeface="+mj-lt"/>
              </a:rPr>
              <a:t>reconstruction </a:t>
            </a:r>
            <a:endParaRPr lang="en-US" sz="1600" b="1" i="1" dirty="0">
              <a:solidFill>
                <a:srgbClr val="C00000"/>
              </a:solidFill>
              <a:latin typeface="Comic Sans MS" pitchFamily="66" charset="0"/>
            </a:endParaRPr>
          </a:p>
        </p:txBody>
      </p:sp>
      <p:sp>
        <p:nvSpPr>
          <p:cNvPr id="74" name="TextBox 73"/>
          <p:cNvSpPr txBox="1"/>
          <p:nvPr/>
        </p:nvSpPr>
        <p:spPr>
          <a:xfrm>
            <a:off x="834958" y="2999382"/>
            <a:ext cx="3029471" cy="584775"/>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600" b="1" dirty="0" smtClean="0">
                <a:solidFill>
                  <a:srgbClr val="1008B8"/>
                </a:solidFill>
                <a:latin typeface="+mj-lt"/>
              </a:rPr>
              <a:t>Results with preliminary detector calibration and alignment </a:t>
            </a:r>
            <a:endParaRPr lang="en-US" sz="1600" b="1" dirty="0">
              <a:solidFill>
                <a:srgbClr val="1008B8"/>
              </a:solidFill>
              <a:latin typeface="Comic Sans MS" pitchFamily="66" charset="0"/>
            </a:endParaRPr>
          </a:p>
        </p:txBody>
      </p:sp>
      <p:cxnSp>
        <p:nvCxnSpPr>
          <p:cNvPr id="75" name="Straight Arrow Connector 74"/>
          <p:cNvCxnSpPr/>
          <p:nvPr/>
        </p:nvCxnSpPr>
        <p:spPr>
          <a:xfrm flipH="1">
            <a:off x="453048" y="4495800"/>
            <a:ext cx="1896645" cy="512594"/>
          </a:xfrm>
          <a:prstGeom prst="straightConnector1">
            <a:avLst/>
          </a:prstGeom>
          <a:ln w="1587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Slide Number Placeholder 4"/>
          <p:cNvSpPr>
            <a:spLocks noGrp="1"/>
          </p:cNvSpPr>
          <p:nvPr>
            <p:ph type="sldNum" sz="quarter" idx="4294967295"/>
          </p:nvPr>
        </p:nvSpPr>
        <p:spPr>
          <a:xfrm>
            <a:off x="3561669" y="6645424"/>
            <a:ext cx="2133600" cy="190125"/>
          </a:xfrm>
          <a:prstGeom prst="rect">
            <a:avLst/>
          </a:prstGeom>
        </p:spPr>
        <p:txBody>
          <a:bodyPr/>
          <a:lstStyle/>
          <a:p>
            <a:fld id="{B58F48A6-A3E1-4848-9AC3-B43F560BE4FE}" type="slidenum">
              <a:rPr lang="en-US" smtClean="0"/>
              <a:pPr/>
              <a:t>14</a:t>
            </a:fld>
            <a:endParaRPr lang="en-US" dirty="0"/>
          </a:p>
        </p:txBody>
      </p:sp>
      <p:sp>
        <p:nvSpPr>
          <p:cNvPr id="3" name="Footer Placeholder 2"/>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865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Run IV (</a:t>
            </a:r>
            <a:r>
              <a:rPr lang="en-US" sz="3600" dirty="0" err="1" smtClean="0"/>
              <a:t>E</a:t>
            </a:r>
            <a:r>
              <a:rPr lang="en-US" sz="3600" baseline="-10000" dirty="0" err="1" smtClean="0"/>
              <a:t>pass</a:t>
            </a:r>
            <a:r>
              <a:rPr lang="en-US" sz="3600" dirty="0" smtClean="0"/>
              <a:t> = 1.9GeV)</a:t>
            </a:r>
            <a:endParaRPr lang="en-US" sz="3600" dirty="0"/>
          </a:p>
        </p:txBody>
      </p:sp>
      <p:sp>
        <p:nvSpPr>
          <p:cNvPr id="3" name="Content Placeholder 2"/>
          <p:cNvSpPr>
            <a:spLocks noGrp="1"/>
          </p:cNvSpPr>
          <p:nvPr>
            <p:ph idx="1"/>
          </p:nvPr>
        </p:nvSpPr>
        <p:spPr>
          <a:xfrm>
            <a:off x="457200" y="890124"/>
            <a:ext cx="8229600" cy="2290313"/>
          </a:xfrm>
        </p:spPr>
        <p:txBody>
          <a:bodyPr>
            <a:normAutofit fontScale="85000" lnSpcReduction="10000"/>
          </a:bodyPr>
          <a:lstStyle/>
          <a:p>
            <a:pPr marL="0" indent="0">
              <a:buNone/>
            </a:pPr>
            <a:r>
              <a:rPr lang="en-US" sz="2000" dirty="0" smtClean="0"/>
              <a:t>2015-Feb-13 to 2015-May-18</a:t>
            </a:r>
          </a:p>
          <a:p>
            <a:r>
              <a:rPr lang="en-US" sz="2000" dirty="0"/>
              <a:t>Commission new 249.5 MHz laser/injector configuration</a:t>
            </a:r>
          </a:p>
          <a:p>
            <a:r>
              <a:rPr lang="en-US" sz="2000" dirty="0" smtClean="0"/>
              <a:t>Commission new 750 MHz 5-pass separators</a:t>
            </a:r>
          </a:p>
          <a:p>
            <a:r>
              <a:rPr lang="en-US" sz="2000" dirty="0" smtClean="0"/>
              <a:t>Exercise new setup process and associated tools: New beam matching process </a:t>
            </a:r>
          </a:p>
          <a:p>
            <a:r>
              <a:rPr lang="en-US" sz="2000" dirty="0"/>
              <a:t>E</a:t>
            </a:r>
            <a:r>
              <a:rPr lang="en-US" sz="2000" dirty="0" smtClean="0"/>
              <a:t>stablish baseline emittance and bunch length evolution </a:t>
            </a:r>
          </a:p>
          <a:p>
            <a:r>
              <a:rPr lang="en-US" sz="2000" dirty="0" smtClean="0"/>
              <a:t>Support ~5wk “early Physics” Operation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31" y="3528203"/>
            <a:ext cx="3201331" cy="280358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171" y="3528204"/>
            <a:ext cx="2925286" cy="2803585"/>
          </a:xfrm>
          <a:prstGeom prst="rect">
            <a:avLst/>
          </a:prstGeom>
        </p:spPr>
      </p:pic>
      <p:sp>
        <p:nvSpPr>
          <p:cNvPr id="14" name="TextBox 13"/>
          <p:cNvSpPr txBox="1"/>
          <p:nvPr/>
        </p:nvSpPr>
        <p:spPr>
          <a:xfrm>
            <a:off x="1017449" y="3167498"/>
            <a:ext cx="2838091" cy="369332"/>
          </a:xfrm>
          <a:prstGeom prst="rect">
            <a:avLst/>
          </a:prstGeom>
          <a:noFill/>
        </p:spPr>
        <p:txBody>
          <a:bodyPr wrap="square" rtlCol="0">
            <a:spAutoFit/>
          </a:bodyPr>
          <a:lstStyle/>
          <a:p>
            <a:pPr algn="ctr"/>
            <a:r>
              <a:rPr lang="en-US" dirty="0" smtClean="0"/>
              <a:t>Quad Scan: Before match</a:t>
            </a:r>
            <a:endParaRPr lang="en-US" dirty="0"/>
          </a:p>
        </p:txBody>
      </p:sp>
      <p:sp>
        <p:nvSpPr>
          <p:cNvPr id="15" name="TextBox 14"/>
          <p:cNvSpPr txBox="1"/>
          <p:nvPr/>
        </p:nvSpPr>
        <p:spPr>
          <a:xfrm>
            <a:off x="5235768" y="3158872"/>
            <a:ext cx="2838091" cy="369332"/>
          </a:xfrm>
          <a:prstGeom prst="rect">
            <a:avLst/>
          </a:prstGeom>
          <a:noFill/>
        </p:spPr>
        <p:txBody>
          <a:bodyPr wrap="square" rtlCol="0">
            <a:spAutoFit/>
          </a:bodyPr>
          <a:lstStyle/>
          <a:p>
            <a:pPr algn="ctr"/>
            <a:r>
              <a:rPr lang="en-US" dirty="0" smtClean="0"/>
              <a:t>Quad Scan: </a:t>
            </a:r>
            <a:r>
              <a:rPr lang="en-US" b="1" dirty="0" smtClean="0"/>
              <a:t>After</a:t>
            </a:r>
            <a:r>
              <a:rPr lang="en-US" dirty="0" smtClean="0"/>
              <a:t> match</a:t>
            </a:r>
            <a:endParaRPr lang="en-US" dirty="0"/>
          </a:p>
        </p:txBody>
      </p:sp>
      <p:sp>
        <p:nvSpPr>
          <p:cNvPr id="16" name="TextBox 15"/>
          <p:cNvSpPr txBox="1"/>
          <p:nvPr/>
        </p:nvSpPr>
        <p:spPr>
          <a:xfrm>
            <a:off x="3094008" y="5617183"/>
            <a:ext cx="1397480" cy="307777"/>
          </a:xfrm>
          <a:prstGeom prst="rect">
            <a:avLst/>
          </a:prstGeom>
          <a:noFill/>
        </p:spPr>
        <p:txBody>
          <a:bodyPr wrap="square" rtlCol="0">
            <a:spAutoFit/>
          </a:bodyPr>
          <a:lstStyle/>
          <a:p>
            <a:r>
              <a:rPr lang="en-US" sz="1400" b="1" dirty="0" smtClean="0">
                <a:solidFill>
                  <a:srgbClr val="1322AD"/>
                </a:solidFill>
              </a:rPr>
              <a:t>Model</a:t>
            </a:r>
            <a:endParaRPr lang="en-US" sz="1400" b="1" dirty="0">
              <a:solidFill>
                <a:srgbClr val="1322AD"/>
              </a:solidFill>
            </a:endParaRPr>
          </a:p>
        </p:txBody>
      </p:sp>
      <p:sp>
        <p:nvSpPr>
          <p:cNvPr id="17" name="TextBox 16"/>
          <p:cNvSpPr txBox="1"/>
          <p:nvPr/>
        </p:nvSpPr>
        <p:spPr>
          <a:xfrm>
            <a:off x="1696528" y="4216828"/>
            <a:ext cx="1397480" cy="307777"/>
          </a:xfrm>
          <a:prstGeom prst="rect">
            <a:avLst/>
          </a:prstGeom>
          <a:noFill/>
        </p:spPr>
        <p:txBody>
          <a:bodyPr wrap="square" rtlCol="0">
            <a:spAutoFit/>
          </a:bodyPr>
          <a:lstStyle/>
          <a:p>
            <a:r>
              <a:rPr lang="en-US" sz="1400" b="1" dirty="0" smtClean="0">
                <a:solidFill>
                  <a:srgbClr val="FF0000"/>
                </a:solidFill>
              </a:rPr>
              <a:t>Measured</a:t>
            </a:r>
            <a:endParaRPr lang="en-US" sz="1400" b="1" dirty="0">
              <a:solidFill>
                <a:srgbClr val="FF0000"/>
              </a:solidFill>
            </a:endParaRPr>
          </a:p>
        </p:txBody>
      </p:sp>
      <p:sp>
        <p:nvSpPr>
          <p:cNvPr id="10" name="Slide Number Placeholder 4"/>
          <p:cNvSpPr>
            <a:spLocks noGrp="1"/>
          </p:cNvSpPr>
          <p:nvPr>
            <p:ph type="sldNum" sz="quarter" idx="4294967295"/>
          </p:nvPr>
        </p:nvSpPr>
        <p:spPr>
          <a:xfrm>
            <a:off x="7800231" y="6427449"/>
            <a:ext cx="2133600" cy="190125"/>
          </a:xfrm>
          <a:prstGeom prst="rect">
            <a:avLst/>
          </a:prstGeom>
        </p:spPr>
        <p:txBody>
          <a:bodyPr/>
          <a:lstStyle/>
          <a:p>
            <a:fld id="{B58F48A6-A3E1-4848-9AC3-B43F560BE4FE}" type="slidenum">
              <a:rPr lang="en-US" smtClean="0"/>
              <a:pPr/>
              <a:t>15</a:t>
            </a:fld>
            <a:endParaRPr lang="en-US" dirty="0"/>
          </a:p>
        </p:txBody>
      </p:sp>
      <p:sp>
        <p:nvSpPr>
          <p:cNvPr id="4" name="TextBox 3"/>
          <p:cNvSpPr txBox="1"/>
          <p:nvPr/>
        </p:nvSpPr>
        <p:spPr>
          <a:xfrm>
            <a:off x="1898620" y="6100957"/>
            <a:ext cx="1195388" cy="230832"/>
          </a:xfrm>
          <a:prstGeom prst="rect">
            <a:avLst/>
          </a:prstGeom>
          <a:solidFill>
            <a:schemeClr val="bg1">
              <a:lumMod val="95000"/>
            </a:schemeClr>
          </a:solidFill>
        </p:spPr>
        <p:txBody>
          <a:bodyPr wrap="square" rtlCol="0">
            <a:spAutoFit/>
          </a:bodyPr>
          <a:lstStyle/>
          <a:p>
            <a:pPr algn="ctr"/>
            <a:r>
              <a:rPr lang="en-US" sz="900" b="1" dirty="0" smtClean="0">
                <a:latin typeface="Minion Pro"/>
              </a:rPr>
              <a:t>K1*L (1/m)</a:t>
            </a:r>
            <a:endParaRPr lang="en-US" sz="900" b="1" dirty="0">
              <a:latin typeface="Minion Pro"/>
            </a:endParaRPr>
          </a:p>
        </p:txBody>
      </p:sp>
      <p:sp>
        <p:nvSpPr>
          <p:cNvPr id="12" name="TextBox 11"/>
          <p:cNvSpPr txBox="1"/>
          <p:nvPr/>
        </p:nvSpPr>
        <p:spPr>
          <a:xfrm>
            <a:off x="6057119" y="6110870"/>
            <a:ext cx="1195388" cy="230832"/>
          </a:xfrm>
          <a:prstGeom prst="rect">
            <a:avLst/>
          </a:prstGeom>
          <a:solidFill>
            <a:schemeClr val="bg1">
              <a:lumMod val="95000"/>
            </a:schemeClr>
          </a:solidFill>
        </p:spPr>
        <p:txBody>
          <a:bodyPr wrap="square" rtlCol="0">
            <a:spAutoFit/>
          </a:bodyPr>
          <a:lstStyle/>
          <a:p>
            <a:pPr algn="ctr"/>
            <a:r>
              <a:rPr lang="en-US" sz="900" b="1" dirty="0" smtClean="0">
                <a:latin typeface="Minion Pro"/>
              </a:rPr>
              <a:t>K1*L (1/m)</a:t>
            </a:r>
            <a:endParaRPr lang="en-US" sz="900" b="1" dirty="0">
              <a:latin typeface="Minion Pro"/>
            </a:endParaRPr>
          </a:p>
        </p:txBody>
      </p:sp>
      <mc:AlternateContent xmlns:mc="http://schemas.openxmlformats.org/markup-compatibility/2006" xmlns:a14="http://schemas.microsoft.com/office/drawing/2010/main">
        <mc:Choice Requires="a14">
          <p:sp>
            <p:nvSpPr>
              <p:cNvPr id="5" name="TextBox 4"/>
              <p:cNvSpPr txBox="1"/>
              <p:nvPr/>
            </p:nvSpPr>
            <p:spPr>
              <a:xfrm>
                <a:off x="4979901" y="4817920"/>
                <a:ext cx="424539" cy="337272"/>
              </a:xfrm>
              <a:prstGeom prst="rect">
                <a:avLst/>
              </a:prstGeom>
              <a:solidFill>
                <a:schemeClr val="bg1">
                  <a:lumMod val="95000"/>
                </a:schemeClr>
              </a:solidFill>
            </p:spPr>
            <p:txBody>
              <a:bodyPr vert="horz"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latin typeface="Cambria Math"/>
                            </a:rPr>
                          </m:ctrlPr>
                        </m:sSubSupPr>
                        <m:e>
                          <m:r>
                            <a:rPr lang="en-US" sz="1400" b="1" i="1" smtClean="0">
                              <a:latin typeface="Cambria Math"/>
                              <a:ea typeface="Cambria Math"/>
                            </a:rPr>
                            <m:t>𝝈</m:t>
                          </m:r>
                        </m:e>
                        <m:sub>
                          <m:r>
                            <a:rPr lang="en-US" sz="1400" b="1" i="1" smtClean="0">
                              <a:latin typeface="Cambria Math"/>
                            </a:rPr>
                            <m:t>𝒚</m:t>
                          </m:r>
                        </m:sub>
                        <m:sup>
                          <m:r>
                            <a:rPr lang="en-US" sz="1400" b="1" i="1" smtClean="0">
                              <a:latin typeface="Cambria Math"/>
                            </a:rPr>
                            <m:t>𝟐</m:t>
                          </m:r>
                        </m:sup>
                      </m:sSubSup>
                    </m:oMath>
                  </m:oMathPara>
                </a14:m>
                <a:endParaRPr lang="en-US" b="1" dirty="0"/>
              </a:p>
            </p:txBody>
          </p:sp>
        </mc:Choice>
        <mc:Fallback xmlns="">
          <p:sp>
            <p:nvSpPr>
              <p:cNvPr id="5" name="TextBox 4"/>
              <p:cNvSpPr txBox="1">
                <a:spLocks noRot="1" noChangeAspect="1" noMove="1" noResize="1" noEditPoints="1" noAdjustHandles="1" noChangeArrowheads="1" noChangeShapeType="1" noTextEdit="1"/>
              </p:cNvSpPr>
              <p:nvPr/>
            </p:nvSpPr>
            <p:spPr>
              <a:xfrm>
                <a:off x="4979901" y="4817920"/>
                <a:ext cx="424539" cy="33727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741276" y="4761359"/>
                <a:ext cx="424539" cy="337272"/>
              </a:xfrm>
              <a:prstGeom prst="rect">
                <a:avLst/>
              </a:prstGeom>
              <a:solidFill>
                <a:schemeClr val="bg1">
                  <a:lumMod val="95000"/>
                </a:schemeClr>
              </a:solidFill>
            </p:spPr>
            <p:txBody>
              <a:bodyPr vert="horz"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latin typeface="Cambria Math"/>
                            </a:rPr>
                          </m:ctrlPr>
                        </m:sSubSupPr>
                        <m:e>
                          <m:r>
                            <a:rPr lang="en-US" sz="1400" b="1" i="1" smtClean="0">
                              <a:latin typeface="Cambria Math"/>
                              <a:ea typeface="Cambria Math"/>
                            </a:rPr>
                            <m:t>𝝈</m:t>
                          </m:r>
                        </m:e>
                        <m:sub>
                          <m:r>
                            <a:rPr lang="en-US" sz="1400" b="1" i="1" smtClean="0">
                              <a:latin typeface="Cambria Math"/>
                            </a:rPr>
                            <m:t>𝒚</m:t>
                          </m:r>
                        </m:sub>
                        <m:sup>
                          <m:r>
                            <a:rPr lang="en-US" sz="1400" b="1" i="1" smtClean="0">
                              <a:latin typeface="Cambria Math"/>
                            </a:rPr>
                            <m:t>𝟐</m:t>
                          </m:r>
                        </m:sup>
                      </m:sSubSup>
                    </m:oMath>
                  </m:oMathPara>
                </a14:m>
                <a:endParaRPr lang="en-US" b="1" dirty="0"/>
              </a:p>
            </p:txBody>
          </p:sp>
        </mc:Choice>
        <mc:Fallback xmlns="">
          <p:sp>
            <p:nvSpPr>
              <p:cNvPr id="18" name="TextBox 17"/>
              <p:cNvSpPr txBox="1">
                <a:spLocks noRot="1" noChangeAspect="1" noMove="1" noResize="1" noEditPoints="1" noAdjustHandles="1" noChangeArrowheads="1" noChangeShapeType="1" noTextEdit="1"/>
              </p:cNvSpPr>
              <p:nvPr/>
            </p:nvSpPr>
            <p:spPr>
              <a:xfrm>
                <a:off x="741276" y="4761359"/>
                <a:ext cx="424539" cy="337272"/>
              </a:xfrm>
              <a:prstGeom prst="rect">
                <a:avLst/>
              </a:prstGeom>
              <a:blipFill rotWithShape="1">
                <a:blip r:embed="rId6"/>
                <a:stretch>
                  <a:fillRect/>
                </a:stretch>
              </a:blipFill>
            </p:spPr>
            <p:txBody>
              <a:bodyPr/>
              <a:lstStyle/>
              <a:p>
                <a:r>
                  <a:rPr lang="en-US">
                    <a:noFill/>
                  </a:rPr>
                  <a:t> </a:t>
                </a:r>
              </a:p>
            </p:txBody>
          </p:sp>
        </mc:Fallback>
      </mc:AlternateContent>
      <p:sp>
        <p:nvSpPr>
          <p:cNvPr id="6" name="Footer Placeholder 5"/>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262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Beam Emittance Evolution at 1.9GeV/pass</a:t>
            </a:r>
            <a:endParaRPr lang="en-US" sz="3200" dirty="0"/>
          </a:p>
        </p:txBody>
      </p:sp>
      <p:sp>
        <p:nvSpPr>
          <p:cNvPr id="4" name="Slide Number Placeholder 3"/>
          <p:cNvSpPr>
            <a:spLocks noGrp="1"/>
          </p:cNvSpPr>
          <p:nvPr>
            <p:ph type="sldNum" sz="quarter" idx="10"/>
          </p:nvPr>
        </p:nvSpPr>
        <p:spPr/>
        <p:txBody>
          <a:bodyPr/>
          <a:lstStyle/>
          <a:p>
            <a:fld id="{0B71D3AA-F628-8F4E-BE52-707AC18962C1}" type="slidenum">
              <a:rPr lang="en-US" smtClean="0"/>
              <a:t>16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311" y="889811"/>
            <a:ext cx="6444692" cy="4756251"/>
          </a:xfrm>
          <a:prstGeom prst="rect">
            <a:avLst/>
          </a:prstGeom>
        </p:spPr>
      </p:pic>
      <p:sp>
        <p:nvSpPr>
          <p:cNvPr id="6" name="TextBox 5"/>
          <p:cNvSpPr txBox="1"/>
          <p:nvPr/>
        </p:nvSpPr>
        <p:spPr>
          <a:xfrm>
            <a:off x="109728" y="5837530"/>
            <a:ext cx="8763610" cy="369332"/>
          </a:xfrm>
          <a:prstGeom prst="rect">
            <a:avLst/>
          </a:prstGeom>
          <a:noFill/>
        </p:spPr>
        <p:txBody>
          <a:bodyPr wrap="square" rtlCol="0">
            <a:spAutoFit/>
          </a:bodyPr>
          <a:lstStyle/>
          <a:p>
            <a:r>
              <a:rPr lang="en-US" dirty="0" smtClean="0"/>
              <a:t>Presented at IPAC15: </a:t>
            </a:r>
            <a:r>
              <a:rPr lang="en-US" dirty="0" err="1" smtClean="0"/>
              <a:t>Satogata</a:t>
            </a:r>
            <a:r>
              <a:rPr lang="en-US" dirty="0" smtClean="0"/>
              <a:t> (WEBD1), more beam physics later today.</a:t>
            </a:r>
            <a:endParaRPr lang="en-US" dirty="0"/>
          </a:p>
        </p:txBody>
      </p:sp>
      <p:sp>
        <p:nvSpPr>
          <p:cNvPr id="3" name="Footer Placeholder 2"/>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9039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B71D3AA-F628-8F4E-BE52-707AC18962C1}" type="slidenum">
              <a:rPr lang="en-US" smtClean="0"/>
              <a:t>17</a:t>
            </a:fld>
            <a:endParaRPr lang="en-US" dirty="0"/>
          </a:p>
        </p:txBody>
      </p:sp>
      <p:sp>
        <p:nvSpPr>
          <p:cNvPr id="5" name="Title 1"/>
          <p:cNvSpPr>
            <a:spLocks noGrp="1"/>
          </p:cNvSpPr>
          <p:nvPr>
            <p:ph type="title"/>
          </p:nvPr>
        </p:nvSpPr>
        <p:spPr/>
        <p:txBody>
          <a:bodyPr/>
          <a:lstStyle/>
          <a:p>
            <a:r>
              <a:rPr lang="en-US" sz="3600" dirty="0" smtClean="0"/>
              <a:t>Tracking Performance: Beam Trips</a:t>
            </a:r>
            <a:endParaRPr lang="en-US" sz="3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749" y="1112433"/>
            <a:ext cx="7985051" cy="5092029"/>
          </a:xfrm>
          <a:prstGeom prst="rect">
            <a:avLst/>
          </a:prstGeom>
        </p:spPr>
      </p:pic>
      <p:sp>
        <p:nvSpPr>
          <p:cNvPr id="2" name="Footer Placeholder 1"/>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5141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CEBAF Reliability</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18</a:t>
            </a:fld>
            <a:endParaRPr lang="en-US" dirty="0"/>
          </a:p>
        </p:txBody>
      </p:sp>
      <p:sp>
        <p:nvSpPr>
          <p:cNvPr id="5" name="Footer Placeholder 4"/>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46586342"/>
              </p:ext>
            </p:extLst>
          </p:nvPr>
        </p:nvGraphicFramePr>
        <p:xfrm>
          <a:off x="209546" y="920750"/>
          <a:ext cx="8601078" cy="3876040"/>
        </p:xfrm>
        <a:graphic>
          <a:graphicData uri="http://schemas.openxmlformats.org/drawingml/2006/table">
            <a:tbl>
              <a:tblPr firstRow="1" bandRow="1">
                <a:tableStyleId>{5C22544A-7EE6-4342-B048-85BDC9FD1C3A}</a:tableStyleId>
              </a:tblPr>
              <a:tblGrid>
                <a:gridCol w="742954"/>
                <a:gridCol w="1181100"/>
                <a:gridCol w="1095375"/>
                <a:gridCol w="1200150"/>
                <a:gridCol w="1133475"/>
                <a:gridCol w="3248024"/>
              </a:tblGrid>
              <a:tr h="370840">
                <a:tc>
                  <a:txBody>
                    <a:bodyPr/>
                    <a:lstStyle/>
                    <a:p>
                      <a:pPr algn="ctr"/>
                      <a:endParaRPr lang="en-US" dirty="0"/>
                    </a:p>
                  </a:txBody>
                  <a:tcPr/>
                </a:tc>
                <a:tc>
                  <a:txBody>
                    <a:bodyPr/>
                    <a:lstStyle/>
                    <a:p>
                      <a:pPr algn="ctr"/>
                      <a:r>
                        <a:rPr lang="en-US" dirty="0" smtClean="0"/>
                        <a:t>Scheduled Weeks</a:t>
                      </a:r>
                      <a:endParaRPr lang="en-US" dirty="0"/>
                    </a:p>
                  </a:txBody>
                  <a:tcPr/>
                </a:tc>
                <a:tc>
                  <a:txBody>
                    <a:bodyPr/>
                    <a:lstStyle/>
                    <a:p>
                      <a:pPr algn="ctr"/>
                      <a:r>
                        <a:rPr lang="en-US" dirty="0" smtClean="0"/>
                        <a:t>Operated </a:t>
                      </a:r>
                    </a:p>
                    <a:p>
                      <a:pPr algn="ctr"/>
                      <a:r>
                        <a:rPr lang="en-US" dirty="0" smtClean="0"/>
                        <a:t>Weeks</a:t>
                      </a:r>
                      <a:endParaRPr lang="en-US" dirty="0"/>
                    </a:p>
                  </a:txBody>
                  <a:tcPr/>
                </a:tc>
                <a:tc>
                  <a:txBody>
                    <a:bodyPr/>
                    <a:lstStyle/>
                    <a:p>
                      <a:pPr algn="ctr"/>
                      <a:r>
                        <a:rPr lang="en-US" dirty="0" smtClean="0"/>
                        <a:t>Reliability</a:t>
                      </a:r>
                      <a:r>
                        <a:rPr lang="en-US" baseline="0" dirty="0" smtClean="0"/>
                        <a:t> Target</a:t>
                      </a:r>
                      <a:endParaRPr lang="en-US" dirty="0"/>
                    </a:p>
                  </a:txBody>
                  <a:tcPr/>
                </a:tc>
                <a:tc>
                  <a:txBody>
                    <a:bodyPr/>
                    <a:lstStyle/>
                    <a:p>
                      <a:pPr algn="ctr"/>
                      <a:r>
                        <a:rPr lang="en-US" dirty="0" smtClean="0"/>
                        <a:t>Reliability Achieved</a:t>
                      </a:r>
                      <a:endParaRPr lang="en-US" dirty="0"/>
                    </a:p>
                  </a:txBody>
                  <a:tcPr/>
                </a:tc>
                <a:tc>
                  <a:txBody>
                    <a:bodyPr/>
                    <a:lstStyle/>
                    <a:p>
                      <a:endParaRPr lang="en-US" dirty="0"/>
                    </a:p>
                  </a:txBody>
                  <a:tcPr/>
                </a:tc>
              </a:tr>
              <a:tr h="370840">
                <a:tc>
                  <a:txBody>
                    <a:bodyPr/>
                    <a:lstStyle/>
                    <a:p>
                      <a:r>
                        <a:rPr lang="en-US" dirty="0" smtClean="0"/>
                        <a:t>FY14</a:t>
                      </a:r>
                      <a:endParaRPr lang="en-US" dirty="0"/>
                    </a:p>
                  </a:txBody>
                  <a:tcPr/>
                </a:tc>
                <a:tc>
                  <a:txBody>
                    <a:bodyPr/>
                    <a:lstStyle/>
                    <a:p>
                      <a:pPr algn="ctr"/>
                      <a:r>
                        <a:rPr lang="en-US" dirty="0" smtClean="0"/>
                        <a:t>13</a:t>
                      </a:r>
                      <a:endParaRPr lang="en-US" dirty="0"/>
                    </a:p>
                  </a:txBody>
                  <a:tcPr/>
                </a:tc>
                <a:tc>
                  <a:txBody>
                    <a:bodyPr/>
                    <a:lstStyle/>
                    <a:p>
                      <a:pPr algn="ctr"/>
                      <a:r>
                        <a:rPr lang="en-US" dirty="0" smtClean="0"/>
                        <a:t>10.3</a:t>
                      </a:r>
                      <a:endParaRPr lang="en-US" dirty="0"/>
                    </a:p>
                  </a:txBody>
                  <a:tcPr/>
                </a:tc>
                <a:tc>
                  <a:txBody>
                    <a:bodyPr/>
                    <a:lstStyle/>
                    <a:p>
                      <a:pPr algn="ctr"/>
                      <a:r>
                        <a:rPr lang="en-US" dirty="0" smtClean="0"/>
                        <a:t>50</a:t>
                      </a:r>
                      <a:endParaRPr lang="en-US" dirty="0"/>
                    </a:p>
                  </a:txBody>
                  <a:tcPr/>
                </a:tc>
                <a:tc>
                  <a:txBody>
                    <a:bodyPr/>
                    <a:lstStyle/>
                    <a:p>
                      <a:pPr algn="ctr"/>
                      <a:r>
                        <a:rPr lang="en-US" dirty="0" smtClean="0"/>
                        <a:t>48</a:t>
                      </a:r>
                      <a:endParaRPr lang="en-US" dirty="0"/>
                    </a:p>
                  </a:txBody>
                  <a:tcPr/>
                </a:tc>
                <a:tc>
                  <a:txBody>
                    <a:bodyPr/>
                    <a:lstStyle/>
                    <a:p>
                      <a:endParaRPr lang="en-US" dirty="0"/>
                    </a:p>
                  </a:txBody>
                  <a:tcPr/>
                </a:tc>
              </a:tr>
              <a:tr h="370840">
                <a:tc>
                  <a:txBody>
                    <a:bodyPr/>
                    <a:lstStyle/>
                    <a:p>
                      <a:r>
                        <a:rPr lang="en-US" dirty="0" smtClean="0"/>
                        <a:t>FY15</a:t>
                      </a:r>
                      <a:endParaRPr lang="en-US" dirty="0"/>
                    </a:p>
                  </a:txBody>
                  <a:tcPr/>
                </a:tc>
                <a:tc>
                  <a:txBody>
                    <a:bodyPr/>
                    <a:lstStyle/>
                    <a:p>
                      <a:pPr algn="ctr"/>
                      <a:r>
                        <a:rPr lang="en-US" dirty="0" smtClean="0"/>
                        <a:t>18</a:t>
                      </a:r>
                      <a:endParaRPr lang="en-US" dirty="0"/>
                    </a:p>
                  </a:txBody>
                  <a:tcPr/>
                </a:tc>
                <a:tc>
                  <a:txBody>
                    <a:bodyPr/>
                    <a:lstStyle/>
                    <a:p>
                      <a:pPr algn="ctr"/>
                      <a:r>
                        <a:rPr lang="en-US" dirty="0" smtClean="0"/>
                        <a:t>19.7</a:t>
                      </a:r>
                      <a:endParaRPr lang="en-US" dirty="0"/>
                    </a:p>
                  </a:txBody>
                  <a:tcPr/>
                </a:tc>
                <a:tc>
                  <a:txBody>
                    <a:bodyPr/>
                    <a:lstStyle/>
                    <a:p>
                      <a:pPr algn="ctr"/>
                      <a:r>
                        <a:rPr lang="en-US" dirty="0" smtClean="0"/>
                        <a:t>58</a:t>
                      </a:r>
                      <a:endParaRPr lang="en-US" dirty="0"/>
                    </a:p>
                  </a:txBody>
                  <a:tcPr/>
                </a:tc>
                <a:tc>
                  <a:txBody>
                    <a:bodyPr/>
                    <a:lstStyle/>
                    <a:p>
                      <a:pPr algn="ctr"/>
                      <a:r>
                        <a:rPr lang="en-US" dirty="0" smtClean="0"/>
                        <a:t>68</a:t>
                      </a:r>
                      <a:endParaRPr lang="en-US" dirty="0"/>
                    </a:p>
                  </a:txBody>
                  <a:tcPr/>
                </a:tc>
                <a:tc>
                  <a:txBody>
                    <a:bodyPr/>
                    <a:lstStyle/>
                    <a:p>
                      <a:r>
                        <a:rPr lang="en-US" dirty="0" smtClean="0"/>
                        <a:t>Received additional funds for more operating weeks</a:t>
                      </a:r>
                      <a:endParaRPr lang="en-US" dirty="0"/>
                    </a:p>
                  </a:txBody>
                  <a:tcPr/>
                </a:tc>
              </a:tr>
              <a:tr h="370840">
                <a:tc>
                  <a:txBody>
                    <a:bodyPr/>
                    <a:lstStyle/>
                    <a:p>
                      <a:r>
                        <a:rPr lang="en-US" dirty="0" smtClean="0"/>
                        <a:t>FY16</a:t>
                      </a:r>
                      <a:endParaRPr lang="en-US" dirty="0"/>
                    </a:p>
                  </a:txBody>
                  <a:tcPr/>
                </a:tc>
                <a:tc>
                  <a:txBody>
                    <a:bodyPr/>
                    <a:lstStyle/>
                    <a:p>
                      <a:pPr algn="ctr"/>
                      <a:r>
                        <a:rPr lang="en-US" dirty="0" smtClean="0"/>
                        <a:t>16</a:t>
                      </a:r>
                      <a:endParaRPr lang="en-US" dirty="0"/>
                    </a:p>
                  </a:txBody>
                  <a:tcPr/>
                </a:tc>
                <a:tc>
                  <a:txBody>
                    <a:bodyPr/>
                    <a:lstStyle/>
                    <a:p>
                      <a:pPr algn="ctr"/>
                      <a:endParaRPr lang="en-US"/>
                    </a:p>
                  </a:txBody>
                  <a:tcPr/>
                </a:tc>
                <a:tc>
                  <a:txBody>
                    <a:bodyPr/>
                    <a:lstStyle/>
                    <a:p>
                      <a:pPr algn="ctr"/>
                      <a:r>
                        <a:rPr lang="en-US" dirty="0" smtClean="0"/>
                        <a:t>66</a:t>
                      </a:r>
                      <a:endParaRPr lang="en-US" dirty="0"/>
                    </a:p>
                  </a:txBody>
                  <a:tcPr/>
                </a:tc>
                <a:tc>
                  <a:txBody>
                    <a:bodyPr/>
                    <a:lstStyle/>
                    <a:p>
                      <a:pPr algn="ctr"/>
                      <a:endParaRPr lang="en-US"/>
                    </a:p>
                  </a:txBody>
                  <a:tcPr/>
                </a:tc>
                <a:tc>
                  <a:txBody>
                    <a:bodyPr/>
                    <a:lstStyle/>
                    <a:p>
                      <a:endParaRPr lang="en-US"/>
                    </a:p>
                  </a:txBody>
                  <a:tcPr/>
                </a:tc>
              </a:tr>
              <a:tr h="370840">
                <a:tc>
                  <a:txBody>
                    <a:bodyPr/>
                    <a:lstStyle/>
                    <a:p>
                      <a:r>
                        <a:rPr lang="en-US" dirty="0" smtClean="0"/>
                        <a:t>FY17</a:t>
                      </a:r>
                      <a:endParaRPr lang="en-US" dirty="0"/>
                    </a:p>
                  </a:txBody>
                  <a:tcPr/>
                </a:tc>
                <a:tc>
                  <a:txBody>
                    <a:bodyPr/>
                    <a:lstStyle/>
                    <a:p>
                      <a:pPr algn="ctr"/>
                      <a:r>
                        <a:rPr lang="en-US" dirty="0" smtClean="0"/>
                        <a:t>27</a:t>
                      </a:r>
                      <a:endParaRPr lang="en-US" dirty="0"/>
                    </a:p>
                  </a:txBody>
                  <a:tcPr/>
                </a:tc>
                <a:tc>
                  <a:txBody>
                    <a:bodyPr/>
                    <a:lstStyle/>
                    <a:p>
                      <a:pPr algn="ctr"/>
                      <a:endParaRPr lang="en-US"/>
                    </a:p>
                  </a:txBody>
                  <a:tcPr/>
                </a:tc>
                <a:tc>
                  <a:txBody>
                    <a:bodyPr/>
                    <a:lstStyle/>
                    <a:p>
                      <a:pPr algn="ctr"/>
                      <a:r>
                        <a:rPr lang="en-US" dirty="0" smtClean="0"/>
                        <a:t>70</a:t>
                      </a:r>
                      <a:endParaRPr lang="en-US" dirty="0"/>
                    </a:p>
                  </a:txBody>
                  <a:tcPr/>
                </a:tc>
                <a:tc>
                  <a:txBody>
                    <a:bodyPr/>
                    <a:lstStyle/>
                    <a:p>
                      <a:pPr algn="ctr"/>
                      <a:endParaRPr lang="en-US"/>
                    </a:p>
                  </a:txBody>
                  <a:tcPr/>
                </a:tc>
                <a:tc>
                  <a:txBody>
                    <a:bodyPr/>
                    <a:lstStyle/>
                    <a:p>
                      <a:endParaRPr lang="en-US"/>
                    </a:p>
                  </a:txBody>
                  <a:tcPr/>
                </a:tc>
              </a:tr>
              <a:tr h="370840">
                <a:tc>
                  <a:txBody>
                    <a:bodyPr/>
                    <a:lstStyle/>
                    <a:p>
                      <a:r>
                        <a:rPr lang="en-US" dirty="0" smtClean="0"/>
                        <a:t>FY18</a:t>
                      </a:r>
                      <a:endParaRPr lang="en-US" dirty="0"/>
                    </a:p>
                  </a:txBody>
                  <a:tcPr/>
                </a:tc>
                <a:tc>
                  <a:txBody>
                    <a:bodyPr/>
                    <a:lstStyle/>
                    <a:p>
                      <a:pPr algn="ctr"/>
                      <a:r>
                        <a:rPr lang="en-US" dirty="0" smtClean="0"/>
                        <a:t>27</a:t>
                      </a:r>
                      <a:endParaRPr lang="en-US" dirty="0"/>
                    </a:p>
                  </a:txBody>
                  <a:tcPr/>
                </a:tc>
                <a:tc>
                  <a:txBody>
                    <a:bodyPr/>
                    <a:lstStyle/>
                    <a:p>
                      <a:pPr algn="ctr"/>
                      <a:endParaRPr lang="en-US" dirty="0"/>
                    </a:p>
                  </a:txBody>
                  <a:tcPr/>
                </a:tc>
                <a:tc>
                  <a:txBody>
                    <a:bodyPr/>
                    <a:lstStyle/>
                    <a:p>
                      <a:pPr algn="ctr"/>
                      <a:r>
                        <a:rPr lang="en-US" dirty="0" smtClean="0"/>
                        <a:t>74</a:t>
                      </a:r>
                      <a:endParaRPr lang="en-US" dirty="0"/>
                    </a:p>
                  </a:txBody>
                  <a:tcPr/>
                </a:tc>
                <a:tc>
                  <a:txBody>
                    <a:bodyPr/>
                    <a:lstStyle/>
                    <a:p>
                      <a:pPr algn="ctr"/>
                      <a:endParaRPr lang="en-US" dirty="0"/>
                    </a:p>
                  </a:txBody>
                  <a:tcPr/>
                </a:tc>
                <a:tc>
                  <a:txBody>
                    <a:bodyPr/>
                    <a:lstStyle/>
                    <a:p>
                      <a:endParaRPr lang="en-US" dirty="0"/>
                    </a:p>
                  </a:txBody>
                  <a:tcPr/>
                </a:tc>
              </a:tr>
              <a:tr h="370840">
                <a:tc>
                  <a:txBody>
                    <a:bodyPr/>
                    <a:lstStyle/>
                    <a:p>
                      <a:r>
                        <a:rPr lang="en-US" dirty="0" smtClean="0"/>
                        <a:t>FY19</a:t>
                      </a:r>
                      <a:endParaRPr lang="en-US" dirty="0"/>
                    </a:p>
                  </a:txBody>
                  <a:tcPr/>
                </a:tc>
                <a:tc>
                  <a:txBody>
                    <a:bodyPr/>
                    <a:lstStyle/>
                    <a:p>
                      <a:pPr algn="ctr"/>
                      <a:r>
                        <a:rPr lang="en-US" dirty="0" smtClean="0"/>
                        <a:t>28</a:t>
                      </a:r>
                      <a:endParaRPr lang="en-US" dirty="0"/>
                    </a:p>
                  </a:txBody>
                  <a:tcPr/>
                </a:tc>
                <a:tc>
                  <a:txBody>
                    <a:bodyPr/>
                    <a:lstStyle/>
                    <a:p>
                      <a:pPr algn="ctr"/>
                      <a:endParaRPr lang="en-US" dirty="0"/>
                    </a:p>
                  </a:txBody>
                  <a:tcPr/>
                </a:tc>
                <a:tc>
                  <a:txBody>
                    <a:bodyPr/>
                    <a:lstStyle/>
                    <a:p>
                      <a:pPr algn="ctr"/>
                      <a:r>
                        <a:rPr lang="en-US" dirty="0" smtClean="0"/>
                        <a:t>78</a:t>
                      </a:r>
                      <a:endParaRPr lang="en-US" dirty="0"/>
                    </a:p>
                  </a:txBody>
                  <a:tcPr/>
                </a:tc>
                <a:tc>
                  <a:txBody>
                    <a:bodyPr/>
                    <a:lstStyle/>
                    <a:p>
                      <a:pPr algn="ctr"/>
                      <a:endParaRPr lang="en-US" dirty="0"/>
                    </a:p>
                  </a:txBody>
                  <a:tcPr/>
                </a:tc>
                <a:tc>
                  <a:txBody>
                    <a:bodyPr/>
                    <a:lstStyle/>
                    <a:p>
                      <a:endParaRPr lang="en-US" dirty="0"/>
                    </a:p>
                  </a:txBody>
                  <a:tcPr/>
                </a:tc>
              </a:tr>
              <a:tr h="370840">
                <a:tc>
                  <a:txBody>
                    <a:bodyPr/>
                    <a:lstStyle/>
                    <a:p>
                      <a:r>
                        <a:rPr lang="en-US" dirty="0" smtClean="0"/>
                        <a:t>FY20</a:t>
                      </a:r>
                      <a:endParaRPr lang="en-US" dirty="0"/>
                    </a:p>
                  </a:txBody>
                  <a:tcPr/>
                </a:tc>
                <a:tc>
                  <a:txBody>
                    <a:bodyPr/>
                    <a:lstStyle/>
                    <a:p>
                      <a:pPr algn="ctr"/>
                      <a:r>
                        <a:rPr lang="en-US" dirty="0" smtClean="0"/>
                        <a:t>28</a:t>
                      </a:r>
                      <a:endParaRPr lang="en-US" dirty="0"/>
                    </a:p>
                  </a:txBody>
                  <a:tcPr/>
                </a:tc>
                <a:tc>
                  <a:txBody>
                    <a:bodyPr/>
                    <a:lstStyle/>
                    <a:p>
                      <a:pPr algn="ctr"/>
                      <a:endParaRPr lang="en-US" dirty="0"/>
                    </a:p>
                  </a:txBody>
                  <a:tcPr/>
                </a:tc>
                <a:tc>
                  <a:txBody>
                    <a:bodyPr/>
                    <a:lstStyle/>
                    <a:p>
                      <a:pPr algn="ctr"/>
                      <a:r>
                        <a:rPr lang="en-US" dirty="0" smtClean="0"/>
                        <a:t>82</a:t>
                      </a:r>
                      <a:endParaRPr lang="en-US" dirty="0"/>
                    </a:p>
                  </a:txBody>
                  <a:tcPr/>
                </a:tc>
                <a:tc>
                  <a:txBody>
                    <a:bodyPr/>
                    <a:lstStyle/>
                    <a:p>
                      <a:pPr algn="ctr"/>
                      <a:endParaRPr lang="en-US" dirty="0"/>
                    </a:p>
                  </a:txBody>
                  <a:tcPr/>
                </a:tc>
                <a:tc>
                  <a:txBody>
                    <a:bodyPr/>
                    <a:lstStyle/>
                    <a:p>
                      <a:endParaRPr lang="en-US" dirty="0"/>
                    </a:p>
                  </a:txBody>
                  <a:tcPr/>
                </a:tc>
              </a:tr>
              <a:tr h="370840">
                <a:tc>
                  <a:txBody>
                    <a:bodyPr/>
                    <a:lstStyle/>
                    <a:p>
                      <a:r>
                        <a:rPr lang="en-US" dirty="0" smtClean="0"/>
                        <a:t>FY21</a:t>
                      </a:r>
                      <a:endParaRPr lang="en-US" dirty="0"/>
                    </a:p>
                  </a:txBody>
                  <a:tcPr/>
                </a:tc>
                <a:tc>
                  <a:txBody>
                    <a:bodyPr/>
                    <a:lstStyle/>
                    <a:p>
                      <a:pPr algn="ctr"/>
                      <a:r>
                        <a:rPr lang="en-US" dirty="0" smtClean="0"/>
                        <a:t>28</a:t>
                      </a:r>
                      <a:endParaRPr lang="en-US" dirty="0"/>
                    </a:p>
                  </a:txBody>
                  <a:tcPr/>
                </a:tc>
                <a:tc>
                  <a:txBody>
                    <a:bodyPr/>
                    <a:lstStyle/>
                    <a:p>
                      <a:pPr algn="ctr"/>
                      <a:endParaRPr lang="en-US" dirty="0"/>
                    </a:p>
                  </a:txBody>
                  <a:tcPr/>
                </a:tc>
                <a:tc>
                  <a:txBody>
                    <a:bodyPr/>
                    <a:lstStyle/>
                    <a:p>
                      <a:pPr algn="ctr"/>
                      <a:r>
                        <a:rPr lang="en-US" dirty="0" smtClean="0"/>
                        <a:t>85</a:t>
                      </a:r>
                      <a:endParaRPr lang="en-US" dirty="0"/>
                    </a:p>
                  </a:txBody>
                  <a:tcPr/>
                </a:tc>
                <a:tc>
                  <a:txBody>
                    <a:bodyPr/>
                    <a:lstStyle/>
                    <a:p>
                      <a:pPr algn="ctr"/>
                      <a:endParaRPr lang="en-US" dirty="0"/>
                    </a:p>
                  </a:txBody>
                  <a:tcPr/>
                </a:tc>
                <a:tc>
                  <a:txBody>
                    <a:bodyPr/>
                    <a:lstStyle/>
                    <a:p>
                      <a:endParaRPr lang="en-US" dirty="0"/>
                    </a:p>
                  </a:txBody>
                  <a:tcPr/>
                </a:tc>
              </a:tr>
            </a:tbl>
          </a:graphicData>
        </a:graphic>
      </p:graphicFrame>
      <p:sp>
        <p:nvSpPr>
          <p:cNvPr id="8" name="TextBox 7"/>
          <p:cNvSpPr txBox="1"/>
          <p:nvPr/>
        </p:nvSpPr>
        <p:spPr>
          <a:xfrm>
            <a:off x="209550" y="4914899"/>
            <a:ext cx="8524874"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Long term schedule is based on “Cost of Living” scenario. </a:t>
            </a:r>
          </a:p>
          <a:p>
            <a:pPr marL="285750" indent="-285750">
              <a:buFont typeface="Arial" panose="020B0604020202020204" pitchFamily="34" charset="0"/>
              <a:buChar char="•"/>
            </a:pPr>
            <a:r>
              <a:rPr lang="en-US" dirty="0" smtClean="0"/>
              <a:t>Additional funding will generally add more operating weeks and may also result in an increase to the reliability target.</a:t>
            </a:r>
          </a:p>
          <a:p>
            <a:pPr marL="285750" indent="-285750">
              <a:buFont typeface="Arial" panose="020B0604020202020204" pitchFamily="34" charset="0"/>
              <a:buChar char="•"/>
            </a:pPr>
            <a:r>
              <a:rPr lang="en-US" dirty="0" smtClean="0"/>
              <a:t>Reliability session this afternoon</a:t>
            </a:r>
          </a:p>
          <a:p>
            <a:pPr marL="285750" indent="-285750">
              <a:buFont typeface="Arial" panose="020B0604020202020204" pitchFamily="34" charset="0"/>
              <a:buChar char="•"/>
            </a:pPr>
            <a:r>
              <a:rPr lang="en-US" dirty="0" smtClean="0"/>
              <a:t>Metrics presentation on Friday </a:t>
            </a:r>
            <a:endParaRPr lang="en-US" dirty="0"/>
          </a:p>
        </p:txBody>
      </p:sp>
    </p:spTree>
    <p:extLst>
      <p:ext uri="{BB962C8B-B14F-4D97-AF65-F5344CB8AC3E}">
        <p14:creationId xmlns:p14="http://schemas.microsoft.com/office/powerpoint/2010/main" val="31283964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Three Hall Program: (</a:t>
            </a:r>
            <a:r>
              <a:rPr lang="en-US" sz="3600" dirty="0" err="1" smtClean="0"/>
              <a:t>E</a:t>
            </a:r>
            <a:r>
              <a:rPr lang="en-US" sz="3600" baseline="-10000" dirty="0" err="1" smtClean="0"/>
              <a:t>pass</a:t>
            </a:r>
            <a:r>
              <a:rPr lang="en-US" sz="3600" dirty="0" smtClean="0"/>
              <a:t>= 1.0 </a:t>
            </a:r>
            <a:r>
              <a:rPr lang="en-US" sz="3600" dirty="0"/>
              <a:t>G</a:t>
            </a:r>
            <a:r>
              <a:rPr lang="en-US" sz="3600" dirty="0" smtClean="0"/>
              <a:t>eV)</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020" y="4516341"/>
            <a:ext cx="2619418" cy="167463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770" y="1977580"/>
            <a:ext cx="2201918" cy="2087782"/>
          </a:xfrm>
          <a:prstGeom prst="rect">
            <a:avLst/>
          </a:prstGeom>
        </p:spPr>
      </p:pic>
      <p:sp>
        <p:nvSpPr>
          <p:cNvPr id="6" name="TextBox 5"/>
          <p:cNvSpPr txBox="1"/>
          <p:nvPr/>
        </p:nvSpPr>
        <p:spPr>
          <a:xfrm>
            <a:off x="192611" y="878589"/>
            <a:ext cx="2619419" cy="646331"/>
          </a:xfrm>
          <a:prstGeom prst="rect">
            <a:avLst/>
          </a:prstGeom>
          <a:noFill/>
        </p:spPr>
        <p:txBody>
          <a:bodyPr wrap="square" rtlCol="0">
            <a:spAutoFit/>
          </a:bodyPr>
          <a:lstStyle/>
          <a:p>
            <a:pPr algn="ctr"/>
            <a:r>
              <a:rPr lang="en-US" dirty="0" smtClean="0">
                <a:latin typeface="Minion Pro"/>
              </a:rPr>
              <a:t>Hall-A: Commissioning e</a:t>
            </a:r>
            <a:r>
              <a:rPr lang="en-US" sz="2200" baseline="10000" dirty="0" smtClean="0">
                <a:latin typeface="Minion Pro"/>
              </a:rPr>
              <a:t>-</a:t>
            </a:r>
            <a:r>
              <a:rPr lang="en-US" dirty="0" smtClean="0">
                <a:latin typeface="Minion Pro"/>
              </a:rPr>
              <a:t> </a:t>
            </a:r>
            <a:r>
              <a:rPr lang="en-US" dirty="0" err="1" smtClean="0">
                <a:latin typeface="Minion Pro"/>
              </a:rPr>
              <a:t>polarimeters</a:t>
            </a:r>
            <a:endParaRPr lang="en-US" dirty="0">
              <a:latin typeface="Minion Pro"/>
            </a:endParaRPr>
          </a:p>
        </p:txBody>
      </p:sp>
      <p:sp>
        <p:nvSpPr>
          <p:cNvPr id="7" name="TextBox 6"/>
          <p:cNvSpPr txBox="1"/>
          <p:nvPr/>
        </p:nvSpPr>
        <p:spPr>
          <a:xfrm>
            <a:off x="3199530" y="878589"/>
            <a:ext cx="2619419" cy="646331"/>
          </a:xfrm>
          <a:prstGeom prst="rect">
            <a:avLst/>
          </a:prstGeom>
          <a:noFill/>
        </p:spPr>
        <p:txBody>
          <a:bodyPr wrap="square" rtlCol="0">
            <a:spAutoFit/>
          </a:bodyPr>
          <a:lstStyle/>
          <a:p>
            <a:pPr algn="ctr"/>
            <a:r>
              <a:rPr lang="en-US" dirty="0" smtClean="0">
                <a:latin typeface="Minion Pro"/>
              </a:rPr>
              <a:t>Hall-B: Ribbon beam for dark matter search</a:t>
            </a:r>
            <a:endParaRPr lang="en-US" dirty="0">
              <a:latin typeface="Minion Pro"/>
            </a:endParaRPr>
          </a:p>
        </p:txBody>
      </p:sp>
      <p:sp>
        <p:nvSpPr>
          <p:cNvPr id="8" name="TextBox 7"/>
          <p:cNvSpPr txBox="1"/>
          <p:nvPr/>
        </p:nvSpPr>
        <p:spPr>
          <a:xfrm>
            <a:off x="6331020" y="909039"/>
            <a:ext cx="2619419" cy="923330"/>
          </a:xfrm>
          <a:prstGeom prst="rect">
            <a:avLst/>
          </a:prstGeom>
          <a:noFill/>
        </p:spPr>
        <p:txBody>
          <a:bodyPr wrap="square" rtlCol="0">
            <a:spAutoFit/>
          </a:bodyPr>
          <a:lstStyle/>
          <a:p>
            <a:pPr algn="ctr"/>
            <a:r>
              <a:rPr lang="en-US" dirty="0" smtClean="0">
                <a:latin typeface="Minion Pro"/>
              </a:rPr>
              <a:t>Hall-D: First coherent bremsstrahlung spectrum</a:t>
            </a:r>
            <a:endParaRPr lang="en-US" dirty="0">
              <a:latin typeface="Minion Pro"/>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612" y="4196588"/>
            <a:ext cx="2619419" cy="2054379"/>
          </a:xfrm>
          <a:prstGeom prst="rect">
            <a:avLst/>
          </a:prstGeom>
        </p:spPr>
      </p:pic>
      <p:cxnSp>
        <p:nvCxnSpPr>
          <p:cNvPr id="11" name="Straight Connector 10"/>
          <p:cNvCxnSpPr/>
          <p:nvPr/>
        </p:nvCxnSpPr>
        <p:spPr>
          <a:xfrm flipV="1">
            <a:off x="1304014" y="4412974"/>
            <a:ext cx="23854" cy="16061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9529" y="3710525"/>
            <a:ext cx="2619419" cy="2540442"/>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3547607" y="4980746"/>
                <a:ext cx="1399430" cy="324769"/>
              </a:xfrm>
              <a:prstGeom prst="rect">
                <a:avLst/>
              </a:prstGeom>
              <a:noFill/>
            </p:spPr>
            <p:txBody>
              <a:bodyPr wrap="square" rtlCol="0">
                <a:spAutoFit/>
              </a:bodyPr>
              <a:lstStyle/>
              <a:p>
                <a14:m>
                  <m:oMath xmlns:m="http://schemas.openxmlformats.org/officeDocument/2006/math">
                    <m:sSubSup>
                      <m:sSubSupPr>
                        <m:ctrlPr>
                          <a:rPr lang="en-US" sz="1400" i="1" smtClean="0">
                            <a:solidFill>
                              <a:srgbClr val="1322AD"/>
                            </a:solidFill>
                            <a:latin typeface="Cambria Math"/>
                          </a:rPr>
                        </m:ctrlPr>
                      </m:sSubSupPr>
                      <m:e>
                        <m:r>
                          <a:rPr lang="en-US" sz="1400" i="1" smtClean="0">
                            <a:solidFill>
                              <a:srgbClr val="1322AD"/>
                            </a:solidFill>
                            <a:latin typeface="Cambria Math"/>
                            <a:ea typeface="Cambria Math"/>
                          </a:rPr>
                          <m:t>𝜎</m:t>
                        </m:r>
                      </m:e>
                      <m:sub>
                        <m:r>
                          <a:rPr lang="en-US" sz="1400" b="0" i="1" smtClean="0">
                            <a:solidFill>
                              <a:srgbClr val="1322AD"/>
                            </a:solidFill>
                            <a:latin typeface="Cambria Math"/>
                          </a:rPr>
                          <m:t>𝑦</m:t>
                        </m:r>
                      </m:sub>
                      <m:sup/>
                    </m:sSubSup>
                    <m:r>
                      <a:rPr lang="en-US" sz="1400" b="0" i="1" smtClean="0">
                        <a:solidFill>
                          <a:srgbClr val="1322AD"/>
                        </a:solidFill>
                        <a:latin typeface="Cambria Math"/>
                      </a:rPr>
                      <m:t>=</m:t>
                    </m:r>
                  </m:oMath>
                </a14:m>
                <a:r>
                  <a:rPr lang="en-US" sz="1400" dirty="0" smtClean="0">
                    <a:solidFill>
                      <a:srgbClr val="1322AD"/>
                    </a:solidFill>
                  </a:rPr>
                  <a:t> 48µm</a:t>
                </a:r>
                <a:endParaRPr lang="en-US" sz="1400" dirty="0">
                  <a:solidFill>
                    <a:srgbClr val="1322AD"/>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547607" y="4980746"/>
                <a:ext cx="1399430" cy="324769"/>
              </a:xfrm>
              <a:prstGeom prst="rect">
                <a:avLst/>
              </a:prstGeom>
              <a:blipFill rotWithShape="1">
                <a:blip r:embed="rId7"/>
                <a:stretch>
                  <a:fillRect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47607" y="3957288"/>
                <a:ext cx="1399430" cy="307777"/>
              </a:xfrm>
              <a:prstGeom prst="rect">
                <a:avLst/>
              </a:prstGeom>
              <a:noFill/>
            </p:spPr>
            <p:txBody>
              <a:bodyPr wrap="square" rtlCol="0">
                <a:spAutoFit/>
              </a:bodyPr>
              <a:lstStyle/>
              <a:p>
                <a14:m>
                  <m:oMath xmlns:m="http://schemas.openxmlformats.org/officeDocument/2006/math">
                    <m:sSubSup>
                      <m:sSubSupPr>
                        <m:ctrlPr>
                          <a:rPr lang="en-US" sz="1400" i="1" smtClean="0">
                            <a:solidFill>
                              <a:srgbClr val="1322AD"/>
                            </a:solidFill>
                            <a:latin typeface="Cambria Math"/>
                          </a:rPr>
                        </m:ctrlPr>
                      </m:sSubSupPr>
                      <m:e>
                        <m:r>
                          <a:rPr lang="en-US" sz="1400" i="1" smtClean="0">
                            <a:solidFill>
                              <a:srgbClr val="1322AD"/>
                            </a:solidFill>
                            <a:latin typeface="Cambria Math"/>
                            <a:ea typeface="Cambria Math"/>
                          </a:rPr>
                          <m:t>𝜎</m:t>
                        </m:r>
                      </m:e>
                      <m:sub>
                        <m:r>
                          <a:rPr lang="en-US" sz="1400" b="0" i="1" smtClean="0">
                            <a:solidFill>
                              <a:srgbClr val="1322AD"/>
                            </a:solidFill>
                            <a:latin typeface="Cambria Math"/>
                          </a:rPr>
                          <m:t>𝑥</m:t>
                        </m:r>
                      </m:sub>
                      <m:sup/>
                    </m:sSubSup>
                    <m:r>
                      <a:rPr lang="en-US" sz="1400" b="0" i="1" smtClean="0">
                        <a:solidFill>
                          <a:srgbClr val="1322AD"/>
                        </a:solidFill>
                        <a:latin typeface="Cambria Math"/>
                      </a:rPr>
                      <m:t>=</m:t>
                    </m:r>
                  </m:oMath>
                </a14:m>
                <a:r>
                  <a:rPr lang="en-US" sz="1400" dirty="0" smtClean="0">
                    <a:solidFill>
                      <a:srgbClr val="1322AD"/>
                    </a:solidFill>
                  </a:rPr>
                  <a:t> 294µm</a:t>
                </a:r>
                <a:endParaRPr lang="en-US" sz="1400" dirty="0">
                  <a:solidFill>
                    <a:srgbClr val="1322AD"/>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47607" y="3957288"/>
                <a:ext cx="1399430" cy="307777"/>
              </a:xfrm>
              <a:prstGeom prst="rect">
                <a:avLst/>
              </a:prstGeom>
              <a:blipFill rotWithShape="1">
                <a:blip r:embed="rId8"/>
                <a:stretch>
                  <a:fillRect t="-1961" b="-17647"/>
                </a:stretch>
              </a:blipFill>
            </p:spPr>
            <p:txBody>
              <a:bodyPr/>
              <a:lstStyle/>
              <a:p>
                <a:r>
                  <a:rPr lang="en-US">
                    <a:noFill/>
                  </a:rPr>
                  <a:t> </a:t>
                </a:r>
              </a:p>
            </p:txBody>
          </p:sp>
        </mc:Fallback>
      </mc:AlternateContent>
      <p:sp>
        <p:nvSpPr>
          <p:cNvPr id="18" name="Slide Number Placeholder 4"/>
          <p:cNvSpPr>
            <a:spLocks noGrp="1"/>
          </p:cNvSpPr>
          <p:nvPr>
            <p:ph type="sldNum" sz="quarter" idx="4294967295"/>
          </p:nvPr>
        </p:nvSpPr>
        <p:spPr>
          <a:xfrm>
            <a:off x="3505200" y="6645425"/>
            <a:ext cx="2133600" cy="190125"/>
          </a:xfrm>
          <a:prstGeom prst="rect">
            <a:avLst/>
          </a:prstGeom>
        </p:spPr>
        <p:txBody>
          <a:bodyPr/>
          <a:lstStyle/>
          <a:p>
            <a:fld id="{B58F48A6-A3E1-4848-9AC3-B43F560BE4FE}" type="slidenum">
              <a:rPr lang="en-US" smtClean="0"/>
              <a:pPr/>
              <a:t>19</a:t>
            </a:fld>
            <a:endParaRPr lang="en-US" dirty="0"/>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9528" y="1932767"/>
            <a:ext cx="2523769" cy="1543795"/>
          </a:xfrm>
          <a:prstGeom prst="rect">
            <a:avLst/>
          </a:prstGeom>
        </p:spPr>
      </p:pic>
      <p:sp>
        <p:nvSpPr>
          <p:cNvPr id="13" name="TextBox 12"/>
          <p:cNvSpPr txBox="1"/>
          <p:nvPr/>
        </p:nvSpPr>
        <p:spPr>
          <a:xfrm>
            <a:off x="3942957" y="2110788"/>
            <a:ext cx="981075" cy="261610"/>
          </a:xfrm>
          <a:prstGeom prst="rect">
            <a:avLst/>
          </a:prstGeom>
          <a:noFill/>
        </p:spPr>
        <p:txBody>
          <a:bodyPr wrap="square" rtlCol="0">
            <a:spAutoFit/>
          </a:bodyPr>
          <a:lstStyle/>
          <a:p>
            <a:r>
              <a:rPr lang="en-US" sz="1100" dirty="0" smtClean="0">
                <a:latin typeface="Minion Pro"/>
              </a:rPr>
              <a:t>Si detectors</a:t>
            </a:r>
            <a:endParaRPr lang="en-US" sz="1100" dirty="0">
              <a:latin typeface="Minion Pro"/>
            </a:endParaRPr>
          </a:p>
        </p:txBody>
      </p:sp>
      <p:cxnSp>
        <p:nvCxnSpPr>
          <p:cNvPr id="17" name="Straight Arrow Connector 16"/>
          <p:cNvCxnSpPr/>
          <p:nvPr/>
        </p:nvCxnSpPr>
        <p:spPr>
          <a:xfrm>
            <a:off x="4247322" y="2354616"/>
            <a:ext cx="261917" cy="254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131634" y="2339138"/>
            <a:ext cx="101566" cy="5405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427791" y="3053496"/>
            <a:ext cx="2162896" cy="230832"/>
          </a:xfrm>
          <a:prstGeom prst="rect">
            <a:avLst/>
          </a:prstGeom>
          <a:noFill/>
        </p:spPr>
        <p:txBody>
          <a:bodyPr wrap="square" rtlCol="0">
            <a:spAutoFit/>
          </a:bodyPr>
          <a:lstStyle/>
          <a:p>
            <a:r>
              <a:rPr lang="en-US" sz="900" b="1" dirty="0" smtClean="0">
                <a:solidFill>
                  <a:srgbClr val="FF0000"/>
                </a:solidFill>
                <a:latin typeface="Minion Pro"/>
              </a:rPr>
              <a:t>BEAM goes here, 1mm gap in Si</a:t>
            </a:r>
            <a:endParaRPr lang="en-US" sz="900" b="1" dirty="0">
              <a:solidFill>
                <a:srgbClr val="FF0000"/>
              </a:solidFill>
              <a:latin typeface="Minion Pro"/>
            </a:endParaRPr>
          </a:p>
        </p:txBody>
      </p:sp>
      <p:cxnSp>
        <p:nvCxnSpPr>
          <p:cNvPr id="26" name="Straight Arrow Connector 25"/>
          <p:cNvCxnSpPr/>
          <p:nvPr/>
        </p:nvCxnSpPr>
        <p:spPr>
          <a:xfrm flipV="1">
            <a:off x="4353218" y="2751343"/>
            <a:ext cx="149171" cy="35004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01089" y="4111177"/>
            <a:ext cx="1602464" cy="276999"/>
          </a:xfrm>
          <a:prstGeom prst="rect">
            <a:avLst/>
          </a:prstGeom>
          <a:solidFill>
            <a:schemeClr val="bg1"/>
          </a:solidFill>
        </p:spPr>
        <p:txBody>
          <a:bodyPr wrap="square" rtlCol="0">
            <a:spAutoFit/>
          </a:bodyPr>
          <a:lstStyle/>
          <a:p>
            <a:pPr algn="ctr"/>
            <a:r>
              <a:rPr lang="en-US" sz="1200" dirty="0" smtClean="0">
                <a:latin typeface="Minion Pro"/>
              </a:rPr>
              <a:t>Compton Asymmetry</a:t>
            </a:r>
            <a:endParaRPr lang="en-US" sz="1200" dirty="0">
              <a:latin typeface="Minion Pro"/>
            </a:endParaRPr>
          </a:p>
        </p:txBody>
      </p:sp>
      <mc:AlternateContent xmlns:mc="http://schemas.openxmlformats.org/markup-compatibility/2006" xmlns:a14="http://schemas.microsoft.com/office/drawing/2010/main">
        <mc:Choice Requires="a14">
          <p:sp>
            <p:nvSpPr>
              <p:cNvPr id="3" name="TextBox 2"/>
              <p:cNvSpPr txBox="1"/>
              <p:nvPr/>
            </p:nvSpPr>
            <p:spPr>
              <a:xfrm>
                <a:off x="557478" y="3497955"/>
                <a:ext cx="1889684" cy="6576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a:rPr>
                            <m:t>𝐴</m:t>
                          </m:r>
                        </m:e>
                        <m:sub>
                          <m:r>
                            <a:rPr lang="en-US" b="0" i="1" smtClean="0">
                              <a:latin typeface="Cambria Math"/>
                            </a:rPr>
                            <m:t>𝑅𝑎𝑤</m:t>
                          </m:r>
                        </m:sub>
                      </m:sSub>
                      <m:r>
                        <a:rPr lang="en-US" b="0" i="1" smtClean="0">
                          <a:latin typeface="Cambria Math"/>
                        </a:rPr>
                        <m:t>=</m:t>
                      </m:r>
                      <m:f>
                        <m:fPr>
                          <m:ctrlPr>
                            <a:rPr lang="en-US" b="0" i="1" smtClean="0">
                              <a:latin typeface="Cambria Math"/>
                            </a:rPr>
                          </m:ctrlPr>
                        </m:fPr>
                        <m:num>
                          <m:sSub>
                            <m:sSubPr>
                              <m:ctrlPr>
                                <a:rPr lang="en-US" b="0" i="1" smtClean="0">
                                  <a:latin typeface="Cambria Math"/>
                                </a:rPr>
                              </m:ctrlPr>
                            </m:sSubPr>
                            <m:e>
                              <m:r>
                                <a:rPr lang="en-US" b="0" i="1" smtClean="0">
                                  <a:latin typeface="Cambria Math"/>
                                </a:rPr>
                                <m:t>𝑁</m:t>
                              </m:r>
                            </m:e>
                            <m:sub>
                              <m:r>
                                <a:rPr lang="en-US" b="0" i="1" smtClean="0">
                                  <a:latin typeface="Cambria Math"/>
                                </a:rPr>
                                <m:t>+</m:t>
                              </m:r>
                            </m:sub>
                          </m:sSub>
                          <m:r>
                            <a:rPr lang="en-US" b="0" i="1" smtClean="0">
                              <a:latin typeface="Cambria Math"/>
                            </a:rPr>
                            <m:t>−</m:t>
                          </m:r>
                          <m:sSub>
                            <m:sSubPr>
                              <m:ctrlPr>
                                <a:rPr lang="en-US" b="0" i="1" smtClean="0">
                                  <a:latin typeface="Cambria Math"/>
                                </a:rPr>
                              </m:ctrlPr>
                            </m:sSubPr>
                            <m:e>
                              <m:r>
                                <a:rPr lang="en-US" b="0" i="1" smtClean="0">
                                  <a:latin typeface="Cambria Math"/>
                                </a:rPr>
                                <m:t>𝑁</m:t>
                              </m:r>
                            </m:e>
                            <m:sub>
                              <m:r>
                                <a:rPr lang="en-US" b="0" i="1" smtClean="0">
                                  <a:latin typeface="Cambria Math"/>
                                </a:rPr>
                                <m:t>−</m:t>
                              </m:r>
                            </m:sub>
                          </m:sSub>
                        </m:num>
                        <m:den>
                          <m:sSub>
                            <m:sSubPr>
                              <m:ctrlPr>
                                <a:rPr lang="en-US" b="0" i="1" smtClean="0">
                                  <a:latin typeface="Cambria Math"/>
                                </a:rPr>
                              </m:ctrlPr>
                            </m:sSubPr>
                            <m:e>
                              <m:r>
                                <a:rPr lang="en-US" b="0" i="1" smtClean="0">
                                  <a:latin typeface="Cambria Math"/>
                                </a:rPr>
                                <m:t>𝑁</m:t>
                              </m:r>
                            </m:e>
                            <m:sub>
                              <m:r>
                                <a:rPr lang="en-US" b="0" i="1" smtClean="0">
                                  <a:latin typeface="Cambria Math"/>
                                </a:rPr>
                                <m:t>+</m:t>
                              </m:r>
                            </m:sub>
                          </m:sSub>
                          <m:r>
                            <a:rPr lang="en-US" b="0" i="1" smtClean="0">
                              <a:latin typeface="Cambria Math"/>
                            </a:rPr>
                            <m:t>+</m:t>
                          </m:r>
                          <m:sSub>
                            <m:sSubPr>
                              <m:ctrlPr>
                                <a:rPr lang="en-US" b="0" i="1" smtClean="0">
                                  <a:latin typeface="Cambria Math"/>
                                </a:rPr>
                              </m:ctrlPr>
                            </m:sSubPr>
                            <m:e>
                              <m:r>
                                <a:rPr lang="en-US" b="0" i="1" smtClean="0">
                                  <a:latin typeface="Cambria Math"/>
                                </a:rPr>
                                <m:t>𝑁</m:t>
                              </m:r>
                            </m:e>
                            <m:sub>
                              <m:r>
                                <a:rPr lang="en-US" b="0" i="1" smtClean="0">
                                  <a:latin typeface="Cambria Math"/>
                                </a:rPr>
                                <m:t>−</m:t>
                              </m:r>
                            </m:sub>
                          </m:sSub>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57478" y="3497955"/>
                <a:ext cx="1889684" cy="657616"/>
              </a:xfrm>
              <a:prstGeom prst="rect">
                <a:avLst/>
              </a:prstGeom>
              <a:blipFill rotWithShape="1">
                <a:blip r:embed="rId10"/>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541" y="1524921"/>
            <a:ext cx="2576489" cy="1951642"/>
          </a:xfrm>
          <a:prstGeom prst="rect">
            <a:avLst/>
          </a:prstGeom>
        </p:spPr>
      </p:pic>
      <p:sp>
        <p:nvSpPr>
          <p:cNvPr id="16" name="Footer Placeholder 15"/>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2022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OPS </a:t>
            </a:r>
            <a:r>
              <a:rPr lang="en-US" dirty="0" err="1" smtClean="0"/>
              <a:t>StayTreat</a:t>
            </a:r>
            <a:r>
              <a:rPr lang="en-US" dirty="0"/>
              <a:t> </a:t>
            </a:r>
            <a:r>
              <a:rPr lang="en-US" dirty="0" smtClean="0"/>
              <a:t>Goals</a:t>
            </a:r>
            <a:endParaRPr lang="en-US" dirty="0"/>
          </a:p>
        </p:txBody>
      </p:sp>
      <p:sp>
        <p:nvSpPr>
          <p:cNvPr id="3" name="Slide Number Placeholder 2"/>
          <p:cNvSpPr>
            <a:spLocks noGrp="1"/>
          </p:cNvSpPr>
          <p:nvPr>
            <p:ph type="sldNum" sz="quarter" idx="10"/>
          </p:nvPr>
        </p:nvSpPr>
        <p:spPr/>
        <p:txBody>
          <a:bodyPr/>
          <a:lstStyle/>
          <a:p>
            <a:fld id="{B58F48A6-A3E1-4848-9AC3-B43F560BE4FE}" type="slidenum">
              <a:rPr lang="en-US" smtClean="0"/>
              <a:pPr/>
              <a:t>2</a:t>
            </a:fld>
            <a:endParaRPr lang="en-US" dirty="0"/>
          </a:p>
        </p:txBody>
      </p:sp>
      <p:sp>
        <p:nvSpPr>
          <p:cNvPr id="4" name="Footer Placeholder 3"/>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
        <p:nvSpPr>
          <p:cNvPr id="5" name="Text Placeholder 4"/>
          <p:cNvSpPr>
            <a:spLocks noGrp="1"/>
          </p:cNvSpPr>
          <p:nvPr>
            <p:ph type="body" sz="quarter" idx="12"/>
          </p:nvPr>
        </p:nvSpPr>
        <p:spPr/>
        <p:txBody>
          <a:bodyPr>
            <a:normAutofit fontScale="92500" lnSpcReduction="10000"/>
          </a:bodyPr>
          <a:lstStyle/>
          <a:p>
            <a:pPr marL="0" indent="0">
              <a:buNone/>
            </a:pPr>
            <a:r>
              <a:rPr lang="en-US" dirty="0"/>
              <a:t>The purpose of this two day workshop is to provide a forum for presentations and discussions on CEBAF operations during the recent commissioning operations.  The presentations should present a balance of successes and shortcomings, with the ultimate goal of improving CEBAF operations, prepare for the challenges of 12GeV operations and establishing routine multi-user operations at the 12GeV design energy.</a:t>
            </a:r>
          </a:p>
          <a:p>
            <a:pPr marL="0" indent="0">
              <a:buNone/>
            </a:pPr>
            <a:endParaRPr lang="en-US" dirty="0"/>
          </a:p>
          <a:p>
            <a:pPr marL="0" indent="0">
              <a:buNone/>
            </a:pPr>
            <a:r>
              <a:rPr lang="en-US" dirty="0"/>
              <a:t>Additional items to be addressed during the workshop include, improving user&lt;-&gt;OPS&lt;-&gt;</a:t>
            </a:r>
            <a:r>
              <a:rPr lang="en-US" dirty="0" err="1"/>
              <a:t>Eng</a:t>
            </a:r>
            <a:r>
              <a:rPr lang="en-US" dirty="0"/>
              <a:t> communications,  reducing the duration for CEBAF restoration and configuration change, reducing the duration for Hall setup, improving CEBAF reliability, and regaining the confidence of the user community that CEBAF and OPS can support the experimental program.</a:t>
            </a:r>
          </a:p>
        </p:txBody>
      </p:sp>
    </p:spTree>
    <p:extLst>
      <p:ext uri="{BB962C8B-B14F-4D97-AF65-F5344CB8AC3E}">
        <p14:creationId xmlns:p14="http://schemas.microsoft.com/office/powerpoint/2010/main" val="2849334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2015 Shutdown Tasks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Preparing for 12GeV Operations:</a:t>
            </a:r>
          </a:p>
          <a:p>
            <a:r>
              <a:rPr lang="en-US" dirty="0" smtClean="0"/>
              <a:t>Utilities Infrastructure Modernization upgrade</a:t>
            </a:r>
          </a:p>
          <a:p>
            <a:pPr lvl="1"/>
            <a:r>
              <a:rPr lang="en-US" dirty="0" smtClean="0"/>
              <a:t>Power grid, cooling towers, communications</a:t>
            </a:r>
          </a:p>
          <a:p>
            <a:r>
              <a:rPr lang="en-US" dirty="0" smtClean="0"/>
              <a:t>Helium Processing</a:t>
            </a:r>
          </a:p>
          <a:p>
            <a:pPr lvl="1"/>
            <a:r>
              <a:rPr lang="en-US" dirty="0" smtClean="0"/>
              <a:t>Energy Reach</a:t>
            </a:r>
          </a:p>
          <a:p>
            <a:r>
              <a:rPr lang="en-US" dirty="0" smtClean="0"/>
              <a:t>750MHz </a:t>
            </a:r>
            <a:r>
              <a:rPr lang="en-US" dirty="0"/>
              <a:t>S</a:t>
            </a:r>
            <a:r>
              <a:rPr lang="en-US" dirty="0" smtClean="0"/>
              <a:t>eparator Cavities</a:t>
            </a:r>
          </a:p>
          <a:p>
            <a:pPr lvl="1"/>
            <a:r>
              <a:rPr lang="en-US" dirty="0" smtClean="0"/>
              <a:t>Modifications to achieve design, enable RF separation at 11GeV. </a:t>
            </a:r>
          </a:p>
          <a:p>
            <a:r>
              <a:rPr lang="en-US" dirty="0" smtClean="0"/>
              <a:t>Cryogenic plant repair and maintenance</a:t>
            </a:r>
          </a:p>
          <a:p>
            <a:r>
              <a:rPr lang="en-US" dirty="0" err="1" smtClean="0"/>
              <a:t>Pathlength</a:t>
            </a:r>
            <a:r>
              <a:rPr lang="en-US" dirty="0" smtClean="0"/>
              <a:t> chicane upgrade</a:t>
            </a:r>
          </a:p>
          <a:p>
            <a:pPr lvl="1"/>
            <a:r>
              <a:rPr lang="en-US" dirty="0" smtClean="0"/>
              <a:t>Restoring the range of the </a:t>
            </a:r>
            <a:r>
              <a:rPr lang="en-US" dirty="0" err="1" smtClean="0"/>
              <a:t>pathlength</a:t>
            </a:r>
            <a:r>
              <a:rPr lang="en-US" dirty="0" smtClean="0"/>
              <a:t> chicane to the 6GeV equivalent.</a:t>
            </a:r>
          </a:p>
          <a:p>
            <a:r>
              <a:rPr lang="en-US" dirty="0" smtClean="0"/>
              <a:t>Tunnel Air Conditioning</a:t>
            </a:r>
          </a:p>
          <a:p>
            <a:pPr lvl="1"/>
            <a:r>
              <a:rPr lang="en-US" dirty="0" smtClean="0"/>
              <a:t>Control temperature rise in tunnel.   Temperature should not rise above 35 C.</a:t>
            </a:r>
          </a:p>
          <a:p>
            <a:r>
              <a:rPr lang="en-US" dirty="0" smtClean="0"/>
              <a:t>Vacuum system hardening</a:t>
            </a:r>
          </a:p>
          <a:p>
            <a:pPr lvl="1"/>
            <a:r>
              <a:rPr lang="en-US" dirty="0" smtClean="0"/>
              <a:t>Preparing for synchrotron radiation induced vacuum loads</a:t>
            </a:r>
          </a:p>
          <a:p>
            <a:r>
              <a:rPr lang="en-US" dirty="0" smtClean="0"/>
              <a:t>Operations </a:t>
            </a:r>
            <a:r>
              <a:rPr lang="en-US" dirty="0" err="1" smtClean="0"/>
              <a:t>StayTreat</a:t>
            </a:r>
            <a:endParaRPr lang="en-US" dirty="0" smtClean="0"/>
          </a:p>
          <a:p>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20</a:t>
            </a:fld>
            <a:endParaRPr lang="en-US" dirty="0"/>
          </a:p>
        </p:txBody>
      </p:sp>
      <p:sp>
        <p:nvSpPr>
          <p:cNvPr id="5" name="Footer Placeholder 4"/>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807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79" y="4612508"/>
            <a:ext cx="6801985" cy="17886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026" y="2287474"/>
            <a:ext cx="3247949" cy="2286218"/>
          </a:xfrm>
          <a:prstGeom prst="rect">
            <a:avLst/>
          </a:prstGeom>
        </p:spPr>
      </p:pic>
      <p:sp>
        <p:nvSpPr>
          <p:cNvPr id="2" name="Title 1"/>
          <p:cNvSpPr>
            <a:spLocks noGrp="1"/>
          </p:cNvSpPr>
          <p:nvPr>
            <p:ph type="title"/>
          </p:nvPr>
        </p:nvSpPr>
        <p:spPr/>
        <p:txBody>
          <a:bodyPr/>
          <a:lstStyle/>
          <a:p>
            <a:r>
              <a:rPr lang="en-US" dirty="0" smtClean="0"/>
              <a:t>Helium Processing</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21</a:t>
            </a:fld>
            <a:endParaRPr lang="en-US" dirty="0"/>
          </a:p>
        </p:txBody>
      </p:sp>
      <p:sp>
        <p:nvSpPr>
          <p:cNvPr id="6" name="TextBox 5"/>
          <p:cNvSpPr txBox="1"/>
          <p:nvPr/>
        </p:nvSpPr>
        <p:spPr>
          <a:xfrm>
            <a:off x="119270" y="1009816"/>
            <a:ext cx="8921363"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Utilized during 6GeV era to improve maximum operating gradient of SRF cavities (to reach 6GeV).</a:t>
            </a:r>
          </a:p>
          <a:p>
            <a:pPr marL="285750" indent="-285750">
              <a:buFont typeface="Arial" panose="020B0604020202020204" pitchFamily="34" charset="0"/>
              <a:buChar char="•"/>
            </a:pPr>
            <a:r>
              <a:rPr lang="en-US" dirty="0" smtClean="0"/>
              <a:t>Insert small amount of gaseous He into the cavity.</a:t>
            </a:r>
          </a:p>
          <a:p>
            <a:pPr marL="285750" indent="-285750">
              <a:buFont typeface="Arial" panose="020B0604020202020204" pitchFamily="34" charset="0"/>
              <a:buChar char="•"/>
            </a:pPr>
            <a:r>
              <a:rPr lang="en-US" dirty="0" smtClean="0"/>
              <a:t>Process cavity with RF power, watch for the radiation signature to drop (field emitters extinguished).</a:t>
            </a:r>
          </a:p>
          <a:p>
            <a:pPr marL="285750" indent="-285750">
              <a:buFont typeface="Arial" panose="020B0604020202020204" pitchFamily="34" charset="0"/>
              <a:buChar char="•"/>
            </a:pPr>
            <a:r>
              <a:rPr lang="en-US" dirty="0" err="1" smtClean="0"/>
              <a:t>Cryo</a:t>
            </a:r>
            <a:r>
              <a:rPr lang="en-US" dirty="0" smtClean="0"/>
              <a:t>-cycle the cavity to remove the He.</a:t>
            </a:r>
          </a:p>
          <a:p>
            <a:pPr marL="285750" indent="-285750">
              <a:buFont typeface="Arial" panose="020B0604020202020204" pitchFamily="34" charset="0"/>
              <a:buChar char="•"/>
            </a:pPr>
            <a:r>
              <a:rPr lang="en-US" dirty="0" smtClean="0"/>
              <a:t>Determine the new maximum operating gradient</a:t>
            </a:r>
            <a:endParaRPr lang="en-US" dirty="0"/>
          </a:p>
        </p:txBody>
      </p:sp>
      <p:sp>
        <p:nvSpPr>
          <p:cNvPr id="7" name="TextBox 6"/>
          <p:cNvSpPr txBox="1"/>
          <p:nvPr/>
        </p:nvSpPr>
        <p:spPr>
          <a:xfrm>
            <a:off x="6966774" y="2871864"/>
            <a:ext cx="1431076" cy="338554"/>
          </a:xfrm>
          <a:prstGeom prst="rect">
            <a:avLst/>
          </a:prstGeom>
          <a:noFill/>
        </p:spPr>
        <p:txBody>
          <a:bodyPr wrap="square" rtlCol="0">
            <a:spAutoFit/>
          </a:bodyPr>
          <a:lstStyle/>
          <a:p>
            <a:r>
              <a:rPr lang="en-US" sz="1600" dirty="0" smtClean="0"/>
              <a:t>Before </a:t>
            </a:r>
            <a:r>
              <a:rPr lang="en-US" sz="1600" dirty="0" err="1" smtClean="0"/>
              <a:t>HeProc</a:t>
            </a:r>
            <a:endParaRPr lang="en-US" sz="1600" dirty="0"/>
          </a:p>
        </p:txBody>
      </p:sp>
      <p:sp>
        <p:nvSpPr>
          <p:cNvPr id="8" name="TextBox 7"/>
          <p:cNvSpPr txBox="1"/>
          <p:nvPr/>
        </p:nvSpPr>
        <p:spPr>
          <a:xfrm>
            <a:off x="7785680" y="4573692"/>
            <a:ext cx="1358320" cy="338554"/>
          </a:xfrm>
          <a:prstGeom prst="rect">
            <a:avLst/>
          </a:prstGeom>
          <a:noFill/>
        </p:spPr>
        <p:txBody>
          <a:bodyPr wrap="square" rtlCol="0">
            <a:spAutoFit/>
          </a:bodyPr>
          <a:lstStyle/>
          <a:p>
            <a:r>
              <a:rPr lang="en-US" sz="1600" dirty="0" smtClean="0">
                <a:solidFill>
                  <a:srgbClr val="FF0000"/>
                </a:solidFill>
              </a:rPr>
              <a:t>After </a:t>
            </a:r>
            <a:r>
              <a:rPr lang="en-US" sz="1600" dirty="0" err="1" smtClean="0">
                <a:solidFill>
                  <a:srgbClr val="FF0000"/>
                </a:solidFill>
              </a:rPr>
              <a:t>HeProc</a:t>
            </a:r>
            <a:endParaRPr lang="en-US" sz="1600" dirty="0">
              <a:solidFill>
                <a:srgbClr val="FF0000"/>
              </a:solidFill>
            </a:endParaRPr>
          </a:p>
        </p:txBody>
      </p:sp>
      <p:sp>
        <p:nvSpPr>
          <p:cNvPr id="9" name="TextBox 8"/>
          <p:cNvSpPr txBox="1"/>
          <p:nvPr/>
        </p:nvSpPr>
        <p:spPr>
          <a:xfrm>
            <a:off x="1536193" y="3223410"/>
            <a:ext cx="4159833" cy="646331"/>
          </a:xfrm>
          <a:prstGeom prst="rect">
            <a:avLst/>
          </a:prstGeom>
          <a:noFill/>
        </p:spPr>
        <p:txBody>
          <a:bodyPr wrap="square" rtlCol="0">
            <a:spAutoFit/>
          </a:bodyPr>
          <a:lstStyle/>
          <a:p>
            <a:pPr algn="r"/>
            <a:r>
              <a:rPr lang="en-US" dirty="0" smtClean="0"/>
              <a:t>Representative gain (~4MV/m) on one C100 cavity recently Helium processed.</a:t>
            </a:r>
            <a:endParaRPr lang="en-US" dirty="0"/>
          </a:p>
        </p:txBody>
      </p:sp>
      <p:cxnSp>
        <p:nvCxnSpPr>
          <p:cNvPr id="11" name="Straight Arrow Connector 10"/>
          <p:cNvCxnSpPr/>
          <p:nvPr/>
        </p:nvCxnSpPr>
        <p:spPr>
          <a:xfrm flipH="1" flipV="1">
            <a:off x="8397850" y="3869741"/>
            <a:ext cx="66990" cy="7039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Footer Placeholder 9"/>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30769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Energy Reach: Past and Future</a:t>
            </a:r>
            <a:endParaRPr lang="en-US" sz="3600" dirty="0"/>
          </a:p>
        </p:txBody>
      </p:sp>
      <p:sp>
        <p:nvSpPr>
          <p:cNvPr id="4" name="Slide Number Placeholder 4"/>
          <p:cNvSpPr>
            <a:spLocks noGrp="1"/>
          </p:cNvSpPr>
          <p:nvPr>
            <p:ph type="sldNum" sz="quarter" idx="4294967295"/>
          </p:nvPr>
        </p:nvSpPr>
        <p:spPr>
          <a:xfrm>
            <a:off x="3505200" y="6645425"/>
            <a:ext cx="2133600" cy="190125"/>
          </a:xfrm>
          <a:prstGeom prst="rect">
            <a:avLst/>
          </a:prstGeom>
        </p:spPr>
        <p:txBody>
          <a:bodyPr/>
          <a:lstStyle/>
          <a:p>
            <a:fld id="{B58F48A6-A3E1-4848-9AC3-B43F560BE4FE}" type="slidenum">
              <a:rPr lang="en-US" smtClean="0"/>
              <a:pPr/>
              <a:t>22</a:t>
            </a:fld>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8983" y="4292711"/>
                <a:ext cx="9046033" cy="2694584"/>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Minion Pro"/>
                  </a:rPr>
                  <a:t>C20/C50 performance degradation: </a:t>
                </a:r>
              </a:p>
              <a:p>
                <a:pPr marL="742950" lvl="1" indent="-285750">
                  <a:buFont typeface="Arial" panose="020B0604020202020204" pitchFamily="34" charset="0"/>
                  <a:buChar char="•"/>
                </a:pPr>
                <a:r>
                  <a:rPr lang="en-US" dirty="0" smtClean="0">
                    <a:latin typeface="Minion Pro"/>
                  </a:rPr>
                  <a:t>0.21 MV/m – year   (~34 MeV/pass - year).</a:t>
                </a:r>
              </a:p>
              <a:p>
                <a:pPr marL="742950" lvl="1" indent="-285750">
                  <a:buFont typeface="Arial" panose="020B0604020202020204" pitchFamily="34" charset="0"/>
                  <a:buChar char="•"/>
                </a:pPr>
                <a:r>
                  <a:rPr lang="en-US" dirty="0">
                    <a:latin typeface="Minion Pro"/>
                  </a:rPr>
                  <a:t>Cause of degradation is unknown, actively being investigated</a:t>
                </a:r>
                <a:r>
                  <a:rPr lang="en-US" dirty="0" smtClean="0">
                    <a:latin typeface="Minion Pro"/>
                  </a:rPr>
                  <a:t>.</a:t>
                </a:r>
              </a:p>
              <a:p>
                <a:pPr marL="285750" indent="-285750">
                  <a:buFont typeface="Arial" panose="020B0604020202020204" pitchFamily="34" charset="0"/>
                  <a:buChar char="•"/>
                </a:pPr>
                <a:r>
                  <a:rPr lang="en-US" dirty="0" smtClean="0">
                    <a:latin typeface="Minion Pro"/>
                  </a:rPr>
                  <a:t>C100 insufficient data to date to reliably estimate degradation, if any.</a:t>
                </a:r>
              </a:p>
              <a:p>
                <a:pPr marL="742950" lvl="1" indent="-285750">
                  <a:buFont typeface="Arial" panose="020B0604020202020204" pitchFamily="34" charset="0"/>
                  <a:buChar char="•"/>
                </a:pPr>
                <a:endParaRPr lang="en-US" dirty="0" smtClean="0">
                  <a:latin typeface="Minion Pro"/>
                </a:endParaRPr>
              </a:p>
              <a:p>
                <a:pPr marL="285750" indent="-285750">
                  <a:buFont typeface="Arial" panose="020B0604020202020204" pitchFamily="34" charset="0"/>
                  <a:buChar char="•"/>
                </a:pPr>
                <a:r>
                  <a:rPr lang="en-US" dirty="0" smtClean="0">
                    <a:latin typeface="Minion Pro"/>
                  </a:rPr>
                  <a:t>Commissioning vs. Operations  cavity performance:</a:t>
                </a:r>
              </a:p>
              <a:p>
                <a:pPr marL="742950" lvl="1" indent="-285750">
                  <a:buFont typeface="Arial" panose="020B0604020202020204" pitchFamily="34" charset="0"/>
                  <a:buChar char="•"/>
                </a:pPr>
                <a14:m>
                  <m:oMath xmlns:m="http://schemas.openxmlformats.org/officeDocument/2006/math">
                    <m:r>
                      <a:rPr lang="en-US" sz="1600" i="1">
                        <a:latin typeface="Cambria Math"/>
                      </a:rPr>
                      <m:t>7</m:t>
                    </m:r>
                    <m:r>
                      <a:rPr lang="en-US" sz="1600" b="0" i="1" smtClean="0">
                        <a:latin typeface="Cambria Math"/>
                      </a:rPr>
                      <m:t>8%&lt;</m:t>
                    </m:r>
                    <m:f>
                      <m:fPr>
                        <m:ctrlPr>
                          <a:rPr lang="en-US" sz="1600" i="1" smtClean="0">
                            <a:latin typeface="Cambria Math"/>
                          </a:rPr>
                        </m:ctrlPr>
                      </m:fPr>
                      <m:num>
                        <m:r>
                          <a:rPr lang="en-US" sz="1600" b="0" i="1" smtClean="0">
                            <a:latin typeface="Cambria Math"/>
                          </a:rPr>
                          <m:t>𝑂𝑝𝑒𝑟𝑎𝑡𝑖𝑜𝑛𝑎𝑙</m:t>
                        </m:r>
                        <m:r>
                          <a:rPr lang="en-US" sz="1600" b="0" i="1" smtClean="0">
                            <a:latin typeface="Cambria Math"/>
                          </a:rPr>
                          <m:t> </m:t>
                        </m:r>
                        <m:r>
                          <a:rPr lang="en-US" sz="1600" b="0" i="1" smtClean="0">
                            <a:latin typeface="Cambria Math"/>
                          </a:rPr>
                          <m:t>𝐺𝑟𝑎𝑑𝑖𝑒𝑛𝑡</m:t>
                        </m:r>
                      </m:num>
                      <m:den>
                        <m:r>
                          <a:rPr lang="en-US" sz="1600" b="0" i="1" smtClean="0">
                            <a:latin typeface="Cambria Math"/>
                          </a:rPr>
                          <m:t>𝐶𝑜𝑚𝑚𝑖𝑠𝑠𝑖𝑜𝑛𝑖𝑛𝑔</m:t>
                        </m:r>
                        <m:r>
                          <a:rPr lang="en-US" sz="1600" b="0" i="1" smtClean="0">
                            <a:latin typeface="Cambria Math"/>
                          </a:rPr>
                          <m:t> </m:t>
                        </m:r>
                        <m:r>
                          <a:rPr lang="en-US" sz="1600" b="0" i="1" smtClean="0">
                            <a:latin typeface="Cambria Math"/>
                          </a:rPr>
                          <m:t>𝐺𝑟𝑎𝑑𝑖𝑒𝑛𝑡</m:t>
                        </m:r>
                      </m:den>
                    </m:f>
                    <m:r>
                      <a:rPr lang="en-US" sz="1600" b="0" i="1" smtClean="0">
                        <a:latin typeface="Cambria Math"/>
                      </a:rPr>
                      <m:t>&lt;94%</m:t>
                    </m:r>
                  </m:oMath>
                </a14:m>
                <a:r>
                  <a:rPr lang="en-US" sz="1600" dirty="0" smtClean="0">
                    <a:latin typeface="Minion Pro"/>
                  </a:rPr>
                  <a:t> </a:t>
                </a:r>
              </a:p>
              <a:p>
                <a:pPr marL="742950" lvl="1" indent="-285750">
                  <a:buFont typeface="Arial" panose="020B0604020202020204" pitchFamily="34" charset="0"/>
                  <a:buChar char="•"/>
                </a:pPr>
                <a:endParaRPr lang="en-US" dirty="0" smtClean="0">
                  <a:latin typeface="Minion Pro"/>
                </a:endParaRPr>
              </a:p>
              <a:p>
                <a:pPr marL="285750" indent="-285750">
                  <a:buFont typeface="Arial" panose="020B0604020202020204" pitchFamily="34" charset="0"/>
                  <a:buChar char="•"/>
                </a:pPr>
                <a:endParaRPr lang="en-US" dirty="0">
                  <a:latin typeface="Minion Pro"/>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8983" y="4292711"/>
                <a:ext cx="9046033" cy="2694584"/>
              </a:xfrm>
              <a:prstGeom prst="rect">
                <a:avLst/>
              </a:prstGeom>
              <a:blipFill rotWithShape="1">
                <a:blip r:embed="rId4"/>
                <a:stretch>
                  <a:fillRect l="-404" t="-1131"/>
                </a:stretch>
              </a:blipFill>
            </p:spPr>
            <p:txBody>
              <a:bodyPr/>
              <a:lstStyle/>
              <a:p>
                <a:r>
                  <a:rPr lang="en-US">
                    <a:noFill/>
                  </a:rPr>
                  <a:t> </a:t>
                </a:r>
              </a:p>
            </p:txBody>
          </p:sp>
        </mc:Fallback>
      </mc:AlternateContent>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84" y="863711"/>
            <a:ext cx="5630176" cy="3429000"/>
          </a:xfrm>
          <a:prstGeom prst="rect">
            <a:avLst/>
          </a:prstGeom>
        </p:spPr>
      </p:pic>
      <p:sp>
        <p:nvSpPr>
          <p:cNvPr id="19" name="TextBox 18"/>
          <p:cNvSpPr txBox="1"/>
          <p:nvPr/>
        </p:nvSpPr>
        <p:spPr>
          <a:xfrm>
            <a:off x="6448508" y="2623929"/>
            <a:ext cx="2393342" cy="923330"/>
          </a:xfrm>
          <a:prstGeom prst="rect">
            <a:avLst/>
          </a:prstGeom>
          <a:noFill/>
        </p:spPr>
        <p:txBody>
          <a:bodyPr wrap="square" rtlCol="0">
            <a:spAutoFit/>
          </a:bodyPr>
          <a:lstStyle/>
          <a:p>
            <a:r>
              <a:rPr lang="en-US" dirty="0" smtClean="0">
                <a:latin typeface="Minion Pro"/>
              </a:rPr>
              <a:t>Helium processing of all cavities planned for Summer 2015</a:t>
            </a:r>
            <a:endParaRPr lang="en-US" dirty="0">
              <a:latin typeface="Minion Pro"/>
            </a:endParaRPr>
          </a:p>
        </p:txBody>
      </p:sp>
      <p:cxnSp>
        <p:nvCxnSpPr>
          <p:cNvPr id="21" name="Straight Arrow Connector 20"/>
          <p:cNvCxnSpPr/>
          <p:nvPr/>
        </p:nvCxnSpPr>
        <p:spPr>
          <a:xfrm flipH="1" flipV="1">
            <a:off x="3423514" y="2728570"/>
            <a:ext cx="2921628" cy="94143"/>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234909" y="2003410"/>
            <a:ext cx="0" cy="20275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701695" y="2208879"/>
            <a:ext cx="633877" cy="369332"/>
          </a:xfrm>
          <a:prstGeom prst="rect">
            <a:avLst/>
          </a:prstGeom>
          <a:noFill/>
        </p:spPr>
        <p:txBody>
          <a:bodyPr wrap="square" rtlCol="0">
            <a:spAutoFit/>
          </a:bodyPr>
          <a:lstStyle/>
          <a:p>
            <a:r>
              <a:rPr lang="en-US" dirty="0" smtClean="0">
                <a:solidFill>
                  <a:srgbClr val="FF0000"/>
                </a:solidFill>
              </a:rPr>
              <a:t>S&amp;T</a:t>
            </a:r>
            <a:endParaRPr lang="en-US" dirty="0">
              <a:solidFill>
                <a:srgbClr val="FF0000"/>
              </a:solidFill>
            </a:endParaRPr>
          </a:p>
        </p:txBody>
      </p:sp>
      <p:sp>
        <p:nvSpPr>
          <p:cNvPr id="6" name="5-Point Star 5"/>
          <p:cNvSpPr/>
          <p:nvPr/>
        </p:nvSpPr>
        <p:spPr>
          <a:xfrm>
            <a:off x="3741725" y="2479496"/>
            <a:ext cx="197510" cy="19743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2043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13" y="194726"/>
            <a:ext cx="8652295" cy="397933"/>
          </a:xfrm>
        </p:spPr>
        <p:txBody>
          <a:bodyPr/>
          <a:lstStyle/>
          <a:p>
            <a:r>
              <a:rPr lang="en-US" sz="3600" dirty="0" smtClean="0"/>
              <a:t>12GeV Operations: Future</a:t>
            </a:r>
            <a:endParaRPr lang="en-US" sz="3600" dirty="0"/>
          </a:p>
        </p:txBody>
      </p:sp>
      <p:sp>
        <p:nvSpPr>
          <p:cNvPr id="4" name="Slide Number Placeholder 4"/>
          <p:cNvSpPr>
            <a:spLocks noGrp="1"/>
          </p:cNvSpPr>
          <p:nvPr>
            <p:ph type="sldNum" sz="quarter" idx="4294967295"/>
          </p:nvPr>
        </p:nvSpPr>
        <p:spPr>
          <a:xfrm>
            <a:off x="3505200" y="6645425"/>
            <a:ext cx="2133600" cy="190125"/>
          </a:xfrm>
          <a:prstGeom prst="rect">
            <a:avLst/>
          </a:prstGeom>
        </p:spPr>
        <p:txBody>
          <a:bodyPr/>
          <a:lstStyle/>
          <a:p>
            <a:fld id="{B58F48A6-A3E1-4848-9AC3-B43F560BE4FE}" type="slidenum">
              <a:rPr lang="en-US" smtClean="0"/>
              <a:pPr/>
              <a:t>23</a:t>
            </a:fld>
            <a:endParaRPr lang="en-US" dirty="0"/>
          </a:p>
        </p:txBody>
      </p:sp>
      <p:sp>
        <p:nvSpPr>
          <p:cNvPr id="3" name="TextBox 2"/>
          <p:cNvSpPr txBox="1"/>
          <p:nvPr/>
        </p:nvSpPr>
        <p:spPr>
          <a:xfrm>
            <a:off x="232913" y="874643"/>
            <a:ext cx="8799769"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Minion Pro"/>
              </a:rPr>
              <a:t>Complete the Summer 2015  shutdown tasks.</a:t>
            </a:r>
          </a:p>
          <a:p>
            <a:pPr marL="285750" indent="-285750">
              <a:buFont typeface="Arial" panose="020B0604020202020204" pitchFamily="34" charset="0"/>
              <a:buChar char="•"/>
            </a:pPr>
            <a:r>
              <a:rPr lang="en-US" sz="1600" dirty="0" smtClean="0">
                <a:latin typeface="Minion Pro"/>
              </a:rPr>
              <a:t>Operate RF systems 24/7 for two weeks prior beam operations.</a:t>
            </a:r>
          </a:p>
          <a:p>
            <a:pPr marL="742950" lvl="1" indent="-285750">
              <a:buFont typeface="Arial" panose="020B0604020202020204" pitchFamily="34" charset="0"/>
              <a:buChar char="•"/>
            </a:pPr>
            <a:r>
              <a:rPr lang="en-US" sz="1600" dirty="0" smtClean="0">
                <a:latin typeface="Minion Pro"/>
              </a:rPr>
              <a:t>Optimize C100 LLRF to achieve design gradients (or beyond).</a:t>
            </a:r>
          </a:p>
          <a:p>
            <a:pPr marL="742950" lvl="1" indent="-285750">
              <a:buFont typeface="Arial" panose="020B0604020202020204" pitchFamily="34" charset="0"/>
              <a:buChar char="•"/>
            </a:pPr>
            <a:r>
              <a:rPr lang="en-US" sz="1600" dirty="0" smtClean="0">
                <a:latin typeface="Minion Pro"/>
              </a:rPr>
              <a:t>Collect data on C20 trip rates, used to optimize gradient distribution with minimal trip rate.</a:t>
            </a:r>
          </a:p>
          <a:p>
            <a:pPr marL="742950" lvl="1" indent="-285750">
              <a:buFont typeface="Arial" panose="020B0604020202020204" pitchFamily="34" charset="0"/>
              <a:buChar char="•"/>
            </a:pPr>
            <a:r>
              <a:rPr lang="en-US" sz="1600" dirty="0" smtClean="0">
                <a:latin typeface="Minion Pro"/>
              </a:rPr>
              <a:t>Decrease the gap between </a:t>
            </a:r>
            <a:r>
              <a:rPr lang="en-US" sz="1600" dirty="0" err="1" smtClean="0">
                <a:latin typeface="Minion Pro"/>
              </a:rPr>
              <a:t>E</a:t>
            </a:r>
            <a:r>
              <a:rPr lang="en-US" sz="1600" baseline="-25000" dirty="0" err="1" smtClean="0">
                <a:latin typeface="Minion Pro"/>
              </a:rPr>
              <a:t>maxOPS</a:t>
            </a:r>
            <a:r>
              <a:rPr lang="en-US" sz="1600" dirty="0" smtClean="0">
                <a:latin typeface="Minion Pro"/>
              </a:rPr>
              <a:t> and GMES for all cavity types.</a:t>
            </a:r>
          </a:p>
        </p:txBody>
      </p:sp>
      <p:sp>
        <p:nvSpPr>
          <p:cNvPr id="5" name="TextBox 4"/>
          <p:cNvSpPr txBox="1"/>
          <p:nvPr/>
        </p:nvSpPr>
        <p:spPr>
          <a:xfrm>
            <a:off x="232911" y="2855368"/>
            <a:ext cx="8736159" cy="3139321"/>
          </a:xfrm>
          <a:prstGeom prst="rect">
            <a:avLst/>
          </a:prstGeom>
          <a:solidFill>
            <a:schemeClr val="accent5">
              <a:lumMod val="20000"/>
              <a:lumOff val="80000"/>
            </a:schemeClr>
          </a:solidFill>
        </p:spPr>
        <p:txBody>
          <a:bodyPr wrap="square" numCol="2" rtlCol="0">
            <a:spAutoFit/>
          </a:bodyPr>
          <a:lstStyle/>
          <a:p>
            <a:r>
              <a:rPr lang="en-US" b="1" u="sng" dirty="0" smtClean="0">
                <a:latin typeface="Minion Pro"/>
              </a:rPr>
              <a:t>Fall2015 (</a:t>
            </a:r>
            <a:r>
              <a:rPr lang="en-US" b="1" u="sng" dirty="0" err="1" smtClean="0">
                <a:solidFill>
                  <a:srgbClr val="FF0000"/>
                </a:solidFill>
                <a:latin typeface="Minion Pro"/>
              </a:rPr>
              <a:t>E</a:t>
            </a:r>
            <a:r>
              <a:rPr lang="en-US" b="1" u="sng" baseline="-10000" dirty="0" err="1" smtClean="0">
                <a:solidFill>
                  <a:srgbClr val="FF0000"/>
                </a:solidFill>
                <a:latin typeface="Minion Pro"/>
              </a:rPr>
              <a:t>pass</a:t>
            </a:r>
            <a:r>
              <a:rPr lang="en-US" b="1" u="sng" dirty="0" smtClean="0">
                <a:solidFill>
                  <a:srgbClr val="FF0000"/>
                </a:solidFill>
                <a:latin typeface="Minion Pro"/>
              </a:rPr>
              <a:t> = 2.2 GeV</a:t>
            </a:r>
            <a:r>
              <a:rPr lang="en-US" b="1" u="sng" dirty="0" smtClean="0">
                <a:latin typeface="Minion Pro"/>
              </a:rPr>
              <a:t>):</a:t>
            </a:r>
          </a:p>
          <a:p>
            <a:r>
              <a:rPr lang="en-US" dirty="0" smtClean="0">
                <a:latin typeface="Minion Pro"/>
              </a:rPr>
              <a:t>2015-Oct-26 to 2015-Dec-21 </a:t>
            </a:r>
          </a:p>
          <a:p>
            <a:pPr marL="285750" indent="-285750">
              <a:buFont typeface="Arial" panose="020B0604020202020204" pitchFamily="34" charset="0"/>
              <a:buChar char="•"/>
            </a:pPr>
            <a:r>
              <a:rPr lang="en-US" dirty="0" smtClean="0">
                <a:latin typeface="Minion Pro"/>
              </a:rPr>
              <a:t>Emittance/energy spread growth studies.</a:t>
            </a:r>
          </a:p>
          <a:p>
            <a:pPr marL="285750" indent="-285750">
              <a:buFont typeface="Arial" panose="020B0604020202020204" pitchFamily="34" charset="0"/>
              <a:buChar char="•"/>
            </a:pPr>
            <a:r>
              <a:rPr lang="en-US" dirty="0" smtClean="0">
                <a:latin typeface="Minion Pro"/>
              </a:rPr>
              <a:t>SRF performance optimization at full energy.</a:t>
            </a:r>
          </a:p>
          <a:p>
            <a:pPr marL="742950" lvl="1" indent="-285750">
              <a:buFont typeface="Arial" panose="020B0604020202020204" pitchFamily="34" charset="0"/>
              <a:buChar char="•"/>
            </a:pPr>
            <a:r>
              <a:rPr lang="en-US" dirty="0" smtClean="0">
                <a:latin typeface="Minion Pro"/>
              </a:rPr>
              <a:t>Minimize trip rate</a:t>
            </a:r>
          </a:p>
          <a:p>
            <a:pPr marL="742950" lvl="1" indent="-285750">
              <a:buFont typeface="Arial" panose="020B0604020202020204" pitchFamily="34" charset="0"/>
              <a:buChar char="•"/>
            </a:pPr>
            <a:r>
              <a:rPr lang="en-US" dirty="0" smtClean="0">
                <a:latin typeface="Minion Pro"/>
              </a:rPr>
              <a:t>Minimize recovery time</a:t>
            </a:r>
          </a:p>
          <a:p>
            <a:pPr marL="742950" lvl="1" indent="-285750">
              <a:buFont typeface="Arial" panose="020B0604020202020204" pitchFamily="34" charset="0"/>
              <a:buChar char="•"/>
            </a:pPr>
            <a:r>
              <a:rPr lang="en-US" dirty="0" smtClean="0">
                <a:latin typeface="Minion Pro"/>
              </a:rPr>
              <a:t>Maximize gradient </a:t>
            </a:r>
          </a:p>
          <a:p>
            <a:pPr marL="285750" indent="-285750">
              <a:buFont typeface="Arial" panose="020B0604020202020204" pitchFamily="34" charset="0"/>
              <a:buChar char="•"/>
            </a:pPr>
            <a:r>
              <a:rPr lang="en-US" dirty="0" smtClean="0">
                <a:latin typeface="Minion Pro"/>
              </a:rPr>
              <a:t>Detector commissioning at full energy.</a:t>
            </a:r>
          </a:p>
          <a:p>
            <a:pPr marL="285750" indent="-285750">
              <a:buFont typeface="Arial" panose="020B0604020202020204" pitchFamily="34" charset="0"/>
              <a:buChar char="•"/>
            </a:pPr>
            <a:r>
              <a:rPr lang="en-US" dirty="0" smtClean="0">
                <a:latin typeface="Minion Pro"/>
              </a:rPr>
              <a:t>Opportunistic beams for Physics.</a:t>
            </a:r>
          </a:p>
          <a:p>
            <a:r>
              <a:rPr lang="en-US" b="1" u="sng" dirty="0" smtClean="0">
                <a:latin typeface="Minion Pro"/>
              </a:rPr>
              <a:t>Spring2016 (</a:t>
            </a:r>
            <a:r>
              <a:rPr lang="en-US" b="1" u="sng" dirty="0" err="1" smtClean="0">
                <a:solidFill>
                  <a:srgbClr val="FF0000"/>
                </a:solidFill>
                <a:latin typeface="Minion Pro"/>
              </a:rPr>
              <a:t>E</a:t>
            </a:r>
            <a:r>
              <a:rPr lang="en-US" b="1" u="sng" baseline="-10000" dirty="0" err="1" smtClean="0">
                <a:solidFill>
                  <a:srgbClr val="FF0000"/>
                </a:solidFill>
                <a:latin typeface="Minion Pro"/>
              </a:rPr>
              <a:t>pass</a:t>
            </a:r>
            <a:r>
              <a:rPr lang="en-US" b="1" u="sng" smtClean="0">
                <a:solidFill>
                  <a:srgbClr val="FF0000"/>
                </a:solidFill>
                <a:latin typeface="Minion Pro"/>
              </a:rPr>
              <a:t> = 2.2 GeV</a:t>
            </a:r>
            <a:r>
              <a:rPr lang="en-US" b="1" u="sng" dirty="0" smtClean="0">
                <a:latin typeface="Minion Pro"/>
              </a:rPr>
              <a:t>): </a:t>
            </a:r>
          </a:p>
          <a:p>
            <a:r>
              <a:rPr lang="en-US" dirty="0" smtClean="0">
                <a:latin typeface="Minion Pro"/>
              </a:rPr>
              <a:t>2016-Jan-28 </a:t>
            </a:r>
            <a:r>
              <a:rPr lang="en-US" dirty="0">
                <a:latin typeface="Minion Pro"/>
              </a:rPr>
              <a:t>to 2016-Mar-31</a:t>
            </a:r>
          </a:p>
          <a:p>
            <a:pPr marL="285750" indent="-285750">
              <a:buFont typeface="Arial" panose="020B0604020202020204" pitchFamily="34" charset="0"/>
              <a:buChar char="•"/>
            </a:pPr>
            <a:r>
              <a:rPr lang="en-US" b="1" dirty="0">
                <a:solidFill>
                  <a:srgbClr val="FF0000"/>
                </a:solidFill>
                <a:latin typeface="Minion Pro"/>
              </a:rPr>
              <a:t>First Physics runs </a:t>
            </a:r>
            <a:r>
              <a:rPr lang="en-US" b="1" dirty="0" smtClean="0">
                <a:solidFill>
                  <a:srgbClr val="FF0000"/>
                </a:solidFill>
                <a:latin typeface="Minion Pro"/>
              </a:rPr>
              <a:t>with CEBAF at </a:t>
            </a:r>
            <a:r>
              <a:rPr lang="en-US" b="1" dirty="0">
                <a:solidFill>
                  <a:srgbClr val="FF0000"/>
                </a:solidFill>
                <a:latin typeface="Minion Pro"/>
              </a:rPr>
              <a:t>12 GeV energy: Halls A&amp;D </a:t>
            </a:r>
          </a:p>
          <a:p>
            <a:pPr marL="285750" indent="-285750">
              <a:buFont typeface="Arial" panose="020B0604020202020204" pitchFamily="34" charset="0"/>
              <a:buChar char="•"/>
            </a:pPr>
            <a:endParaRPr lang="en-US" b="1" u="sng" dirty="0">
              <a:latin typeface="Minion Pro"/>
            </a:endParaRPr>
          </a:p>
        </p:txBody>
      </p:sp>
      <p:sp>
        <p:nvSpPr>
          <p:cNvPr id="6" name="Footer Placeholder 5"/>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9473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Non-Beam Accomplishments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Successfully completed the Accelerator Readiness Review process (several staged reviews) for 12GeV CEBAF.</a:t>
            </a:r>
          </a:p>
          <a:p>
            <a:r>
              <a:rPr lang="en-US" dirty="0" smtClean="0"/>
              <a:t>Commissioned the </a:t>
            </a:r>
            <a:r>
              <a:rPr lang="en-US" dirty="0" err="1" smtClean="0"/>
              <a:t>cryo</a:t>
            </a:r>
            <a:r>
              <a:rPr lang="en-US" dirty="0" smtClean="0"/>
              <a:t> plants and established 2K operations in North and South </a:t>
            </a:r>
            <a:r>
              <a:rPr lang="en-US" dirty="0" err="1" smtClean="0"/>
              <a:t>linacs</a:t>
            </a:r>
            <a:r>
              <a:rPr lang="en-US" dirty="0" smtClean="0"/>
              <a:t>.</a:t>
            </a:r>
          </a:p>
          <a:p>
            <a:r>
              <a:rPr lang="en-US" dirty="0" smtClean="0"/>
              <a:t>Established the CEBAF Element Database (CED) as the definitive source for CEBAF configuration.</a:t>
            </a:r>
          </a:p>
          <a:p>
            <a:pPr lvl="1"/>
            <a:r>
              <a:rPr lang="en-US" dirty="0" smtClean="0"/>
              <a:t>CED used to drive many other new developments, Hot Check Out tool, control screen generation, beam matching tool, etc.  </a:t>
            </a:r>
          </a:p>
          <a:p>
            <a:r>
              <a:rPr lang="en-US" dirty="0" smtClean="0"/>
              <a:t>Installed and checked every CEBAF element (over 8000) before beam transport.</a:t>
            </a:r>
          </a:p>
          <a:p>
            <a:pPr lvl="1"/>
            <a:r>
              <a:rPr lang="en-US" dirty="0" smtClean="0"/>
              <a:t>Accelerator 12GeV KPP demonstrated</a:t>
            </a:r>
          </a:p>
          <a:p>
            <a:r>
              <a:rPr lang="en-US" dirty="0" smtClean="0"/>
              <a:t>Fully characterized (</a:t>
            </a:r>
            <a:r>
              <a:rPr lang="en-US" dirty="0" err="1" smtClean="0"/>
              <a:t>E</a:t>
            </a:r>
            <a:r>
              <a:rPr lang="en-US" baseline="-25000" dirty="0" err="1" smtClean="0"/>
              <a:t>max</a:t>
            </a:r>
            <a:r>
              <a:rPr lang="en-US" dirty="0" smtClean="0"/>
              <a:t>, Q</a:t>
            </a:r>
            <a:r>
              <a:rPr lang="en-US" baseline="-25000" dirty="0" smtClean="0"/>
              <a:t>0</a:t>
            </a:r>
            <a:r>
              <a:rPr lang="en-US" dirty="0" smtClean="0"/>
              <a:t>, Field Emission) every SRF cavity before the start of 12GeV operations.</a:t>
            </a:r>
          </a:p>
          <a:p>
            <a:pPr lvl="1"/>
            <a:r>
              <a:rPr lang="en-US" dirty="0" smtClean="0"/>
              <a:t>Provides a baseline for gauging SRF performance in the future.</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24</a:t>
            </a:fld>
            <a:endParaRPr lang="en-US" dirty="0"/>
          </a:p>
        </p:txBody>
      </p:sp>
      <p:sp>
        <p:nvSpPr>
          <p:cNvPr id="5" name="Footer Placeholder 4"/>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836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Beam Commissioning Accomplishments</a:t>
            </a:r>
            <a:endParaRPr lang="en-US" sz="3600" dirty="0"/>
          </a:p>
        </p:txBody>
      </p:sp>
      <p:sp>
        <p:nvSpPr>
          <p:cNvPr id="3" name="Content Placeholder 2"/>
          <p:cNvSpPr>
            <a:spLocks noGrp="1"/>
          </p:cNvSpPr>
          <p:nvPr>
            <p:ph idx="1"/>
          </p:nvPr>
        </p:nvSpPr>
        <p:spPr/>
        <p:txBody>
          <a:bodyPr>
            <a:normAutofit fontScale="92500" lnSpcReduction="20000"/>
          </a:bodyPr>
          <a:lstStyle/>
          <a:p>
            <a:r>
              <a:rPr lang="en-US" dirty="0" smtClean="0"/>
              <a:t>2.2GeV/pass one-pass beam transport with greater than 50% availability.</a:t>
            </a:r>
          </a:p>
          <a:p>
            <a:pPr lvl="1"/>
            <a:r>
              <a:rPr lang="en-US" dirty="0"/>
              <a:t>Accelerator 12GeV Project KPP </a:t>
            </a:r>
            <a:r>
              <a:rPr lang="en-US" dirty="0" smtClean="0"/>
              <a:t>demonstrated</a:t>
            </a:r>
          </a:p>
          <a:p>
            <a:pPr lvl="1"/>
            <a:r>
              <a:rPr lang="en-US" dirty="0" smtClean="0"/>
              <a:t>Evidence that the RF gradient is insufficient for Physics operations (high availability).</a:t>
            </a:r>
          </a:p>
          <a:p>
            <a:r>
              <a:rPr lang="en-US" dirty="0" smtClean="0"/>
              <a:t>Multi-pass capability established.</a:t>
            </a:r>
          </a:p>
          <a:p>
            <a:pPr lvl="1"/>
            <a:r>
              <a:rPr lang="en-US" dirty="0" smtClean="0"/>
              <a:t>First use of small (kHz) change of the Master Oscillator to deal with large (2cm’ish) changes in CEBAF circumference.</a:t>
            </a:r>
          </a:p>
          <a:p>
            <a:r>
              <a:rPr lang="en-US" dirty="0" smtClean="0"/>
              <a:t>5.5pass beam transported to the Hall-D dump.</a:t>
            </a:r>
          </a:p>
          <a:p>
            <a:pPr lvl="1"/>
            <a:r>
              <a:rPr lang="en-US" dirty="0" smtClean="0"/>
              <a:t>Shielding issues identified and addressed.</a:t>
            </a:r>
          </a:p>
          <a:p>
            <a:pPr lvl="1"/>
            <a:r>
              <a:rPr lang="en-US" dirty="0" smtClean="0"/>
              <a:t>CW beam successfully transported to Hall-D dump.</a:t>
            </a:r>
          </a:p>
          <a:p>
            <a:pPr lvl="1"/>
            <a:r>
              <a:rPr lang="en-US" dirty="0" smtClean="0"/>
              <a:t>First photons generated and sent into Hall-D.</a:t>
            </a:r>
          </a:p>
          <a:p>
            <a:pPr lvl="1"/>
            <a:r>
              <a:rPr lang="en-US" dirty="0" smtClean="0"/>
              <a:t>Hall-D detector 12GeV Project KPP demonstrated.</a:t>
            </a:r>
          </a:p>
          <a:p>
            <a:endParaRPr lang="en-US" dirty="0" smtClean="0"/>
          </a:p>
          <a:p>
            <a:endParaRPr lang="en-US" dirty="0" smtClean="0"/>
          </a:p>
          <a:p>
            <a:pPr lvl="1"/>
            <a:endParaRPr lang="en-US" baseline="30000" dirty="0"/>
          </a:p>
        </p:txBody>
      </p:sp>
      <p:sp>
        <p:nvSpPr>
          <p:cNvPr id="4" name="Slide Number Placeholder 3"/>
          <p:cNvSpPr>
            <a:spLocks noGrp="1"/>
          </p:cNvSpPr>
          <p:nvPr>
            <p:ph type="sldNum" sz="quarter" idx="10"/>
          </p:nvPr>
        </p:nvSpPr>
        <p:spPr/>
        <p:txBody>
          <a:bodyPr/>
          <a:lstStyle/>
          <a:p>
            <a:fld id="{0B71D3AA-F628-8F4E-BE52-707AC18962C1}" type="slidenum">
              <a:rPr lang="en-US" smtClean="0"/>
              <a:t>25</a:t>
            </a:fld>
            <a:endParaRPr lang="en-US" dirty="0"/>
          </a:p>
        </p:txBody>
      </p:sp>
      <p:sp>
        <p:nvSpPr>
          <p:cNvPr id="5" name="Footer Placeholder 4"/>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7539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Beam Commissioning Accomplishments (cont.)</a:t>
            </a:r>
            <a:endParaRPr lang="en-US" sz="3200" dirty="0"/>
          </a:p>
        </p:txBody>
      </p:sp>
      <p:sp>
        <p:nvSpPr>
          <p:cNvPr id="3" name="Content Placeholder 2"/>
          <p:cNvSpPr>
            <a:spLocks noGrp="1"/>
          </p:cNvSpPr>
          <p:nvPr>
            <p:ph idx="1"/>
          </p:nvPr>
        </p:nvSpPr>
        <p:spPr/>
        <p:txBody>
          <a:bodyPr>
            <a:normAutofit/>
          </a:bodyPr>
          <a:lstStyle/>
          <a:p>
            <a:r>
              <a:rPr lang="en-US" dirty="0" smtClean="0"/>
              <a:t>Multi-user capability established.</a:t>
            </a:r>
          </a:p>
          <a:p>
            <a:r>
              <a:rPr lang="en-US" dirty="0" smtClean="0"/>
              <a:t>CW beam, up to 50</a:t>
            </a:r>
            <a:r>
              <a:rPr lang="en-US" dirty="0" smtClean="0">
                <a:latin typeface="Symbol" panose="05050102010706020507" pitchFamily="18" charset="2"/>
              </a:rPr>
              <a:t>m</a:t>
            </a:r>
            <a:r>
              <a:rPr lang="en-US" dirty="0" smtClean="0"/>
              <a:t>A delivered to Hall-A (2-pass).</a:t>
            </a:r>
          </a:p>
          <a:p>
            <a:r>
              <a:rPr lang="en-US" dirty="0" smtClean="0"/>
              <a:t>Extraction system 499MHz and 750MHz commissioned.</a:t>
            </a:r>
          </a:p>
          <a:p>
            <a:pPr lvl="1"/>
            <a:r>
              <a:rPr lang="en-US" dirty="0" smtClean="0"/>
              <a:t>New 750MHz cavity power limitation identified.</a:t>
            </a:r>
          </a:p>
          <a:p>
            <a:pPr lvl="1"/>
            <a:r>
              <a:rPr lang="en-US" dirty="0" smtClean="0"/>
              <a:t>New 249.5MHz laser drive system issues identified.</a:t>
            </a:r>
          </a:p>
          <a:p>
            <a:r>
              <a:rPr lang="en-US" dirty="0" smtClean="0"/>
              <a:t>Physics quality beams delivered to Hall-A and Hall-B.</a:t>
            </a:r>
          </a:p>
          <a:p>
            <a:pPr lvl="1"/>
            <a:r>
              <a:rPr lang="en-US" dirty="0" smtClean="0"/>
              <a:t>Hall-A DVCS exp. one Q</a:t>
            </a:r>
            <a:r>
              <a:rPr lang="en-US" baseline="30000" dirty="0" smtClean="0"/>
              <a:t>2  </a:t>
            </a:r>
            <a:r>
              <a:rPr lang="en-US" dirty="0" smtClean="0"/>
              <a:t>point measured.</a:t>
            </a:r>
          </a:p>
          <a:p>
            <a:pPr lvl="1"/>
            <a:r>
              <a:rPr lang="en-US" dirty="0" smtClean="0"/>
              <a:t>Hall-B HPS exp.  ~1/3 of the 1GeV data collected (additional runs at 2.2,4.4 and 6.6 GeV).</a:t>
            </a:r>
          </a:p>
          <a:p>
            <a:endParaRPr lang="en-US" dirty="0" smtClean="0"/>
          </a:p>
          <a:p>
            <a:pPr lvl="1"/>
            <a:endParaRPr lang="en-US" baseline="30000" dirty="0"/>
          </a:p>
        </p:txBody>
      </p:sp>
      <p:sp>
        <p:nvSpPr>
          <p:cNvPr id="4" name="Slide Number Placeholder 3"/>
          <p:cNvSpPr>
            <a:spLocks noGrp="1"/>
          </p:cNvSpPr>
          <p:nvPr>
            <p:ph type="sldNum" sz="quarter" idx="10"/>
          </p:nvPr>
        </p:nvSpPr>
        <p:spPr/>
        <p:txBody>
          <a:bodyPr/>
          <a:lstStyle/>
          <a:p>
            <a:fld id="{0B71D3AA-F628-8F4E-BE52-707AC18962C1}" type="slidenum">
              <a:rPr lang="en-US" smtClean="0"/>
              <a:t>26</a:t>
            </a:fld>
            <a:endParaRPr lang="en-US" dirty="0"/>
          </a:p>
        </p:txBody>
      </p:sp>
      <p:sp>
        <p:nvSpPr>
          <p:cNvPr id="5" name="Footer Placeholder 4"/>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39307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We’ve Learned</a:t>
            </a:r>
            <a:endParaRPr lang="en-US" dirty="0"/>
          </a:p>
        </p:txBody>
      </p:sp>
      <p:sp>
        <p:nvSpPr>
          <p:cNvPr id="3" name="Content Placeholder 2"/>
          <p:cNvSpPr>
            <a:spLocks noGrp="1"/>
          </p:cNvSpPr>
          <p:nvPr>
            <p:ph idx="1"/>
          </p:nvPr>
        </p:nvSpPr>
        <p:spPr>
          <a:xfrm>
            <a:off x="381000" y="976737"/>
            <a:ext cx="8582025" cy="5488388"/>
          </a:xfrm>
        </p:spPr>
        <p:txBody>
          <a:bodyPr>
            <a:normAutofit fontScale="70000" lnSpcReduction="20000"/>
          </a:bodyPr>
          <a:lstStyle/>
          <a:p>
            <a:r>
              <a:rPr lang="en-US" dirty="0" smtClean="0"/>
              <a:t>Gradient not quite enough for Physics operations</a:t>
            </a:r>
          </a:p>
          <a:p>
            <a:pPr lvl="1"/>
            <a:r>
              <a:rPr lang="en-US" dirty="0" smtClean="0"/>
              <a:t>Helium Processing required to achieve design energy</a:t>
            </a:r>
          </a:p>
          <a:p>
            <a:pPr lvl="1"/>
            <a:r>
              <a:rPr lang="en-US" dirty="0" smtClean="0"/>
              <a:t>C100 controls optimization/operations training -&gt; increase C100 operational gradients.</a:t>
            </a:r>
          </a:p>
          <a:p>
            <a:r>
              <a:rPr lang="en-US" dirty="0" smtClean="0"/>
              <a:t>CEBAF Circumference can change significantly during long down periods.</a:t>
            </a:r>
          </a:p>
          <a:p>
            <a:pPr lvl="1"/>
            <a:r>
              <a:rPr lang="en-US" dirty="0" smtClean="0"/>
              <a:t>Master Oscillator </a:t>
            </a:r>
            <a:r>
              <a:rPr lang="en-US" dirty="0" smtClean="0">
                <a:latin typeface="Symbol" panose="05050102010706020507" pitchFamily="18" charset="2"/>
              </a:rPr>
              <a:t>Dl </a:t>
            </a:r>
            <a:r>
              <a:rPr lang="en-US" dirty="0" smtClean="0"/>
              <a:t> crucial in dealing with large change. </a:t>
            </a:r>
          </a:p>
          <a:p>
            <a:pPr lvl="1"/>
            <a:r>
              <a:rPr lang="en-US" dirty="0" smtClean="0"/>
              <a:t>Some diagnostics (a few special BPMs) not happy  with large (10kHz) changes.</a:t>
            </a:r>
          </a:p>
          <a:p>
            <a:r>
              <a:rPr lang="en-US" dirty="0" smtClean="0"/>
              <a:t>Beam matching at the Arc entrance is a valid approach for CEBAF setup.</a:t>
            </a:r>
          </a:p>
          <a:p>
            <a:pPr lvl="1"/>
            <a:r>
              <a:rPr lang="en-US" dirty="0" smtClean="0"/>
              <a:t>Non-zero M</a:t>
            </a:r>
            <a:r>
              <a:rPr lang="en-US" baseline="-25000" dirty="0" smtClean="0"/>
              <a:t>56</a:t>
            </a:r>
            <a:r>
              <a:rPr lang="en-US" dirty="0" smtClean="0"/>
              <a:t> in the upper arcs has presented some challenges.  </a:t>
            </a:r>
          </a:p>
          <a:p>
            <a:pPr lvl="1"/>
            <a:r>
              <a:rPr lang="en-US" dirty="0" smtClean="0"/>
              <a:t>Plan to revert back to M</a:t>
            </a:r>
            <a:r>
              <a:rPr lang="en-US" baseline="-25000" dirty="0" smtClean="0"/>
              <a:t>56</a:t>
            </a:r>
            <a:r>
              <a:rPr lang="en-US" dirty="0" smtClean="0"/>
              <a:t>=0 (6GeV CEBAF Optics) for the Fall program.</a:t>
            </a:r>
          </a:p>
          <a:p>
            <a:r>
              <a:rPr lang="en-US" dirty="0" smtClean="0"/>
              <a:t>Four hall separation system, 750MHz cavities &amp; 249.5MHz laser drive, not 11GeV capable. </a:t>
            </a:r>
          </a:p>
          <a:p>
            <a:pPr lvl="1"/>
            <a:r>
              <a:rPr lang="en-US" dirty="0" smtClean="0"/>
              <a:t>New 249.5MHz drive system under design, in the meantime analog system in place.</a:t>
            </a:r>
          </a:p>
          <a:p>
            <a:pPr lvl="1"/>
            <a:r>
              <a:rPr lang="en-US" dirty="0" smtClean="0"/>
              <a:t>750MHz cavity power issues identified and being addressed.</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27</a:t>
            </a:fld>
            <a:endParaRPr lang="en-US" dirty="0"/>
          </a:p>
        </p:txBody>
      </p:sp>
      <p:sp>
        <p:nvSpPr>
          <p:cNvPr id="5" name="Footer Placeholder 4"/>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9248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361950" y="913128"/>
            <a:ext cx="8519657" cy="4048486"/>
          </a:xfrm>
        </p:spPr>
        <p:txBody>
          <a:bodyPr>
            <a:normAutofit fontScale="85000" lnSpcReduction="20000"/>
          </a:bodyPr>
          <a:lstStyle/>
          <a:p>
            <a:pPr marL="0" indent="0">
              <a:buNone/>
            </a:pPr>
            <a:r>
              <a:rPr lang="en-US" b="1" dirty="0" smtClean="0"/>
              <a:t>Turbulent Spring 2015</a:t>
            </a:r>
            <a:r>
              <a:rPr lang="en-US" dirty="0" smtClean="0"/>
              <a:t>:</a:t>
            </a:r>
          </a:p>
          <a:p>
            <a:r>
              <a:rPr lang="en-US" dirty="0" smtClean="0"/>
              <a:t>Beam matching at entrance to each Arc demonstrated as a valid approach.</a:t>
            </a:r>
          </a:p>
          <a:p>
            <a:r>
              <a:rPr lang="en-US" dirty="0" smtClean="0"/>
              <a:t>4-hall separation system commissioned.</a:t>
            </a:r>
          </a:p>
          <a:p>
            <a:r>
              <a:rPr lang="en-US" dirty="0" smtClean="0"/>
              <a:t>Cryogenics remains a single point of failure.</a:t>
            </a:r>
          </a:p>
          <a:p>
            <a:pPr marL="0" indent="0">
              <a:buNone/>
            </a:pPr>
            <a:r>
              <a:rPr lang="en-US" b="1" dirty="0" smtClean="0"/>
              <a:t>Plan for 12GeV Operations</a:t>
            </a:r>
            <a:r>
              <a:rPr lang="en-US" dirty="0" smtClean="0"/>
              <a:t>:</a:t>
            </a:r>
          </a:p>
          <a:p>
            <a:r>
              <a:rPr lang="en-US" dirty="0" smtClean="0"/>
              <a:t>Helium processing of all cavities will provide the gradient reach needed for 12GeV operations.</a:t>
            </a:r>
          </a:p>
          <a:p>
            <a:r>
              <a:rPr lang="en-US" dirty="0" smtClean="0"/>
              <a:t>Tunnel AC, Dogleg upgrade, 750MHz cavity, vacuum system hardening, etc.  will ease some of the challenges of 12GeV operation.</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28</a:t>
            </a:fld>
            <a:endParaRPr lang="en-US" dirty="0"/>
          </a:p>
        </p:txBody>
      </p:sp>
      <p:sp>
        <p:nvSpPr>
          <p:cNvPr id="5" name="TextBox 4"/>
          <p:cNvSpPr txBox="1"/>
          <p:nvPr/>
        </p:nvSpPr>
        <p:spPr>
          <a:xfrm>
            <a:off x="361950" y="5137108"/>
            <a:ext cx="8519657" cy="1200329"/>
          </a:xfrm>
          <a:prstGeom prst="rect">
            <a:avLst/>
          </a:prstGeom>
          <a:solidFill>
            <a:srgbClr val="FFFF00"/>
          </a:solidFill>
        </p:spPr>
        <p:txBody>
          <a:bodyPr wrap="square" rtlCol="0">
            <a:spAutoFit/>
          </a:bodyPr>
          <a:lstStyle/>
          <a:p>
            <a:pPr algn="ctr"/>
            <a:r>
              <a:rPr lang="en-US" sz="2400" dirty="0" smtClean="0"/>
              <a:t>Majority of the Summer 2015 shutdown work is in support of operating CEBAF at the 12GeV design energy this Fall, Spring 2016 and beyond.</a:t>
            </a:r>
            <a:endParaRPr lang="en-US" sz="2400" dirty="0"/>
          </a:p>
        </p:txBody>
      </p:sp>
      <p:sp>
        <p:nvSpPr>
          <p:cNvPr id="6" name="Footer Placeholder 5"/>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78010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3-day </a:t>
            </a:r>
            <a:r>
              <a:rPr lang="en-US" dirty="0" err="1" smtClean="0"/>
              <a:t>StayTreat</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29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3349"/>
            <a:ext cx="5174833" cy="6074553"/>
          </a:xfrm>
          <a:prstGeom prst="rect">
            <a:avLst/>
          </a:prstGeom>
        </p:spPr>
      </p:pic>
      <p:sp>
        <p:nvSpPr>
          <p:cNvPr id="6" name="TextBox 5"/>
          <p:cNvSpPr txBox="1"/>
          <p:nvPr/>
        </p:nvSpPr>
        <p:spPr>
          <a:xfrm>
            <a:off x="5600699" y="1190625"/>
            <a:ext cx="3343275" cy="4247317"/>
          </a:xfrm>
          <a:prstGeom prst="rect">
            <a:avLst/>
          </a:prstGeom>
          <a:noFill/>
        </p:spPr>
        <p:txBody>
          <a:bodyPr wrap="square" rtlCol="0">
            <a:spAutoFit/>
          </a:bodyPr>
          <a:lstStyle/>
          <a:p>
            <a:pPr marL="285750" indent="-285750">
              <a:buFont typeface="Arial" panose="020B0604020202020204" pitchFamily="34" charset="0"/>
              <a:buChar char="•"/>
            </a:pPr>
            <a:r>
              <a:rPr lang="en-US" dirty="0"/>
              <a:t>Chairs please keep the speakers on schedule and the discussion focused</a:t>
            </a:r>
            <a:r>
              <a:rPr lang="en-US" dirty="0" smtClean="0"/>
              <a:t>.</a:t>
            </a:r>
          </a:p>
          <a:p>
            <a:pPr marL="285750" indent="-285750">
              <a:buFont typeface="Arial" panose="020B0604020202020204" pitchFamily="34" charset="0"/>
              <a:buChar char="•"/>
            </a:pPr>
            <a:r>
              <a:rPr lang="en-US" dirty="0" smtClean="0"/>
              <a:t>Speakers please respect the schedule.</a:t>
            </a:r>
          </a:p>
          <a:p>
            <a:pPr marL="285750" indent="-285750">
              <a:buFont typeface="Arial" panose="020B0604020202020204" pitchFamily="34" charset="0"/>
              <a:buChar char="•"/>
            </a:pPr>
            <a:r>
              <a:rPr lang="en-US" dirty="0" smtClean="0"/>
              <a:t>Audience please keep the discussion relevant, respectful, crisp and invigorating. </a:t>
            </a:r>
          </a:p>
          <a:p>
            <a:pPr marL="285750" indent="-285750">
              <a:buFont typeface="Arial" panose="020B0604020202020204" pitchFamily="34" charset="0"/>
              <a:buChar char="•"/>
            </a:pPr>
            <a:r>
              <a:rPr lang="en-US" dirty="0" smtClean="0"/>
              <a:t>Actions items will be distilled from the presentations and discussion.  No need to solve the problem during the meeting.</a:t>
            </a:r>
          </a:p>
          <a:p>
            <a:pPr marL="285750" indent="-285750">
              <a:buFont typeface="Arial" panose="020B0604020202020204" pitchFamily="34" charset="0"/>
              <a:buChar char="•"/>
            </a:pPr>
            <a:endParaRPr lang="en-US" dirty="0" smtClean="0"/>
          </a:p>
          <a:p>
            <a:endParaRPr lang="en-US" dirty="0"/>
          </a:p>
        </p:txBody>
      </p:sp>
      <p:sp>
        <p:nvSpPr>
          <p:cNvPr id="3" name="Footer Placeholder 2"/>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0282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Slide Number Placeholder 2"/>
          <p:cNvSpPr>
            <a:spLocks noGrp="1"/>
          </p:cNvSpPr>
          <p:nvPr>
            <p:ph type="sldNum" sz="quarter" idx="10"/>
          </p:nvPr>
        </p:nvSpPr>
        <p:spPr/>
        <p:txBody>
          <a:bodyPr/>
          <a:lstStyle/>
          <a:p>
            <a:fld id="{B58F48A6-A3E1-4848-9AC3-B43F560BE4FE}" type="slidenum">
              <a:rPr lang="en-US" smtClean="0"/>
              <a:pPr/>
              <a:t>3</a:t>
            </a:fld>
            <a:endParaRPr lang="en-US" dirty="0"/>
          </a:p>
        </p:txBody>
      </p:sp>
      <p:sp>
        <p:nvSpPr>
          <p:cNvPr id="4" name="Footer Placeholder 3"/>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
        <p:nvSpPr>
          <p:cNvPr id="5" name="Text Placeholder 4"/>
          <p:cNvSpPr>
            <a:spLocks noGrp="1"/>
          </p:cNvSpPr>
          <p:nvPr>
            <p:ph type="body" sz="quarter" idx="12"/>
          </p:nvPr>
        </p:nvSpPr>
        <p:spPr/>
        <p:txBody>
          <a:bodyPr>
            <a:normAutofit/>
          </a:bodyPr>
          <a:lstStyle/>
          <a:p>
            <a:r>
              <a:rPr lang="en-US" dirty="0" smtClean="0"/>
              <a:t>Accelerator Operations Overview</a:t>
            </a:r>
          </a:p>
          <a:p>
            <a:r>
              <a:rPr lang="en-US" dirty="0" smtClean="0"/>
              <a:t>12GeV Upgrade</a:t>
            </a:r>
          </a:p>
          <a:p>
            <a:pPr lvl="1"/>
            <a:r>
              <a:rPr lang="en-US" dirty="0" smtClean="0"/>
              <a:t>Overview</a:t>
            </a:r>
          </a:p>
          <a:p>
            <a:pPr lvl="1"/>
            <a:r>
              <a:rPr lang="en-US" dirty="0" smtClean="0"/>
              <a:t>Beam Commissioning to date</a:t>
            </a:r>
          </a:p>
          <a:p>
            <a:r>
              <a:rPr lang="en-US" dirty="0" smtClean="0"/>
              <a:t>Plans for Beam Operations at Design Energy</a:t>
            </a:r>
          </a:p>
          <a:p>
            <a:pPr lvl="1"/>
            <a:r>
              <a:rPr lang="en-US" dirty="0" smtClean="0"/>
              <a:t>Summer 2015 Shutdown Tasks</a:t>
            </a:r>
          </a:p>
          <a:p>
            <a:pPr lvl="1"/>
            <a:r>
              <a:rPr lang="en-US" dirty="0" smtClean="0"/>
              <a:t>Gradient Maintenance and Helium Processing</a:t>
            </a:r>
          </a:p>
          <a:p>
            <a:pPr lvl="1"/>
            <a:r>
              <a:rPr lang="en-US" dirty="0" smtClean="0"/>
              <a:t>Fall 2015 Beam Plan</a:t>
            </a:r>
          </a:p>
          <a:p>
            <a:r>
              <a:rPr lang="en-US" dirty="0" smtClean="0"/>
              <a:t>Summary/Agenda</a:t>
            </a:r>
            <a:endParaRPr lang="en-US" dirty="0"/>
          </a:p>
        </p:txBody>
      </p:sp>
    </p:spTree>
    <p:extLst>
      <p:ext uri="{BB962C8B-B14F-4D97-AF65-F5344CB8AC3E}">
        <p14:creationId xmlns:p14="http://schemas.microsoft.com/office/powerpoint/2010/main" val="18410264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Ups</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30</a:t>
            </a:fld>
            <a:endParaRPr lang="en-US" dirty="0"/>
          </a:p>
        </p:txBody>
      </p:sp>
      <p:sp>
        <p:nvSpPr>
          <p:cNvPr id="5" name="Footer Placeholder 4"/>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743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Accelerator Mission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 Accelerator Mission is to advance the capability of Jefferson Lab to carry out world-class nuclear science and, more broadly, to develop Jefferson Lab’s expertise in technologies associated with high-power superconducting </a:t>
            </a:r>
            <a:r>
              <a:rPr lang="en-US" dirty="0" err="1" smtClean="0"/>
              <a:t>linacs</a:t>
            </a:r>
            <a:endParaRPr lang="en-US" dirty="0" smtClean="0"/>
          </a:p>
          <a:p>
            <a:pPr lvl="5"/>
            <a:endParaRPr lang="en-US" dirty="0" smtClean="0"/>
          </a:p>
          <a:p>
            <a:r>
              <a:rPr lang="en-US" dirty="0" smtClean="0"/>
              <a:t>The goals to achieve the mission deliver results in four strategic areas:</a:t>
            </a:r>
          </a:p>
          <a:p>
            <a:pPr lvl="1"/>
            <a:r>
              <a:rPr lang="en-US" b="1" dirty="0" smtClean="0">
                <a:solidFill>
                  <a:srgbClr val="0066CC"/>
                </a:solidFill>
              </a:rPr>
              <a:t>Operate and upgrade the </a:t>
            </a:r>
            <a:r>
              <a:rPr lang="en-US" b="1" dirty="0" err="1" smtClean="0">
                <a:solidFill>
                  <a:srgbClr val="0066CC"/>
                </a:solidFill>
              </a:rPr>
              <a:t>JLab</a:t>
            </a:r>
            <a:r>
              <a:rPr lang="en-US" b="1" dirty="0" smtClean="0">
                <a:solidFill>
                  <a:srgbClr val="0066CC"/>
                </a:solidFill>
              </a:rPr>
              <a:t> accelerator facilities</a:t>
            </a:r>
          </a:p>
          <a:p>
            <a:pPr lvl="1"/>
            <a:r>
              <a:rPr lang="en-US" dirty="0" smtClean="0"/>
              <a:t>Prepare for a Medium-Energy Electron Ion Collider (MEIC) at Jefferson Lab </a:t>
            </a:r>
          </a:p>
          <a:p>
            <a:pPr lvl="1"/>
            <a:r>
              <a:rPr lang="en-US" dirty="0" smtClean="0"/>
              <a:t>Sustain Jefferson Lab’s core accelerator competencies to support DOE Office of Science projects and other partnerships</a:t>
            </a:r>
          </a:p>
          <a:p>
            <a:pPr lvl="1"/>
            <a:r>
              <a:rPr lang="en-US" dirty="0" smtClean="0"/>
              <a:t>Attract and educate the next generation of accelerator scientists and engineers</a:t>
            </a:r>
          </a:p>
          <a:p>
            <a:r>
              <a:rPr lang="en-US" dirty="0" smtClean="0"/>
              <a:t>Goals are in priority order</a:t>
            </a:r>
            <a:endParaRPr lang="en-US" dirty="0"/>
          </a:p>
        </p:txBody>
      </p:sp>
      <p:sp>
        <p:nvSpPr>
          <p:cNvPr id="6" name="Slide Number Placeholder 5"/>
          <p:cNvSpPr>
            <a:spLocks noGrp="1"/>
          </p:cNvSpPr>
          <p:nvPr>
            <p:ph type="sldNum" sz="quarter" idx="10"/>
          </p:nvPr>
        </p:nvSpPr>
        <p:spPr/>
        <p:txBody>
          <a:bodyPr/>
          <a:lstStyle/>
          <a:p>
            <a:fld id="{2170E7E5-D759-E44D-99F5-2114FE40D280}" type="slidenum">
              <a:rPr lang="en-US" smtClean="0"/>
              <a:pPr/>
              <a:t>31</a:t>
            </a:fld>
            <a:endParaRPr lang="en-US" dirty="0"/>
          </a:p>
        </p:txBody>
      </p:sp>
      <p:sp>
        <p:nvSpPr>
          <p:cNvPr id="8" name="Footer Placeholder 7"/>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512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250"/>
                                  </p:stCondLst>
                                  <p:childTnLst>
                                    <p:set>
                                      <p:cBhvr rctx="PPT">
                                        <p:cTn id="6" dur="indefinite"/>
                                        <p:tgtEl>
                                          <p:spTgt spid="3">
                                            <p:txEl>
                                              <p:pRg st="4" end="4"/>
                                            </p:txEl>
                                          </p:spTgt>
                                        </p:tgtEl>
                                        <p:attrNameLst>
                                          <p:attrName>style.opacity</p:attrName>
                                        </p:attrNameLst>
                                      </p:cBhvr>
                                      <p:to>
                                        <p:strVal val="0.5"/>
                                      </p:to>
                                    </p:set>
                                    <p:animEffect filter="image" prLst="opacity: 0.5">
                                      <p:cBhvr rctx="IE">
                                        <p:cTn id="7" dur="indefinite"/>
                                        <p:tgtEl>
                                          <p:spTgt spid="3">
                                            <p:txEl>
                                              <p:pRg st="4" end="4"/>
                                            </p:txEl>
                                          </p:spTgt>
                                        </p:tgtEl>
                                      </p:cBhvr>
                                    </p:animEffect>
                                  </p:childTnLst>
                                </p:cTn>
                              </p:par>
                              <p:par>
                                <p:cTn id="8" presetID="9" presetClass="emph" presetSubtype="0" nodeType="withEffect">
                                  <p:stCondLst>
                                    <p:cond delay="0"/>
                                  </p:stCondLst>
                                  <p:childTnLst>
                                    <p:set>
                                      <p:cBhvr rctx="PPT">
                                        <p:cTn id="9" dur="indefinite"/>
                                        <p:tgtEl>
                                          <p:spTgt spid="3">
                                            <p:txEl>
                                              <p:pRg st="5" end="5"/>
                                            </p:txEl>
                                          </p:spTgt>
                                        </p:tgtEl>
                                        <p:attrNameLst>
                                          <p:attrName>style.opacity</p:attrName>
                                        </p:attrNameLst>
                                      </p:cBhvr>
                                      <p:to>
                                        <p:strVal val="0.5"/>
                                      </p:to>
                                    </p:set>
                                    <p:animEffect filter="image" prLst="opacity: 0.5">
                                      <p:cBhvr rctx="IE">
                                        <p:cTn id="10" dur="indefinite"/>
                                        <p:tgtEl>
                                          <p:spTgt spid="3">
                                            <p:txEl>
                                              <p:pRg st="5" end="5"/>
                                            </p:txEl>
                                          </p:spTgt>
                                        </p:tgtEl>
                                      </p:cBhvr>
                                    </p:animEffect>
                                  </p:childTnLst>
                                </p:cTn>
                              </p:par>
                              <p:par>
                                <p:cTn id="11" presetID="9" presetClass="emph" presetSubtype="0" nodeType="withEffect">
                                  <p:stCondLst>
                                    <p:cond delay="0"/>
                                  </p:stCondLst>
                                  <p:childTnLst>
                                    <p:set>
                                      <p:cBhvr rctx="PPT">
                                        <p:cTn id="12" dur="indefinite"/>
                                        <p:tgtEl>
                                          <p:spTgt spid="3">
                                            <p:txEl>
                                              <p:pRg st="6" end="6"/>
                                            </p:txEl>
                                          </p:spTgt>
                                        </p:tgtEl>
                                        <p:attrNameLst>
                                          <p:attrName>style.opacity</p:attrName>
                                        </p:attrNameLst>
                                      </p:cBhvr>
                                      <p:to>
                                        <p:strVal val="0.5"/>
                                      </p:to>
                                    </p:set>
                                    <p:animEffect filter="image" prLst="opacity: 0.5">
                                      <p:cBhvr rctx="IE">
                                        <p:cTn id="13" dur="indefinite"/>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separator beam pipes shaded"/>
          <p:cNvSpPr/>
          <p:nvPr/>
        </p:nvSpPr>
        <p:spPr>
          <a:xfrm>
            <a:off x="6065838" y="1997075"/>
            <a:ext cx="2933700" cy="2682875"/>
          </a:xfrm>
          <a:custGeom>
            <a:avLst/>
            <a:gdLst>
              <a:gd name="connsiteX0" fmla="*/ 0 w 2819400"/>
              <a:gd name="connsiteY0" fmla="*/ 1054769 h 2683042"/>
              <a:gd name="connsiteX1" fmla="*/ 0 w 2819400"/>
              <a:gd name="connsiteY1" fmla="*/ 1608221 h 2683042"/>
              <a:gd name="connsiteX2" fmla="*/ 2819400 w 2819400"/>
              <a:gd name="connsiteY2" fmla="*/ 2683042 h 2683042"/>
              <a:gd name="connsiteX3" fmla="*/ 2815390 w 2819400"/>
              <a:gd name="connsiteY3" fmla="*/ 2133600 h 2683042"/>
              <a:gd name="connsiteX4" fmla="*/ 705853 w 2819400"/>
              <a:gd name="connsiteY4" fmla="*/ 1327484 h 2683042"/>
              <a:gd name="connsiteX5" fmla="*/ 2787316 w 2819400"/>
              <a:gd name="connsiteY5" fmla="*/ 533400 h 2683042"/>
              <a:gd name="connsiteX6" fmla="*/ 2779295 w 2819400"/>
              <a:gd name="connsiteY6" fmla="*/ 0 h 2683042"/>
              <a:gd name="connsiteX7" fmla="*/ 0 w 2819400"/>
              <a:gd name="connsiteY7" fmla="*/ 1054769 h 2683042"/>
              <a:gd name="connsiteX0" fmla="*/ 0 w 2933438"/>
              <a:gd name="connsiteY0" fmla="*/ 1055093 h 2683042"/>
              <a:gd name="connsiteX1" fmla="*/ 114038 w 2933438"/>
              <a:gd name="connsiteY1" fmla="*/ 1608221 h 2683042"/>
              <a:gd name="connsiteX2" fmla="*/ 2933438 w 2933438"/>
              <a:gd name="connsiteY2" fmla="*/ 2683042 h 2683042"/>
              <a:gd name="connsiteX3" fmla="*/ 2929428 w 2933438"/>
              <a:gd name="connsiteY3" fmla="*/ 2133600 h 2683042"/>
              <a:gd name="connsiteX4" fmla="*/ 819891 w 2933438"/>
              <a:gd name="connsiteY4" fmla="*/ 1327484 h 2683042"/>
              <a:gd name="connsiteX5" fmla="*/ 2901354 w 2933438"/>
              <a:gd name="connsiteY5" fmla="*/ 533400 h 2683042"/>
              <a:gd name="connsiteX6" fmla="*/ 2893333 w 2933438"/>
              <a:gd name="connsiteY6" fmla="*/ 0 h 2683042"/>
              <a:gd name="connsiteX7" fmla="*/ 0 w 2933438"/>
              <a:gd name="connsiteY7" fmla="*/ 1055093 h 2683042"/>
              <a:gd name="connsiteX0" fmla="*/ 0 w 2933438"/>
              <a:gd name="connsiteY0" fmla="*/ 1055093 h 2683042"/>
              <a:gd name="connsiteX1" fmla="*/ 0 w 2933438"/>
              <a:gd name="connsiteY1" fmla="*/ 1601603 h 2683042"/>
              <a:gd name="connsiteX2" fmla="*/ 2933438 w 2933438"/>
              <a:gd name="connsiteY2" fmla="*/ 2683042 h 2683042"/>
              <a:gd name="connsiteX3" fmla="*/ 2929428 w 2933438"/>
              <a:gd name="connsiteY3" fmla="*/ 2133600 h 2683042"/>
              <a:gd name="connsiteX4" fmla="*/ 819891 w 2933438"/>
              <a:gd name="connsiteY4" fmla="*/ 1327484 h 2683042"/>
              <a:gd name="connsiteX5" fmla="*/ 2901354 w 2933438"/>
              <a:gd name="connsiteY5" fmla="*/ 533400 h 2683042"/>
              <a:gd name="connsiteX6" fmla="*/ 2893333 w 2933438"/>
              <a:gd name="connsiteY6" fmla="*/ 0 h 2683042"/>
              <a:gd name="connsiteX7" fmla="*/ 0 w 2933438"/>
              <a:gd name="connsiteY7" fmla="*/ 1055093 h 2683042"/>
              <a:gd name="connsiteX0" fmla="*/ 0 w 2933438"/>
              <a:gd name="connsiteY0" fmla="*/ 1055093 h 2683042"/>
              <a:gd name="connsiteX1" fmla="*/ 0 w 2933438"/>
              <a:gd name="connsiteY1" fmla="*/ 1601603 h 2683042"/>
              <a:gd name="connsiteX2" fmla="*/ 2933438 w 2933438"/>
              <a:gd name="connsiteY2" fmla="*/ 2683042 h 2683042"/>
              <a:gd name="connsiteX3" fmla="*/ 2929428 w 2933438"/>
              <a:gd name="connsiteY3" fmla="*/ 2133600 h 2683042"/>
              <a:gd name="connsiteX4" fmla="*/ 696829 w 2933438"/>
              <a:gd name="connsiteY4" fmla="*/ 1330858 h 2683042"/>
              <a:gd name="connsiteX5" fmla="*/ 2901354 w 2933438"/>
              <a:gd name="connsiteY5" fmla="*/ 533400 h 2683042"/>
              <a:gd name="connsiteX6" fmla="*/ 2893333 w 2933438"/>
              <a:gd name="connsiteY6" fmla="*/ 0 h 2683042"/>
              <a:gd name="connsiteX7" fmla="*/ 0 w 2933438"/>
              <a:gd name="connsiteY7" fmla="*/ 1055093 h 268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3438" h="2683042">
                <a:moveTo>
                  <a:pt x="0" y="1055093"/>
                </a:moveTo>
                <a:lnTo>
                  <a:pt x="0" y="1601603"/>
                </a:lnTo>
                <a:lnTo>
                  <a:pt x="2933438" y="2683042"/>
                </a:lnTo>
                <a:cubicBezTo>
                  <a:pt x="2932101" y="2499895"/>
                  <a:pt x="2930765" y="2316747"/>
                  <a:pt x="2929428" y="2133600"/>
                </a:cubicBezTo>
                <a:lnTo>
                  <a:pt x="696829" y="1330858"/>
                </a:lnTo>
                <a:lnTo>
                  <a:pt x="2901354" y="533400"/>
                </a:lnTo>
                <a:lnTo>
                  <a:pt x="2893333" y="0"/>
                </a:lnTo>
                <a:lnTo>
                  <a:pt x="0" y="105509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26" name="Separator Cavity Outline"/>
          <p:cNvSpPr/>
          <p:nvPr/>
        </p:nvSpPr>
        <p:spPr>
          <a:xfrm>
            <a:off x="2259590" y="1796562"/>
            <a:ext cx="3798972" cy="3065951"/>
          </a:xfrm>
          <a:prstGeom prst="rect">
            <a:avLst/>
          </a:prstGeom>
          <a:solidFill>
            <a:schemeClr val="bg1"/>
          </a:solidFill>
          <a:ln w="53975">
            <a:solidFill>
              <a:srgbClr val="783F79"/>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cxnSp>
        <p:nvCxnSpPr>
          <p:cNvPr id="719" name="Cavity center line"/>
          <p:cNvCxnSpPr/>
          <p:nvPr/>
        </p:nvCxnSpPr>
        <p:spPr>
          <a:xfrm>
            <a:off x="2195513" y="3328988"/>
            <a:ext cx="3862387"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92" name="Separator freq 750 MHz"/>
          <p:cNvSpPr txBox="1"/>
          <p:nvPr/>
        </p:nvSpPr>
        <p:spPr>
          <a:xfrm>
            <a:off x="2292350" y="4926013"/>
            <a:ext cx="3743325" cy="646112"/>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1800" b="1" dirty="0">
                <a:solidFill>
                  <a:prstClr val="black"/>
                </a:solidFill>
                <a:latin typeface="Arial" pitchFamily="34" charset="0"/>
                <a:ea typeface="Tahoma" pitchFamily="34" charset="0"/>
                <a:cs typeface="Arial" pitchFamily="34" charset="0"/>
              </a:rPr>
              <a:t>5</a:t>
            </a:r>
            <a:r>
              <a:rPr lang="en-US" sz="1800" b="1" baseline="30000" dirty="0">
                <a:solidFill>
                  <a:prstClr val="black"/>
                </a:solidFill>
                <a:latin typeface="Arial" pitchFamily="34" charset="0"/>
                <a:ea typeface="Tahoma" pitchFamily="34" charset="0"/>
                <a:cs typeface="Arial" pitchFamily="34" charset="0"/>
              </a:rPr>
              <a:t>th</a:t>
            </a:r>
            <a:r>
              <a:rPr lang="en-US" sz="1800" b="1" dirty="0">
                <a:solidFill>
                  <a:prstClr val="black"/>
                </a:solidFill>
                <a:latin typeface="Arial" pitchFamily="34" charset="0"/>
                <a:ea typeface="Tahoma" pitchFamily="34" charset="0"/>
                <a:cs typeface="Arial" pitchFamily="34" charset="0"/>
              </a:rPr>
              <a:t> Pass </a:t>
            </a:r>
            <a:r>
              <a:rPr lang="en-US" sz="1800" b="1" dirty="0" err="1">
                <a:solidFill>
                  <a:prstClr val="black"/>
                </a:solidFill>
                <a:latin typeface="Arial" pitchFamily="34" charset="0"/>
                <a:ea typeface="Tahoma" pitchFamily="34" charset="0"/>
                <a:cs typeface="Arial" pitchFamily="34" charset="0"/>
              </a:rPr>
              <a:t>RF</a:t>
            </a:r>
            <a:r>
              <a:rPr lang="en-US" sz="1800" b="1" dirty="0">
                <a:solidFill>
                  <a:prstClr val="black"/>
                </a:solidFill>
                <a:latin typeface="Arial" pitchFamily="34" charset="0"/>
                <a:ea typeface="Tahoma" pitchFamily="34" charset="0"/>
                <a:cs typeface="Arial" pitchFamily="34" charset="0"/>
              </a:rPr>
              <a:t> Separator Cavity</a:t>
            </a:r>
          </a:p>
          <a:p>
            <a:pPr algn="ctr" fontAlgn="auto">
              <a:spcBef>
                <a:spcPts val="0"/>
              </a:spcBef>
              <a:spcAft>
                <a:spcPts val="0"/>
              </a:spcAft>
              <a:defRPr/>
            </a:pPr>
            <a:r>
              <a:rPr lang="en-US" sz="1800" b="1" dirty="0">
                <a:solidFill>
                  <a:prstClr val="black"/>
                </a:solidFill>
                <a:latin typeface="Arial" pitchFamily="34" charset="0"/>
                <a:ea typeface="Tahoma" pitchFamily="34" charset="0"/>
                <a:cs typeface="Arial" pitchFamily="34" charset="0"/>
              </a:rPr>
              <a:t>750 MHz</a:t>
            </a:r>
          </a:p>
        </p:txBody>
      </p:sp>
      <p:sp>
        <p:nvSpPr>
          <p:cNvPr id="693" name="text To Halls"/>
          <p:cNvSpPr txBox="1"/>
          <p:nvPr/>
        </p:nvSpPr>
        <p:spPr>
          <a:xfrm>
            <a:off x="6851650" y="1722438"/>
            <a:ext cx="1911350" cy="369887"/>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1800" b="1" dirty="0">
                <a:solidFill>
                  <a:prstClr val="black"/>
                </a:solidFill>
                <a:latin typeface="Arial" pitchFamily="34" charset="0"/>
                <a:ea typeface="Tahoma" pitchFamily="34" charset="0"/>
                <a:cs typeface="Arial" pitchFamily="34" charset="0"/>
              </a:rPr>
              <a:t>Beam to Halls</a:t>
            </a:r>
          </a:p>
        </p:txBody>
      </p:sp>
      <p:sp>
        <p:nvSpPr>
          <p:cNvPr id="694" name="text Hall D Beam"/>
          <p:cNvSpPr txBox="1"/>
          <p:nvPr/>
        </p:nvSpPr>
        <p:spPr>
          <a:xfrm>
            <a:off x="7021513" y="4537075"/>
            <a:ext cx="1630362" cy="646113"/>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1800" b="1" dirty="0">
                <a:solidFill>
                  <a:prstClr val="black"/>
                </a:solidFill>
                <a:latin typeface="Arial" pitchFamily="34" charset="0"/>
                <a:ea typeface="Tahoma" pitchFamily="34" charset="0"/>
                <a:cs typeface="Arial" pitchFamily="34" charset="0"/>
              </a:rPr>
              <a:t>Hall D</a:t>
            </a:r>
          </a:p>
          <a:p>
            <a:pPr algn="ctr" fontAlgn="auto">
              <a:spcBef>
                <a:spcPts val="0"/>
              </a:spcBef>
              <a:spcAft>
                <a:spcPts val="0"/>
              </a:spcAft>
              <a:defRPr/>
            </a:pPr>
            <a:r>
              <a:rPr lang="en-US" sz="1800" b="1" dirty="0">
                <a:solidFill>
                  <a:prstClr val="black"/>
                </a:solidFill>
                <a:latin typeface="Arial" pitchFamily="34" charset="0"/>
                <a:ea typeface="Tahoma" pitchFamily="34" charset="0"/>
                <a:cs typeface="Arial" pitchFamily="34" charset="0"/>
              </a:rPr>
              <a:t>Beam</a:t>
            </a:r>
          </a:p>
        </p:txBody>
      </p:sp>
      <p:grpSp>
        <p:nvGrpSpPr>
          <p:cNvPr id="38" name="waveform 10"/>
          <p:cNvGrpSpPr>
            <a:grpSpLocks/>
          </p:cNvGrpSpPr>
          <p:nvPr/>
        </p:nvGrpSpPr>
        <p:grpSpPr bwMode="auto">
          <a:xfrm>
            <a:off x="2260600" y="1925638"/>
            <a:ext cx="6696075" cy="2824162"/>
            <a:chOff x="2260767" y="1925994"/>
            <a:chExt cx="6695175" cy="2823345"/>
          </a:xfrm>
        </p:grpSpPr>
        <p:grpSp>
          <p:nvGrpSpPr>
            <p:cNvPr id="38009" name="wave10 vee"/>
            <p:cNvGrpSpPr>
              <a:grpSpLocks/>
            </p:cNvGrpSpPr>
            <p:nvPr/>
          </p:nvGrpSpPr>
          <p:grpSpPr bwMode="auto">
            <a:xfrm>
              <a:off x="6059117" y="2174984"/>
              <a:ext cx="2896825" cy="2220681"/>
              <a:chOff x="6059117" y="2174984"/>
              <a:chExt cx="2896825" cy="2220681"/>
            </a:xfrm>
          </p:grpSpPr>
          <p:cxnSp>
            <p:nvCxnSpPr>
              <p:cNvPr id="668" name="Straight Connector 667"/>
              <p:cNvCxnSpPr>
                <a:stCxn id="747" idx="10"/>
              </p:cNvCxnSpPr>
              <p:nvPr/>
            </p:nvCxnSpPr>
            <p:spPr>
              <a:xfrm flipV="1">
                <a:off x="6059144" y="2268795"/>
                <a:ext cx="2896798" cy="1060143"/>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p:cNvCxnSpPr>
                <a:stCxn id="747" idx="10"/>
              </p:cNvCxnSpPr>
              <p:nvPr/>
            </p:nvCxnSpPr>
            <p:spPr>
              <a:xfrm>
                <a:off x="6059144" y="3328938"/>
                <a:ext cx="2896798" cy="1066491"/>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81" name="Rounded Rectangle 680"/>
              <p:cNvSpPr/>
              <p:nvPr/>
            </p:nvSpPr>
            <p:spPr>
              <a:xfrm>
                <a:off x="6108349" y="3103578"/>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82" name="Rounded Rectangle 681"/>
              <p:cNvSpPr/>
              <p:nvPr/>
            </p:nvSpPr>
            <p:spPr>
              <a:xfrm>
                <a:off x="6948025" y="2795692"/>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83" name="Rounded Rectangle 682"/>
              <p:cNvSpPr/>
              <p:nvPr/>
            </p:nvSpPr>
            <p:spPr>
              <a:xfrm>
                <a:off x="6525806" y="3397180"/>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84" name="Rounded Rectangle 683"/>
              <p:cNvSpPr/>
              <p:nvPr/>
            </p:nvSpPr>
            <p:spPr>
              <a:xfrm>
                <a:off x="7370243" y="3713002"/>
                <a:ext cx="304759" cy="306298"/>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85" name="Rounded Rectangle 684"/>
              <p:cNvSpPr/>
              <p:nvPr/>
            </p:nvSpPr>
            <p:spPr>
              <a:xfrm>
                <a:off x="8213092" y="4019300"/>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86" name="Rounded Rectangle 685"/>
              <p:cNvSpPr/>
              <p:nvPr/>
            </p:nvSpPr>
            <p:spPr>
              <a:xfrm>
                <a:off x="7790873" y="2481458"/>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87" name="Rounded Rectangle 686"/>
              <p:cNvSpPr/>
              <p:nvPr/>
            </p:nvSpPr>
            <p:spPr>
              <a:xfrm>
                <a:off x="8635310" y="2175159"/>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38010" name="wave10"/>
            <p:cNvGrpSpPr>
              <a:grpSpLocks/>
            </p:cNvGrpSpPr>
            <p:nvPr/>
          </p:nvGrpSpPr>
          <p:grpSpPr bwMode="auto">
            <a:xfrm>
              <a:off x="2260767" y="1925994"/>
              <a:ext cx="3798350" cy="2823345"/>
              <a:chOff x="2260767" y="1925994"/>
              <a:chExt cx="3798350" cy="2823345"/>
            </a:xfrm>
          </p:grpSpPr>
          <p:sp>
            <p:nvSpPr>
              <p:cNvPr id="747" name="wave10"/>
              <p:cNvSpPr/>
              <p:nvPr/>
            </p:nvSpPr>
            <p:spPr>
              <a:xfrm>
                <a:off x="2260767" y="2005346"/>
                <a:ext cx="3798377" cy="2648771"/>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a:solidFill>
                    <a:prstClr val="black"/>
                  </a:solidFill>
                </a:endParaRPr>
              </a:p>
            </p:txBody>
          </p:sp>
          <p:grpSp>
            <p:nvGrpSpPr>
              <p:cNvPr id="38012" name="Group 887"/>
              <p:cNvGrpSpPr>
                <a:grpSpLocks/>
              </p:cNvGrpSpPr>
              <p:nvPr/>
            </p:nvGrpSpPr>
            <p:grpSpPr bwMode="auto">
              <a:xfrm>
                <a:off x="2313741" y="1925994"/>
                <a:ext cx="3676560" cy="2823345"/>
                <a:chOff x="2313741" y="1929078"/>
                <a:chExt cx="3676560" cy="2823345"/>
              </a:xfrm>
            </p:grpSpPr>
            <p:sp>
              <p:nvSpPr>
                <p:cNvPr id="889" name="Rounded Rectangle 888"/>
                <p:cNvSpPr/>
                <p:nvPr/>
              </p:nvSpPr>
              <p:spPr>
                <a:xfrm>
                  <a:off x="2313148" y="4447711"/>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90" name="Rounded Rectangle 889"/>
                <p:cNvSpPr/>
                <p:nvPr/>
              </p:nvSpPr>
              <p:spPr>
                <a:xfrm>
                  <a:off x="3155997" y="4447711"/>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91" name="Rounded Rectangle 890"/>
                <p:cNvSpPr/>
                <p:nvPr/>
              </p:nvSpPr>
              <p:spPr>
                <a:xfrm>
                  <a:off x="2733778" y="1929078"/>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92" name="Rounded Rectangle 891"/>
                <p:cNvSpPr/>
                <p:nvPr/>
              </p:nvSpPr>
              <p:spPr>
                <a:xfrm>
                  <a:off x="3578215" y="1929078"/>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93" name="Rounded Rectangle 892"/>
                <p:cNvSpPr/>
                <p:nvPr/>
              </p:nvSpPr>
              <p:spPr>
                <a:xfrm>
                  <a:off x="4419476" y="1929078"/>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94" name="Rounded Rectangle 893"/>
                <p:cNvSpPr/>
                <p:nvPr/>
              </p:nvSpPr>
              <p:spPr>
                <a:xfrm>
                  <a:off x="3997258" y="4447711"/>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95" name="Rounded Rectangle 894"/>
                <p:cNvSpPr/>
                <p:nvPr/>
              </p:nvSpPr>
              <p:spPr>
                <a:xfrm>
                  <a:off x="4841695" y="4447711"/>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96" name="Rounded Rectangle 895"/>
                <p:cNvSpPr/>
                <p:nvPr/>
              </p:nvSpPr>
              <p:spPr>
                <a:xfrm>
                  <a:off x="5686131" y="4447711"/>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97" name="Rounded Rectangle 896"/>
                <p:cNvSpPr/>
                <p:nvPr/>
              </p:nvSpPr>
              <p:spPr>
                <a:xfrm>
                  <a:off x="5263913" y="1929078"/>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grpSp>
        <p:nvGrpSpPr>
          <p:cNvPr id="46" name="Waveform with Empty Buckets"/>
          <p:cNvGrpSpPr>
            <a:grpSpLocks/>
          </p:cNvGrpSpPr>
          <p:nvPr/>
        </p:nvGrpSpPr>
        <p:grpSpPr bwMode="auto">
          <a:xfrm>
            <a:off x="146050" y="1925638"/>
            <a:ext cx="8810625" cy="2824162"/>
            <a:chOff x="146062" y="1926006"/>
            <a:chExt cx="8809892" cy="2823345"/>
          </a:xfrm>
        </p:grpSpPr>
        <p:grpSp>
          <p:nvGrpSpPr>
            <p:cNvPr id="37972" name="Beginning of pulse train"/>
            <p:cNvGrpSpPr>
              <a:grpSpLocks/>
            </p:cNvGrpSpPr>
            <p:nvPr/>
          </p:nvGrpSpPr>
          <p:grpSpPr bwMode="auto">
            <a:xfrm>
              <a:off x="146062" y="3175806"/>
              <a:ext cx="2113540" cy="304800"/>
              <a:chOff x="146050" y="3175794"/>
              <a:chExt cx="2113540" cy="304800"/>
            </a:xfrm>
          </p:grpSpPr>
          <p:cxnSp>
            <p:nvCxnSpPr>
              <p:cNvPr id="762" name="Straight Connector 761"/>
              <p:cNvCxnSpPr/>
              <p:nvPr/>
            </p:nvCxnSpPr>
            <p:spPr>
              <a:xfrm>
                <a:off x="146050" y="3328938"/>
                <a:ext cx="2112787" cy="1587"/>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7997" name="Start of pulse train"/>
              <p:cNvGrpSpPr>
                <a:grpSpLocks/>
              </p:cNvGrpSpPr>
              <p:nvPr/>
            </p:nvGrpSpPr>
            <p:grpSpPr bwMode="auto">
              <a:xfrm>
                <a:off x="206887" y="3175794"/>
                <a:ext cx="1989379" cy="304800"/>
                <a:chOff x="518037" y="3715544"/>
                <a:chExt cx="1989379" cy="304800"/>
              </a:xfrm>
            </p:grpSpPr>
            <p:sp>
              <p:nvSpPr>
                <p:cNvPr id="776" name="Rounded Rectangle 775"/>
                <p:cNvSpPr/>
                <p:nvPr/>
              </p:nvSpPr>
              <p:spPr>
                <a:xfrm>
                  <a:off x="939760" y="3716332"/>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777" name="Rounded Rectangle 776"/>
                <p:cNvSpPr/>
                <p:nvPr/>
              </p:nvSpPr>
              <p:spPr>
                <a:xfrm>
                  <a:off x="1362000" y="3716332"/>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C</a:t>
                  </a:r>
                </a:p>
              </p:txBody>
            </p:sp>
            <p:sp>
              <p:nvSpPr>
                <p:cNvPr id="778" name="Rounded Rectangle 777"/>
                <p:cNvSpPr/>
                <p:nvPr/>
              </p:nvSpPr>
              <p:spPr>
                <a:xfrm>
                  <a:off x="2198543" y="3716332"/>
                  <a:ext cx="304775"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B</a:t>
                  </a:r>
                </a:p>
              </p:txBody>
            </p:sp>
            <p:sp>
              <p:nvSpPr>
                <p:cNvPr id="820" name="Rounded Rectangle 819"/>
                <p:cNvSpPr/>
                <p:nvPr/>
              </p:nvSpPr>
              <p:spPr>
                <a:xfrm>
                  <a:off x="1779478" y="3716332"/>
                  <a:ext cx="301600" cy="304712"/>
                </a:xfrm>
                <a:prstGeom prst="round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900" name="Rounded Rectangle 899"/>
                <p:cNvSpPr/>
                <p:nvPr/>
              </p:nvSpPr>
              <p:spPr>
                <a:xfrm>
                  <a:off x="517520" y="3716332"/>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A</a:t>
                  </a:r>
                </a:p>
              </p:txBody>
            </p:sp>
          </p:grpSp>
        </p:grpSp>
        <p:grpSp>
          <p:nvGrpSpPr>
            <p:cNvPr id="37973" name="waveform 10"/>
            <p:cNvGrpSpPr>
              <a:grpSpLocks/>
            </p:cNvGrpSpPr>
            <p:nvPr/>
          </p:nvGrpSpPr>
          <p:grpSpPr bwMode="auto">
            <a:xfrm>
              <a:off x="2260779" y="1926006"/>
              <a:ext cx="6695175" cy="2823345"/>
              <a:chOff x="2260767" y="1925994"/>
              <a:chExt cx="6695175" cy="2823345"/>
            </a:xfrm>
          </p:grpSpPr>
          <p:grpSp>
            <p:nvGrpSpPr>
              <p:cNvPr id="37974" name="wave10 vee"/>
              <p:cNvGrpSpPr>
                <a:grpSpLocks/>
              </p:cNvGrpSpPr>
              <p:nvPr/>
            </p:nvGrpSpPr>
            <p:grpSpPr bwMode="auto">
              <a:xfrm>
                <a:off x="6059117" y="2174984"/>
                <a:ext cx="2896825" cy="2220681"/>
                <a:chOff x="6059117" y="2174984"/>
                <a:chExt cx="2896825" cy="2220681"/>
              </a:xfrm>
            </p:grpSpPr>
            <p:cxnSp>
              <p:nvCxnSpPr>
                <p:cNvPr id="922" name="Straight Connector 921"/>
                <p:cNvCxnSpPr>
                  <a:stCxn id="906" idx="10"/>
                </p:cNvCxnSpPr>
                <p:nvPr/>
              </p:nvCxnSpPr>
              <p:spPr>
                <a:xfrm flipV="1">
                  <a:off x="6058996" y="2268795"/>
                  <a:ext cx="2896946" cy="1060143"/>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p:cNvCxnSpPr>
                  <a:stCxn id="906" idx="10"/>
                </p:cNvCxnSpPr>
                <p:nvPr/>
              </p:nvCxnSpPr>
              <p:spPr>
                <a:xfrm>
                  <a:off x="6058996" y="3328938"/>
                  <a:ext cx="2896946" cy="1066491"/>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25" name="Rounded Rectangle 924"/>
                <p:cNvSpPr/>
                <p:nvPr/>
              </p:nvSpPr>
              <p:spPr>
                <a:xfrm>
                  <a:off x="6108204" y="3103578"/>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C</a:t>
                  </a:r>
                </a:p>
              </p:txBody>
            </p:sp>
            <p:sp>
              <p:nvSpPr>
                <p:cNvPr id="927" name="Rounded Rectangle 926"/>
                <p:cNvSpPr/>
                <p:nvPr/>
              </p:nvSpPr>
              <p:spPr>
                <a:xfrm>
                  <a:off x="6947922" y="2795692"/>
                  <a:ext cx="304775"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B</a:t>
                  </a:r>
                </a:p>
              </p:txBody>
            </p:sp>
            <p:sp>
              <p:nvSpPr>
                <p:cNvPr id="928" name="Rounded Rectangle 927"/>
                <p:cNvSpPr/>
                <p:nvPr/>
              </p:nvSpPr>
              <p:spPr>
                <a:xfrm>
                  <a:off x="6525682" y="3397180"/>
                  <a:ext cx="304775" cy="304712"/>
                </a:xfrm>
                <a:prstGeom prst="round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929" name="Rounded Rectangle 928"/>
                <p:cNvSpPr/>
                <p:nvPr/>
              </p:nvSpPr>
              <p:spPr>
                <a:xfrm>
                  <a:off x="7370162" y="3713002"/>
                  <a:ext cx="304775" cy="306298"/>
                </a:xfrm>
                <a:prstGeom prst="roundRect">
                  <a:avLst/>
                </a:prstGeom>
                <a:solidFill>
                  <a:schemeClr val="bg1"/>
                </a:solidFill>
                <a:ln w="19050">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931" name="Rounded Rectangle 930"/>
                <p:cNvSpPr/>
                <p:nvPr/>
              </p:nvSpPr>
              <p:spPr>
                <a:xfrm>
                  <a:off x="8213054" y="4019300"/>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933" name="Rounded Rectangle 932"/>
                <p:cNvSpPr/>
                <p:nvPr/>
              </p:nvSpPr>
              <p:spPr>
                <a:xfrm>
                  <a:off x="7790814" y="2481458"/>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A</a:t>
                  </a:r>
                </a:p>
              </p:txBody>
            </p:sp>
            <p:sp>
              <p:nvSpPr>
                <p:cNvPr id="934" name="Rounded Rectangle 933"/>
                <p:cNvSpPr/>
                <p:nvPr/>
              </p:nvSpPr>
              <p:spPr>
                <a:xfrm>
                  <a:off x="8635294" y="2175159"/>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C</a:t>
                  </a:r>
                </a:p>
              </p:txBody>
            </p:sp>
          </p:grpSp>
          <p:grpSp>
            <p:nvGrpSpPr>
              <p:cNvPr id="37975" name="wave10"/>
              <p:cNvGrpSpPr>
                <a:grpSpLocks/>
              </p:cNvGrpSpPr>
              <p:nvPr/>
            </p:nvGrpSpPr>
            <p:grpSpPr bwMode="auto">
              <a:xfrm>
                <a:off x="2260767" y="1925994"/>
                <a:ext cx="3798350" cy="2823345"/>
                <a:chOff x="2260767" y="1925994"/>
                <a:chExt cx="3798350" cy="2823345"/>
              </a:xfrm>
            </p:grpSpPr>
            <p:sp>
              <p:nvSpPr>
                <p:cNvPr id="906" name="wave10"/>
                <p:cNvSpPr/>
                <p:nvPr/>
              </p:nvSpPr>
              <p:spPr>
                <a:xfrm>
                  <a:off x="2260424" y="2005346"/>
                  <a:ext cx="3798572" cy="2648771"/>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a:solidFill>
                      <a:prstClr val="black"/>
                    </a:solidFill>
                  </a:endParaRPr>
                </a:p>
              </p:txBody>
            </p:sp>
            <p:grpSp>
              <p:nvGrpSpPr>
                <p:cNvPr id="37977" name="Group 887"/>
                <p:cNvGrpSpPr>
                  <a:grpSpLocks/>
                </p:cNvGrpSpPr>
                <p:nvPr/>
              </p:nvGrpSpPr>
              <p:grpSpPr bwMode="auto">
                <a:xfrm>
                  <a:off x="2313741" y="1925994"/>
                  <a:ext cx="3676560" cy="2823345"/>
                  <a:chOff x="2313741" y="1929078"/>
                  <a:chExt cx="3676560" cy="2823345"/>
                </a:xfrm>
              </p:grpSpPr>
              <p:sp>
                <p:nvSpPr>
                  <p:cNvPr id="909" name="Rounded Rectangle 908"/>
                  <p:cNvSpPr/>
                  <p:nvPr/>
                </p:nvSpPr>
                <p:spPr>
                  <a:xfrm>
                    <a:off x="2309633" y="4447711"/>
                    <a:ext cx="304775" cy="304712"/>
                  </a:xfrm>
                  <a:prstGeom prst="roundRect">
                    <a:avLst/>
                  </a:prstGeom>
                  <a:solidFill>
                    <a:schemeClr val="bg1"/>
                  </a:solidFill>
                  <a:ln w="19050">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910" name="Rounded Rectangle 909"/>
                  <p:cNvSpPr/>
                  <p:nvPr/>
                </p:nvSpPr>
                <p:spPr>
                  <a:xfrm>
                    <a:off x="3155700" y="4447711"/>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912" name="Rounded Rectangle 911"/>
                  <p:cNvSpPr/>
                  <p:nvPr/>
                </p:nvSpPr>
                <p:spPr>
                  <a:xfrm>
                    <a:off x="2733460" y="1929078"/>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A</a:t>
                    </a:r>
                  </a:p>
                </p:txBody>
              </p:sp>
              <p:sp>
                <p:nvSpPr>
                  <p:cNvPr id="913" name="Rounded Rectangle 912"/>
                  <p:cNvSpPr/>
                  <p:nvPr/>
                </p:nvSpPr>
                <p:spPr>
                  <a:xfrm>
                    <a:off x="3577940" y="1929078"/>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C</a:t>
                    </a:r>
                  </a:p>
                </p:txBody>
              </p:sp>
              <p:sp>
                <p:nvSpPr>
                  <p:cNvPr id="915" name="Rounded Rectangle 914"/>
                  <p:cNvSpPr/>
                  <p:nvPr/>
                </p:nvSpPr>
                <p:spPr>
                  <a:xfrm>
                    <a:off x="4419245" y="1929078"/>
                    <a:ext cx="304775"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B</a:t>
                    </a:r>
                  </a:p>
                </p:txBody>
              </p:sp>
              <p:sp>
                <p:nvSpPr>
                  <p:cNvPr id="916" name="Rounded Rectangle 915"/>
                  <p:cNvSpPr/>
                  <p:nvPr/>
                </p:nvSpPr>
                <p:spPr>
                  <a:xfrm>
                    <a:off x="3997005" y="4447711"/>
                    <a:ext cx="304775" cy="304712"/>
                  </a:xfrm>
                  <a:prstGeom prst="round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918" name="Rounded Rectangle 917"/>
                  <p:cNvSpPr/>
                  <p:nvPr/>
                </p:nvSpPr>
                <p:spPr>
                  <a:xfrm>
                    <a:off x="4841485" y="4447711"/>
                    <a:ext cx="304775" cy="304712"/>
                  </a:xfrm>
                  <a:prstGeom prst="roundRect">
                    <a:avLst/>
                  </a:prstGeom>
                  <a:solidFill>
                    <a:schemeClr val="bg1"/>
                  </a:solidFill>
                  <a:ln w="19050">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919" name="Rounded Rectangle 918"/>
                  <p:cNvSpPr/>
                  <p:nvPr/>
                </p:nvSpPr>
                <p:spPr>
                  <a:xfrm>
                    <a:off x="5685964" y="4447711"/>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921" name="Rounded Rectangle 920"/>
                  <p:cNvSpPr/>
                  <p:nvPr/>
                </p:nvSpPr>
                <p:spPr>
                  <a:xfrm>
                    <a:off x="5263724" y="1929078"/>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A</a:t>
                    </a:r>
                  </a:p>
                </p:txBody>
              </p:sp>
            </p:grpSp>
          </p:grpSp>
        </p:grpSp>
      </p:grpSp>
      <p:grpSp>
        <p:nvGrpSpPr>
          <p:cNvPr id="69" name="Hall D Pulse Labels"/>
          <p:cNvGrpSpPr>
            <a:grpSpLocks/>
          </p:cNvGrpSpPr>
          <p:nvPr/>
        </p:nvGrpSpPr>
        <p:grpSpPr bwMode="auto">
          <a:xfrm>
            <a:off x="1437033" y="3118822"/>
            <a:ext cx="5439672" cy="1696121"/>
            <a:chOff x="1436948" y="3119570"/>
            <a:chExt cx="5439524" cy="1695517"/>
          </a:xfrm>
        </p:grpSpPr>
        <p:sp>
          <p:nvSpPr>
            <p:cNvPr id="974" name="Rectangle 973"/>
            <p:cNvSpPr/>
            <p:nvPr/>
          </p:nvSpPr>
          <p:spPr>
            <a:xfrm>
              <a:off x="1436948" y="3119570"/>
              <a:ext cx="388236" cy="430734"/>
            </a:xfrm>
            <a:prstGeom prst="rect">
              <a:avLst/>
            </a:prstGeom>
          </p:spPr>
          <p:txBody>
            <a:bodyPr wrap="none">
              <a:spAutoFit/>
            </a:bodyPr>
            <a:lstStyle/>
            <a:p>
              <a:pPr algn="ctr" fontAlgn="auto">
                <a:spcBef>
                  <a:spcPts val="0"/>
                </a:spcBef>
                <a:spcAft>
                  <a:spcPts val="0"/>
                </a:spcAft>
                <a:defRPr/>
              </a:pPr>
              <a:r>
                <a:rPr lang="en-US" sz="2200" b="1" dirty="0">
                  <a:solidFill>
                    <a:prstClr val="black"/>
                  </a:solidFill>
                  <a:latin typeface="Arial" panose="020B0604020202020204" pitchFamily="34" charset="0"/>
                  <a:cs typeface="Arial" panose="020B0604020202020204" pitchFamily="34" charset="0"/>
                </a:rPr>
                <a:t>D</a:t>
              </a:r>
            </a:p>
          </p:txBody>
        </p:sp>
        <p:sp>
          <p:nvSpPr>
            <p:cNvPr id="975" name="Rectangle 974"/>
            <p:cNvSpPr/>
            <p:nvPr/>
          </p:nvSpPr>
          <p:spPr>
            <a:xfrm>
              <a:off x="3958624" y="4384354"/>
              <a:ext cx="388236" cy="430733"/>
            </a:xfrm>
            <a:prstGeom prst="rect">
              <a:avLst/>
            </a:prstGeom>
          </p:spPr>
          <p:txBody>
            <a:bodyPr wrap="none">
              <a:spAutoFit/>
            </a:bodyPr>
            <a:lstStyle/>
            <a:p>
              <a:pPr algn="ctr" fontAlgn="auto">
                <a:spcBef>
                  <a:spcPts val="0"/>
                </a:spcBef>
                <a:spcAft>
                  <a:spcPts val="0"/>
                </a:spcAft>
                <a:defRPr/>
              </a:pPr>
              <a:r>
                <a:rPr lang="en-US" sz="2200" b="1" dirty="0">
                  <a:solidFill>
                    <a:prstClr val="black"/>
                  </a:solidFill>
                  <a:latin typeface="Arial" panose="020B0604020202020204" pitchFamily="34" charset="0"/>
                  <a:cs typeface="Arial" panose="020B0604020202020204" pitchFamily="34" charset="0"/>
                </a:rPr>
                <a:t>D</a:t>
              </a:r>
            </a:p>
          </p:txBody>
        </p:sp>
        <p:sp>
          <p:nvSpPr>
            <p:cNvPr id="976" name="Rectangle 975"/>
            <p:cNvSpPr/>
            <p:nvPr/>
          </p:nvSpPr>
          <p:spPr>
            <a:xfrm>
              <a:off x="6488236" y="3340153"/>
              <a:ext cx="388236" cy="430733"/>
            </a:xfrm>
            <a:prstGeom prst="rect">
              <a:avLst/>
            </a:prstGeom>
          </p:spPr>
          <p:txBody>
            <a:bodyPr wrap="none">
              <a:spAutoFit/>
            </a:bodyPr>
            <a:lstStyle/>
            <a:p>
              <a:pPr algn="ctr" fontAlgn="auto">
                <a:spcBef>
                  <a:spcPts val="0"/>
                </a:spcBef>
                <a:spcAft>
                  <a:spcPts val="0"/>
                </a:spcAft>
                <a:defRPr/>
              </a:pPr>
              <a:r>
                <a:rPr lang="en-US" sz="2200" b="1" dirty="0">
                  <a:solidFill>
                    <a:prstClr val="black"/>
                  </a:solidFill>
                  <a:latin typeface="Arial" panose="020B0604020202020204" pitchFamily="34" charset="0"/>
                  <a:cs typeface="Arial" panose="020B0604020202020204" pitchFamily="34" charset="0"/>
                </a:rPr>
                <a:t>D</a:t>
              </a:r>
            </a:p>
          </p:txBody>
        </p:sp>
      </p:grpSp>
      <p:grpSp>
        <p:nvGrpSpPr>
          <p:cNvPr id="70" name="Vertical separator downstream text &amp; arrow"/>
          <p:cNvGrpSpPr>
            <a:grpSpLocks/>
          </p:cNvGrpSpPr>
          <p:nvPr/>
        </p:nvGrpSpPr>
        <p:grpSpPr bwMode="auto">
          <a:xfrm>
            <a:off x="6384925" y="1025525"/>
            <a:ext cx="2478088" cy="522288"/>
            <a:chOff x="6384766" y="1024930"/>
            <a:chExt cx="2477899" cy="522434"/>
          </a:xfrm>
        </p:grpSpPr>
        <p:sp>
          <p:nvSpPr>
            <p:cNvPr id="979" name="text Laser Pulses 1499 MHz"/>
            <p:cNvSpPr txBox="1"/>
            <p:nvPr/>
          </p:nvSpPr>
          <p:spPr>
            <a:xfrm>
              <a:off x="6384766" y="1024930"/>
              <a:ext cx="2336622" cy="522434"/>
            </a:xfrm>
            <a:prstGeom prst="rect">
              <a:avLst/>
            </a:prstGeom>
            <a:noFill/>
            <a:effectLst>
              <a:outerShdw blurRad="50800" dist="38100" dir="2700000" algn="tl" rotWithShape="0">
                <a:prstClr val="black">
                  <a:alpha val="25000"/>
                </a:prstClr>
              </a:outerShdw>
            </a:effectLst>
          </p:spPr>
          <p:txBody>
            <a:bodyPr>
              <a:spAutoFit/>
            </a:bodyPr>
            <a:lstStyle/>
            <a:p>
              <a:pPr fontAlgn="auto">
                <a:spcBef>
                  <a:spcPts val="0"/>
                </a:spcBef>
                <a:spcAft>
                  <a:spcPts val="0"/>
                </a:spcAft>
                <a:defRPr/>
              </a:pPr>
              <a:r>
                <a:rPr lang="en-US" sz="1400" b="1" dirty="0">
                  <a:solidFill>
                    <a:srgbClr val="783F79"/>
                  </a:solidFill>
                  <a:latin typeface="Arial" pitchFamily="34" charset="0"/>
                  <a:ea typeface="Tahoma" pitchFamily="34" charset="0"/>
                  <a:cs typeface="Arial" pitchFamily="34" charset="0"/>
                </a:rPr>
                <a:t>A/B/C separator is located downstream</a:t>
              </a:r>
            </a:p>
          </p:txBody>
        </p:sp>
        <p:cxnSp>
          <p:nvCxnSpPr>
            <p:cNvPr id="981" name="Straight Arrow Connector 980"/>
            <p:cNvCxnSpPr/>
            <p:nvPr/>
          </p:nvCxnSpPr>
          <p:spPr>
            <a:xfrm>
              <a:off x="8253111" y="1286941"/>
              <a:ext cx="609554" cy="0"/>
            </a:xfrm>
            <a:prstGeom prst="straightConnector1">
              <a:avLst/>
            </a:prstGeom>
            <a:ln w="63500">
              <a:solidFill>
                <a:srgbClr val="783F79"/>
              </a:solidFill>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86" name="Hall Pulses 250 MHz text"/>
          <p:cNvSpPr txBox="1"/>
          <p:nvPr/>
        </p:nvSpPr>
        <p:spPr bwMode="auto">
          <a:xfrm>
            <a:off x="252413" y="3590925"/>
            <a:ext cx="1827212" cy="1223963"/>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300"/>
              </a:spcAft>
              <a:defRPr/>
            </a:pPr>
            <a:r>
              <a:rPr lang="en-US" sz="1800" b="1" u="sng" dirty="0">
                <a:solidFill>
                  <a:prstClr val="black"/>
                </a:solidFill>
                <a:latin typeface="Arial" pitchFamily="34" charset="0"/>
                <a:ea typeface="Tahoma" pitchFamily="34" charset="0"/>
                <a:cs typeface="Arial" pitchFamily="34" charset="0"/>
              </a:rPr>
              <a:t>Hall Lasers</a:t>
            </a:r>
          </a:p>
          <a:p>
            <a:pPr algn="ctr" fontAlgn="auto">
              <a:spcBef>
                <a:spcPts val="0"/>
              </a:spcBef>
              <a:spcAft>
                <a:spcPts val="300"/>
              </a:spcAft>
              <a:defRPr/>
            </a:pPr>
            <a:r>
              <a:rPr lang="en-US" sz="1600" b="1" dirty="0">
                <a:solidFill>
                  <a:prstClr val="black"/>
                </a:solidFill>
                <a:latin typeface="Arial" pitchFamily="34" charset="0"/>
                <a:ea typeface="Tahoma" pitchFamily="34" charset="0"/>
                <a:cs typeface="Arial" pitchFamily="34" charset="0"/>
              </a:rPr>
              <a:t>Hall A: 250 MHz</a:t>
            </a:r>
          </a:p>
          <a:p>
            <a:pPr algn="ctr" fontAlgn="auto">
              <a:spcBef>
                <a:spcPts val="0"/>
              </a:spcBef>
              <a:spcAft>
                <a:spcPts val="300"/>
              </a:spcAft>
              <a:defRPr/>
            </a:pPr>
            <a:r>
              <a:rPr lang="en-US" sz="1600" b="1" dirty="0">
                <a:solidFill>
                  <a:prstClr val="black"/>
                </a:solidFill>
                <a:latin typeface="Arial" pitchFamily="34" charset="0"/>
                <a:ea typeface="Tahoma" pitchFamily="34" charset="0"/>
                <a:cs typeface="Arial" pitchFamily="34" charset="0"/>
              </a:rPr>
              <a:t>Hall B: 250 MHz</a:t>
            </a:r>
          </a:p>
          <a:p>
            <a:pPr algn="ctr" fontAlgn="auto">
              <a:spcBef>
                <a:spcPts val="0"/>
              </a:spcBef>
              <a:spcAft>
                <a:spcPts val="300"/>
              </a:spcAft>
              <a:defRPr/>
            </a:pPr>
            <a:r>
              <a:rPr lang="en-US" sz="1600" b="1" dirty="0">
                <a:solidFill>
                  <a:prstClr val="black"/>
                </a:solidFill>
                <a:latin typeface="Arial" pitchFamily="34" charset="0"/>
                <a:ea typeface="Tahoma" pitchFamily="34" charset="0"/>
                <a:cs typeface="Arial" pitchFamily="34" charset="0"/>
              </a:rPr>
              <a:t>Hall C: 250 MHz</a:t>
            </a:r>
          </a:p>
        </p:txBody>
      </p:sp>
      <p:sp>
        <p:nvSpPr>
          <p:cNvPr id="987" name="Hall D laser fills empty bucket text"/>
          <p:cNvSpPr txBox="1"/>
          <p:nvPr/>
        </p:nvSpPr>
        <p:spPr>
          <a:xfrm>
            <a:off x="1905000" y="5719763"/>
            <a:ext cx="2408238" cy="523875"/>
          </a:xfrm>
          <a:prstGeom prst="rect">
            <a:avLst/>
          </a:prstGeom>
          <a:noFill/>
          <a:effectLst>
            <a:outerShdw blurRad="50800" dist="38100" dir="2700000" algn="tl" rotWithShape="0">
              <a:prstClr val="black">
                <a:alpha val="25000"/>
              </a:prstClr>
            </a:outerShdw>
          </a:effectLst>
        </p:spPr>
        <p:txBody>
          <a:bodyPr>
            <a:spAutoFit/>
          </a:bodyPr>
          <a:lstStyle/>
          <a:p>
            <a:pPr algn="ctr">
              <a:defRPr/>
            </a:pPr>
            <a:r>
              <a:rPr lang="en-US" sz="1400" b="1" dirty="0">
                <a:solidFill>
                  <a:srgbClr val="783F79"/>
                </a:solidFill>
                <a:latin typeface="Arial" charset="0"/>
                <a:cs typeface="Tahoma" pitchFamily="34" charset="0"/>
              </a:rPr>
              <a:t>New Hall D laser fills empty buckets at 250 MHz</a:t>
            </a:r>
          </a:p>
        </p:txBody>
      </p:sp>
      <p:sp>
        <p:nvSpPr>
          <p:cNvPr id="1009" name="Hall D: 250 MHz text"/>
          <p:cNvSpPr txBox="1"/>
          <p:nvPr/>
        </p:nvSpPr>
        <p:spPr>
          <a:xfrm>
            <a:off x="252413" y="4757738"/>
            <a:ext cx="1827212" cy="338137"/>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300"/>
              </a:spcAft>
              <a:defRPr/>
            </a:pPr>
            <a:r>
              <a:rPr lang="en-US" sz="1600" b="1" dirty="0">
                <a:solidFill>
                  <a:prstClr val="black"/>
                </a:solidFill>
                <a:latin typeface="Arial" pitchFamily="34" charset="0"/>
                <a:ea typeface="Tahoma" pitchFamily="34" charset="0"/>
                <a:cs typeface="Arial" pitchFamily="34" charset="0"/>
              </a:rPr>
              <a:t>Hall D: 250 MHz</a:t>
            </a:r>
          </a:p>
        </p:txBody>
      </p:sp>
      <p:sp>
        <p:nvSpPr>
          <p:cNvPr id="1018" name="existing laser frequency text"/>
          <p:cNvSpPr txBox="1"/>
          <p:nvPr/>
        </p:nvSpPr>
        <p:spPr>
          <a:xfrm>
            <a:off x="136525" y="5053013"/>
            <a:ext cx="2084388" cy="585787"/>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300"/>
              </a:spcAft>
              <a:defRPr/>
            </a:pPr>
            <a:r>
              <a:rPr lang="en-US" sz="1600" b="1" dirty="0">
                <a:solidFill>
                  <a:prstClr val="black"/>
                </a:solidFill>
                <a:latin typeface="Arial" pitchFamily="34" charset="0"/>
                <a:ea typeface="Tahoma" pitchFamily="34" charset="0"/>
                <a:cs typeface="Arial" pitchFamily="34" charset="0"/>
              </a:rPr>
              <a:t>(existing hall lasers run at 500 MHz)</a:t>
            </a:r>
          </a:p>
        </p:txBody>
      </p:sp>
      <p:sp>
        <p:nvSpPr>
          <p:cNvPr id="691" name="text Accelerator Frequency 1500 MHz"/>
          <p:cNvSpPr txBox="1"/>
          <p:nvPr/>
        </p:nvSpPr>
        <p:spPr>
          <a:xfrm>
            <a:off x="466725" y="2191158"/>
            <a:ext cx="1693863" cy="922337"/>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1800" b="1" dirty="0">
                <a:solidFill>
                  <a:prstClr val="black"/>
                </a:solidFill>
                <a:latin typeface="Arial" pitchFamily="34" charset="0"/>
                <a:ea typeface="Tahoma" pitchFamily="34" charset="0"/>
                <a:cs typeface="Arial" pitchFamily="34" charset="0"/>
              </a:rPr>
              <a:t>Accelerator</a:t>
            </a:r>
          </a:p>
          <a:p>
            <a:pPr algn="ctr" fontAlgn="auto">
              <a:spcBef>
                <a:spcPts val="0"/>
              </a:spcBef>
              <a:spcAft>
                <a:spcPts val="0"/>
              </a:spcAft>
              <a:defRPr/>
            </a:pPr>
            <a:r>
              <a:rPr lang="en-US" sz="1800" b="1" dirty="0">
                <a:solidFill>
                  <a:prstClr val="black"/>
                </a:solidFill>
                <a:latin typeface="Arial" pitchFamily="34" charset="0"/>
                <a:ea typeface="Tahoma" pitchFamily="34" charset="0"/>
                <a:cs typeface="Arial" pitchFamily="34" charset="0"/>
              </a:rPr>
              <a:t>Frequency</a:t>
            </a:r>
          </a:p>
          <a:p>
            <a:pPr algn="ctr" fontAlgn="auto">
              <a:spcBef>
                <a:spcPts val="0"/>
              </a:spcBef>
              <a:spcAft>
                <a:spcPts val="0"/>
              </a:spcAft>
              <a:defRPr/>
            </a:pPr>
            <a:r>
              <a:rPr lang="en-US" sz="1800" b="1" dirty="0">
                <a:solidFill>
                  <a:prstClr val="black"/>
                </a:solidFill>
                <a:latin typeface="Arial" pitchFamily="34" charset="0"/>
                <a:ea typeface="Tahoma" pitchFamily="34" charset="0"/>
                <a:cs typeface="Arial" pitchFamily="34" charset="0"/>
              </a:rPr>
              <a:t>1500 MHz</a:t>
            </a:r>
          </a:p>
        </p:txBody>
      </p:sp>
      <p:sp>
        <p:nvSpPr>
          <p:cNvPr id="1029" name="Arrow - Hall D fills empty bucket"/>
          <p:cNvSpPr/>
          <p:nvPr/>
        </p:nvSpPr>
        <p:spPr>
          <a:xfrm>
            <a:off x="2011363" y="4953000"/>
            <a:ext cx="731837" cy="777875"/>
          </a:xfrm>
          <a:custGeom>
            <a:avLst/>
            <a:gdLst>
              <a:gd name="connsiteX0" fmla="*/ 495300 w 495300"/>
              <a:gd name="connsiteY0" fmla="*/ 640080 h 640080"/>
              <a:gd name="connsiteX1" fmla="*/ 274320 w 495300"/>
              <a:gd name="connsiteY1" fmla="*/ 7620 h 640080"/>
              <a:gd name="connsiteX2" fmla="*/ 0 w 495300"/>
              <a:gd name="connsiteY2" fmla="*/ 0 h 640080"/>
              <a:gd name="connsiteX0" fmla="*/ 495300 w 495300"/>
              <a:gd name="connsiteY0" fmla="*/ 640080 h 640080"/>
              <a:gd name="connsiteX1" fmla="*/ 274320 w 495300"/>
              <a:gd name="connsiteY1" fmla="*/ 83669 h 640080"/>
              <a:gd name="connsiteX2" fmla="*/ 0 w 495300"/>
              <a:gd name="connsiteY2" fmla="*/ 0 h 640080"/>
              <a:gd name="connsiteX0" fmla="*/ 495300 w 587022"/>
              <a:gd name="connsiteY0" fmla="*/ 640080 h 646417"/>
              <a:gd name="connsiteX1" fmla="*/ 587022 w 587022"/>
              <a:gd name="connsiteY1" fmla="*/ 646417 h 646417"/>
              <a:gd name="connsiteX2" fmla="*/ 274320 w 587022"/>
              <a:gd name="connsiteY2" fmla="*/ 83669 h 646417"/>
              <a:gd name="connsiteX3" fmla="*/ 0 w 587022"/>
              <a:gd name="connsiteY3" fmla="*/ 0 h 646417"/>
              <a:gd name="connsiteX0" fmla="*/ 587022 w 587022"/>
              <a:gd name="connsiteY0" fmla="*/ 646417 h 646417"/>
              <a:gd name="connsiteX1" fmla="*/ 274320 w 587022"/>
              <a:gd name="connsiteY1" fmla="*/ 83669 h 646417"/>
              <a:gd name="connsiteX2" fmla="*/ 0 w 587022"/>
              <a:gd name="connsiteY2" fmla="*/ 0 h 646417"/>
            </a:gdLst>
            <a:ahLst/>
            <a:cxnLst>
              <a:cxn ang="0">
                <a:pos x="connsiteX0" y="connsiteY0"/>
              </a:cxn>
              <a:cxn ang="0">
                <a:pos x="connsiteX1" y="connsiteY1"/>
              </a:cxn>
              <a:cxn ang="0">
                <a:pos x="connsiteX2" y="connsiteY2"/>
              </a:cxn>
            </a:cxnLst>
            <a:rect l="l" t="t" r="r" b="b"/>
            <a:pathLst>
              <a:path w="587022" h="646417">
                <a:moveTo>
                  <a:pt x="587022" y="646417"/>
                </a:moveTo>
                <a:lnTo>
                  <a:pt x="274320" y="83669"/>
                </a:lnTo>
                <a:lnTo>
                  <a:pt x="0" y="0"/>
                </a:lnTo>
              </a:path>
            </a:pathLst>
          </a:custGeom>
          <a:ln w="19050" cap="rnd">
            <a:solidFill>
              <a:srgbClr val="783F79"/>
            </a:solidFill>
            <a:tailEnd type="triangle" w="lg" len="lg"/>
          </a:ln>
          <a:effectLst>
            <a:outerShdw blurRad="508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a:solidFill>
                <a:prstClr val="black"/>
              </a:solidFill>
            </a:endParaRPr>
          </a:p>
        </p:txBody>
      </p:sp>
      <p:grpSp>
        <p:nvGrpSpPr>
          <p:cNvPr id="520" name="Four Hall Operation"/>
          <p:cNvGrpSpPr>
            <a:grpSpLocks/>
          </p:cNvGrpSpPr>
          <p:nvPr/>
        </p:nvGrpSpPr>
        <p:grpSpPr bwMode="auto">
          <a:xfrm>
            <a:off x="5037138" y="4156075"/>
            <a:ext cx="3413125" cy="1951038"/>
            <a:chOff x="5036987" y="4156435"/>
            <a:chExt cx="3414188" cy="1949581"/>
          </a:xfrm>
        </p:grpSpPr>
        <p:sp>
          <p:nvSpPr>
            <p:cNvPr id="523" name="Empty buckets text"/>
            <p:cNvSpPr txBox="1"/>
            <p:nvPr/>
          </p:nvSpPr>
          <p:spPr>
            <a:xfrm>
              <a:off x="5036987" y="5460386"/>
              <a:ext cx="3414188" cy="645630"/>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1800" b="1" dirty="0">
                  <a:solidFill>
                    <a:srgbClr val="783F79"/>
                  </a:solidFill>
                  <a:latin typeface="Arial" pitchFamily="34" charset="0"/>
                  <a:ea typeface="Tahoma" pitchFamily="34" charset="0"/>
                  <a:cs typeface="Arial" pitchFamily="34" charset="0"/>
                </a:rPr>
                <a:t>Four-Hall Operation!</a:t>
              </a:r>
            </a:p>
            <a:p>
              <a:pPr algn="ctr" fontAlgn="auto">
                <a:spcBef>
                  <a:spcPts val="0"/>
                </a:spcBef>
                <a:spcAft>
                  <a:spcPts val="0"/>
                </a:spcAft>
                <a:defRPr/>
              </a:pPr>
              <a:r>
                <a:rPr lang="en-US" sz="1800" b="1" dirty="0">
                  <a:solidFill>
                    <a:srgbClr val="783F79"/>
                  </a:solidFill>
                  <a:latin typeface="Arial" pitchFamily="34" charset="0"/>
                  <a:ea typeface="Tahoma" pitchFamily="34" charset="0"/>
                  <a:cs typeface="Arial" pitchFamily="34" charset="0"/>
                </a:rPr>
                <a:t>(D+3)</a:t>
              </a:r>
            </a:p>
          </p:txBody>
        </p:sp>
        <p:cxnSp>
          <p:nvCxnSpPr>
            <p:cNvPr id="524" name="Straight Arrow Connector 523"/>
            <p:cNvCxnSpPr/>
            <p:nvPr/>
          </p:nvCxnSpPr>
          <p:spPr>
            <a:xfrm flipV="1">
              <a:off x="6734553" y="4156435"/>
              <a:ext cx="316011" cy="1305537"/>
            </a:xfrm>
            <a:prstGeom prst="straightConnector1">
              <a:avLst/>
            </a:prstGeom>
            <a:ln w="22225" cap="rnd">
              <a:solidFill>
                <a:srgbClr val="783F79"/>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79" name="Title 1"/>
          <p:cNvSpPr txBox="1">
            <a:spLocks/>
          </p:cNvSpPr>
          <p:nvPr/>
        </p:nvSpPr>
        <p:spPr>
          <a:xfrm>
            <a:off x="422275" y="73278"/>
            <a:ext cx="8229600" cy="535835"/>
          </a:xfrm>
          <a:prstGeom prst="rect">
            <a:avLst/>
          </a:prstGeom>
        </p:spPr>
        <p:txBody>
          <a:bodyPr/>
          <a:lstStyle>
            <a:lvl1pPr algn="ctr" defTabSz="457200" rtl="0" eaLnBrk="1" latinLnBrk="0" hangingPunct="1">
              <a:spcBef>
                <a:spcPct val="0"/>
              </a:spcBef>
              <a:buNone/>
              <a:defRPr sz="4200" kern="1200">
                <a:solidFill>
                  <a:schemeClr val="tx1"/>
                </a:solidFill>
                <a:latin typeface="Minion Pro"/>
                <a:ea typeface="+mj-ea"/>
                <a:cs typeface="+mj-cs"/>
              </a:defRPr>
            </a:lvl1pPr>
          </a:lstStyle>
          <a:p>
            <a:r>
              <a:rPr lang="en-US" sz="3600" dirty="0" smtClean="0"/>
              <a:t>RF Separation – Four Halls</a:t>
            </a:r>
            <a:endParaRPr lang="en-US" sz="3600" dirty="0"/>
          </a:p>
        </p:txBody>
      </p:sp>
      <p:sp>
        <p:nvSpPr>
          <p:cNvPr id="81" name="Slide Number Placeholder 4"/>
          <p:cNvSpPr>
            <a:spLocks noGrp="1"/>
          </p:cNvSpPr>
          <p:nvPr>
            <p:ph type="sldNum" sz="quarter" idx="12"/>
          </p:nvPr>
        </p:nvSpPr>
        <p:spPr>
          <a:xfrm>
            <a:off x="3505200" y="6645425"/>
            <a:ext cx="2133600" cy="190125"/>
          </a:xfrm>
        </p:spPr>
        <p:txBody>
          <a:bodyPr/>
          <a:lstStyle/>
          <a:p>
            <a:fld id="{B58F48A6-A3E1-4848-9AC3-B43F560BE4FE}" type="slidenum">
              <a:rPr lang="en-US" smtClean="0"/>
              <a:pPr/>
              <a:t>32</a:t>
            </a:fld>
            <a:endParaRPr lang="en-US" dirty="0"/>
          </a:p>
        </p:txBody>
      </p:sp>
      <p:sp>
        <p:nvSpPr>
          <p:cNvPr id="2" name="Footer Placeholder 1"/>
          <p:cNvSpPr>
            <a:spLocks noGrp="1"/>
          </p:cNvSpPr>
          <p:nvPr>
            <p:ph type="ftr" sz="quarter" idx="11"/>
          </p:nvPr>
        </p:nvSpPr>
        <p:spPr/>
        <p:txBody>
          <a:bodyPr/>
          <a:lstStyle/>
          <a:p>
            <a:r>
              <a:rPr lang="en-US" smtClean="0"/>
              <a:t>OPS 2015 StayTreat</a:t>
            </a:r>
            <a:endParaRPr lang="en-US"/>
          </a:p>
        </p:txBody>
      </p:sp>
    </p:spTree>
    <p:extLst>
      <p:ext uri="{BB962C8B-B14F-4D97-AF65-F5344CB8AC3E}">
        <p14:creationId xmlns:p14="http://schemas.microsoft.com/office/powerpoint/2010/main" val="4123756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750MHz Separation</a:t>
            </a:r>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58" y="1233377"/>
            <a:ext cx="3312891" cy="44171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070" y="1826046"/>
            <a:ext cx="4338748" cy="2645172"/>
          </a:xfrm>
          <a:prstGeom prst="rect">
            <a:avLst/>
          </a:prstGeom>
        </p:spPr>
      </p:pic>
      <p:sp>
        <p:nvSpPr>
          <p:cNvPr id="7" name="TextBox 6"/>
          <p:cNvSpPr txBox="1"/>
          <p:nvPr/>
        </p:nvSpPr>
        <p:spPr>
          <a:xfrm>
            <a:off x="4635463" y="995048"/>
            <a:ext cx="4253355" cy="830997"/>
          </a:xfrm>
          <a:prstGeom prst="rect">
            <a:avLst/>
          </a:prstGeom>
          <a:noFill/>
        </p:spPr>
        <p:txBody>
          <a:bodyPr wrap="square" rtlCol="0">
            <a:spAutoFit/>
          </a:bodyPr>
          <a:lstStyle/>
          <a:p>
            <a:r>
              <a:rPr lang="en-US" sz="2400" dirty="0" smtClean="0"/>
              <a:t>A &amp; D beam separated on 5</a:t>
            </a:r>
            <a:r>
              <a:rPr lang="en-US" sz="2400" baseline="30000" dirty="0" smtClean="0"/>
              <a:t>th</a:t>
            </a:r>
            <a:r>
              <a:rPr lang="en-US" sz="2400" dirty="0" smtClean="0"/>
              <a:t> pass at 9.6 GeV.</a:t>
            </a:r>
          </a:p>
        </p:txBody>
      </p:sp>
      <p:sp>
        <p:nvSpPr>
          <p:cNvPr id="9" name="TextBox 8"/>
          <p:cNvSpPr txBox="1"/>
          <p:nvPr/>
        </p:nvSpPr>
        <p:spPr>
          <a:xfrm>
            <a:off x="295522" y="2272726"/>
            <a:ext cx="1152939" cy="400110"/>
          </a:xfrm>
          <a:prstGeom prst="rect">
            <a:avLst/>
          </a:prstGeom>
          <a:solidFill>
            <a:schemeClr val="tx2">
              <a:lumMod val="20000"/>
              <a:lumOff val="80000"/>
            </a:schemeClr>
          </a:solidFill>
        </p:spPr>
        <p:txBody>
          <a:bodyPr wrap="square" rtlCol="0">
            <a:spAutoFit/>
          </a:bodyPr>
          <a:lstStyle/>
          <a:p>
            <a:r>
              <a:rPr lang="en-US" sz="2000" b="1" dirty="0" smtClean="0">
                <a:solidFill>
                  <a:schemeClr val="accent6">
                    <a:lumMod val="75000"/>
                  </a:schemeClr>
                </a:solidFill>
              </a:rPr>
              <a:t>500MHz</a:t>
            </a:r>
            <a:endParaRPr lang="en-US" sz="2000" b="1" dirty="0">
              <a:solidFill>
                <a:schemeClr val="accent6">
                  <a:lumMod val="75000"/>
                </a:schemeClr>
              </a:solidFill>
            </a:endParaRPr>
          </a:p>
        </p:txBody>
      </p:sp>
      <p:sp>
        <p:nvSpPr>
          <p:cNvPr id="10" name="Slide Number Placeholder 4"/>
          <p:cNvSpPr>
            <a:spLocks noGrp="1"/>
          </p:cNvSpPr>
          <p:nvPr>
            <p:ph type="sldNum" sz="quarter" idx="4294967295"/>
          </p:nvPr>
        </p:nvSpPr>
        <p:spPr>
          <a:xfrm>
            <a:off x="3505200" y="6645425"/>
            <a:ext cx="2133600" cy="190125"/>
          </a:xfrm>
          <a:prstGeom prst="rect">
            <a:avLst/>
          </a:prstGeom>
        </p:spPr>
        <p:txBody>
          <a:bodyPr/>
          <a:lstStyle/>
          <a:p>
            <a:fld id="{B58F48A6-A3E1-4848-9AC3-B43F560BE4FE}" type="slidenum">
              <a:rPr lang="en-US" smtClean="0"/>
              <a:pPr/>
              <a:t>33</a:t>
            </a:fld>
            <a:endParaRPr lang="en-US" dirty="0"/>
          </a:p>
        </p:txBody>
      </p:sp>
      <p:sp>
        <p:nvSpPr>
          <p:cNvPr id="12" name="TextBox 11"/>
          <p:cNvSpPr txBox="1"/>
          <p:nvPr/>
        </p:nvSpPr>
        <p:spPr>
          <a:xfrm>
            <a:off x="295520" y="4271162"/>
            <a:ext cx="1152939" cy="400110"/>
          </a:xfrm>
          <a:prstGeom prst="rect">
            <a:avLst/>
          </a:prstGeom>
          <a:solidFill>
            <a:schemeClr val="tx2">
              <a:lumMod val="20000"/>
              <a:lumOff val="80000"/>
            </a:schemeClr>
          </a:solidFill>
        </p:spPr>
        <p:txBody>
          <a:bodyPr wrap="square" rtlCol="0">
            <a:spAutoFit/>
          </a:bodyPr>
          <a:lstStyle/>
          <a:p>
            <a:r>
              <a:rPr lang="en-US" sz="2000" b="1" dirty="0" smtClean="0">
                <a:solidFill>
                  <a:schemeClr val="accent6">
                    <a:lumMod val="75000"/>
                  </a:schemeClr>
                </a:solidFill>
              </a:rPr>
              <a:t>750MHz</a:t>
            </a:r>
            <a:endParaRPr lang="en-US" sz="2000" b="1" dirty="0">
              <a:solidFill>
                <a:schemeClr val="accent6">
                  <a:lumMod val="75000"/>
                </a:schemeClr>
              </a:solidFill>
            </a:endParaRPr>
          </a:p>
        </p:txBody>
      </p:sp>
      <p:cxnSp>
        <p:nvCxnSpPr>
          <p:cNvPr id="13" name="Straight Arrow Connector 12"/>
          <p:cNvCxnSpPr>
            <a:stCxn id="9" idx="2"/>
          </p:cNvCxnSpPr>
          <p:nvPr/>
        </p:nvCxnSpPr>
        <p:spPr>
          <a:xfrm>
            <a:off x="871992" y="2672836"/>
            <a:ext cx="988613" cy="388416"/>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871991" y="2003729"/>
            <a:ext cx="988614" cy="268997"/>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871992" y="3999506"/>
            <a:ext cx="988613" cy="271656"/>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197036" y="5900468"/>
            <a:ext cx="4013791" cy="369332"/>
          </a:xfrm>
          <a:prstGeom prst="rect">
            <a:avLst/>
          </a:prstGeom>
          <a:noFill/>
        </p:spPr>
        <p:txBody>
          <a:bodyPr wrap="none" rtlCol="0">
            <a:spAutoFit/>
          </a:bodyPr>
          <a:lstStyle/>
          <a:p>
            <a:r>
              <a:rPr lang="en-US" dirty="0" smtClean="0"/>
              <a:t>Design maximum beam energy is 11 GeV</a:t>
            </a:r>
            <a:endParaRPr lang="en-US" dirty="0"/>
          </a:p>
        </p:txBody>
      </p:sp>
      <p:sp>
        <p:nvSpPr>
          <p:cNvPr id="4" name="TextBox 3"/>
          <p:cNvSpPr txBox="1"/>
          <p:nvPr/>
        </p:nvSpPr>
        <p:spPr>
          <a:xfrm>
            <a:off x="4550070" y="4895850"/>
            <a:ext cx="4338748" cy="923330"/>
          </a:xfrm>
          <a:prstGeom prst="rect">
            <a:avLst/>
          </a:prstGeom>
          <a:noFill/>
        </p:spPr>
        <p:txBody>
          <a:bodyPr wrap="square" rtlCol="0">
            <a:spAutoFit/>
          </a:bodyPr>
          <a:lstStyle/>
          <a:p>
            <a:r>
              <a:rPr lang="en-US" dirty="0" smtClean="0"/>
              <a:t>Commissioning effort identified improvements required to achieve             full-energy separation</a:t>
            </a:r>
            <a:endParaRPr lang="en-US" dirty="0"/>
          </a:p>
        </p:txBody>
      </p:sp>
      <p:sp>
        <p:nvSpPr>
          <p:cNvPr id="8" name="Footer Placeholder 7"/>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655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750MHz Separators: Path toward 11GeV capability</a:t>
            </a:r>
            <a:endParaRPr lang="en-US" sz="2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9196" y="4135803"/>
            <a:ext cx="3030928" cy="2184400"/>
          </a:xfrm>
        </p:spPr>
      </p:pic>
      <p:sp>
        <p:nvSpPr>
          <p:cNvPr id="4" name="Slide Number Placeholder 3"/>
          <p:cNvSpPr>
            <a:spLocks noGrp="1"/>
          </p:cNvSpPr>
          <p:nvPr>
            <p:ph type="sldNum" sz="quarter" idx="10"/>
          </p:nvPr>
        </p:nvSpPr>
        <p:spPr/>
        <p:txBody>
          <a:bodyPr/>
          <a:lstStyle/>
          <a:p>
            <a:fld id="{0B71D3AA-F628-8F4E-BE52-707AC18962C1}" type="slidenum">
              <a:rPr lang="en-US" smtClean="0"/>
              <a:t>34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296" y="4087362"/>
            <a:ext cx="3098142" cy="2232841"/>
          </a:xfrm>
          <a:prstGeom prst="rect">
            <a:avLst/>
          </a:prstGeom>
        </p:spPr>
      </p:pic>
      <p:sp>
        <p:nvSpPr>
          <p:cNvPr id="7" name="TextBox 6"/>
          <p:cNvSpPr txBox="1"/>
          <p:nvPr/>
        </p:nvSpPr>
        <p:spPr>
          <a:xfrm>
            <a:off x="276045" y="1026543"/>
            <a:ext cx="8488393"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Increase power input by operating Inductive Output Tubes (IOT) at full power (done)</a:t>
            </a:r>
          </a:p>
          <a:p>
            <a:pPr marL="285750" indent="-285750">
              <a:buFont typeface="Arial" panose="020B0604020202020204" pitchFamily="34" charset="0"/>
              <a:buChar char="•"/>
            </a:pPr>
            <a:r>
              <a:rPr lang="en-US" dirty="0" smtClean="0"/>
              <a:t>Improve resonance controls (Prototype done, production systems in progress):  </a:t>
            </a:r>
          </a:p>
          <a:p>
            <a:pPr marL="742950" lvl="1" indent="-285750">
              <a:buFont typeface="Arial" panose="020B0604020202020204" pitchFamily="34" charset="0"/>
              <a:buChar char="•"/>
            </a:pPr>
            <a:r>
              <a:rPr lang="en-US" dirty="0" smtClean="0"/>
              <a:t>Warm Cu cavities, tuning controlled via temperature</a:t>
            </a:r>
          </a:p>
          <a:p>
            <a:pPr marL="742950" lvl="1" indent="-285750">
              <a:buFont typeface="Arial" panose="020B0604020202020204" pitchFamily="34" charset="0"/>
              <a:buChar char="•"/>
            </a:pPr>
            <a:r>
              <a:rPr lang="en-US" dirty="0" smtClean="0"/>
              <a:t>Improve temperature control hardware (better valves, sensors) and software (feedback loops).</a:t>
            </a:r>
          </a:p>
          <a:p>
            <a:pPr marL="285750" indent="-285750">
              <a:buFont typeface="Arial" panose="020B0604020202020204" pitchFamily="34" charset="0"/>
              <a:buChar char="•"/>
            </a:pPr>
            <a:r>
              <a:rPr lang="en-US" dirty="0" smtClean="0"/>
              <a:t>Improve coupling into the cavity (Prototype done, modifications in progress):</a:t>
            </a:r>
          </a:p>
          <a:p>
            <a:pPr marL="742950" lvl="1" indent="-285750">
              <a:buFont typeface="Arial" panose="020B0604020202020204" pitchFamily="34" charset="0"/>
              <a:buChar char="•"/>
            </a:pPr>
            <a:r>
              <a:rPr lang="en-US" dirty="0" smtClean="0"/>
              <a:t>Improve alignment</a:t>
            </a:r>
          </a:p>
          <a:p>
            <a:pPr marL="742950" lvl="1" indent="-285750">
              <a:buFont typeface="Arial" panose="020B0604020202020204" pitchFamily="34" charset="0"/>
              <a:buChar char="•"/>
            </a:pPr>
            <a:r>
              <a:rPr lang="en-US" dirty="0" smtClean="0"/>
              <a:t>Improve field monitoring</a:t>
            </a:r>
            <a:endParaRPr lang="en-US" dirty="0"/>
          </a:p>
        </p:txBody>
      </p:sp>
      <p:sp>
        <p:nvSpPr>
          <p:cNvPr id="8" name="TextBox 7"/>
          <p:cNvSpPr txBox="1"/>
          <p:nvPr/>
        </p:nvSpPr>
        <p:spPr>
          <a:xfrm>
            <a:off x="429370" y="3612583"/>
            <a:ext cx="3776870" cy="523220"/>
          </a:xfrm>
          <a:prstGeom prst="rect">
            <a:avLst/>
          </a:prstGeom>
          <a:noFill/>
        </p:spPr>
        <p:txBody>
          <a:bodyPr wrap="square" rtlCol="0">
            <a:spAutoFit/>
          </a:bodyPr>
          <a:lstStyle/>
          <a:p>
            <a:r>
              <a:rPr lang="en-US" sz="1400" dirty="0" smtClean="0"/>
              <a:t>Example of poor field flatness, poor coupling into 2</a:t>
            </a:r>
            <a:r>
              <a:rPr lang="en-US" sz="1400" baseline="30000" dirty="0" smtClean="0"/>
              <a:t>nd</a:t>
            </a:r>
            <a:r>
              <a:rPr lang="en-US" sz="1400" dirty="0" smtClean="0"/>
              <a:t> cell</a:t>
            </a:r>
            <a:endParaRPr lang="en-US" sz="1400" dirty="0"/>
          </a:p>
        </p:txBody>
      </p:sp>
      <p:sp>
        <p:nvSpPr>
          <p:cNvPr id="9" name="TextBox 8"/>
          <p:cNvSpPr txBox="1"/>
          <p:nvPr/>
        </p:nvSpPr>
        <p:spPr>
          <a:xfrm>
            <a:off x="5167105" y="3564142"/>
            <a:ext cx="3776870" cy="523220"/>
          </a:xfrm>
          <a:prstGeom prst="rect">
            <a:avLst/>
          </a:prstGeom>
          <a:noFill/>
        </p:spPr>
        <p:txBody>
          <a:bodyPr wrap="square" rtlCol="0">
            <a:spAutoFit/>
          </a:bodyPr>
          <a:lstStyle/>
          <a:p>
            <a:r>
              <a:rPr lang="en-US" sz="1400" dirty="0" smtClean="0"/>
              <a:t>Example of improved field flatness and coupling into 2</a:t>
            </a:r>
            <a:r>
              <a:rPr lang="en-US" sz="1400" baseline="30000" dirty="0" smtClean="0"/>
              <a:t>nd</a:t>
            </a:r>
            <a:r>
              <a:rPr lang="en-US" sz="1400" dirty="0" smtClean="0"/>
              <a:t> cell</a:t>
            </a:r>
            <a:endParaRPr lang="en-US" sz="1400" dirty="0"/>
          </a:p>
        </p:txBody>
      </p:sp>
      <p:sp>
        <p:nvSpPr>
          <p:cNvPr id="3" name="Footer Placeholder 2"/>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31353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 Plants</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SC1 CC4 Repair</a:t>
            </a:r>
          </a:p>
          <a:p>
            <a:r>
              <a:rPr lang="en-US" dirty="0" smtClean="0"/>
              <a:t>SNS Spare CC shipped to </a:t>
            </a:r>
            <a:r>
              <a:rPr lang="en-US" dirty="0" err="1" smtClean="0"/>
              <a:t>JLab</a:t>
            </a:r>
            <a:endParaRPr lang="en-US" dirty="0" smtClean="0"/>
          </a:p>
          <a:p>
            <a:r>
              <a:rPr lang="en-US" dirty="0" smtClean="0"/>
              <a:t>SNS Spare CC installation in SC1 on-going</a:t>
            </a:r>
          </a:p>
          <a:p>
            <a:r>
              <a:rPr lang="en-US" dirty="0" smtClean="0"/>
              <a:t>Expect SC1 ready for operation by end of August</a:t>
            </a:r>
          </a:p>
          <a:p>
            <a:r>
              <a:rPr lang="en-US" dirty="0"/>
              <a:t>Still waiting for vendor quote on repair of damaged </a:t>
            </a:r>
            <a:r>
              <a:rPr lang="en-US" dirty="0" smtClean="0"/>
              <a:t>CC4</a:t>
            </a:r>
          </a:p>
          <a:p>
            <a:pPr marL="0" indent="0">
              <a:buNone/>
            </a:pPr>
            <a:r>
              <a:rPr lang="en-US" b="1" dirty="0" smtClean="0"/>
              <a:t>CHL2 Heat Exchanger</a:t>
            </a:r>
          </a:p>
          <a:p>
            <a:r>
              <a:rPr lang="en-US" dirty="0" smtClean="0"/>
              <a:t>CHL2 efficiency not meeting specifications</a:t>
            </a:r>
          </a:p>
          <a:p>
            <a:r>
              <a:rPr lang="en-US" dirty="0" smtClean="0"/>
              <a:t>New heat exchanger being installed by vendor</a:t>
            </a:r>
          </a:p>
          <a:p>
            <a:r>
              <a:rPr lang="en-US" dirty="0" smtClean="0"/>
              <a:t>Expect work to be completed by end of August. </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35</a:t>
            </a:fld>
            <a:endParaRPr lang="en-US" dirty="0"/>
          </a:p>
        </p:txBody>
      </p:sp>
      <p:sp>
        <p:nvSpPr>
          <p:cNvPr id="5" name="Footer Placeholder 4"/>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7170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Gradient Maintenance</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36</a:t>
            </a:fld>
            <a:endParaRPr lang="en-US" dirty="0"/>
          </a:p>
        </p:txBody>
      </p:sp>
      <p:sp>
        <p:nvSpPr>
          <p:cNvPr id="5" name="TextBox 4"/>
          <p:cNvSpPr txBox="1"/>
          <p:nvPr/>
        </p:nvSpPr>
        <p:spPr>
          <a:xfrm>
            <a:off x="277978" y="1082650"/>
            <a:ext cx="8580729" cy="5355312"/>
          </a:xfrm>
          <a:prstGeom prst="rect">
            <a:avLst/>
          </a:prstGeom>
          <a:noFill/>
        </p:spPr>
        <p:txBody>
          <a:bodyPr wrap="square" rtlCol="0">
            <a:spAutoFit/>
          </a:bodyPr>
          <a:lstStyle/>
          <a:p>
            <a:r>
              <a:rPr lang="en-US" dirty="0" smtClean="0"/>
              <a:t>Repeated Helium processing in the near term after this years processing will have limited return.</a:t>
            </a:r>
          </a:p>
          <a:p>
            <a:pPr marL="285750" indent="-285750">
              <a:buFont typeface="Arial" panose="020B0604020202020204" pitchFamily="34" charset="0"/>
              <a:buChar char="•"/>
            </a:pPr>
            <a:r>
              <a:rPr lang="en-US" b="1" dirty="0" smtClean="0"/>
              <a:t>C50 program</a:t>
            </a:r>
            <a:r>
              <a:rPr lang="en-US" dirty="0" smtClean="0"/>
              <a:t>:  Refurbish the weakest original CEBAF </a:t>
            </a:r>
            <a:r>
              <a:rPr lang="en-US" dirty="0" err="1" smtClean="0"/>
              <a:t>cryomodules</a:t>
            </a:r>
            <a:r>
              <a:rPr lang="en-US" dirty="0" smtClean="0"/>
              <a:t> (C20).  </a:t>
            </a:r>
          </a:p>
          <a:p>
            <a:pPr marL="742950" lvl="1" indent="-285750">
              <a:buFont typeface="Arial" panose="020B0604020202020204" pitchFamily="34" charset="0"/>
              <a:buChar char="•"/>
            </a:pPr>
            <a:r>
              <a:rPr lang="en-US" dirty="0" smtClean="0"/>
              <a:t>Refurbished energy gain is ~50MeV, for a delta of about 20MeV (depends on C20 being refurbished).</a:t>
            </a:r>
          </a:p>
          <a:p>
            <a:pPr marL="742950" lvl="1" indent="-285750">
              <a:buFont typeface="Arial" panose="020B0604020202020204" pitchFamily="34" charset="0"/>
              <a:buChar char="•"/>
            </a:pPr>
            <a:r>
              <a:rPr lang="en-US" dirty="0" smtClean="0"/>
              <a:t>Plan is to refurbish one C20 every year.</a:t>
            </a:r>
          </a:p>
          <a:p>
            <a:pPr marL="742950" lvl="1" indent="-285750">
              <a:buFont typeface="Arial" panose="020B0604020202020204" pitchFamily="34" charset="0"/>
              <a:buChar char="•"/>
            </a:pPr>
            <a:r>
              <a:rPr lang="en-US" dirty="0" smtClean="0"/>
              <a:t>Energy gain of one refurbishment per year is insufficient to maintain constant energy reach.</a:t>
            </a:r>
          </a:p>
          <a:p>
            <a:pPr marL="285750" indent="-285750">
              <a:buFont typeface="Arial" panose="020B0604020202020204" pitchFamily="34" charset="0"/>
              <a:buChar char="•"/>
            </a:pPr>
            <a:r>
              <a:rPr lang="en-US" b="1" dirty="0" smtClean="0"/>
              <a:t>R&amp;D on the source of the gradient loss</a:t>
            </a:r>
            <a:r>
              <a:rPr lang="en-US" dirty="0"/>
              <a:t>:</a:t>
            </a:r>
            <a:endParaRPr lang="en-US" dirty="0" smtClean="0"/>
          </a:p>
          <a:p>
            <a:pPr marL="742950" lvl="1" indent="-285750">
              <a:buFont typeface="Arial" panose="020B0604020202020204" pitchFamily="34" charset="0"/>
              <a:buChar char="•"/>
            </a:pPr>
            <a:r>
              <a:rPr lang="en-US" dirty="0" smtClean="0"/>
              <a:t>Examine C20 modules at start of refurbishment process for sources of gradient degradation.</a:t>
            </a:r>
          </a:p>
          <a:p>
            <a:pPr marL="1200150" lvl="2" indent="-285750">
              <a:buFont typeface="Arial" panose="020B0604020202020204" pitchFamily="34" charset="0"/>
              <a:buChar char="•"/>
            </a:pPr>
            <a:r>
              <a:rPr lang="en-US" dirty="0" smtClean="0"/>
              <a:t>Examination of the most recent C20 undergoing refurbishment, while preliminary, encouraging.</a:t>
            </a:r>
          </a:p>
          <a:p>
            <a:pPr marL="742950" lvl="1" indent="-285750">
              <a:buFont typeface="Arial" panose="020B0604020202020204" pitchFamily="34" charset="0"/>
              <a:buChar char="•"/>
            </a:pPr>
            <a:r>
              <a:rPr lang="en-US" dirty="0" smtClean="0"/>
              <a:t>Monitor, track and document installed SRF performance.</a:t>
            </a:r>
          </a:p>
          <a:p>
            <a:pPr marL="285750" indent="-285750">
              <a:buFont typeface="Arial" panose="020B0604020202020204" pitchFamily="34" charset="0"/>
              <a:buChar char="•"/>
            </a:pPr>
            <a:r>
              <a:rPr lang="en-US" b="1" dirty="0" smtClean="0"/>
              <a:t>C75 development</a:t>
            </a:r>
            <a:r>
              <a:rPr lang="en-US" dirty="0" smtClean="0"/>
              <a:t>:</a:t>
            </a:r>
          </a:p>
          <a:p>
            <a:pPr marL="742950" lvl="1" indent="-285750">
              <a:buFont typeface="Arial" panose="020B0604020202020204" pitchFamily="34" charset="0"/>
              <a:buChar char="•"/>
            </a:pPr>
            <a:r>
              <a:rPr lang="en-US" dirty="0" smtClean="0"/>
              <a:t>Develop an alternative to the C50 refurbishment program that results in a </a:t>
            </a:r>
            <a:r>
              <a:rPr lang="en-US" dirty="0" err="1" smtClean="0"/>
              <a:t>cryomodule</a:t>
            </a:r>
            <a:r>
              <a:rPr lang="en-US" dirty="0" smtClean="0"/>
              <a:t> with 75MeV of energy gain.</a:t>
            </a:r>
            <a:endParaRPr lang="en-US" dirty="0"/>
          </a:p>
          <a:p>
            <a:pPr marL="742950" lvl="1" indent="-285750">
              <a:buFont typeface="Arial" panose="020B0604020202020204" pitchFamily="34" charset="0"/>
              <a:buChar char="•"/>
            </a:pPr>
            <a:r>
              <a:rPr lang="en-US" dirty="0" smtClean="0"/>
              <a:t>Competitive, in terms of k$/MV, if cost is less than $3.5M  (C50 refurbishment is about $1.5M)</a:t>
            </a:r>
          </a:p>
        </p:txBody>
      </p:sp>
      <p:sp>
        <p:nvSpPr>
          <p:cNvPr id="3" name="Footer Placeholder 2"/>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8517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March 25</a:t>
            </a:r>
            <a:r>
              <a:rPr lang="en-US" sz="3600" baseline="30000" dirty="0" smtClean="0"/>
              <a:t>th</a:t>
            </a:r>
            <a:r>
              <a:rPr lang="en-US" sz="3600" dirty="0" smtClean="0"/>
              <a:t> Power Event: Technical Stop</a:t>
            </a:r>
            <a:endParaRPr lang="en-US" sz="3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8978" y="3764206"/>
            <a:ext cx="5816824" cy="2584618"/>
          </a:xfrm>
        </p:spPr>
      </p:pic>
      <p:sp>
        <p:nvSpPr>
          <p:cNvPr id="4" name="Slide Number Placeholder 3"/>
          <p:cNvSpPr>
            <a:spLocks noGrp="1"/>
          </p:cNvSpPr>
          <p:nvPr>
            <p:ph type="sldNum" sz="quarter" idx="10"/>
          </p:nvPr>
        </p:nvSpPr>
        <p:spPr/>
        <p:txBody>
          <a:bodyPr/>
          <a:lstStyle/>
          <a:p>
            <a:fld id="{0B71D3AA-F628-8F4E-BE52-707AC18962C1}" type="slidenum">
              <a:rPr lang="en-US" smtClean="0"/>
              <a:t>37</a:t>
            </a:fld>
            <a:endParaRPr lang="en-US" dirty="0"/>
          </a:p>
        </p:txBody>
      </p:sp>
      <p:sp>
        <p:nvSpPr>
          <p:cNvPr id="6" name="TextBox 5"/>
          <p:cNvSpPr txBox="1"/>
          <p:nvPr/>
        </p:nvSpPr>
        <p:spPr>
          <a:xfrm>
            <a:off x="210807" y="983411"/>
            <a:ext cx="8733167"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Offsite power failure, CEBAF Site without power</a:t>
            </a:r>
          </a:p>
          <a:p>
            <a:pPr marL="742950" lvl="1" indent="-285750">
              <a:buFont typeface="Arial" panose="020B0604020202020204" pitchFamily="34" charset="0"/>
              <a:buChar char="•"/>
            </a:pPr>
            <a:r>
              <a:rPr lang="en-US" dirty="0" smtClean="0"/>
              <a:t>ALL systems affected, including </a:t>
            </a:r>
            <a:r>
              <a:rPr lang="en-US" dirty="0" err="1" smtClean="0"/>
              <a:t>cryo</a:t>
            </a:r>
            <a:r>
              <a:rPr lang="en-US" dirty="0" smtClean="0"/>
              <a:t> plants</a:t>
            </a:r>
          </a:p>
          <a:p>
            <a:pPr marL="285750" indent="-285750">
              <a:buFont typeface="Arial" panose="020B0604020202020204" pitchFamily="34" charset="0"/>
              <a:buChar char="•"/>
            </a:pPr>
            <a:r>
              <a:rPr lang="en-US" dirty="0" smtClean="0"/>
              <a:t>Power restored in a couple of hours</a:t>
            </a:r>
          </a:p>
          <a:p>
            <a:pPr marL="742950" lvl="1" indent="-285750">
              <a:buFont typeface="Arial" panose="020B0604020202020204" pitchFamily="34" charset="0"/>
              <a:buChar char="•"/>
            </a:pPr>
            <a:r>
              <a:rPr lang="en-US" dirty="0" smtClean="0"/>
              <a:t>4K operations resumed immediately (Helium inventory management)</a:t>
            </a:r>
          </a:p>
          <a:p>
            <a:pPr marL="285750" indent="-285750">
              <a:buFont typeface="Arial" panose="020B0604020202020204" pitchFamily="34" charset="0"/>
              <a:buChar char="•"/>
            </a:pPr>
            <a:r>
              <a:rPr lang="en-US" dirty="0" smtClean="0"/>
              <a:t>Restoring 2K operations problematic:</a:t>
            </a:r>
          </a:p>
          <a:p>
            <a:pPr marL="742950" lvl="1" indent="-285750">
              <a:buFont typeface="Arial" panose="020B0604020202020204" pitchFamily="34" charset="0"/>
              <a:buChar char="•"/>
            </a:pPr>
            <a:r>
              <a:rPr lang="en-US" b="1" dirty="0" smtClean="0"/>
              <a:t>CHL2-&gt;SC2-&gt;</a:t>
            </a:r>
            <a:r>
              <a:rPr lang="en-US" b="1" dirty="0" err="1" smtClean="0"/>
              <a:t>NorthLinac</a:t>
            </a:r>
            <a:r>
              <a:rPr lang="en-US" b="1" dirty="0" smtClean="0"/>
              <a:t> </a:t>
            </a:r>
            <a:r>
              <a:rPr lang="en-US" dirty="0" smtClean="0"/>
              <a:t>cannot achieve stable 2K operations due to contamination issues.</a:t>
            </a:r>
          </a:p>
          <a:p>
            <a:pPr marL="742950" lvl="1" indent="-285750">
              <a:buFont typeface="Arial" panose="020B0604020202020204" pitchFamily="34" charset="0"/>
              <a:buChar char="•"/>
            </a:pPr>
            <a:r>
              <a:rPr lang="en-US" b="1" dirty="0"/>
              <a:t>CHL1-&gt;SC1-&gt;</a:t>
            </a:r>
            <a:r>
              <a:rPr lang="en-US" b="1" dirty="0" err="1"/>
              <a:t>SouthLinac</a:t>
            </a:r>
            <a:r>
              <a:rPr lang="en-US" b="1" dirty="0"/>
              <a:t> </a:t>
            </a:r>
            <a:r>
              <a:rPr lang="en-US" dirty="0"/>
              <a:t>cannot start due to issue with cold compressor 4 (CC4) in SC1</a:t>
            </a:r>
            <a:r>
              <a:rPr lang="en-US" dirty="0" smtClean="0"/>
              <a:t>.</a:t>
            </a:r>
            <a:endParaRPr lang="en-US" dirty="0"/>
          </a:p>
        </p:txBody>
      </p:sp>
      <p:sp>
        <p:nvSpPr>
          <p:cNvPr id="3" name="TextBox 2"/>
          <p:cNvSpPr txBox="1"/>
          <p:nvPr/>
        </p:nvSpPr>
        <p:spPr>
          <a:xfrm>
            <a:off x="2040940" y="3386475"/>
            <a:ext cx="5069433" cy="369332"/>
          </a:xfrm>
          <a:prstGeom prst="rect">
            <a:avLst/>
          </a:prstGeom>
          <a:noFill/>
        </p:spPr>
        <p:txBody>
          <a:bodyPr wrap="square" rtlCol="0">
            <a:spAutoFit/>
          </a:bodyPr>
          <a:lstStyle/>
          <a:p>
            <a:pPr algn="ctr"/>
            <a:r>
              <a:rPr lang="en-US" dirty="0" smtClean="0"/>
              <a:t>12GeV </a:t>
            </a:r>
            <a:r>
              <a:rPr lang="en-US" dirty="0"/>
              <a:t>c</a:t>
            </a:r>
            <a:r>
              <a:rPr lang="en-US" dirty="0" smtClean="0"/>
              <a:t>ryogenic configuration</a:t>
            </a:r>
            <a:endParaRPr lang="en-US" dirty="0"/>
          </a:p>
        </p:txBody>
      </p:sp>
      <p:sp>
        <p:nvSpPr>
          <p:cNvPr id="7" name="Footer Placeholder 6"/>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81286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Event Impact </a:t>
            </a:r>
            <a:endParaRPr lang="en-US" dirty="0"/>
          </a:p>
        </p:txBody>
      </p:sp>
      <p:sp>
        <p:nvSpPr>
          <p:cNvPr id="3" name="Content Placeholder 2"/>
          <p:cNvSpPr>
            <a:spLocks noGrp="1"/>
          </p:cNvSpPr>
          <p:nvPr>
            <p:ph idx="1"/>
          </p:nvPr>
        </p:nvSpPr>
        <p:spPr>
          <a:xfrm>
            <a:off x="361950" y="956635"/>
            <a:ext cx="8582025" cy="3520474"/>
          </a:xfrm>
        </p:spPr>
        <p:txBody>
          <a:bodyPr>
            <a:normAutofit/>
          </a:bodyPr>
          <a:lstStyle/>
          <a:p>
            <a:pPr marL="0" indent="0">
              <a:buNone/>
            </a:pPr>
            <a:r>
              <a:rPr lang="en-US" sz="2000" dirty="0" smtClean="0"/>
              <a:t>CEBAF Down hard: 2015-03-25 – 2015-04-15</a:t>
            </a:r>
          </a:p>
          <a:p>
            <a:r>
              <a:rPr lang="en-US" sz="2000" dirty="0" smtClean="0"/>
              <a:t>Warm up SC2 to remove contaminants, purge/pump cycles.</a:t>
            </a:r>
          </a:p>
          <a:p>
            <a:r>
              <a:rPr lang="en-US" sz="2000" dirty="0" smtClean="0"/>
              <a:t>SC1 CC4 Failure</a:t>
            </a:r>
          </a:p>
          <a:p>
            <a:pPr lvl="1"/>
            <a:r>
              <a:rPr lang="en-US" sz="1800" dirty="0" smtClean="0"/>
              <a:t>Compressor wheel stuck, will not rotate, seized, not good.</a:t>
            </a:r>
          </a:p>
          <a:p>
            <a:pPr lvl="1"/>
            <a:r>
              <a:rPr lang="en-US" sz="1800" dirty="0" smtClean="0"/>
              <a:t>CC4 safe shutdown system found not working.</a:t>
            </a:r>
          </a:p>
          <a:p>
            <a:pPr lvl="1"/>
            <a:r>
              <a:rPr lang="en-US" sz="1800" dirty="0" smtClean="0"/>
              <a:t>Compressor wheel had a hard landing at full speed (&gt;30000 rpm).</a:t>
            </a:r>
          </a:p>
          <a:p>
            <a:r>
              <a:rPr lang="en-US" sz="2000" dirty="0" smtClean="0"/>
              <a:t>Reconfigure </a:t>
            </a:r>
            <a:r>
              <a:rPr lang="en-US" sz="2000" dirty="0" err="1" smtClean="0"/>
              <a:t>cryo</a:t>
            </a:r>
            <a:r>
              <a:rPr lang="en-US" sz="2000" dirty="0" smtClean="0"/>
              <a:t>-plants/CEBAF with both </a:t>
            </a:r>
            <a:r>
              <a:rPr lang="en-US" sz="2000" dirty="0" err="1" smtClean="0"/>
              <a:t>linacs</a:t>
            </a:r>
            <a:r>
              <a:rPr lang="en-US" sz="2000" dirty="0" smtClean="0"/>
              <a:t> connected to      CHL2-&gt;SC2. </a:t>
            </a:r>
            <a:endParaRPr lang="en-US" sz="2000" dirty="0"/>
          </a:p>
        </p:txBody>
      </p:sp>
      <p:sp>
        <p:nvSpPr>
          <p:cNvPr id="4" name="Slide Number Placeholder 3"/>
          <p:cNvSpPr>
            <a:spLocks noGrp="1"/>
          </p:cNvSpPr>
          <p:nvPr>
            <p:ph type="sldNum" sz="quarter" idx="10"/>
          </p:nvPr>
        </p:nvSpPr>
        <p:spPr/>
        <p:txBody>
          <a:bodyPr/>
          <a:lstStyle/>
          <a:p>
            <a:fld id="{0B71D3AA-F628-8F4E-BE52-707AC18962C1}" type="slidenum">
              <a:rPr lang="en-US" smtClean="0"/>
              <a:t>38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1693" y="4358960"/>
            <a:ext cx="2699446" cy="2024584"/>
          </a:xfrm>
          <a:prstGeom prst="rect">
            <a:avLst/>
          </a:prstGeom>
        </p:spPr>
      </p:pic>
      <p:sp>
        <p:nvSpPr>
          <p:cNvPr id="6" name="TextBox 5"/>
          <p:cNvSpPr txBox="1"/>
          <p:nvPr/>
        </p:nvSpPr>
        <p:spPr>
          <a:xfrm>
            <a:off x="5418029" y="3989628"/>
            <a:ext cx="3406773" cy="369332"/>
          </a:xfrm>
          <a:prstGeom prst="rect">
            <a:avLst/>
          </a:prstGeom>
          <a:noFill/>
        </p:spPr>
        <p:txBody>
          <a:bodyPr wrap="square" rtlCol="0">
            <a:spAutoFit/>
          </a:bodyPr>
          <a:lstStyle/>
          <a:p>
            <a:pPr algn="ctr"/>
            <a:r>
              <a:rPr lang="en-US" dirty="0" smtClean="0"/>
              <a:t>CC4 disassembled in June:</a:t>
            </a:r>
            <a:endParaRPr lang="en-US" dirty="0"/>
          </a:p>
        </p:txBody>
      </p:sp>
      <p:sp>
        <p:nvSpPr>
          <p:cNvPr id="8" name="Content Placeholder 2"/>
          <p:cNvSpPr txBox="1">
            <a:spLocks/>
          </p:cNvSpPr>
          <p:nvPr/>
        </p:nvSpPr>
        <p:spPr>
          <a:xfrm>
            <a:off x="361950" y="4358061"/>
            <a:ext cx="5287514" cy="2025483"/>
          </a:xfrm>
          <a:prstGeom prst="rect">
            <a:avLst/>
          </a:prstGeom>
        </p:spPr>
        <p:txBody>
          <a:bodyPr vert="horz" lIns="91440" tIns="45720" rIns="91440" bIns="45720" rtlCol="0">
            <a:normAutofit/>
          </a:bodyPr>
          <a:lstStyle>
            <a:lvl1pPr marL="342900" marR="0" indent="-342900" algn="l" defTabSz="914400" rtl="0" eaLnBrk="1" fontAlgn="base" latinLnBrk="0" hangingPunct="1">
              <a:lnSpc>
                <a:spcPct val="100000"/>
              </a:lnSpc>
              <a:spcBef>
                <a:spcPts val="1200"/>
              </a:spcBef>
              <a:spcAft>
                <a:spcPct val="0"/>
              </a:spcAft>
              <a:buClr>
                <a:srgbClr val="FF6600"/>
              </a:buClr>
              <a:buSzTx/>
              <a:buFontTx/>
              <a:buChar char="•"/>
              <a:tabLst/>
              <a:defRPr sz="2600" kern="1200">
                <a:solidFill>
                  <a:schemeClr val="tx1"/>
                </a:solidFill>
                <a:latin typeface="Arial" panose="020B0604020202020204" pitchFamily="34" charset="0"/>
                <a:ea typeface="+mn-ea"/>
                <a:cs typeface="Arial" panose="020B0604020202020204" pitchFamily="34" charset="0"/>
              </a:defRPr>
            </a:lvl1pPr>
            <a:lvl2pPr marL="742950" marR="0" indent="-285750" algn="l" defTabSz="914400" rtl="0" eaLnBrk="1" fontAlgn="base" latinLnBrk="0" hangingPunct="1">
              <a:lnSpc>
                <a:spcPct val="100000"/>
              </a:lnSpc>
              <a:spcBef>
                <a:spcPts val="1200"/>
              </a:spcBef>
              <a:spcAft>
                <a:spcPct val="0"/>
              </a:spcAft>
              <a:buClr>
                <a:srgbClr val="4343CA"/>
              </a:buClr>
              <a:buSzTx/>
              <a:buFont typeface="Arial"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base" latinLnBrk="0" hangingPunct="1">
              <a:lnSpc>
                <a:spcPct val="100000"/>
              </a:lnSpc>
              <a:spcBef>
                <a:spcPts val="1200"/>
              </a:spcBef>
              <a:spcAft>
                <a:spcPct val="0"/>
              </a:spcAft>
              <a:buClr>
                <a:srgbClr val="660066"/>
              </a:buClr>
              <a:buSzTx/>
              <a:buFontTx/>
              <a:buChar char="•"/>
              <a:tabLst/>
              <a:defRPr sz="22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base" latinLnBrk="0" hangingPunct="1">
              <a:lnSpc>
                <a:spcPct val="100000"/>
              </a:lnSpc>
              <a:spcBef>
                <a:spcPts val="1200"/>
              </a:spcBef>
              <a:spcAft>
                <a:spcPct val="0"/>
              </a:spcAft>
              <a:buClr>
                <a:srgbClr val="008000"/>
              </a:buClr>
              <a:buSzTx/>
              <a:buFont typeface="Arial" charset="0"/>
              <a:buChar char="•"/>
              <a:tabLst/>
              <a:defRPr sz="20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Tx/>
              <a:buFontTx/>
              <a:buNone/>
              <a:tabLst/>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smtClean="0"/>
              <a:t>Return to CEBAF Ops with one CHL plant</a:t>
            </a:r>
          </a:p>
          <a:p>
            <a:pPr lvl="1"/>
            <a:r>
              <a:rPr lang="en-US" sz="1800" dirty="0" smtClean="0"/>
              <a:t>Limited </a:t>
            </a:r>
            <a:r>
              <a:rPr lang="en-US" sz="1800" dirty="0"/>
              <a:t>c</a:t>
            </a:r>
            <a:r>
              <a:rPr lang="en-US" sz="1800" dirty="0" smtClean="0"/>
              <a:t>ooling capacity</a:t>
            </a:r>
          </a:p>
          <a:p>
            <a:pPr lvl="1"/>
            <a:r>
              <a:rPr lang="en-US" sz="1800" dirty="0" smtClean="0"/>
              <a:t>Limited  beam energy</a:t>
            </a:r>
          </a:p>
          <a:p>
            <a:r>
              <a:rPr lang="en-US" sz="2000" dirty="0" smtClean="0"/>
              <a:t>Physics program continued with an alternative program at 1GeV/pass. </a:t>
            </a:r>
            <a:endParaRPr lang="en-US" sz="2000" dirty="0"/>
          </a:p>
        </p:txBody>
      </p:sp>
      <p:sp>
        <p:nvSpPr>
          <p:cNvPr id="7" name="Footer Placeholder 6"/>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0578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Accelerator Mission</a:t>
            </a:r>
            <a:endParaRPr lang="en-US" sz="1200" dirty="0">
              <a:solidFill>
                <a:srgbClr val="660066"/>
              </a:solidFill>
            </a:endParaRPr>
          </a:p>
        </p:txBody>
      </p:sp>
      <p:sp>
        <p:nvSpPr>
          <p:cNvPr id="3" name="Content Placeholder 2"/>
          <p:cNvSpPr>
            <a:spLocks noGrp="1"/>
          </p:cNvSpPr>
          <p:nvPr>
            <p:ph idx="1"/>
          </p:nvPr>
        </p:nvSpPr>
        <p:spPr>
          <a:xfrm>
            <a:off x="340746" y="918536"/>
            <a:ext cx="8603229" cy="2088012"/>
          </a:xfrm>
        </p:spPr>
        <p:txBody>
          <a:bodyPr>
            <a:normAutofit/>
          </a:bodyPr>
          <a:lstStyle/>
          <a:p>
            <a:pPr marL="457200" lvl="1" indent="0">
              <a:buClrTx/>
              <a:buNone/>
            </a:pPr>
            <a:r>
              <a:rPr lang="en-US" sz="2000" dirty="0" smtClean="0">
                <a:solidFill>
                  <a:srgbClr val="0000FF"/>
                </a:solidFill>
              </a:rPr>
              <a:t>Operate and upgrade the JLab accelerator facilities</a:t>
            </a:r>
          </a:p>
          <a:p>
            <a:pPr marL="457200" lvl="1" indent="0">
              <a:buClrTx/>
              <a:buNone/>
            </a:pPr>
            <a:r>
              <a:rPr lang="en-US" sz="2200" dirty="0" err="1" smtClean="0"/>
              <a:t>JLab</a:t>
            </a:r>
            <a:r>
              <a:rPr lang="en-US" sz="2200" dirty="0" smtClean="0"/>
              <a:t> accelerator facilities:    </a:t>
            </a:r>
          </a:p>
          <a:p>
            <a:pPr marL="914400" lvl="1" indent="-457200">
              <a:buClrTx/>
              <a:buFont typeface="+mj-lt"/>
              <a:buAutoNum type="arabicPeriod"/>
            </a:pPr>
            <a:r>
              <a:rPr lang="en-US" sz="2000" dirty="0" smtClean="0"/>
              <a:t>CEBAF, Continuous Electron Beam Accelerator Facility</a:t>
            </a:r>
          </a:p>
          <a:p>
            <a:pPr marL="914400" lvl="1" indent="-457200">
              <a:buClrTx/>
              <a:buFont typeface="+mj-lt"/>
              <a:buAutoNum type="arabicPeriod"/>
            </a:pPr>
            <a:r>
              <a:rPr lang="en-US" sz="2000" dirty="0" smtClean="0"/>
              <a:t>LERF, Low Energy </a:t>
            </a:r>
            <a:r>
              <a:rPr lang="en-US" sz="2000" dirty="0" err="1" smtClean="0"/>
              <a:t>Recirculator</a:t>
            </a:r>
            <a:r>
              <a:rPr lang="en-US" sz="2000" dirty="0" smtClean="0"/>
              <a:t> Facility (formerly called the FEL). </a:t>
            </a:r>
          </a:p>
          <a:p>
            <a:pPr marL="914400" lvl="1" indent="-457200">
              <a:buClrTx/>
              <a:buFont typeface="Wingdings" charset="2"/>
              <a:buAutoNum type="arabicPlain"/>
            </a:pPr>
            <a:endParaRPr lang="en-US" sz="2000" dirty="0" smtClean="0">
              <a:solidFill>
                <a:srgbClr val="0000FF"/>
              </a:solidFill>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lgn="ctr"/>
            <a:fld id="{2170E7E5-D759-E44D-99F5-2114FE40D280}" type="slidenum">
              <a:rPr lang="en-US" smtClean="0"/>
              <a:pPr algn="ctr"/>
              <a:t>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45" y="3347847"/>
            <a:ext cx="4754565" cy="257854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077" y="3347847"/>
            <a:ext cx="3708097" cy="2578544"/>
          </a:xfrm>
          <a:prstGeom prst="rect">
            <a:avLst/>
          </a:prstGeom>
        </p:spPr>
      </p:pic>
      <p:sp>
        <p:nvSpPr>
          <p:cNvPr id="4" name="Footer Placeholder 3"/>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9794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Department</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88" y="997886"/>
            <a:ext cx="7836424" cy="4481226"/>
          </a:xfrm>
          <a:prstGeom prst="rect">
            <a:avLst/>
          </a:prstGeom>
        </p:spPr>
      </p:pic>
      <p:sp>
        <p:nvSpPr>
          <p:cNvPr id="6" name="TextBox 5"/>
          <p:cNvSpPr txBox="1"/>
          <p:nvPr/>
        </p:nvSpPr>
        <p:spPr>
          <a:xfrm>
            <a:off x="485775" y="5686425"/>
            <a:ext cx="8324850" cy="369332"/>
          </a:xfrm>
          <a:prstGeom prst="rect">
            <a:avLst/>
          </a:prstGeom>
          <a:noFill/>
        </p:spPr>
        <p:txBody>
          <a:bodyPr wrap="square" rtlCol="0">
            <a:spAutoFit/>
          </a:bodyPr>
          <a:lstStyle/>
          <a:p>
            <a:r>
              <a:rPr lang="en-US" dirty="0" smtClean="0"/>
              <a:t>Presently have one open operator position</a:t>
            </a:r>
            <a:endParaRPr lang="en-US" dirty="0"/>
          </a:p>
        </p:txBody>
      </p:sp>
      <p:sp>
        <p:nvSpPr>
          <p:cNvPr id="3" name="Footer Placeholder 2"/>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8978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CEBAF Beam Delivery(WBS)</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15" y="1213498"/>
            <a:ext cx="8863360" cy="2824022"/>
          </a:xfrm>
          <a:prstGeom prst="rect">
            <a:avLst/>
          </a:prstGeom>
        </p:spPr>
      </p:pic>
      <p:sp>
        <p:nvSpPr>
          <p:cNvPr id="6" name="TextBox 5"/>
          <p:cNvSpPr txBox="1"/>
          <p:nvPr/>
        </p:nvSpPr>
        <p:spPr>
          <a:xfrm>
            <a:off x="80615" y="4381805"/>
            <a:ext cx="869031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90 FTE (Beam Delivery 1.04.02) for FY15</a:t>
            </a:r>
          </a:p>
          <a:p>
            <a:pPr marL="285750" indent="-285750">
              <a:buFont typeface="Arial" panose="020B0604020202020204" pitchFamily="34" charset="0"/>
              <a:buChar char="•"/>
            </a:pPr>
            <a:r>
              <a:rPr lang="en-US" dirty="0" smtClean="0"/>
              <a:t>Work plans are developed each year to account for:</a:t>
            </a:r>
          </a:p>
          <a:p>
            <a:pPr marL="742950" lvl="1" indent="-285750">
              <a:buFont typeface="Arial" panose="020B0604020202020204" pitchFamily="34" charset="0"/>
              <a:buChar char="•"/>
            </a:pPr>
            <a:r>
              <a:rPr lang="en-US" dirty="0" smtClean="0"/>
              <a:t>Operating weeks</a:t>
            </a:r>
          </a:p>
          <a:p>
            <a:pPr marL="742950" lvl="1" indent="-285750">
              <a:buFont typeface="Arial" panose="020B0604020202020204" pitchFamily="34" charset="0"/>
              <a:buChar char="•"/>
            </a:pPr>
            <a:r>
              <a:rPr lang="en-US" dirty="0" smtClean="0"/>
              <a:t>Expected machine performance</a:t>
            </a:r>
          </a:p>
          <a:p>
            <a:pPr marL="742950" lvl="1" indent="-285750">
              <a:buFont typeface="Arial" panose="020B0604020202020204" pitchFamily="34" charset="0"/>
              <a:buChar char="•"/>
            </a:pPr>
            <a:r>
              <a:rPr lang="en-US" dirty="0" smtClean="0"/>
              <a:t>Preventative maintenance tasks</a:t>
            </a:r>
          </a:p>
        </p:txBody>
      </p:sp>
      <p:sp>
        <p:nvSpPr>
          <p:cNvPr id="3" name="Footer Placeholder 2"/>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691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12GeV Timeline</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52" y="952435"/>
            <a:ext cx="8943975" cy="4501334"/>
          </a:xfrm>
          <a:prstGeom prst="rect">
            <a:avLst/>
          </a:prstGeom>
        </p:spPr>
      </p:pic>
      <p:sp>
        <p:nvSpPr>
          <p:cNvPr id="6" name="TextBox 5"/>
          <p:cNvSpPr txBox="1"/>
          <p:nvPr/>
        </p:nvSpPr>
        <p:spPr>
          <a:xfrm>
            <a:off x="299923" y="5896051"/>
            <a:ext cx="8644052" cy="369332"/>
          </a:xfrm>
          <a:prstGeom prst="rect">
            <a:avLst/>
          </a:prstGeom>
          <a:noFill/>
        </p:spPr>
        <p:txBody>
          <a:bodyPr wrap="square" rtlCol="0">
            <a:spAutoFit/>
          </a:bodyPr>
          <a:lstStyle/>
          <a:p>
            <a:r>
              <a:rPr lang="en-US" dirty="0" smtClean="0"/>
              <a:t>First extensive S&amp;T review in the 12GeV era, mini-S&amp;T reviews held in 2013 &amp; 2014</a:t>
            </a:r>
            <a:endParaRPr lang="en-US" dirty="0"/>
          </a:p>
        </p:txBody>
      </p:sp>
      <p:sp>
        <p:nvSpPr>
          <p:cNvPr id="3" name="Footer Placeholder 2"/>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1496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12GeV Upgrade Overview</a:t>
            </a:r>
            <a:endParaRPr lang="en-US" dirty="0"/>
          </a:p>
        </p:txBody>
      </p:sp>
      <p:sp>
        <p:nvSpPr>
          <p:cNvPr id="8" name="Content Placeholder 7"/>
          <p:cNvSpPr>
            <a:spLocks noGrp="1"/>
          </p:cNvSpPr>
          <p:nvPr>
            <p:ph idx="1"/>
          </p:nvPr>
        </p:nvSpPr>
        <p:spPr/>
        <p:txBody>
          <a:bodyPr/>
          <a:lstStyle/>
          <a:p>
            <a:endParaRPr lang="en-US"/>
          </a:p>
        </p:txBody>
      </p:sp>
      <p:sp>
        <p:nvSpPr>
          <p:cNvPr id="5" name="Slide Number Placeholder 4"/>
          <p:cNvSpPr>
            <a:spLocks noGrp="1"/>
          </p:cNvSpPr>
          <p:nvPr>
            <p:ph type="sldNum" sz="quarter" idx="10"/>
          </p:nvPr>
        </p:nvSpPr>
        <p:spPr>
          <a:xfrm>
            <a:off x="4276725" y="6465888"/>
            <a:ext cx="857250" cy="365125"/>
          </a:xfrm>
        </p:spPr>
        <p:txBody>
          <a:bodyPr/>
          <a:lstStyle/>
          <a:p>
            <a:fld id="{B58F48A6-A3E1-4848-9AC3-B43F560BE4FE}" type="slidenum">
              <a:rPr lang="en-US" smtClean="0"/>
              <a:pPr/>
              <a:t>8</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09" y="899577"/>
            <a:ext cx="8758279" cy="5383830"/>
          </a:xfrm>
          <a:prstGeom prst="rect">
            <a:avLst/>
          </a:prstGeom>
        </p:spPr>
      </p:pic>
      <p:sp>
        <p:nvSpPr>
          <p:cNvPr id="3" name="Footer Placeholder 2"/>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6131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First Beam Operations</a:t>
            </a:r>
            <a:endParaRPr lang="en-US" sz="3600" dirty="0"/>
          </a:p>
        </p:txBody>
      </p:sp>
      <p:sp>
        <p:nvSpPr>
          <p:cNvPr id="3" name="Content Placeholder 2"/>
          <p:cNvSpPr>
            <a:spLocks noGrp="1"/>
          </p:cNvSpPr>
          <p:nvPr>
            <p:ph idx="1"/>
          </p:nvPr>
        </p:nvSpPr>
        <p:spPr>
          <a:xfrm>
            <a:off x="353683" y="1056737"/>
            <a:ext cx="8229600" cy="4058728"/>
          </a:xfrm>
        </p:spPr>
        <p:txBody>
          <a:bodyPr>
            <a:normAutofit fontScale="77500" lnSpcReduction="20000"/>
          </a:bodyPr>
          <a:lstStyle/>
          <a:p>
            <a:pPr marL="0" indent="0">
              <a:buNone/>
            </a:pPr>
            <a:r>
              <a:rPr lang="en-US" sz="2400" dirty="0" smtClean="0"/>
              <a:t>Run I (</a:t>
            </a:r>
            <a:r>
              <a:rPr lang="en-US" sz="2400" b="1" dirty="0" err="1" smtClean="0">
                <a:solidFill>
                  <a:srgbClr val="FF0000"/>
                </a:solidFill>
              </a:rPr>
              <a:t>E</a:t>
            </a:r>
            <a:r>
              <a:rPr lang="en-US" sz="2400" b="1" baseline="-10000" dirty="0" err="1" smtClean="0">
                <a:solidFill>
                  <a:srgbClr val="FF0000"/>
                </a:solidFill>
              </a:rPr>
              <a:t>pass</a:t>
            </a:r>
            <a:r>
              <a:rPr lang="en-US" sz="2400" b="1" dirty="0" smtClean="0">
                <a:solidFill>
                  <a:srgbClr val="FF0000"/>
                </a:solidFill>
              </a:rPr>
              <a:t> = 2.2GeV</a:t>
            </a:r>
            <a:r>
              <a:rPr lang="en-US" sz="2400" dirty="0" smtClean="0"/>
              <a:t>) </a:t>
            </a:r>
          </a:p>
          <a:p>
            <a:pPr lvl="1"/>
            <a:r>
              <a:rPr lang="en-US" sz="2400" dirty="0" smtClean="0"/>
              <a:t>2013-Dec-13 to 2014-Feb-06</a:t>
            </a:r>
          </a:p>
          <a:p>
            <a:pPr lvl="1"/>
            <a:r>
              <a:rPr lang="en-US" sz="2400" dirty="0" smtClean="0"/>
              <a:t>Establish 1-pass beam</a:t>
            </a:r>
          </a:p>
          <a:p>
            <a:pPr lvl="1"/>
            <a:r>
              <a:rPr lang="en-US" b="1" dirty="0" smtClean="0">
                <a:solidFill>
                  <a:srgbClr val="FF0000"/>
                </a:solidFill>
              </a:rPr>
              <a:t>12GeV Project KPP</a:t>
            </a:r>
            <a:r>
              <a:rPr lang="en-US" sz="2400" dirty="0" smtClean="0"/>
              <a:t>:  2.2 GeV/pass of energy gain</a:t>
            </a:r>
          </a:p>
          <a:p>
            <a:pPr marL="0" indent="0">
              <a:buNone/>
            </a:pPr>
            <a:r>
              <a:rPr lang="en-US" sz="2400" dirty="0" smtClean="0"/>
              <a:t>Run II (</a:t>
            </a:r>
            <a:r>
              <a:rPr lang="en-US" sz="2400" b="1" dirty="0" err="1" smtClean="0"/>
              <a:t>E</a:t>
            </a:r>
            <a:r>
              <a:rPr lang="en-US" sz="2400" b="1" baseline="-10000" dirty="0" err="1" smtClean="0"/>
              <a:t>pass</a:t>
            </a:r>
            <a:r>
              <a:rPr lang="en-US" sz="2400" b="1" dirty="0" smtClean="0"/>
              <a:t> = 2.0GeV</a:t>
            </a:r>
            <a:r>
              <a:rPr lang="en-US" sz="2400" dirty="0" smtClean="0"/>
              <a:t>)</a:t>
            </a:r>
          </a:p>
          <a:p>
            <a:pPr lvl="1"/>
            <a:r>
              <a:rPr lang="en-US" sz="2400" dirty="0" smtClean="0"/>
              <a:t>2014-Mar-07 to 2014-May-11</a:t>
            </a:r>
          </a:p>
          <a:p>
            <a:pPr lvl="1"/>
            <a:r>
              <a:rPr lang="en-US" b="1" dirty="0">
                <a:solidFill>
                  <a:srgbClr val="FF0000"/>
                </a:solidFill>
              </a:rPr>
              <a:t>12GeV Project KPP</a:t>
            </a:r>
            <a:r>
              <a:rPr lang="en-US" dirty="0"/>
              <a:t>: 5.5 pass beam to the Hall-D </a:t>
            </a:r>
            <a:r>
              <a:rPr lang="en-US" dirty="0" err="1" smtClean="0"/>
              <a:t>dumplet</a:t>
            </a:r>
            <a:endParaRPr lang="en-US" dirty="0" smtClean="0"/>
          </a:p>
          <a:p>
            <a:pPr lvl="1"/>
            <a:r>
              <a:rPr lang="en-US" sz="2400" b="1" dirty="0" smtClean="0">
                <a:solidFill>
                  <a:schemeClr val="accent3">
                    <a:lumMod val="50000"/>
                  </a:schemeClr>
                </a:solidFill>
              </a:rPr>
              <a:t>Operations Goal</a:t>
            </a:r>
            <a:r>
              <a:rPr lang="en-US" sz="2400" dirty="0" smtClean="0"/>
              <a:t>: Demonstrate full injection energy (123 MeV)</a:t>
            </a:r>
          </a:p>
          <a:p>
            <a:pPr lvl="1"/>
            <a:r>
              <a:rPr lang="en-US" sz="2400" b="1" dirty="0" smtClean="0">
                <a:solidFill>
                  <a:schemeClr val="accent3">
                    <a:lumMod val="50000"/>
                  </a:schemeClr>
                </a:solidFill>
              </a:rPr>
              <a:t>Operations Goal</a:t>
            </a:r>
            <a:r>
              <a:rPr lang="en-US" sz="2400" dirty="0" smtClean="0"/>
              <a:t>: First multi-pass beams in the 12 GeV era</a:t>
            </a:r>
          </a:p>
          <a:p>
            <a:pPr lvl="1"/>
            <a:r>
              <a:rPr lang="en-US" b="1" dirty="0" smtClean="0">
                <a:solidFill>
                  <a:schemeClr val="accent3">
                    <a:lumMod val="50000"/>
                  </a:schemeClr>
                </a:solidFill>
              </a:rPr>
              <a:t>Operations Goal</a:t>
            </a:r>
            <a:r>
              <a:rPr lang="en-US" sz="2400" dirty="0" smtClean="0"/>
              <a:t>: CW operations to Hall-A, 3-pass beam with    E&gt;6 GeV</a:t>
            </a:r>
          </a:p>
          <a:p>
            <a:pPr marL="800100" lvl="2" indent="0">
              <a:buNone/>
            </a:pPr>
            <a:endParaRPr lang="en-US" sz="2000" dirty="0" smtClean="0"/>
          </a:p>
          <a:p>
            <a:pPr marL="857250" lvl="1" indent="-457200"/>
            <a:endParaRPr lang="en-US" dirty="0"/>
          </a:p>
        </p:txBody>
      </p:sp>
      <p:sp>
        <p:nvSpPr>
          <p:cNvPr id="4" name="Slide Number Placeholder 4"/>
          <p:cNvSpPr>
            <a:spLocks noGrp="1"/>
          </p:cNvSpPr>
          <p:nvPr>
            <p:ph type="sldNum" sz="quarter" idx="4294967295"/>
          </p:nvPr>
        </p:nvSpPr>
        <p:spPr>
          <a:xfrm>
            <a:off x="3505200" y="6645425"/>
            <a:ext cx="2133600" cy="190125"/>
          </a:xfrm>
          <a:prstGeom prst="rect">
            <a:avLst/>
          </a:prstGeom>
        </p:spPr>
        <p:txBody>
          <a:bodyPr/>
          <a:lstStyle/>
          <a:p>
            <a:fld id="{B58F48A6-A3E1-4848-9AC3-B43F560BE4FE}" type="slidenum">
              <a:rPr lang="en-US" smtClean="0"/>
              <a:pPr/>
              <a:t>9</a:t>
            </a:fld>
            <a:endParaRPr lang="en-US" dirty="0"/>
          </a:p>
        </p:txBody>
      </p:sp>
      <p:sp>
        <p:nvSpPr>
          <p:cNvPr id="5" name="Footer Placeholder 4"/>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OPS 2015 StayTreat</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445567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 and T Review July2015 Template</Template>
  <TotalTime>6939</TotalTime>
  <Words>4239</Words>
  <Application>Microsoft Office PowerPoint</Application>
  <PresentationFormat>On-screen Show (4:3)</PresentationFormat>
  <Paragraphs>607</Paragraphs>
  <Slides>38</Slides>
  <Notes>15</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1_JLabPowerpointMain</vt:lpstr>
      <vt:lpstr>PowerPoint Presentation</vt:lpstr>
      <vt:lpstr>OPS StayTreat Goals</vt:lpstr>
      <vt:lpstr>Outline</vt:lpstr>
      <vt:lpstr>Accelerator Mission</vt:lpstr>
      <vt:lpstr>Operations Department</vt:lpstr>
      <vt:lpstr>CEBAF Beam Delivery(WBS)</vt:lpstr>
      <vt:lpstr>12GeV Timeline</vt:lpstr>
      <vt:lpstr>12GeV Upgrade Overview</vt:lpstr>
      <vt:lpstr>First Beam Operations</vt:lpstr>
      <vt:lpstr>Run I</vt:lpstr>
      <vt:lpstr>Run II: Milestones</vt:lpstr>
      <vt:lpstr>Run I and II  Progression</vt:lpstr>
      <vt:lpstr>Run III (Epass =  1.8GeV)</vt:lpstr>
      <vt:lpstr>Hall D Commissioning</vt:lpstr>
      <vt:lpstr>Run IV (Epass = 1.9GeV)</vt:lpstr>
      <vt:lpstr>Beam Emittance Evolution at 1.9GeV/pass</vt:lpstr>
      <vt:lpstr>Tracking Performance: Beam Trips</vt:lpstr>
      <vt:lpstr>CEBAF Reliability</vt:lpstr>
      <vt:lpstr>Three Hall Program: (Epass= 1.0 GeV)</vt:lpstr>
      <vt:lpstr>Summer 2015 Shutdown Tasks</vt:lpstr>
      <vt:lpstr>Helium Processing</vt:lpstr>
      <vt:lpstr>Energy Reach: Past and Future</vt:lpstr>
      <vt:lpstr>12GeV Operations: Future</vt:lpstr>
      <vt:lpstr>Non-Beam Accomplishments</vt:lpstr>
      <vt:lpstr>Beam Commissioning Accomplishments</vt:lpstr>
      <vt:lpstr>Beam Commissioning Accomplishments (cont.)</vt:lpstr>
      <vt:lpstr>What We’ve Learned</vt:lpstr>
      <vt:lpstr>Summary</vt:lpstr>
      <vt:lpstr>Operations 3-day StayTreat</vt:lpstr>
      <vt:lpstr>Back Ups</vt:lpstr>
      <vt:lpstr>Accelerator Mission</vt:lpstr>
      <vt:lpstr>PowerPoint Presentation</vt:lpstr>
      <vt:lpstr>750MHz Separation</vt:lpstr>
      <vt:lpstr>750MHz Separators: Path toward 11GeV capability</vt:lpstr>
      <vt:lpstr>Cryogenic Plants</vt:lpstr>
      <vt:lpstr>Gradient Maintenance</vt:lpstr>
      <vt:lpstr>March 25th Power Event: Technical Stop</vt:lpstr>
      <vt:lpstr>Power Event Impact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Arne</dc:creator>
  <cp:lastModifiedBy>Arne</cp:lastModifiedBy>
  <cp:revision>162</cp:revision>
  <dcterms:created xsi:type="dcterms:W3CDTF">2015-07-09T18:19:10Z</dcterms:created>
  <dcterms:modified xsi:type="dcterms:W3CDTF">2015-07-16T11:14:52Z</dcterms:modified>
</cp:coreProperties>
</file>