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5"/>
  </p:notesMasterIdLst>
  <p:sldIdLst>
    <p:sldId id="269" r:id="rId2"/>
    <p:sldId id="270" r:id="rId3"/>
    <p:sldId id="271" r:id="rId4"/>
    <p:sldId id="275" r:id="rId5"/>
    <p:sldId id="276" r:id="rId6"/>
    <p:sldId id="277" r:id="rId7"/>
    <p:sldId id="278" r:id="rId8"/>
    <p:sldId id="279" r:id="rId9"/>
    <p:sldId id="281" r:id="rId10"/>
    <p:sldId id="280" r:id="rId11"/>
    <p:sldId id="285" r:id="rId12"/>
    <p:sldId id="284" r:id="rId13"/>
    <p:sldId id="283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dallas" initials="m" lastIdx="1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3F2"/>
    <a:srgbClr val="4B87B5"/>
    <a:srgbClr val="C5E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88" autoAdjust="0"/>
    <p:restoredTop sz="95623" autoAdjust="0"/>
  </p:normalViewPr>
  <p:slideViewPr>
    <p:cSldViewPr>
      <p:cViewPr varScale="1">
        <p:scale>
          <a:sx n="91" d="100"/>
          <a:sy n="91" d="100"/>
        </p:scale>
        <p:origin x="-9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A60FF40A-EF49-42A8-8DB9-8731A7BC2D08}" type="datetimeFigureOut">
              <a:rPr lang="en-US" smtClean="0"/>
              <a:pPr/>
              <a:t>7/14/2015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4BFFFDB4-2FFE-441F-B083-66E6E94DAD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1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20E622-35C3-4374-9235-4FEE6A558408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0813" cy="19796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3213"/>
            <a:ext cx="7770813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914400"/>
            <a:ext cx="9144000" cy="54102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0"/>
            <a:ext cx="7772400" cy="685800"/>
          </a:xfrm>
        </p:spPr>
        <p:txBody>
          <a:bodyPr/>
          <a:lstStyle>
            <a:lvl1pPr>
              <a:defRPr sz="28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Accelerator Operations Tactical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>
                <a:latin typeface="Arial" pitchFamily="34" charset="0"/>
                <a:cs typeface="Arial" pitchFamily="34" charset="0"/>
              </a:defRPr>
            </a:lvl1pPr>
            <a:lvl2pPr marL="914400" indent="-457200">
              <a:defRPr>
                <a:latin typeface="Arial" pitchFamily="34" charset="0"/>
                <a:cs typeface="Arial" pitchFamily="34" charset="0"/>
              </a:defRPr>
            </a:lvl2pPr>
            <a:lvl3pPr marL="1257300" indent="-342900">
              <a:tabLst/>
              <a:defRPr>
                <a:latin typeface="Arial" pitchFamily="34" charset="0"/>
                <a:cs typeface="Arial" pitchFamily="34" charset="0"/>
              </a:defRPr>
            </a:lvl3pPr>
            <a:lvl4pPr marL="1714500" indent="-342900"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1066800" y="6597134"/>
            <a:ext cx="4114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i="1" dirty="0" smtClean="0">
                <a:solidFill>
                  <a:srgbClr val="FFFFFF"/>
                </a:solidFill>
              </a:rPr>
              <a:t>Page </a:t>
            </a:r>
            <a:fld id="{90D66C53-FD60-4B76-87AB-8CA91569D26A}" type="slidenum">
              <a:rPr lang="en-US" sz="800" i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Accelerator Operations Tactical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ChangeArrowheads="1"/>
          </p:cNvSpPr>
          <p:nvPr userDrawn="1"/>
        </p:nvSpPr>
        <p:spPr bwMode="auto">
          <a:xfrm>
            <a:off x="1066800" y="6597134"/>
            <a:ext cx="4114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i="1" dirty="0" smtClean="0">
                <a:solidFill>
                  <a:srgbClr val="FFFFFF"/>
                </a:solidFill>
              </a:rPr>
              <a:t>ARR Readiness                                                Page </a:t>
            </a:r>
            <a:fld id="{90D66C53-FD60-4B76-87AB-8CA91569D26A}" type="slidenum">
              <a:rPr lang="en-US" sz="800" i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 userDrawn="1"/>
        </p:nvSpPr>
        <p:spPr bwMode="auto">
          <a:xfrm>
            <a:off x="1066800" y="6597134"/>
            <a:ext cx="4114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i="1" dirty="0" smtClean="0">
                <a:solidFill>
                  <a:srgbClr val="FFFFFF"/>
                </a:solidFill>
              </a:rPr>
              <a:t>Contractor</a:t>
            </a:r>
            <a:r>
              <a:rPr lang="en-US" sz="800" i="1" baseline="0" dirty="0" smtClean="0">
                <a:solidFill>
                  <a:srgbClr val="FFFFFF"/>
                </a:solidFill>
              </a:rPr>
              <a:t> </a:t>
            </a:r>
            <a:r>
              <a:rPr lang="en-US" sz="800" i="1" dirty="0" smtClean="0">
                <a:solidFill>
                  <a:srgbClr val="FFFFFF"/>
                </a:solidFill>
              </a:rPr>
              <a:t>Assurance  System Briefing M Dallas  October 2010                   Page </a:t>
            </a:r>
            <a:fld id="{90D66C53-FD60-4B76-87AB-8CA91569D26A}" type="slidenum">
              <a:rPr lang="en-US" sz="800" i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4419600" y="65532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4819" name="Title 3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7772400" cy="1470025"/>
          </a:xfrm>
        </p:spPr>
        <p:txBody>
          <a:bodyPr/>
          <a:lstStyle/>
          <a:p>
            <a:r>
              <a:rPr lang="en-US" sz="3600" dirty="0" smtClean="0">
                <a:latin typeface="Arial" charset="0"/>
                <a:cs typeface="Arial" charset="0"/>
              </a:rPr>
              <a:t>Vacuum: 12GeV Hardening</a:t>
            </a:r>
          </a:p>
        </p:txBody>
      </p:sp>
      <p:sp>
        <p:nvSpPr>
          <p:cNvPr id="34820" name="Subtitle 4"/>
          <p:cNvSpPr>
            <a:spLocks noGrp="1"/>
          </p:cNvSpPr>
          <p:nvPr>
            <p:ph type="subTitle" idx="1"/>
          </p:nvPr>
        </p:nvSpPr>
        <p:spPr>
          <a:xfrm>
            <a:off x="1333500" y="4191000"/>
            <a:ext cx="6400800" cy="14478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Anthony DiPette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Installation / Vacuum Group Leader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7/16/2015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Synchrotron </a:t>
            </a:r>
            <a:r>
              <a:rPr lang="en-US" dirty="0"/>
              <a:t>Radiation Effects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638800"/>
          </a:xfrm>
        </p:spPr>
        <p:txBody>
          <a:bodyPr/>
          <a:lstStyle/>
          <a:p>
            <a:pPr marL="344488" lvl="1" indent="-334963"/>
            <a:r>
              <a:rPr lang="en-US" sz="2000" dirty="0" smtClean="0"/>
              <a:t>Analysis of Thermal effects*</a:t>
            </a:r>
          </a:p>
          <a:p>
            <a:pPr marL="341313" lvl="1" indent="0">
              <a:buNone/>
            </a:pPr>
            <a:r>
              <a:rPr lang="en-US" sz="1600" dirty="0" smtClean="0"/>
              <a:t>Synchrotron </a:t>
            </a:r>
            <a:r>
              <a:rPr lang="en-US" sz="1600" dirty="0"/>
              <a:t>radiation heating was evaluated in the higher energy arcs (x-direction) and the higher energy spreader/</a:t>
            </a:r>
            <a:r>
              <a:rPr lang="en-US" sz="1600" dirty="0" err="1"/>
              <a:t>recombiner</a:t>
            </a:r>
            <a:r>
              <a:rPr lang="en-US" sz="1600" dirty="0"/>
              <a:t> dipoles (y-direction).</a:t>
            </a:r>
          </a:p>
          <a:p>
            <a:pPr marL="341313" lvl="1" indent="0">
              <a:buNone/>
            </a:pPr>
            <a:r>
              <a:rPr lang="en-US" sz="1600" dirty="0" smtClean="0"/>
              <a:t>Arc’s max temperature at girder bellows flange is 70 </a:t>
            </a:r>
            <a:r>
              <a:rPr lang="en-US" sz="1600" dirty="0" err="1" smtClean="0"/>
              <a:t>deg</a:t>
            </a:r>
            <a:r>
              <a:rPr lang="en-US" sz="1600" dirty="0" smtClean="0"/>
              <a:t> C (158F)</a:t>
            </a:r>
          </a:p>
          <a:p>
            <a:pPr marL="341313" lvl="1" indent="0">
              <a:buNone/>
            </a:pPr>
            <a:r>
              <a:rPr lang="en-US" sz="1600" dirty="0" smtClean="0"/>
              <a:t>ZA’s max temperature at top of chamber is 39 </a:t>
            </a:r>
            <a:r>
              <a:rPr lang="en-US" sz="1600" dirty="0" err="1"/>
              <a:t>d</a:t>
            </a:r>
            <a:r>
              <a:rPr lang="en-US" sz="1600" dirty="0" err="1" smtClean="0"/>
              <a:t>eg</a:t>
            </a:r>
            <a:r>
              <a:rPr lang="en-US" sz="1600" dirty="0" smtClean="0"/>
              <a:t> C (102 F).</a:t>
            </a:r>
          </a:p>
          <a:p>
            <a:pPr marL="341313" lvl="1" indent="0">
              <a:spcAft>
                <a:spcPts val="800"/>
              </a:spcAft>
              <a:buNone/>
            </a:pPr>
            <a:r>
              <a:rPr lang="en-US" sz="1600" dirty="0"/>
              <a:t>R</a:t>
            </a:r>
            <a:r>
              <a:rPr lang="en-US" sz="1600" dirty="0" smtClean="0"/>
              <a:t>eports </a:t>
            </a:r>
            <a:r>
              <a:rPr lang="en-US" sz="1600" dirty="0" smtClean="0"/>
              <a:t>indicate these are conservative temps higher than expected </a:t>
            </a:r>
            <a:r>
              <a:rPr lang="en-US" sz="1600" dirty="0"/>
              <a:t>and indicate the synchrotron radiation heating will not be a problem for 12GeV CEBAF</a:t>
            </a:r>
            <a:r>
              <a:rPr lang="en-US" sz="1600" dirty="0" smtClean="0"/>
              <a:t>.</a:t>
            </a:r>
            <a:endParaRPr lang="en-US" sz="1600" dirty="0"/>
          </a:p>
          <a:p>
            <a:pPr marL="344488" lvl="1" indent="-334963">
              <a:spcAft>
                <a:spcPts val="800"/>
              </a:spcAft>
            </a:pPr>
            <a:r>
              <a:rPr lang="en-US" sz="2000" dirty="0"/>
              <a:t>Run Experience</a:t>
            </a:r>
          </a:p>
          <a:p>
            <a:pPr marL="344488" lvl="1" indent="0">
              <a:spcAft>
                <a:spcPts val="800"/>
              </a:spcAft>
              <a:buNone/>
            </a:pPr>
            <a:r>
              <a:rPr lang="en-US" sz="1600" dirty="0" smtClean="0"/>
              <a:t>During our Spring run some vacuum excursions were noted in the 2R and 2S regions. As a precautionary measure additional Turbo pumps were added to the common vacuum in 2R and 2S (unexpected synchrotron radiation effect?).  The pumps provided no change in the vacuum state and were </a:t>
            </a:r>
            <a:r>
              <a:rPr lang="en-US" sz="1600" dirty="0" err="1" smtClean="0"/>
              <a:t>valved</a:t>
            </a:r>
            <a:r>
              <a:rPr lang="en-US" sz="1600" dirty="0" smtClean="0"/>
              <a:t> out. The machine settled out and the Turbo’s remained </a:t>
            </a:r>
            <a:r>
              <a:rPr lang="en-US" sz="1600" dirty="0" err="1" smtClean="0"/>
              <a:t>valved</a:t>
            </a:r>
            <a:r>
              <a:rPr lang="en-US" sz="1600" dirty="0" smtClean="0"/>
              <a:t> out for the duration of the run.</a:t>
            </a:r>
            <a:endParaRPr lang="en-US" sz="1600" dirty="0"/>
          </a:p>
          <a:p>
            <a:pPr marL="344488" lvl="1" indent="-334963">
              <a:spcAft>
                <a:spcPts val="800"/>
              </a:spcAft>
            </a:pPr>
            <a:r>
              <a:rPr lang="en-US" sz="2000" dirty="0"/>
              <a:t>Actions Taken</a:t>
            </a:r>
          </a:p>
          <a:p>
            <a:pPr marL="341313" lvl="1" indent="0">
              <a:buNone/>
            </a:pPr>
            <a:r>
              <a:rPr lang="en-US" sz="1600" dirty="0" smtClean="0"/>
              <a:t>The turbo pumps were removed and serviced, if needed they are ready to be deployed</a:t>
            </a:r>
            <a:r>
              <a:rPr lang="en-US" sz="1600" dirty="0" smtClean="0"/>
              <a:t>.</a:t>
            </a:r>
          </a:p>
          <a:p>
            <a:pPr marL="341313" lvl="1" indent="0">
              <a:buNone/>
            </a:pPr>
            <a:endParaRPr lang="en-US" sz="1200" dirty="0" smtClean="0"/>
          </a:p>
          <a:p>
            <a:pPr marL="0" lvl="1" indent="0">
              <a:buNone/>
            </a:pPr>
            <a:r>
              <a:rPr lang="en-US" sz="1000" dirty="0">
                <a:ea typeface="+mn-ea"/>
              </a:rPr>
              <a:t>*”Synchrotron </a:t>
            </a:r>
            <a:r>
              <a:rPr lang="en-US" sz="1000" dirty="0">
                <a:ea typeface="+mn-ea"/>
              </a:rPr>
              <a:t>Radiation Power at CEBAF 12 GeV Upgrade” </a:t>
            </a:r>
            <a:r>
              <a:rPr lang="en-US" sz="1000" dirty="0">
                <a:ea typeface="+mn-ea"/>
              </a:rPr>
              <a:t>B </a:t>
            </a:r>
            <a:r>
              <a:rPr lang="en-US" sz="1000" dirty="0" err="1">
                <a:ea typeface="+mn-ea"/>
              </a:rPr>
              <a:t>Yunn</a:t>
            </a:r>
            <a:r>
              <a:rPr lang="en-US" sz="1000" dirty="0">
                <a:ea typeface="+mn-ea"/>
              </a:rPr>
              <a:t> </a:t>
            </a:r>
            <a:r>
              <a:rPr lang="en-US" sz="1000" dirty="0">
                <a:ea typeface="+mn-ea"/>
              </a:rPr>
              <a:t>and </a:t>
            </a:r>
            <a:r>
              <a:rPr lang="en-US" sz="1000" dirty="0">
                <a:ea typeface="+mn-ea"/>
              </a:rPr>
              <a:t>Eduard </a:t>
            </a:r>
            <a:r>
              <a:rPr lang="en-US" sz="1000" dirty="0" err="1">
                <a:ea typeface="+mn-ea"/>
              </a:rPr>
              <a:t>Pozdeyev</a:t>
            </a:r>
            <a:r>
              <a:rPr lang="en-US" sz="1000" dirty="0">
                <a:ea typeface="+mn-ea"/>
              </a:rPr>
              <a:t>. TN-06-004 </a:t>
            </a:r>
          </a:p>
          <a:p>
            <a:pPr marL="0" indent="0">
              <a:buNone/>
            </a:pPr>
            <a:r>
              <a:rPr lang="en-US" sz="1000" dirty="0"/>
              <a:t>*“Synchrotron </a:t>
            </a:r>
            <a:r>
              <a:rPr lang="en-US" sz="1000" dirty="0" smtClean="0"/>
              <a:t>Radiation Thermal </a:t>
            </a:r>
            <a:r>
              <a:rPr lang="en-US" sz="1000" dirty="0"/>
              <a:t>Effect on the 12 GeV CEBAF” - June 20, 2006, M. Wiseman, S. </a:t>
            </a:r>
            <a:r>
              <a:rPr lang="en-US" sz="1000" dirty="0" err="1"/>
              <a:t>Slachtouski</a:t>
            </a:r>
            <a:r>
              <a:rPr lang="en-US" sz="1000" dirty="0"/>
              <a:t>, K. Wilson, and B. </a:t>
            </a:r>
            <a:r>
              <a:rPr lang="en-US" sz="1000" dirty="0" err="1"/>
              <a:t>Yunn</a:t>
            </a:r>
            <a:endParaRPr lang="en-US" sz="1000" dirty="0"/>
          </a:p>
          <a:p>
            <a:pPr marL="0" indent="0">
              <a:buNone/>
            </a:pPr>
            <a:r>
              <a:rPr lang="en-US" sz="1000" dirty="0" smtClean="0"/>
              <a:t>*“</a:t>
            </a:r>
            <a:r>
              <a:rPr lang="en-US" sz="1000" dirty="0"/>
              <a:t>Synchrotron Light Radiation Heating in 1</a:t>
            </a:r>
            <a:r>
              <a:rPr lang="en-US" sz="1000" baseline="30000" dirty="0"/>
              <a:t>st</a:t>
            </a:r>
            <a:r>
              <a:rPr lang="en-US" sz="1000" dirty="0"/>
              <a:t> Spreader” – </a:t>
            </a:r>
            <a:r>
              <a:rPr lang="en-US" sz="1000" dirty="0" smtClean="0"/>
              <a:t>2010 </a:t>
            </a:r>
            <a:r>
              <a:rPr lang="en-US" sz="1000" dirty="0"/>
              <a:t>(unreleased), C. </a:t>
            </a:r>
            <a:r>
              <a:rPr lang="en-US" sz="1000" dirty="0" err="1" smtClean="0"/>
              <a:t>Dubbe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1555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Vacuum </a:t>
            </a:r>
            <a:r>
              <a:rPr lang="en-US" dirty="0" smtClean="0"/>
              <a:t>Spares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562600"/>
          </a:xfrm>
        </p:spPr>
        <p:txBody>
          <a:bodyPr/>
          <a:lstStyle/>
          <a:p>
            <a:pPr lvl="1"/>
            <a:r>
              <a:rPr lang="en-US" dirty="0" smtClean="0"/>
              <a:t>Position Switches, Metal - 0 ($640 </a:t>
            </a:r>
            <a:r>
              <a:rPr lang="en-US" dirty="0" err="1" smtClean="0"/>
              <a:t>ea</a:t>
            </a:r>
            <a:r>
              <a:rPr lang="en-US" dirty="0" smtClean="0"/>
              <a:t>), Plastic - 24</a:t>
            </a:r>
          </a:p>
          <a:p>
            <a:pPr lvl="1"/>
            <a:r>
              <a:rPr lang="en-US" dirty="0" smtClean="0"/>
              <a:t>VBV’s</a:t>
            </a:r>
          </a:p>
          <a:p>
            <a:pPr lvl="2"/>
            <a:r>
              <a:rPr lang="en-US" dirty="0" err="1" smtClean="0"/>
              <a:t>Linacs</a:t>
            </a:r>
            <a:r>
              <a:rPr lang="en-US" dirty="0" smtClean="0"/>
              <a:t> – 4</a:t>
            </a:r>
          </a:p>
          <a:p>
            <a:pPr lvl="2"/>
            <a:r>
              <a:rPr lang="en-US" dirty="0" smtClean="0"/>
              <a:t>General </a:t>
            </a:r>
            <a:r>
              <a:rPr lang="en-US" dirty="0" err="1" smtClean="0"/>
              <a:t>Accel</a:t>
            </a:r>
            <a:r>
              <a:rPr lang="en-US" dirty="0" smtClean="0"/>
              <a:t> – 20</a:t>
            </a:r>
          </a:p>
          <a:p>
            <a:pPr lvl="1"/>
            <a:r>
              <a:rPr lang="en-US" dirty="0" smtClean="0"/>
              <a:t>VIP’s</a:t>
            </a:r>
          </a:p>
          <a:p>
            <a:pPr lvl="2"/>
            <a:r>
              <a:rPr lang="en-US" dirty="0" smtClean="0"/>
              <a:t>New 11 L/s – 2</a:t>
            </a:r>
          </a:p>
          <a:p>
            <a:pPr lvl="2"/>
            <a:r>
              <a:rPr lang="en-US" dirty="0" smtClean="0"/>
              <a:t>New 25 L/s </a:t>
            </a:r>
            <a:r>
              <a:rPr lang="en-US" dirty="0"/>
              <a:t>–</a:t>
            </a:r>
            <a:r>
              <a:rPr lang="en-US" dirty="0" smtClean="0"/>
              <a:t> 1 ($1800 </a:t>
            </a:r>
            <a:r>
              <a:rPr lang="en-US" dirty="0" err="1" smtClean="0"/>
              <a:t>ea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11 L/s ready for rebuild ($600 </a:t>
            </a:r>
            <a:r>
              <a:rPr lang="en-US" dirty="0" err="1" smtClean="0"/>
              <a:t>ea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11 L/s on Rad Hold – 21 </a:t>
            </a:r>
            <a:r>
              <a:rPr lang="en-US" sz="2000" dirty="0" smtClean="0"/>
              <a:t>(approx. 6 </a:t>
            </a:r>
            <a:r>
              <a:rPr lang="en-US" sz="2000" dirty="0" err="1" smtClean="0"/>
              <a:t>mo</a:t>
            </a:r>
            <a:r>
              <a:rPr lang="en-US" sz="2000" dirty="0" smtClean="0"/>
              <a:t> to 1 </a:t>
            </a:r>
            <a:r>
              <a:rPr lang="en-US" sz="2000" dirty="0" err="1" smtClean="0"/>
              <a:t>yr</a:t>
            </a:r>
            <a:r>
              <a:rPr lang="en-US" sz="2000" dirty="0" smtClean="0"/>
              <a:t> to release)</a:t>
            </a:r>
          </a:p>
          <a:p>
            <a:pPr lvl="1"/>
            <a:r>
              <a:rPr lang="en-US" dirty="0" smtClean="0"/>
              <a:t>VIP</a:t>
            </a:r>
            <a:r>
              <a:rPr lang="en-US" dirty="0"/>
              <a:t> </a:t>
            </a:r>
            <a:r>
              <a:rPr lang="en-US" dirty="0" smtClean="0"/>
              <a:t>Ion Packs/ Power Supplies - 11</a:t>
            </a:r>
          </a:p>
          <a:p>
            <a:pPr lvl="1"/>
            <a:r>
              <a:rPr lang="en-US" dirty="0" smtClean="0"/>
              <a:t>Tunnel Pump Carts - 4</a:t>
            </a:r>
          </a:p>
          <a:p>
            <a:pPr lvl="1"/>
            <a:endParaRPr lang="en-US" dirty="0"/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68861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Vacuum: 12GeV </a:t>
            </a:r>
            <a:r>
              <a:rPr lang="en-US" dirty="0" smtClean="0">
                <a:latin typeface="Arial" charset="0"/>
                <a:cs typeface="Arial" charset="0"/>
              </a:rPr>
              <a:t>Hardening - </a:t>
            </a:r>
            <a:r>
              <a:rPr lang="en-US" dirty="0" smtClean="0"/>
              <a:t>Conclusion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5410200"/>
          </a:xfrm>
        </p:spPr>
        <p:txBody>
          <a:bodyPr/>
          <a:lstStyle/>
          <a:p>
            <a:endParaRPr lang="en-US" dirty="0"/>
          </a:p>
          <a:p>
            <a:pPr lvl="1"/>
            <a:r>
              <a:rPr lang="en-US" dirty="0" smtClean="0"/>
              <a:t>Proactive improvements have been made to the Vacuum </a:t>
            </a:r>
            <a:r>
              <a:rPr lang="en-US" dirty="0"/>
              <a:t>System </a:t>
            </a:r>
            <a:r>
              <a:rPr lang="en-US" dirty="0" smtClean="0"/>
              <a:t>based on downtime and repairs and is ready for </a:t>
            </a:r>
            <a:r>
              <a:rPr lang="en-US" dirty="0"/>
              <a:t>the 12 GeV </a:t>
            </a:r>
            <a:r>
              <a:rPr lang="en-US" dirty="0" smtClean="0"/>
              <a:t>run.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Vacuum Improvements will continue during upcoming SAD’s.</a:t>
            </a:r>
          </a:p>
          <a:p>
            <a:pPr lvl="1"/>
            <a:endParaRPr lang="en-US" dirty="0"/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59023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Vacuum: 12GeV Hardening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smtClean="0"/>
              <a:t>Thank You!!!</a:t>
            </a:r>
          </a:p>
          <a:p>
            <a:pPr algn="ctr"/>
            <a:endParaRPr lang="en-US" dirty="0"/>
          </a:p>
          <a:p>
            <a:pPr marL="457200" lvl="1" indent="0" algn="ctr">
              <a:buNone/>
            </a:pPr>
            <a:r>
              <a:rPr lang="en-US" sz="2000" dirty="0"/>
              <a:t>Anthony </a:t>
            </a:r>
            <a:r>
              <a:rPr lang="en-US" sz="2000" dirty="0" err="1"/>
              <a:t>Dela</a:t>
            </a:r>
            <a:r>
              <a:rPr lang="en-US" sz="2000" dirty="0"/>
              <a:t> Cruz</a:t>
            </a:r>
          </a:p>
          <a:p>
            <a:pPr marL="457200" lvl="1" indent="0" algn="ctr">
              <a:buNone/>
            </a:pPr>
            <a:r>
              <a:rPr lang="en-US" sz="2000" dirty="0" smtClean="0"/>
              <a:t>George </a:t>
            </a:r>
            <a:r>
              <a:rPr lang="en-US" sz="2000" dirty="0"/>
              <a:t>Greenfield</a:t>
            </a:r>
          </a:p>
          <a:p>
            <a:pPr marL="457200" lvl="1" indent="0" algn="ctr">
              <a:buNone/>
            </a:pPr>
            <a:r>
              <a:rPr lang="en-US" sz="2000" dirty="0" smtClean="0"/>
              <a:t>John Heckman</a:t>
            </a:r>
          </a:p>
          <a:p>
            <a:pPr marL="457200" lvl="1" indent="0" algn="ctr">
              <a:buNone/>
            </a:pPr>
            <a:r>
              <a:rPr lang="en-US" sz="2000" dirty="0"/>
              <a:t>Leo Ketchum</a:t>
            </a:r>
          </a:p>
          <a:p>
            <a:pPr marL="457200" lvl="1" indent="0" algn="ctr">
              <a:buNone/>
            </a:pPr>
            <a:r>
              <a:rPr lang="en-US" sz="2000" dirty="0"/>
              <a:t>Jim </a:t>
            </a:r>
            <a:r>
              <a:rPr lang="en-US" sz="2000" dirty="0" err="1"/>
              <a:t>Kortze</a:t>
            </a:r>
            <a:endParaRPr lang="en-US" sz="2000" dirty="0"/>
          </a:p>
          <a:p>
            <a:pPr marL="457200" lvl="1" indent="0" algn="ctr">
              <a:buNone/>
            </a:pPr>
            <a:r>
              <a:rPr lang="en-US" sz="2000" dirty="0"/>
              <a:t>Mark Lester</a:t>
            </a:r>
          </a:p>
          <a:p>
            <a:pPr marL="457200" lvl="1" indent="0" algn="ctr">
              <a:buNone/>
            </a:pPr>
            <a:r>
              <a:rPr lang="en-US" sz="2000" dirty="0" smtClean="0"/>
              <a:t>Greg Marble</a:t>
            </a:r>
          </a:p>
          <a:p>
            <a:pPr marL="457200" lvl="1" indent="0" algn="ctr">
              <a:buNone/>
            </a:pPr>
            <a:r>
              <a:rPr lang="en-US" sz="2000" dirty="0" smtClean="0"/>
              <a:t>Elliott </a:t>
            </a:r>
            <a:r>
              <a:rPr lang="en-US" sz="2000" dirty="0" err="1" smtClean="0"/>
              <a:t>Smythe</a:t>
            </a:r>
            <a:endParaRPr lang="en-US" sz="2000" dirty="0" smtClean="0"/>
          </a:p>
          <a:p>
            <a:pPr marL="457200" lvl="1" indent="0" algn="ctr">
              <a:buNone/>
            </a:pPr>
            <a:r>
              <a:rPr lang="en-US" sz="2000" dirty="0" smtClean="0"/>
              <a:t>Joshua Thomason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97535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Vacuum: 12GeV Hardening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14400"/>
            <a:ext cx="6248400" cy="5334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Vacuum Improvements &amp; Status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Synchrotron Radiation Effects</a:t>
            </a:r>
          </a:p>
          <a:p>
            <a:endParaRPr lang="en-US" dirty="0"/>
          </a:p>
          <a:p>
            <a:r>
              <a:rPr lang="en-US" dirty="0" smtClean="0"/>
              <a:t>Vacuum Spares</a:t>
            </a:r>
          </a:p>
        </p:txBody>
      </p:sp>
    </p:spTree>
    <p:extLst>
      <p:ext uri="{BB962C8B-B14F-4D97-AF65-F5344CB8AC3E}">
        <p14:creationId xmlns:p14="http://schemas.microsoft.com/office/powerpoint/2010/main" val="361141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800" dirty="0" err="1" smtClean="0"/>
              <a:t>Vac</a:t>
            </a:r>
            <a:r>
              <a:rPr lang="en-US" sz="2800" dirty="0" smtClean="0"/>
              <a:t> Improvements -  </a:t>
            </a:r>
            <a:r>
              <a:rPr lang="en-US" sz="2800" dirty="0" err="1"/>
              <a:t>Linac</a:t>
            </a:r>
            <a:r>
              <a:rPr lang="en-US" sz="2800" dirty="0"/>
              <a:t> Viewer </a:t>
            </a:r>
            <a:r>
              <a:rPr lang="en-US" sz="2800" dirty="0" smtClean="0"/>
              <a:t>Bellows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5410200"/>
          </a:xfrm>
        </p:spPr>
        <p:txBody>
          <a:bodyPr/>
          <a:lstStyle/>
          <a:p>
            <a:pPr marL="223838" lvl="1" indent="0">
              <a:buNone/>
            </a:pPr>
            <a:endParaRPr lang="en-US" sz="2000" b="1" dirty="0" smtClean="0"/>
          </a:p>
          <a:p>
            <a:pPr marL="223838" lvl="1" indent="0">
              <a:buNone/>
            </a:pPr>
            <a:r>
              <a:rPr lang="en-US" sz="2000" b="1" dirty="0" smtClean="0"/>
              <a:t>9 of 11 Done</a:t>
            </a:r>
            <a:endParaRPr lang="en-US" b="1" dirty="0"/>
          </a:p>
          <a:p>
            <a:endParaRPr lang="en-US" sz="1200" dirty="0" smtClean="0"/>
          </a:p>
          <a:p>
            <a:pPr marL="685800" indent="-568325"/>
            <a:endParaRPr lang="en-US" dirty="0" smtClean="0"/>
          </a:p>
          <a:p>
            <a:pPr marL="685800" indent="-568325"/>
            <a:endParaRPr lang="en-US" dirty="0"/>
          </a:p>
          <a:p>
            <a:pPr marL="685800" indent="-568325"/>
            <a:endParaRPr lang="en-US" dirty="0" smtClean="0"/>
          </a:p>
          <a:p>
            <a:pPr marL="685800" indent="-568325"/>
            <a:endParaRPr lang="en-US" dirty="0" smtClean="0"/>
          </a:p>
          <a:p>
            <a:pPr marL="117475" indent="0"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420678"/>
              </p:ext>
            </p:extLst>
          </p:nvPr>
        </p:nvGraphicFramePr>
        <p:xfrm>
          <a:off x="1066800" y="1813560"/>
          <a:ext cx="2438400" cy="405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6191"/>
                <a:gridCol w="1272209"/>
              </a:tblGrid>
              <a:tr h="538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Viewer Location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Bellows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332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332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332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332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332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332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332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332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332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332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332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r="12667"/>
          <a:stretch/>
        </p:blipFill>
        <p:spPr>
          <a:xfrm>
            <a:off x="3733799" y="1356360"/>
            <a:ext cx="4475819" cy="449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34200" y="3281094"/>
            <a:ext cx="127541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Viewer Bellows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43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Vac</a:t>
            </a:r>
            <a:r>
              <a:rPr lang="en-US" dirty="0"/>
              <a:t> Improvements -  </a:t>
            </a:r>
            <a:r>
              <a:rPr lang="en-US" dirty="0" smtClean="0"/>
              <a:t>Air Lines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848600" cy="5410200"/>
          </a:xfrm>
        </p:spPr>
        <p:txBody>
          <a:bodyPr/>
          <a:lstStyle/>
          <a:p>
            <a:r>
              <a:rPr lang="en-US" dirty="0"/>
              <a:t>Air Lines changed from Poly to </a:t>
            </a:r>
            <a:r>
              <a:rPr lang="en-US" dirty="0" smtClean="0"/>
              <a:t>Copper</a:t>
            </a:r>
          </a:p>
          <a:p>
            <a:pPr lvl="1"/>
            <a:r>
              <a:rPr lang="en-US" sz="2000" dirty="0" smtClean="0"/>
              <a:t> 100% Complete</a:t>
            </a:r>
            <a:endParaRPr lang="en-US" dirty="0"/>
          </a:p>
          <a:p>
            <a:endParaRPr lang="en-US" sz="12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4" r="22094"/>
          <a:stretch/>
        </p:blipFill>
        <p:spPr>
          <a:xfrm>
            <a:off x="3017520" y="1905000"/>
            <a:ext cx="3383280" cy="42901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91000" y="2224102"/>
            <a:ext cx="127541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Copper Air Line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5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Vac</a:t>
            </a:r>
            <a:r>
              <a:rPr lang="en-US" dirty="0"/>
              <a:t> Improvements -  </a:t>
            </a:r>
            <a:r>
              <a:rPr lang="en-US" dirty="0" smtClean="0"/>
              <a:t>VBV Pigtails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848600" cy="5410200"/>
          </a:xfrm>
        </p:spPr>
        <p:txBody>
          <a:bodyPr/>
          <a:lstStyle/>
          <a:p>
            <a:r>
              <a:rPr lang="en-US" dirty="0"/>
              <a:t>New Connectors </a:t>
            </a:r>
            <a:r>
              <a:rPr lang="en-US" dirty="0" smtClean="0"/>
              <a:t>&amp; Cables </a:t>
            </a:r>
            <a:r>
              <a:rPr lang="en-US" dirty="0"/>
              <a:t>to replace Rad damage</a:t>
            </a:r>
          </a:p>
          <a:p>
            <a:pPr lvl="1"/>
            <a:r>
              <a:rPr lang="en-US" sz="2000" dirty="0"/>
              <a:t>100% Complete North and </a:t>
            </a:r>
            <a:r>
              <a:rPr lang="en-US" sz="2000" dirty="0" smtClean="0"/>
              <a:t>South</a:t>
            </a:r>
            <a:endParaRPr lang="en-US" dirty="0"/>
          </a:p>
          <a:p>
            <a:endParaRPr lang="en-US" sz="1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52"/>
          <a:stretch/>
        </p:blipFill>
        <p:spPr>
          <a:xfrm>
            <a:off x="685800" y="1752600"/>
            <a:ext cx="7721603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5867400"/>
            <a:ext cx="5410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VBV Pigtail upgraded for Radiation environment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7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Vac</a:t>
            </a:r>
            <a:r>
              <a:rPr lang="en-US" dirty="0"/>
              <a:t> Improvements - Position Switches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848600" cy="5410200"/>
          </a:xfrm>
        </p:spPr>
        <p:txBody>
          <a:bodyPr/>
          <a:lstStyle/>
          <a:p>
            <a:r>
              <a:rPr lang="en-US" dirty="0"/>
              <a:t>VBV Position Switches from Plastic to Metal</a:t>
            </a:r>
          </a:p>
          <a:p>
            <a:pPr lvl="1"/>
            <a:r>
              <a:rPr lang="en-US" sz="2000" dirty="0" smtClean="0"/>
              <a:t>41% Complete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2" r="13018"/>
          <a:stretch/>
        </p:blipFill>
        <p:spPr>
          <a:xfrm>
            <a:off x="2209800" y="1752600"/>
            <a:ext cx="4648200" cy="46990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2286000"/>
            <a:ext cx="1275418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All-Metal Switch w/pigtail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62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15716"/>
              </p:ext>
            </p:extLst>
          </p:nvPr>
        </p:nvGraphicFramePr>
        <p:xfrm>
          <a:off x="3733800" y="914400"/>
          <a:ext cx="1676400" cy="5373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/>
                <a:gridCol w="533400"/>
                <a:gridCol w="685800"/>
              </a:tblGrid>
              <a:tr h="308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VBV Position Switches (A,B)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Replaced Metal switches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Steve's Rad Survey  List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1L09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1L26A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2L08A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2L16A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2L17A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2L22B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2L22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1235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2L23A &amp; 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2L23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2L24A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2L25A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2L26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</a:tbl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Vac</a:t>
            </a:r>
            <a:r>
              <a:rPr lang="en-US" dirty="0"/>
              <a:t> Improvements - Position Switches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772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VBV Position Switches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from </a:t>
            </a:r>
            <a:r>
              <a:rPr lang="en-US" sz="2000" dirty="0"/>
              <a:t>Plastic to Metal</a:t>
            </a:r>
          </a:p>
          <a:p>
            <a:pPr lvl="1"/>
            <a:endParaRPr lang="en-US" sz="2000" dirty="0" smtClean="0"/>
          </a:p>
          <a:p>
            <a:pPr lvl="1"/>
            <a:endParaRPr lang="en-US" dirty="0"/>
          </a:p>
          <a:p>
            <a:endParaRPr lang="en-US" sz="12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421816"/>
              </p:ext>
            </p:extLst>
          </p:nvPr>
        </p:nvGraphicFramePr>
        <p:xfrm>
          <a:off x="3733800" y="914400"/>
          <a:ext cx="990600" cy="5375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/>
                <a:gridCol w="53340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VBV Position Switches (A,B)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Replaced Metal </a:t>
                      </a:r>
                      <a:r>
                        <a:rPr lang="en-US" sz="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Switches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1L26A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2L08A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2L16A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2L17A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2L22B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1108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2L23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2L23A &amp; 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2L24A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2L25A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  <a:tr h="99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" marR="4050" marT="4050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803360"/>
              </p:ext>
            </p:extLst>
          </p:nvPr>
        </p:nvGraphicFramePr>
        <p:xfrm>
          <a:off x="3733800" y="914400"/>
          <a:ext cx="3733800" cy="5376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/>
                <a:gridCol w="533400"/>
                <a:gridCol w="685800"/>
                <a:gridCol w="533400"/>
                <a:gridCol w="533400"/>
                <a:gridCol w="533400"/>
                <a:gridCol w="457200"/>
              </a:tblGrid>
              <a:tr h="3982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VBV Position Switches (A,B)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Replaced Metal switches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Steve‘s Rad Survey List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Mike's Data </a:t>
                      </a:r>
                      <a:r>
                        <a:rPr lang="en-US" sz="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</a:t>
                      </a:r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Radial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Mike's Data Max Radial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Mike's Data Avg BL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Mike's Data Max BL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2L24A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14310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25828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18964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30790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2L22B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12861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25278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29167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46439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2L23A &amp; 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10773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24127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10947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33016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10241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37414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18387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32537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2L25A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9280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18504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16101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22827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8487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15458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17753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24932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1L26A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8477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18791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17264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29080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7744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25107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13095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27204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7645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29932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10042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20304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7515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39940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7335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25834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2L08A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7294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31405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15642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27668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6892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14864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11204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21240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2L16A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6813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19658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7482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23771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6729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19440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10628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19998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6614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37020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11860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38074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5717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15853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13506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28183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5474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12225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15625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35212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5346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16099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15090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25201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5164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21834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14594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31348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5054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27510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13738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25189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5016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20928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5265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18226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4935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33561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5925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20519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4930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32688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11810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29611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4657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14807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7533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21421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18698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11045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31768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4311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16005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10765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36347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4288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9416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11913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45666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11576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11513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47077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11173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6264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28979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8719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11798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25852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3321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18218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5973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23824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16929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6646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28138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7491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5404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22704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8782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6399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18516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6815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8890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23024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7469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7642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23682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9837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13798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11635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8409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23812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7138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10732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28415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7347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4277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24006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12370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21459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5760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21597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7795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30006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4060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4896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20528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8771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6414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6142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31234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2L17A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4880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12489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17874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857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2L04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1202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76452"/>
              </p:ext>
            </p:extLst>
          </p:nvPr>
        </p:nvGraphicFramePr>
        <p:xfrm>
          <a:off x="7467600" y="914400"/>
          <a:ext cx="685800" cy="5376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</a:tblGrid>
              <a:tr h="3982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Replace during SAD 2015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2L24B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2L22A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2L03A &amp; 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2L25B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1L05A &amp; 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1L26B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1L21A &amp; 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1L17A &amp; 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2L11A &amp; 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2L08 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2L26A &amp; 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2L16B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1L24A &amp; 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2L15A &amp; 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1L11A &amp; 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2L07A &amp; 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2L12A &amp; 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1L12A &amp; 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1L13A &amp; B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  <a:tr h="99568"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16" marR="4116" marT="4116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826492"/>
              </p:ext>
            </p:extLst>
          </p:nvPr>
        </p:nvGraphicFramePr>
        <p:xfrm>
          <a:off x="838200" y="2438400"/>
          <a:ext cx="2667000" cy="1676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1045"/>
                <a:gridCol w="983288"/>
                <a:gridCol w="592667"/>
              </a:tblGrid>
              <a:tr h="2731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Switches</a:t>
                      </a:r>
                      <a:r>
                        <a:rPr lang="en-US" sz="16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Replaced: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830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PreSAD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4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4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</a:tcPr>
                </a:tc>
              </a:tr>
              <a:tr h="5306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$38k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40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Vac</a:t>
            </a:r>
            <a:r>
              <a:rPr lang="en-US" dirty="0"/>
              <a:t> Improvements </a:t>
            </a:r>
            <a:r>
              <a:rPr lang="en-US" dirty="0" smtClean="0"/>
              <a:t>– VIP’s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410200"/>
          </a:xfrm>
        </p:spPr>
        <p:txBody>
          <a:bodyPr/>
          <a:lstStyle/>
          <a:p>
            <a:pPr marL="168275" indent="-168275"/>
            <a:r>
              <a:rPr lang="en-US" dirty="0"/>
              <a:t>VIP Recovery</a:t>
            </a:r>
          </a:p>
          <a:p>
            <a:pPr marL="344488" lvl="1" indent="-176213">
              <a:buFontTx/>
              <a:buChar char="-"/>
            </a:pPr>
            <a:r>
              <a:rPr lang="en-US" sz="2000" dirty="0"/>
              <a:t>Goal is 100%</a:t>
            </a:r>
          </a:p>
          <a:p>
            <a:pPr marL="344488" lvl="1" indent="-176213">
              <a:buFontTx/>
              <a:buChar char="-"/>
            </a:pPr>
            <a:r>
              <a:rPr lang="en-US" sz="2000" dirty="0"/>
              <a:t>Status @ SAD </a:t>
            </a:r>
            <a:r>
              <a:rPr lang="en-US" sz="2000" dirty="0" smtClean="0"/>
              <a:t>Start</a:t>
            </a:r>
          </a:p>
          <a:p>
            <a:pPr marL="1031875" lvl="1" indent="-574675"/>
            <a:endParaRPr lang="en-US" sz="2000" dirty="0" smtClean="0"/>
          </a:p>
          <a:p>
            <a:pPr lvl="1"/>
            <a:endParaRPr lang="en-US" dirty="0"/>
          </a:p>
          <a:p>
            <a:endParaRPr lang="en-US" sz="12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078139"/>
              </p:ext>
            </p:extLst>
          </p:nvPr>
        </p:nvGraphicFramePr>
        <p:xfrm>
          <a:off x="3124200" y="838200"/>
          <a:ext cx="5368209" cy="5486401"/>
        </p:xfrm>
        <a:graphic>
          <a:graphicData uri="http://schemas.openxmlformats.org/drawingml/2006/table">
            <a:tbl>
              <a:tblPr/>
              <a:tblGrid>
                <a:gridCol w="556533"/>
                <a:gridCol w="2805844"/>
                <a:gridCol w="556533"/>
                <a:gridCol w="208696"/>
                <a:gridCol w="556533"/>
                <a:gridCol w="684070"/>
              </a:tblGrid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VIP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Problem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Status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Counts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3A17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Pump Shorted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4S00B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4S01A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Yellow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4S03A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VIP's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4S00C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9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BS00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Clean High Volt Feed through. Install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pwr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supplies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3S02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Clean High Volt Feed through. Install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pwr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supplies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9S01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Clean High Volt Feed through. Install pwr supplies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7S01A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Clean High Volt Feed through. Install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pwr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supplies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AT02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6E03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AT05B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plus Small Leak found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0L10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Suspect leak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AA05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Spurious Burps in Pressure needs investigation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AA06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Spurious Burps in Pressure needs investigation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AA08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Spurious Burps in Pressure needs investigation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6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AA09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Spurious Burps in Pressure needs investigation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2L24A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Leak check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1L18A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degraded due to leaking ITV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1L22A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buggered out widen trip level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8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0102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communicating with epics- had been intermittent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1P01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Configuration issue-Ketchum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1A24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1A26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2A16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4T09A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6S03A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6E01A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6E02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6T06A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6A01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8A25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Yellow needs investigation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8R01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Yellow needs investigation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5C03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Intermittant grn, yellow, railed. Investigate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9A22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9R07A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6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1R09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new 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4" marR="5214" marT="5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74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Vac</a:t>
            </a:r>
            <a:r>
              <a:rPr lang="en-US" dirty="0"/>
              <a:t> Improvements – VIP’s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305800" cy="1447800"/>
          </a:xfrm>
        </p:spPr>
        <p:txBody>
          <a:bodyPr/>
          <a:lstStyle/>
          <a:p>
            <a:pPr marL="168275" indent="-168275"/>
            <a:r>
              <a:rPr lang="en-US" dirty="0"/>
              <a:t>VIP Recovery</a:t>
            </a:r>
          </a:p>
          <a:p>
            <a:pPr marL="344488" lvl="1" indent="-176213">
              <a:buFontTx/>
              <a:buChar char="-"/>
            </a:pPr>
            <a:r>
              <a:rPr lang="en-US" sz="2000" dirty="0"/>
              <a:t>81% </a:t>
            </a:r>
            <a:r>
              <a:rPr lang="en-US" sz="2000" dirty="0" smtClean="0"/>
              <a:t>Complete</a:t>
            </a:r>
          </a:p>
          <a:p>
            <a:pPr lvl="1"/>
            <a:endParaRPr lang="en-US" dirty="0"/>
          </a:p>
          <a:p>
            <a:endParaRPr lang="en-US" sz="12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394621"/>
              </p:ext>
            </p:extLst>
          </p:nvPr>
        </p:nvGraphicFramePr>
        <p:xfrm>
          <a:off x="3124202" y="833120"/>
          <a:ext cx="6019798" cy="5486388"/>
        </p:xfrm>
        <a:graphic>
          <a:graphicData uri="http://schemas.openxmlformats.org/drawingml/2006/table">
            <a:tbl>
              <a:tblPr/>
              <a:tblGrid>
                <a:gridCol w="548294"/>
                <a:gridCol w="2804506"/>
                <a:gridCol w="609600"/>
                <a:gridCol w="152400"/>
                <a:gridCol w="609600"/>
                <a:gridCol w="747104"/>
                <a:gridCol w="548294"/>
              </a:tblGrid>
              <a:tr h="14941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VIP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Problem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Status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Counts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1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3A17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Pump Shorted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&lt;80 uA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4S00B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≥100 uA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1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4S01A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Yellow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80-99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3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4S03A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OFF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1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4S00C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VIP's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BS00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Clean High Volt Feed through. Install pwr supplies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3S02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Clean High Volt Feed through. Install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pwr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supplies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9S01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Clean High Volt Feed through. Install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pwr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supplies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7S01A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Clean High Volt Feed through. Install pwr supplies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AT02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6E03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AT05B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plus Small Leak found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0L10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Suspect leak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AA05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Spurious Burps in Pressure needs investigation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AA06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Spurious Burps in Pressure needs investigation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OFF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AA08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Spurious Burps in Pressure needs investigation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OFF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AA09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Spurious Burps in Pressure needs investigation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OFF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2L24A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Leak check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1L18A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degraded due to leaking ITV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1L22A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buggered out widen trip level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0102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communicating with epics- had been intermittent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1P01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Configuration issue-Ketchum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1A24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1A26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2A16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4T09A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6S03A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6E01A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6E02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6T06A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6A01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8A25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Yellow needs investigation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8R01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Yellow needs investigation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5C03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Intermittant grn, yellow, railed. Investigate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OFF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9A22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9R07A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needs investigation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1R09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Railed new 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Green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0" marR="5810" marT="5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1981200"/>
            <a:ext cx="2514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14400" indent="-4572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573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tabLst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714500" indent="-3429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smtClean="0"/>
              <a:t>Joint effort troubleshooting by </a:t>
            </a:r>
            <a:r>
              <a:rPr lang="en-US" sz="1800" kern="0" dirty="0" err="1" smtClean="0"/>
              <a:t>Vac</a:t>
            </a:r>
            <a:r>
              <a:rPr lang="en-US" sz="1800" kern="0" dirty="0" smtClean="0"/>
              <a:t> &amp; </a:t>
            </a:r>
            <a:r>
              <a:rPr lang="en-US" sz="1800" kern="0" dirty="0" err="1" smtClean="0"/>
              <a:t>Vac</a:t>
            </a:r>
            <a:r>
              <a:rPr lang="en-US" sz="1800" kern="0" dirty="0" smtClean="0"/>
              <a:t> ICN to include cables, connectors, cards, VIP hi-potting, VIP repair, and power supply replacements.</a:t>
            </a:r>
          </a:p>
          <a:p>
            <a:pPr marL="0" indent="0">
              <a:buNone/>
            </a:pPr>
            <a:endParaRPr lang="en-US" sz="1000" kern="0" dirty="0"/>
          </a:p>
          <a:p>
            <a:pPr marL="0" indent="0">
              <a:buNone/>
            </a:pPr>
            <a:r>
              <a:rPr lang="en-US" sz="1800" kern="0" dirty="0" smtClean="0"/>
              <a:t>Additional improvements made by </a:t>
            </a:r>
            <a:r>
              <a:rPr lang="en-US" sz="1800" kern="0" dirty="0" err="1" smtClean="0"/>
              <a:t>Vac</a:t>
            </a:r>
            <a:r>
              <a:rPr lang="en-US" sz="1800" kern="0" dirty="0" smtClean="0"/>
              <a:t> ICN to Rad harden the VIP power supplies with upgraded HV diodes.</a:t>
            </a:r>
          </a:p>
          <a:p>
            <a:pPr lvl="1"/>
            <a:endParaRPr lang="en-US" sz="1200" kern="0" dirty="0" smtClean="0"/>
          </a:p>
          <a:p>
            <a:pPr lvl="1"/>
            <a:endParaRPr lang="en-US" kern="0" dirty="0" smtClean="0"/>
          </a:p>
          <a:p>
            <a:endParaRPr lang="en-US" sz="1200" kern="0" dirty="0" smtClean="0"/>
          </a:p>
        </p:txBody>
      </p:sp>
    </p:spTree>
    <p:extLst>
      <p:ext uri="{BB962C8B-B14F-4D97-AF65-F5344CB8AC3E}">
        <p14:creationId xmlns:p14="http://schemas.microsoft.com/office/powerpoint/2010/main" val="275995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3_JLab_PowerPoint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5315</TotalTime>
  <Words>1585</Words>
  <Application>Microsoft Office PowerPoint</Application>
  <PresentationFormat>On-screen Show (4:3)</PresentationFormat>
  <Paragraphs>815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3_JLab_PowerPoint1</vt:lpstr>
      <vt:lpstr>Vacuum: 12GeV Hardening</vt:lpstr>
      <vt:lpstr>Vacuum: 12GeV Hardening</vt:lpstr>
      <vt:lpstr>Vac Improvements -  Linac Viewer Bellows</vt:lpstr>
      <vt:lpstr>Vac Improvements -  Air Lines</vt:lpstr>
      <vt:lpstr>Vac Improvements -  VBV Pigtails</vt:lpstr>
      <vt:lpstr>Vac Improvements - Position Switches </vt:lpstr>
      <vt:lpstr>Vac Improvements - Position Switches </vt:lpstr>
      <vt:lpstr>Vac Improvements – VIP’s</vt:lpstr>
      <vt:lpstr>Vac Improvements – VIP’s</vt:lpstr>
      <vt:lpstr>Synchrotron Radiation Effects</vt:lpstr>
      <vt:lpstr>Vacuum Spares</vt:lpstr>
      <vt:lpstr>Vacuum: 12GeV Hardening - Conclusion</vt:lpstr>
      <vt:lpstr>Vacuum: 12GeV Hardening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stewartm</dc:creator>
  <cp:lastModifiedBy>Anthony DiPette</cp:lastModifiedBy>
  <cp:revision>399</cp:revision>
  <cp:lastPrinted>2015-07-13T19:03:55Z</cp:lastPrinted>
  <dcterms:created xsi:type="dcterms:W3CDTF">2010-06-08T15:26:47Z</dcterms:created>
  <dcterms:modified xsi:type="dcterms:W3CDTF">2015-07-14T20:04:21Z</dcterms:modified>
</cp:coreProperties>
</file>