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333" r:id="rId3"/>
    <p:sldId id="364" r:id="rId4"/>
    <p:sldId id="359" r:id="rId5"/>
    <p:sldId id="329" r:id="rId6"/>
    <p:sldId id="328" r:id="rId7"/>
    <p:sldId id="361" r:id="rId8"/>
    <p:sldId id="360" r:id="rId9"/>
    <p:sldId id="362" r:id="rId10"/>
    <p:sldId id="358" r:id="rId11"/>
    <p:sldId id="36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5506" autoAdjust="0"/>
  </p:normalViewPr>
  <p:slideViewPr>
    <p:cSldViewPr snapToGrid="0">
      <p:cViewPr>
        <p:scale>
          <a:sx n="100" d="100"/>
          <a:sy n="100" d="100"/>
        </p:scale>
        <p:origin x="-80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6"/>
    </p:cViewPr>
  </p:sorterViewPr>
  <p:notesViewPr>
    <p:cSldViewPr snapToGrid="0">
      <p:cViewPr varScale="1">
        <p:scale>
          <a:sx n="69" d="100"/>
          <a:sy n="69" d="100"/>
        </p:scale>
        <p:origin x="-283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1"/>
              <a:t>391A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393284172811732"/>
          <c:y val="0.25448541806174524"/>
          <c:w val="0.69286558692360001"/>
          <c:h val="0.54615384615384865"/>
        </c:manualLayout>
      </c:layout>
      <c:scatterChart>
        <c:scatterStyle val="smoothMarker"/>
        <c:varyColors val="0"/>
        <c:ser>
          <c:idx val="0"/>
          <c:order val="1"/>
          <c:tx>
            <c:v>spec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'FQ 391A(graph)'!$I$5:$I$15</c:f>
              <c:numCache>
                <c:formatCode>General</c:formatCode>
                <c:ptCount val="11"/>
                <c:pt idx="0">
                  <c:v>-2.5</c:v>
                </c:pt>
                <c:pt idx="1">
                  <c:v>-2</c:v>
                </c:pt>
                <c:pt idx="2">
                  <c:v>-1.5</c:v>
                </c:pt>
                <c:pt idx="3">
                  <c:v>-1</c:v>
                </c:pt>
                <c:pt idx="4">
                  <c:v>-0.5</c:v>
                </c:pt>
                <c:pt idx="5">
                  <c:v>0</c:v>
                </c:pt>
                <c:pt idx="6">
                  <c:v>0.5</c:v>
                </c:pt>
                <c:pt idx="7">
                  <c:v>1</c:v>
                </c:pt>
                <c:pt idx="8">
                  <c:v>1.5</c:v>
                </c:pt>
                <c:pt idx="9">
                  <c:v>2</c:v>
                </c:pt>
                <c:pt idx="10">
                  <c:v>2.5</c:v>
                </c:pt>
              </c:numCache>
            </c:numRef>
          </c:xVal>
          <c:yVal>
            <c:numRef>
              <c:f>'FQ 391A(graph)'!$J$5:$J$15</c:f>
              <c:numCache>
                <c:formatCode>0.00000</c:formatCode>
                <c:ptCount val="11"/>
                <c:pt idx="0">
                  <c:v>1.2009832005714427E-2</c:v>
                </c:pt>
                <c:pt idx="1">
                  <c:v>7.2894491823541751E-3</c:v>
                </c:pt>
                <c:pt idx="2">
                  <c:v>4.1429432250319562E-3</c:v>
                </c:pt>
                <c:pt idx="3">
                  <c:v>2.1556454788184201E-3</c:v>
                </c:pt>
                <c:pt idx="4">
                  <c:v>9.1288728878421695E-4</c:v>
                </c:pt>
                <c:pt idx="5">
                  <c:v>0</c:v>
                </c:pt>
                <c:pt idx="6">
                  <c:v>-9.9768504246357877E-4</c:v>
                </c:pt>
                <c:pt idx="7">
                  <c:v>-2.4948364935358674E-3</c:v>
                </c:pt>
                <c:pt idx="8">
                  <c:v>-4.906123008146213E-3</c:v>
                </c:pt>
                <c:pt idx="9">
                  <c:v>-8.6462132412239642E-3</c:v>
                </c:pt>
                <c:pt idx="10">
                  <c:v>-1.4129775847698471E-2</c:v>
                </c:pt>
              </c:numCache>
            </c:numRef>
          </c:yVal>
          <c:smooth val="1"/>
        </c:ser>
        <c:ser>
          <c:idx val="9"/>
          <c:order val="2"/>
          <c:tx>
            <c:v>Spec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'FQ 391A(graph)'!$I$5:$I$15</c:f>
              <c:numCache>
                <c:formatCode>General</c:formatCode>
                <c:ptCount val="11"/>
                <c:pt idx="0">
                  <c:v>-2.5</c:v>
                </c:pt>
                <c:pt idx="1">
                  <c:v>-2</c:v>
                </c:pt>
                <c:pt idx="2">
                  <c:v>-1.5</c:v>
                </c:pt>
                <c:pt idx="3">
                  <c:v>-1</c:v>
                </c:pt>
                <c:pt idx="4">
                  <c:v>-0.5</c:v>
                </c:pt>
                <c:pt idx="5">
                  <c:v>0</c:v>
                </c:pt>
                <c:pt idx="6">
                  <c:v>0.5</c:v>
                </c:pt>
                <c:pt idx="7">
                  <c:v>1</c:v>
                </c:pt>
                <c:pt idx="8">
                  <c:v>1.5</c:v>
                </c:pt>
                <c:pt idx="9">
                  <c:v>2</c:v>
                </c:pt>
                <c:pt idx="10">
                  <c:v>2.5</c:v>
                </c:pt>
              </c:numCache>
            </c:numRef>
          </c:xVal>
          <c:yVal>
            <c:numRef>
              <c:f>'FQ 391A(graph)'!$K$5:$K$15</c:f>
              <c:numCache>
                <c:formatCode>0.00000</c:formatCode>
                <c:ptCount val="11"/>
                <c:pt idx="0">
                  <c:v>-1.2009832005714427E-2</c:v>
                </c:pt>
                <c:pt idx="1">
                  <c:v>-7.2894491823541751E-3</c:v>
                </c:pt>
                <c:pt idx="2">
                  <c:v>-4.1429432250319562E-3</c:v>
                </c:pt>
                <c:pt idx="3">
                  <c:v>-2.1556454788184201E-3</c:v>
                </c:pt>
                <c:pt idx="4">
                  <c:v>-9.1288728878421695E-4</c:v>
                </c:pt>
                <c:pt idx="5">
                  <c:v>0</c:v>
                </c:pt>
                <c:pt idx="6">
                  <c:v>9.9768504246357877E-4</c:v>
                </c:pt>
                <c:pt idx="7">
                  <c:v>2.4948364935358674E-3</c:v>
                </c:pt>
                <c:pt idx="8">
                  <c:v>4.906123008146213E-3</c:v>
                </c:pt>
                <c:pt idx="9">
                  <c:v>8.6462132412239642E-3</c:v>
                </c:pt>
                <c:pt idx="10">
                  <c:v>1.4129775847698471E-2</c:v>
                </c:pt>
              </c:numCache>
            </c:numRef>
          </c:yVal>
          <c:smooth val="1"/>
        </c:ser>
        <c:ser>
          <c:idx val="1"/>
          <c:order val="0"/>
          <c:tx>
            <c:strRef>
              <c:f>'FQ 391A(graph)'!$E$4</c:f>
              <c:strCache>
                <c:ptCount val="1"/>
                <c:pt idx="0">
                  <c:v>0.0cm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'FQ 391A(graph)'!$B$5:$B$15</c:f>
              <c:numCache>
                <c:formatCode>0.00</c:formatCode>
                <c:ptCount val="11"/>
                <c:pt idx="0">
                  <c:v>2.5</c:v>
                </c:pt>
                <c:pt idx="1">
                  <c:v>2</c:v>
                </c:pt>
                <c:pt idx="2">
                  <c:v>1.5</c:v>
                </c:pt>
                <c:pt idx="3">
                  <c:v>1</c:v>
                </c:pt>
                <c:pt idx="4">
                  <c:v>0.5</c:v>
                </c:pt>
                <c:pt idx="5">
                  <c:v>0</c:v>
                </c:pt>
                <c:pt idx="6">
                  <c:v>-0.5</c:v>
                </c:pt>
                <c:pt idx="7">
                  <c:v>-1</c:v>
                </c:pt>
                <c:pt idx="8">
                  <c:v>-1.5</c:v>
                </c:pt>
                <c:pt idx="9">
                  <c:v>-2</c:v>
                </c:pt>
                <c:pt idx="10">
                  <c:v>-2.5</c:v>
                </c:pt>
              </c:numCache>
            </c:numRef>
          </c:xVal>
          <c:yVal>
            <c:numRef>
              <c:f>'FQ 391A(graph)'!$E$5:$E$15</c:f>
              <c:numCache>
                <c:formatCode>0.00%</c:formatCode>
                <c:ptCount val="11"/>
                <c:pt idx="0">
                  <c:v>1.9749036024085259E-3</c:v>
                </c:pt>
                <c:pt idx="1">
                  <c:v>1.1588039823049914E-3</c:v>
                </c:pt>
                <c:pt idx="2">
                  <c:v>6.9242942386090974E-4</c:v>
                </c:pt>
                <c:pt idx="3">
                  <c:v>3.820275293690106E-4</c:v>
                </c:pt>
                <c:pt idx="4">
                  <c:v>1.6737764333676897E-4</c:v>
                </c:pt>
                <c:pt idx="5">
                  <c:v>0</c:v>
                </c:pt>
                <c:pt idx="6">
                  <c:v>-1.9880122494500606E-4</c:v>
                </c:pt>
                <c:pt idx="7">
                  <c:v>-3.6858481501313877E-4</c:v>
                </c:pt>
                <c:pt idx="8">
                  <c:v>-5.6427667023567214E-4</c:v>
                </c:pt>
                <c:pt idx="9">
                  <c:v>-1.1145292611622814E-3</c:v>
                </c:pt>
                <c:pt idx="10">
                  <c:v>-2.8245001117214938E-3</c:v>
                </c:pt>
              </c:numCache>
            </c:numRef>
          </c:yVal>
          <c:smooth val="1"/>
        </c:ser>
        <c:ser>
          <c:idx val="2"/>
          <c:order val="3"/>
          <c:marker>
            <c:symbol val="none"/>
          </c:marker>
          <c:xVal>
            <c:numRef>
              <c:f>'FQ 391A(graph)'!$B$19:$B$29</c:f>
              <c:numCache>
                <c:formatCode>0.00</c:formatCode>
                <c:ptCount val="11"/>
                <c:pt idx="0">
                  <c:v>2.5</c:v>
                </c:pt>
                <c:pt idx="1">
                  <c:v>2</c:v>
                </c:pt>
                <c:pt idx="2">
                  <c:v>1.5</c:v>
                </c:pt>
                <c:pt idx="3">
                  <c:v>1</c:v>
                </c:pt>
                <c:pt idx="4">
                  <c:v>0.5</c:v>
                </c:pt>
                <c:pt idx="5">
                  <c:v>0</c:v>
                </c:pt>
                <c:pt idx="6">
                  <c:v>-0.5</c:v>
                </c:pt>
                <c:pt idx="7">
                  <c:v>-1</c:v>
                </c:pt>
                <c:pt idx="8">
                  <c:v>-1.5</c:v>
                </c:pt>
                <c:pt idx="9">
                  <c:v>-2</c:v>
                </c:pt>
                <c:pt idx="10">
                  <c:v>-2.5</c:v>
                </c:pt>
              </c:numCache>
            </c:numRef>
          </c:xVal>
          <c:yVal>
            <c:numRef>
              <c:f>'FQ 391A(graph)'!$E$19:$E$29</c:f>
              <c:numCache>
                <c:formatCode>General</c:formatCode>
                <c:ptCount val="11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239808"/>
        <c:axId val="249498624"/>
      </c:scatterChart>
      <c:valAx>
        <c:axId val="247239808"/>
        <c:scaling>
          <c:orientation val="minMax"/>
          <c:max val="2.5"/>
          <c:min val="-2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 (cm)</a:t>
                </a:r>
              </a:p>
            </c:rich>
          </c:tx>
          <c:layout>
            <c:manualLayout>
              <c:xMode val="edge"/>
              <c:yMode val="edge"/>
              <c:x val="0.46341577221547936"/>
              <c:y val="0.865384615384615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9498624"/>
        <c:crosses val="autoZero"/>
        <c:crossBetween val="midCat"/>
      </c:valAx>
      <c:valAx>
        <c:axId val="249498624"/>
        <c:scaling>
          <c:orientation val="minMax"/>
          <c:max val="3.0000000000000092E-3"/>
          <c:min val="-3.0000000000000092E-3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B'L/BL</a:t>
                </a:r>
              </a:p>
            </c:rich>
          </c:tx>
          <c:layout>
            <c:manualLayout>
              <c:xMode val="edge"/>
              <c:yMode val="edge"/>
              <c:x val="1.3550135501355021E-2"/>
              <c:y val="0.41538461538464466"/>
            </c:manualLayout>
          </c:layout>
          <c:overlay val="0"/>
          <c:spPr>
            <a:noFill/>
            <a:ln w="25400">
              <a:noFill/>
            </a:ln>
          </c:spPr>
        </c:title>
        <c:numFmt formatCode="0.0%" sourceLinked="0"/>
        <c:majorTickMark val="out"/>
        <c:minorTickMark val="none"/>
        <c:tickLblPos val="low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723980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95844-B8F1-479D-A242-2DFDEA80674E}" type="datetimeFigureOut">
              <a:rPr lang="en-US" smtClean="0"/>
              <a:pPr/>
              <a:t>7/4/2015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35DD-D53E-40A0-9181-000F786E0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7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7713" cy="3419475"/>
          </a:xfrm>
          <a:ln/>
        </p:spPr>
      </p:sp>
      <p:sp>
        <p:nvSpPr>
          <p:cNvPr id="781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Values are calculated at the end of each </a:t>
            </a:r>
            <a:r>
              <a:rPr lang="en-US" dirty="0" smtClean="0"/>
              <a:t>arc.</a:t>
            </a:r>
          </a:p>
          <a:p>
            <a:r>
              <a:rPr lang="en-US" baseline="0" dirty="0" smtClean="0"/>
              <a:t> Normalized emittance is </a:t>
            </a:r>
            <a:r>
              <a:rPr lang="en-US" baseline="0" dirty="0" err="1" smtClean="0"/>
              <a:t>beta.gamma</a:t>
            </a:r>
            <a:r>
              <a:rPr lang="en-US" baseline="0" dirty="0" smtClean="0"/>
              <a:t>*</a:t>
            </a:r>
            <a:r>
              <a:rPr lang="en-US" baseline="0" dirty="0" err="1" smtClean="0"/>
              <a:t>egeometric</a:t>
            </a:r>
            <a:endParaRPr lang="en-US" baseline="0" dirty="0" smtClean="0"/>
          </a:p>
          <a:p>
            <a:r>
              <a:rPr lang="en-US" baseline="0" dirty="0" smtClean="0"/>
              <a:t>Point out that it is the </a:t>
            </a:r>
            <a:r>
              <a:rPr lang="en-US" baseline="0" dirty="0" err="1" smtClean="0"/>
              <a:t>theoritical</a:t>
            </a:r>
            <a:r>
              <a:rPr lang="en-US" baseline="0" dirty="0" smtClean="0"/>
              <a:t> value if everything is perfect.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calculations were checked with 3 different codes and also agree with a simpler analytical estimate (sand’s formula) which </a:t>
            </a:r>
          </a:p>
          <a:p>
            <a:r>
              <a:rPr lang="en-US" baseline="0" dirty="0" smtClean="0"/>
              <a:t>Does not take into account synch rad. Loss in </a:t>
            </a:r>
            <a:r>
              <a:rPr lang="en-US" baseline="0" dirty="0" err="1" smtClean="0"/>
              <a:t>quadrupoles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0563"/>
            <a:ext cx="4557713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Here, point out that the frequency change</a:t>
            </a:r>
            <a:r>
              <a:rPr lang="en-US" baseline="0" dirty="0" smtClean="0"/>
              <a:t> will be explained later and is needed for the D+3 option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values for dipoles.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35DD-D53E-40A0-9181-000F786E08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purpose</a:t>
            </a:r>
            <a:r>
              <a:rPr lang="en-US" baseline="0" dirty="0" smtClean="0"/>
              <a:t> was to stress test the tuning knobs to see if one could always setup the line regardless of the errors in the beamline.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35DD-D53E-40A0-9181-000F786E08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1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686800" cy="5287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965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aseline="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12420"/>
            <a:ext cx="8557260" cy="5859779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" y="4640580"/>
            <a:ext cx="7772400" cy="1143000"/>
          </a:xfrm>
        </p:spPr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GeV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CEBAF</a:t>
            </a:r>
            <a:endParaRPr lang="en-US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37338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Start to end simulations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tart2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895600"/>
            <a:ext cx="5943600" cy="3173916"/>
          </a:xfrm>
          <a:prstGeom prst="rect">
            <a:avLst/>
          </a:prstGeom>
        </p:spPr>
      </p:pic>
      <p:pic>
        <p:nvPicPr>
          <p:cNvPr id="5" name="Picture 4" descr="floorcoor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" y="1619250"/>
            <a:ext cx="3124200" cy="234315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 bwMode="auto">
          <a:xfrm rot="16200000">
            <a:off x="7010400" y="2971800"/>
            <a:ext cx="304800" cy="1219200"/>
          </a:xfrm>
          <a:prstGeom prst="rightBrace">
            <a:avLst>
              <a:gd name="adj1" fmla="val 8333"/>
              <a:gd name="adj2" fmla="val 505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3124200"/>
            <a:ext cx="1719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DBA optics Arc6 thru 9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" y="3800891"/>
            <a:ext cx="1532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Floor coordinates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337478" y="1453634"/>
            <a:ext cx="56780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Beamline</a:t>
            </a:r>
            <a:r>
              <a:rPr lang="en-US" sz="1400" dirty="0" smtClean="0"/>
              <a:t> modeled with errors, </a:t>
            </a:r>
            <a:r>
              <a:rPr lang="en-US" sz="1400" dirty="0" err="1" smtClean="0"/>
              <a:t>multipoles</a:t>
            </a:r>
            <a:r>
              <a:rPr lang="en-US" sz="1400" dirty="0" smtClean="0"/>
              <a:t>, misalignments, apertures, …</a:t>
            </a:r>
          </a:p>
          <a:p>
            <a:endParaRPr lang="en-US" sz="1400" dirty="0" smtClean="0"/>
          </a:p>
          <a:p>
            <a:pPr algn="l"/>
            <a:r>
              <a:rPr lang="en-US" sz="1400" dirty="0" smtClean="0"/>
              <a:t>Full start to end simulation including extraction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Use of LQCD clusters for massive halo studies (</a:t>
            </a:r>
            <a:r>
              <a:rPr lang="en-US" sz="1400" dirty="0" err="1" smtClean="0"/>
              <a:t>hallD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8115300" y="4381500"/>
            <a:ext cx="533400" cy="304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382000" y="396240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HallB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886200" y="5257800"/>
            <a:ext cx="609600" cy="4572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514600" y="5715000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Exit of injector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71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Path forward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540" y="2042160"/>
            <a:ext cx="78229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Generate a longitudinal match for the recirculation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Assess magnet field qualities for recirculation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design dump system and chicane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Optimize transverse matches to the </a:t>
            </a:r>
            <a:r>
              <a:rPr lang="en-US" dirty="0" err="1" smtClean="0"/>
              <a:t>linacs</a:t>
            </a:r>
            <a:r>
              <a:rPr lang="en-US" dirty="0" smtClean="0"/>
              <a:t> for recirculation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Integrate the FFAG arc in the design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Start to end tracking, ELEGANT, ZGOUBI, etc..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2826"/>
            <a:ext cx="7772400" cy="78187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From 6 to 12 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pgrade_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209" y="1095399"/>
            <a:ext cx="8077200" cy="51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Optics layout for 12GeV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670119"/>
            <a:ext cx="4998720" cy="3855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4980" y="1950720"/>
            <a:ext cx="347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ARC1,ARC2 have 16 dipoles</a:t>
            </a:r>
          </a:p>
          <a:p>
            <a:r>
              <a:rPr lang="en-US" sz="1400" dirty="0" smtClean="0"/>
              <a:t>ARC2 and beyond have 32</a:t>
            </a:r>
          </a:p>
          <a:p>
            <a:endParaRPr lang="en-US" sz="1400" dirty="0"/>
          </a:p>
          <a:p>
            <a:r>
              <a:rPr lang="en-US" sz="1400" dirty="0" smtClean="0"/>
              <a:t>Split tune 5/4, ¾ with 4 </a:t>
            </a:r>
            <a:r>
              <a:rPr lang="en-US" sz="1400" dirty="0" err="1" smtClean="0"/>
              <a:t>superperiods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Spreader+arc+recombiner</a:t>
            </a:r>
            <a:r>
              <a:rPr lang="en-US" sz="1400" dirty="0" smtClean="0"/>
              <a:t> are </a:t>
            </a:r>
            <a:br>
              <a:rPr lang="en-US" sz="1400" dirty="0" smtClean="0"/>
            </a:br>
            <a:r>
              <a:rPr lang="en-US" sz="1400" dirty="0" smtClean="0"/>
              <a:t>achromatic and isochronous to first order. </a:t>
            </a:r>
          </a:p>
          <a:p>
            <a:endParaRPr lang="en-US" sz="1400" dirty="0"/>
          </a:p>
          <a:p>
            <a:r>
              <a:rPr lang="en-US" sz="1400" dirty="0" err="1" smtClean="0"/>
              <a:t>Sextupoles</a:t>
            </a:r>
            <a:r>
              <a:rPr lang="en-US" sz="1400" dirty="0" smtClean="0"/>
              <a:t> are unpowered and could be used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to ensure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order.</a:t>
            </a:r>
          </a:p>
          <a:p>
            <a:endParaRPr lang="en-US" sz="1400" dirty="0" smtClean="0"/>
          </a:p>
          <a:p>
            <a:r>
              <a:rPr lang="en-US" sz="1400" dirty="0" smtClean="0"/>
              <a:t>We can tune them off from zero M56 if we need to manipulate the long. Phase space for recovery.</a:t>
            </a:r>
          </a:p>
          <a:p>
            <a:endParaRPr lang="en-US" sz="1400" dirty="0"/>
          </a:p>
          <a:p>
            <a:r>
              <a:rPr lang="en-US" sz="1400" dirty="0" smtClean="0"/>
              <a:t>Energy acceptance around  +/- 3e-3.</a:t>
            </a:r>
          </a:p>
          <a:p>
            <a:endParaRPr lang="en-US" sz="1400" dirty="0"/>
          </a:p>
          <a:p>
            <a:r>
              <a:rPr lang="en-US" sz="1400" dirty="0" smtClean="0"/>
              <a:t>ARC1 and ARC2 can be retuned to have a low dispersion pattern.</a:t>
            </a:r>
            <a:endParaRPr lang="en-US" sz="1400" dirty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5253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93" y="0"/>
            <a:ext cx="7772400" cy="84582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Beam line occupancy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50" t="2519" b="2288"/>
          <a:stretch>
            <a:fillRect/>
          </a:stretch>
        </p:blipFill>
        <p:spPr bwMode="auto">
          <a:xfrm>
            <a:off x="1221071" y="1784516"/>
            <a:ext cx="5255929" cy="354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1097280"/>
            <a:ext cx="7696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  <a:spcBef>
                <a:spcPct val="5000"/>
              </a:spcBef>
            </a:pPr>
            <a:r>
              <a:rPr lang="en-US" dirty="0" smtClean="0"/>
              <a:t>R=4(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beam</a:t>
            </a:r>
            <a:r>
              <a:rPr lang="en-US" dirty="0" smtClean="0"/>
              <a:t> + 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orbit</a:t>
            </a:r>
            <a:r>
              <a:rPr lang="en-US" dirty="0" smtClean="0"/>
              <a:t>) = 4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beam</a:t>
            </a:r>
            <a:r>
              <a:rPr lang="en-US" dirty="0" smtClean="0"/>
              <a:t> + 2.4mm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220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Symbol"/>
              </a:rPr>
              <a:t></a:t>
            </a:r>
            <a:r>
              <a:rPr lang="en-US" sz="1800" baseline="-25000" dirty="0" smtClean="0">
                <a:sym typeface="Symbol"/>
              </a:rPr>
              <a:t>orbit</a:t>
            </a:r>
            <a:r>
              <a:rPr lang="en-US" sz="1800" dirty="0" smtClean="0"/>
              <a:t> &lt;600 µm RMS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486400"/>
            <a:ext cx="7791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Consistent with current operating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1905000"/>
            <a:ext cx="5029200" cy="4267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7000"/>
                </a:schemeClr>
              </a:gs>
              <a:gs pos="35000">
                <a:schemeClr val="accent1">
                  <a:tint val="44500"/>
                  <a:satMod val="160000"/>
                  <a:alpha val="48000"/>
                </a:schemeClr>
              </a:gs>
              <a:gs pos="77000">
                <a:schemeClr val="accent1">
                  <a:tint val="44500"/>
                  <a:satMod val="160000"/>
                  <a:alpha val="4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7463"/>
            <a:ext cx="8758237" cy="736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Transverse Emittance* and Energy Spread</a:t>
            </a:r>
            <a:r>
              <a:rPr lang="en-US" baseline="30000" dirty="0">
                <a:solidFill>
                  <a:schemeClr val="hlink"/>
                </a:solidFill>
                <a:cs typeface="Arial" pitchFamily="34" charset="0"/>
              </a:rPr>
              <a:t>†</a:t>
            </a:r>
            <a:endParaRPr lang="en-US" baseline="30000" dirty="0">
              <a:solidFill>
                <a:schemeClr val="hlink"/>
              </a:solidFill>
            </a:endParaRPr>
          </a:p>
        </p:txBody>
      </p:sp>
      <p:graphicFrame>
        <p:nvGraphicFramePr>
          <p:cNvPr id="698671" name="Group 303"/>
          <p:cNvGraphicFramePr>
            <a:graphicFrameLocks noGrp="1"/>
          </p:cNvGraphicFramePr>
          <p:nvPr/>
        </p:nvGraphicFramePr>
        <p:xfrm>
          <a:off x="457200" y="1066800"/>
          <a:ext cx="5000625" cy="5093716"/>
        </p:xfrm>
        <a:graphic>
          <a:graphicData uri="http://schemas.openxmlformats.org/drawingml/2006/table">
            <a:tbl>
              <a:tblPr/>
              <a:tblGrid>
                <a:gridCol w="1250950"/>
                <a:gridCol w="1249363"/>
                <a:gridCol w="1250950"/>
                <a:gridCol w="1249362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Area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p/p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[x10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[nm]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[nm]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Chicane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4.00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4.00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1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2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3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0.035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4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0.044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5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0.060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6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0.090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0.31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7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0.104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0.79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0.44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8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0.133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9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0.167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2.09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0.64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Arc 10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0.194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2.97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Hall D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2.70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8670" name="Text Box 302"/>
          <p:cNvSpPr txBox="1">
            <a:spLocks noChangeArrowheads="1"/>
          </p:cNvSpPr>
          <p:nvPr/>
        </p:nvSpPr>
        <p:spPr bwMode="auto">
          <a:xfrm>
            <a:off x="6278791" y="5181600"/>
            <a:ext cx="2865209" cy="64376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 dirty="0">
                <a:solidFill>
                  <a:schemeClr val="hlink"/>
                </a:solidFill>
              </a:rPr>
              <a:t>* </a:t>
            </a:r>
            <a:r>
              <a:rPr lang="en-US" sz="1800" dirty="0" err="1">
                <a:solidFill>
                  <a:srgbClr val="160BED"/>
                </a:solidFill>
              </a:rPr>
              <a:t>Emittances</a:t>
            </a:r>
            <a:r>
              <a:rPr lang="en-US" sz="1800" dirty="0">
                <a:solidFill>
                  <a:srgbClr val="160BED"/>
                </a:solidFill>
              </a:rPr>
              <a:t> </a:t>
            </a:r>
            <a:r>
              <a:rPr lang="en-US" sz="1800" dirty="0" smtClean="0">
                <a:solidFill>
                  <a:srgbClr val="160BED"/>
                </a:solidFill>
              </a:rPr>
              <a:t>are geometric</a:t>
            </a:r>
            <a:endParaRPr lang="en-US" sz="1800" dirty="0">
              <a:solidFill>
                <a:schemeClr val="hlink"/>
              </a:solidFill>
              <a:cs typeface="Arial" pitchFamily="34" charset="0"/>
            </a:endParaRPr>
          </a:p>
          <a:p>
            <a:pPr algn="l"/>
            <a:r>
              <a:rPr lang="en-US" sz="1800" dirty="0">
                <a:solidFill>
                  <a:schemeClr val="hlink"/>
                </a:solidFill>
                <a:cs typeface="Arial" pitchFamily="34" charset="0"/>
              </a:rPr>
              <a:t>† </a:t>
            </a:r>
            <a:r>
              <a:rPr lang="en-US" sz="1800" dirty="0">
                <a:solidFill>
                  <a:srgbClr val="160BED"/>
                </a:solidFill>
              </a:rPr>
              <a:t>Quantities are </a:t>
            </a:r>
            <a:r>
              <a:rPr lang="en-US" sz="1800" dirty="0" err="1">
                <a:solidFill>
                  <a:srgbClr val="160BED"/>
                </a:solidFill>
              </a:rPr>
              <a:t>rms</a:t>
            </a:r>
            <a:endParaRPr lang="en-US" sz="1800" dirty="0">
              <a:solidFill>
                <a:srgbClr val="160BE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1066800"/>
            <a:ext cx="224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DBA option</a:t>
            </a:r>
            <a:endParaRPr lang="en-US" dirty="0">
              <a:solidFill>
                <a:srgbClr val="33339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4533900" y="4762500"/>
            <a:ext cx="2133600" cy="762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638800" y="5867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ight Arrow 14"/>
          <p:cNvSpPr/>
          <p:nvPr/>
        </p:nvSpPr>
        <p:spPr bwMode="auto">
          <a:xfrm rot="5400000">
            <a:off x="4724400" y="4724400"/>
            <a:ext cx="2057400" cy="381000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4419600"/>
            <a:ext cx="112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Sync. Rad.</a:t>
            </a:r>
            <a:endParaRPr lang="en-US" sz="1600" dirty="0"/>
          </a:p>
        </p:txBody>
      </p:sp>
      <p:sp>
        <p:nvSpPr>
          <p:cNvPr id="17" name="Right Arrow 16"/>
          <p:cNvSpPr/>
          <p:nvPr/>
        </p:nvSpPr>
        <p:spPr bwMode="auto">
          <a:xfrm rot="5400000">
            <a:off x="4800600" y="2667000"/>
            <a:ext cx="1905000" cy="381000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2574" y="2133600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Damping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57200" y="3657600"/>
            <a:ext cx="5029200" cy="2438400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33000"/>
                </a:srgbClr>
              </a:gs>
              <a:gs pos="50000">
                <a:srgbClr val="FF7A00">
                  <a:alpha val="62000"/>
                </a:srgbClr>
              </a:gs>
              <a:gs pos="75000">
                <a:srgbClr val="FF0300">
                  <a:alpha val="48000"/>
                </a:srgbClr>
              </a:gs>
              <a:gs pos="100000">
                <a:srgbClr val="4D0808">
                  <a:alpha val="24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4363"/>
              </p:ext>
            </p:extLst>
          </p:nvPr>
        </p:nvGraphicFramePr>
        <p:xfrm>
          <a:off x="289560" y="876300"/>
          <a:ext cx="8286750" cy="5298505"/>
        </p:xfrm>
        <a:graphic>
          <a:graphicData uri="http://schemas.openxmlformats.org/drawingml/2006/table">
            <a:tbl>
              <a:tblPr/>
              <a:tblGrid>
                <a:gridCol w="3181350"/>
                <a:gridCol w="2197100"/>
                <a:gridCol w="2908300"/>
              </a:tblGrid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Comments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 GeV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Energy to Halls A,B,C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 /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Can tune linac gains to cover from 6 to 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 GeV / 12 GeV 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Number of passes for Halls A,B,C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 /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 / 5.5 (add a tenth arc)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Duty Factor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Tune mode is 60Hz, 200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μsec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 yielding 1.5% duty factor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CW 499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Mhz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, 250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Mhz,31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Mhz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Max. Beam Power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MW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Per pass tune mode dumps limited to 2kW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 MW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Emittance at max. energy (unnormalized, rms): x, y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We measured 3.6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nmrad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 at 10.5 GeV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10 nm-rad, 2 nm-rad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Energy spread at max.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energy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Assuming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linacs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 are crested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45000"/>
                        </a:spcBef>
                        <a:spcAft>
                          <a:spcPct val="3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5 x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-4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6688" y="17462"/>
            <a:ext cx="8748712" cy="82073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12 </a:t>
            </a:r>
            <a:r>
              <a:rPr lang="en-US" dirty="0">
                <a:solidFill>
                  <a:srgbClr val="FF0000"/>
                </a:solidFill>
              </a:rPr>
              <a:t>GeV CEBAF Top Level Parameters</a:t>
            </a:r>
          </a:p>
        </p:txBody>
      </p:sp>
    </p:spTree>
    <p:extLst>
      <p:ext uri="{BB962C8B-B14F-4D97-AF65-F5344CB8AC3E}">
        <p14:creationId xmlns:p14="http://schemas.microsoft.com/office/powerpoint/2010/main" val="421583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Coordinate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9" y="1821180"/>
            <a:ext cx="756021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9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</a:rPr>
              <a:t>Pathlength</a:t>
            </a:r>
            <a:r>
              <a:rPr lang="en-US" altLang="en-US" dirty="0" smtClean="0">
                <a:solidFill>
                  <a:srgbClr val="FF0000"/>
                </a:solidFill>
              </a:rPr>
              <a:t> control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597852" y="583504"/>
            <a:ext cx="38674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Arial" charset="0"/>
              </a:rPr>
              <a:t>Chicane </a:t>
            </a:r>
            <a:r>
              <a:rPr lang="en-US" altLang="en-US" sz="2000" dirty="0" smtClean="0">
                <a:latin typeface="Arial" charset="0"/>
              </a:rPr>
              <a:t>Dipoles (doglegs)</a:t>
            </a:r>
            <a:endParaRPr lang="en-US" altLang="en-US" sz="2000" dirty="0"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932424"/>
              </p:ext>
            </p:extLst>
          </p:nvPr>
        </p:nvGraphicFramePr>
        <p:xfrm>
          <a:off x="4620156" y="983614"/>
          <a:ext cx="4053840" cy="1970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920"/>
                <a:gridCol w="202692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ARC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Adjustment Capacity (RF </a:t>
                      </a:r>
                      <a:r>
                        <a:rPr lang="en-US" sz="1200" dirty="0" smtClean="0">
                          <a:effectLst/>
                        </a:rPr>
                        <a:t>°)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W3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E4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W4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E5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43400" y="3703320"/>
            <a:ext cx="49135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Capacity limited so we also shift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orbits in the arcs (up to 3mm) and </a:t>
            </a:r>
            <a:br>
              <a:rPr lang="en-US" dirty="0" smtClean="0"/>
            </a:br>
            <a:r>
              <a:rPr lang="en-US" dirty="0" smtClean="0"/>
              <a:t>slew the RF frequency from its </a:t>
            </a:r>
            <a:br>
              <a:rPr lang="en-US" dirty="0" smtClean="0"/>
            </a:br>
            <a:r>
              <a:rPr lang="en-US" dirty="0" smtClean="0"/>
              <a:t>nominal 1497 Mhz. Limited by </a:t>
            </a:r>
            <a:br>
              <a:rPr lang="en-US" dirty="0" smtClean="0"/>
            </a:br>
            <a:r>
              <a:rPr lang="en-US" dirty="0" smtClean="0"/>
              <a:t>RF cavity tuning capabilities (tuners). </a:t>
            </a:r>
            <a:br>
              <a:rPr lang="en-US" dirty="0" smtClean="0"/>
            </a:br>
            <a:r>
              <a:rPr lang="en-US" dirty="0" smtClean="0"/>
              <a:t>So far, adequate. </a:t>
            </a:r>
            <a:endParaRPr lang="en-US" dirty="0"/>
          </a:p>
        </p:txBody>
      </p:sp>
      <p:pic>
        <p:nvPicPr>
          <p:cNvPr id="9" name="Picture 8" descr="dogleg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4" y="1392872"/>
            <a:ext cx="3988336" cy="346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530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Quadrupoles and dipoles Field quality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16280"/>
            <a:ext cx="4964785" cy="349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8760" y="769620"/>
            <a:ext cx="3105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Dipoles were converted</a:t>
            </a:r>
          </a:p>
          <a:p>
            <a:r>
              <a:rPr lang="en-US" dirty="0" smtClean="0"/>
              <a:t>From C to H style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49" y="4520892"/>
            <a:ext cx="787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023762"/>
              </p:ext>
            </p:extLst>
          </p:nvPr>
        </p:nvGraphicFramePr>
        <p:xfrm>
          <a:off x="5255895" y="1703070"/>
          <a:ext cx="3600450" cy="259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67610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templatejlab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presentationtemplatejlab</Template>
  <TotalTime>7504</TotalTime>
  <Words>541</Words>
  <Application>Microsoft Office PowerPoint</Application>
  <PresentationFormat>On-screen Show (4:3)</PresentationFormat>
  <Paragraphs>172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presentationtemplatejlab</vt:lpstr>
      <vt:lpstr>12 GeV CEBAF</vt:lpstr>
      <vt:lpstr>From 6 to 12 GeV</vt:lpstr>
      <vt:lpstr>Optics layout for 12GeV</vt:lpstr>
      <vt:lpstr>Beam line occupancy</vt:lpstr>
      <vt:lpstr>Transverse Emittance* and Energy Spread†</vt:lpstr>
      <vt:lpstr>12 GeV CEBAF Top Level Parameters</vt:lpstr>
      <vt:lpstr>Coordinate system</vt:lpstr>
      <vt:lpstr>Pathlength control</vt:lpstr>
      <vt:lpstr>Quadrupoles and dipoles Field quality</vt:lpstr>
      <vt:lpstr>Start to end simulations</vt:lpstr>
      <vt:lpstr>Path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GeV CEBAF status</dc:title>
  <dc:creator>Yves Roblin</dc:creator>
  <cp:lastModifiedBy>Yves Roblin</cp:lastModifiedBy>
  <cp:revision>72</cp:revision>
  <dcterms:created xsi:type="dcterms:W3CDTF">2015-02-03T19:50:50Z</dcterms:created>
  <dcterms:modified xsi:type="dcterms:W3CDTF">2015-07-06T12:33:35Z</dcterms:modified>
</cp:coreProperties>
</file>