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2" r:id="rId2"/>
    <p:sldMasterId id="2147483684" r:id="rId3"/>
    <p:sldMasterId id="2147483689" r:id="rId4"/>
    <p:sldMasterId id="2147483701" r:id="rId5"/>
    <p:sldMasterId id="2147483717" r:id="rId6"/>
    <p:sldMasterId id="2147483724" r:id="rId7"/>
    <p:sldMasterId id="2147483739" r:id="rId8"/>
    <p:sldMasterId id="2147483744" r:id="rId9"/>
    <p:sldMasterId id="2147483759" r:id="rId10"/>
    <p:sldMasterId id="2147483763" r:id="rId11"/>
    <p:sldMasterId id="2147483775" r:id="rId12"/>
    <p:sldMasterId id="2147483787" r:id="rId13"/>
    <p:sldMasterId id="2147483799" r:id="rId14"/>
    <p:sldMasterId id="2147483810" r:id="rId15"/>
    <p:sldMasterId id="2147483827" r:id="rId16"/>
  </p:sldMasterIdLst>
  <p:notesMasterIdLst>
    <p:notesMasterId r:id="rId54"/>
  </p:notesMasterIdLst>
  <p:sldIdLst>
    <p:sldId id="324" r:id="rId17"/>
    <p:sldId id="344" r:id="rId18"/>
    <p:sldId id="352" r:id="rId19"/>
    <p:sldId id="340" r:id="rId20"/>
    <p:sldId id="329" r:id="rId21"/>
    <p:sldId id="330" r:id="rId22"/>
    <p:sldId id="335" r:id="rId23"/>
    <p:sldId id="337" r:id="rId24"/>
    <p:sldId id="338" r:id="rId25"/>
    <p:sldId id="332" r:id="rId26"/>
    <p:sldId id="333" r:id="rId27"/>
    <p:sldId id="354" r:id="rId28"/>
    <p:sldId id="343" r:id="rId29"/>
    <p:sldId id="355" r:id="rId30"/>
    <p:sldId id="341" r:id="rId31"/>
    <p:sldId id="361" r:id="rId32"/>
    <p:sldId id="326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62" r:id="rId41"/>
    <p:sldId id="360" r:id="rId42"/>
    <p:sldId id="334" r:id="rId43"/>
    <p:sldId id="353" r:id="rId44"/>
    <p:sldId id="358" r:id="rId45"/>
    <p:sldId id="331" r:id="rId46"/>
    <p:sldId id="339" r:id="rId47"/>
    <p:sldId id="327" r:id="rId48"/>
    <p:sldId id="328" r:id="rId49"/>
    <p:sldId id="356" r:id="rId50"/>
    <p:sldId id="357" r:id="rId51"/>
    <p:sldId id="342" r:id="rId52"/>
    <p:sldId id="35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pos="1519">
          <p15:clr>
            <a:srgbClr val="A4A3A4"/>
          </p15:clr>
        </p15:guide>
        <p15:guide id="3" pos="1973">
          <p15:clr>
            <a:srgbClr val="A4A3A4"/>
          </p15:clr>
        </p15:guide>
        <p15:guide id="4" pos="1066">
          <p15:clr>
            <a:srgbClr val="A4A3A4"/>
          </p15:clr>
        </p15:guide>
        <p15:guide id="5" pos="1292">
          <p15:clr>
            <a:srgbClr val="A4A3A4"/>
          </p15:clr>
        </p15:guide>
        <p15:guide id="6" pos="2200">
          <p15:clr>
            <a:srgbClr val="A4A3A4"/>
          </p15:clr>
        </p15:guide>
        <p15:guide id="7" pos="2426">
          <p15:clr>
            <a:srgbClr val="A4A3A4"/>
          </p15:clr>
        </p15:guide>
        <p15:guide id="8" pos="2880">
          <p15:clr>
            <a:srgbClr val="A4A3A4"/>
          </p15:clr>
        </p15:guide>
        <p15:guide id="9" pos="3107">
          <p15:clr>
            <a:srgbClr val="A4A3A4"/>
          </p15:clr>
        </p15:guide>
        <p15:guide id="10" pos="839">
          <p15:clr>
            <a:srgbClr val="A4A3A4"/>
          </p15:clr>
        </p15:guide>
        <p15:guide id="11" pos="1746">
          <p15:clr>
            <a:srgbClr val="A4A3A4"/>
          </p15:clr>
        </p15:guide>
        <p15:guide id="12" pos="612">
          <p15:clr>
            <a:srgbClr val="A4A3A4"/>
          </p15:clr>
        </p15:guide>
        <p15:guide id="13" pos="2653">
          <p15:clr>
            <a:srgbClr val="A4A3A4"/>
          </p15:clr>
        </p15:guide>
        <p15:guide id="14" pos="3334">
          <p15:clr>
            <a:srgbClr val="A4A3A4"/>
          </p15:clr>
        </p15:guide>
        <p15:guide id="15" pos="3560">
          <p15:clr>
            <a:srgbClr val="A4A3A4"/>
          </p15:clr>
        </p15:guide>
        <p15:guide id="16" pos="3787">
          <p15:clr>
            <a:srgbClr val="A4A3A4"/>
          </p15:clr>
        </p15:guide>
        <p15:guide id="17" pos="4014">
          <p15:clr>
            <a:srgbClr val="A4A3A4"/>
          </p15:clr>
        </p15:guide>
        <p15:guide id="18" pos="4468">
          <p15:clr>
            <a:srgbClr val="A4A3A4"/>
          </p15:clr>
        </p15:guide>
        <p15:guide id="19" pos="4241">
          <p15:clr>
            <a:srgbClr val="A4A3A4"/>
          </p15:clr>
        </p15:guide>
        <p15:guide id="20" pos="4694">
          <p15:clr>
            <a:srgbClr val="A4A3A4"/>
          </p15:clr>
        </p15:guide>
        <p15:guide id="21" pos="4921">
          <p15:clr>
            <a:srgbClr val="A4A3A4"/>
          </p15:clr>
        </p15:guide>
        <p15:guide id="22" pos="1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891A7"/>
    <a:srgbClr val="FF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27" autoAdjust="0"/>
  </p:normalViewPr>
  <p:slideViewPr>
    <p:cSldViewPr showGuides="1">
      <p:cViewPr varScale="1">
        <p:scale>
          <a:sx n="104" d="100"/>
          <a:sy n="104" d="100"/>
        </p:scale>
        <p:origin x="-664" y="-96"/>
      </p:cViewPr>
      <p:guideLst>
        <p:guide orient="horz" pos="2432"/>
        <p:guide pos="1519"/>
        <p:guide pos="1973"/>
        <p:guide pos="1066"/>
        <p:guide pos="1292"/>
        <p:guide pos="2200"/>
        <p:guide pos="2426"/>
        <p:guide pos="2880"/>
        <p:guide pos="3107"/>
        <p:guide pos="839"/>
        <p:guide pos="1746"/>
        <p:guide pos="612"/>
        <p:guide pos="2653"/>
        <p:guide pos="3334"/>
        <p:guide pos="3560"/>
        <p:guide pos="3787"/>
        <p:guide pos="4014"/>
        <p:guide pos="4468"/>
        <p:guide pos="4241"/>
        <p:guide pos="4694"/>
        <p:guide pos="4921"/>
        <p:guide pos="1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D0AF1-D25A-47F0-A516-DF0FF4810593}" type="datetimeFigureOut">
              <a:rPr lang="en-GB" smtClean="0"/>
              <a:pPr/>
              <a:t>7/6/15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BA59-E60B-4D58-A5C6-2AA6743FE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A59-E60B-4D58-A5C6-2AA6743FE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5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A59-E60B-4D58-A5C6-2AA6743FECC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3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Title</a:t>
            </a:r>
            <a:r>
              <a:rPr lang="en-US" baseline="0" dirty="0" smtClean="0"/>
              <a:t> Page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7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5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9.jpeg"/><Relationship Id="rId3" Type="http://schemas.openxmlformats.org/officeDocument/2006/relationships/image" Target="../media/image31.gif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9.jpeg"/><Relationship Id="rId3" Type="http://schemas.openxmlformats.org/officeDocument/2006/relationships/image" Target="../media/image3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9.jpeg"/><Relationship Id="rId3" Type="http://schemas.openxmlformats.org/officeDocument/2006/relationships/image" Target="../media/image31.gif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9.jpeg"/><Relationship Id="rId3" Type="http://schemas.openxmlformats.org/officeDocument/2006/relationships/image" Target="../media/image31.gif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9.jpeg"/><Relationship Id="rId3" Type="http://schemas.openxmlformats.org/officeDocument/2006/relationships/image" Target="../media/image31.gif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9.jpeg"/><Relationship Id="rId3" Type="http://schemas.openxmlformats.org/officeDocument/2006/relationships/image" Target="../media/image31.gif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2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3.emf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4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6.emf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4.emf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3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web.cern.ch/User/Welcome.html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7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7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7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64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17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5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048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54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55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40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738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16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0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31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43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169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25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57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922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pic>
        <p:nvPicPr>
          <p:cNvPr id="7" name="Picture 6" descr="logo-FCC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8" name="Picture 7" descr="cern_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-FCC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9" name="Picture 8" descr="cern_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12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-FCC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11" name="Picture 10" descr="cern_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3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9708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EuroCirCol</a:t>
            </a:r>
            <a:r>
              <a:rPr lang="en-US" dirty="0" smtClean="0"/>
              <a:t> </a:t>
            </a:r>
            <a:r>
              <a:rPr lang="en-US" dirty="0" err="1" smtClean="0"/>
              <a:t>Workplan</a:t>
            </a:r>
            <a:r>
              <a:rPr lang="en-US" dirty="0" smtClean="0"/>
              <a:t>, CERN, June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-FCC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9" name="Picture 8" descr="cern_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88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-FCC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8" name="Picture 7" descr="cern_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0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-FCC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8" name="Picture 7" descr="cern_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8640762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June 25th, 2015 | Workshop on </a:t>
            </a:r>
            <a:r>
              <a:rPr lang="de-DE" sz="1000" dirty="0" err="1" smtClean="0">
                <a:solidFill>
                  <a:srgbClr val="000000"/>
                </a:solidFill>
                <a:cs typeface="Tahoma" pitchFamily="34" charset="0"/>
              </a:rPr>
              <a:t>LHeC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  &amp;  CERN-ERL </a:t>
            </a:r>
            <a:r>
              <a:rPr lang="de-DE" sz="1000" dirty="0" err="1" smtClean="0">
                <a:solidFill>
                  <a:srgbClr val="000000"/>
                </a:solidFill>
                <a:cs typeface="Tahoma" pitchFamily="34" charset="0"/>
              </a:rPr>
              <a:t>facility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, CERN, </a:t>
            </a:r>
            <a:r>
              <a:rPr lang="de-DE" sz="1000" dirty="0" err="1" smtClean="0">
                <a:solidFill>
                  <a:srgbClr val="000000"/>
                </a:solidFill>
                <a:cs typeface="Tahoma" pitchFamily="34" charset="0"/>
              </a:rPr>
              <a:t>Geneva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           |</a:t>
            </a:r>
            <a:r>
              <a:rPr lang="nl-NL" sz="1000" dirty="0" smtClean="0">
                <a:solidFill>
                  <a:srgbClr val="000000"/>
                </a:solidFill>
                <a:cs typeface="Tahoma" pitchFamily="34" charset="0"/>
              </a:rPr>
              <a:t>  Prof. Dr. Dr. h.c. Norbert  Pietralla  |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 IKP, TU-Darmstadt  |    </a:t>
            </a:r>
            <a:fld id="{8E9B2640-8CD7-45FF-9440-54608BC46479}" type="slidenum">
              <a:rPr lang="de-DE" sz="1000" smtClean="0">
                <a:solidFill>
                  <a:srgbClr val="000000"/>
                </a:solidFill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0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6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27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541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40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3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24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1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089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33375"/>
            <a:ext cx="687705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449388"/>
            <a:ext cx="4243388" cy="49323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1449388"/>
            <a:ext cx="4244975" cy="2389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3990975"/>
            <a:ext cx="4244975" cy="2390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4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01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3D64B-DE87-4AF4-9247-5D39C9F732D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340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005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outlin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3" y="2181666"/>
            <a:ext cx="2519999" cy="24946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847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005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LOGOfi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66" y="2703287"/>
            <a:ext cx="1172457" cy="14670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658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3" y="2169002"/>
            <a:ext cx="2519999" cy="25200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56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144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BadgeWeb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089" y="2878266"/>
            <a:ext cx="1221944" cy="15358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709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9735464-45EF-4E27-A503-2B97D0288967}" type="datetime1">
              <a:rPr lang="en-US"/>
              <a:pPr/>
              <a:t>7/6/15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3D7FD964-B933-475C-9410-256CA9CF8F7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8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31800" y="2515816"/>
            <a:ext cx="8265981" cy="1826358"/>
          </a:xfrm>
        </p:spPr>
        <p:txBody>
          <a:bodyPr tIns="0" bIns="0" anchor="t"/>
          <a:lstStyle>
            <a:lvl1pPr>
              <a:defRPr lang="en-US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31800" y="1329866"/>
            <a:ext cx="6629402" cy="1066684"/>
          </a:xfrm>
        </p:spPr>
        <p:txBody>
          <a:bodyPr lIns="45720" tIns="0" rIns="45720" bIns="0" anchor="b"/>
          <a:lstStyle>
            <a:lvl1pPr marL="0" indent="0">
              <a:spcBef>
                <a:spcPts val="375"/>
              </a:spcBef>
              <a:buNone/>
              <a:defRPr lang="en-US"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0925D4A-1115-4517-AC38-EAC63992526C}" type="datetime1">
              <a:rPr lang="en-US"/>
              <a:pPr/>
              <a:t>7/6/15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F6AAB274-51A3-4135-A9E3-A7FCA5CD646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6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3" y="274640"/>
            <a:ext cx="7467601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2" y="1600201"/>
            <a:ext cx="3657597" cy="4525959"/>
          </a:xfrm>
        </p:spPr>
        <p:txBody>
          <a:bodyPr/>
          <a:lstStyle>
            <a:lvl1pPr>
              <a:spcBef>
                <a:spcPts val="450"/>
              </a:spcBef>
              <a:defRPr lang="en-US" sz="1950"/>
            </a:lvl1pPr>
            <a:lvl2pPr>
              <a:spcBef>
                <a:spcPts val="375"/>
              </a:spcBef>
              <a:defRPr lang="en-US" sz="1650"/>
            </a:lvl2pPr>
            <a:lvl3pPr>
              <a:spcBef>
                <a:spcPts val="375"/>
              </a:spcBef>
              <a:defRPr lang="en-US" sz="1500"/>
            </a:lvl3pPr>
            <a:lvl4pPr>
              <a:spcBef>
                <a:spcPts val="300"/>
              </a:spcBef>
              <a:defRPr lang="en-US" sz="1350"/>
            </a:lvl4pPr>
            <a:lvl5pPr>
              <a:spcBef>
                <a:spcPts val="300"/>
              </a:spcBef>
              <a:defRPr lang="en-US"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267198" y="1600201"/>
            <a:ext cx="3657597" cy="4525959"/>
          </a:xfrm>
        </p:spPr>
        <p:txBody>
          <a:bodyPr/>
          <a:lstStyle>
            <a:lvl1pPr>
              <a:spcBef>
                <a:spcPts val="450"/>
              </a:spcBef>
              <a:defRPr lang="en-US" sz="1950"/>
            </a:lvl1pPr>
            <a:lvl2pPr>
              <a:spcBef>
                <a:spcPts val="375"/>
              </a:spcBef>
              <a:defRPr lang="en-US" sz="1650"/>
            </a:lvl2pPr>
            <a:lvl3pPr>
              <a:spcBef>
                <a:spcPts val="375"/>
              </a:spcBef>
              <a:defRPr lang="en-US" sz="1500"/>
            </a:lvl3pPr>
            <a:lvl4pPr>
              <a:spcBef>
                <a:spcPts val="300"/>
              </a:spcBef>
              <a:defRPr lang="en-US" sz="1350"/>
            </a:lvl4pPr>
            <a:lvl5pPr>
              <a:spcBef>
                <a:spcPts val="300"/>
              </a:spcBef>
              <a:defRPr lang="en-US"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784287A-8B92-4A39-AD11-BC479DA2E39A}" type="datetime1">
              <a:rPr lang="en-US"/>
              <a:pPr/>
              <a:t>7/6/15</a:t>
            </a:fld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EFAAADDE-46D3-4446-AFA4-DB58A40EC22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5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8229600" cy="89398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3" y="5101968"/>
            <a:ext cx="4040185" cy="838203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lang="en-US"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3"/>
          </p:nvPr>
        </p:nvSpPr>
        <p:spPr>
          <a:xfrm>
            <a:off x="4645026" y="5101968"/>
            <a:ext cx="4041776" cy="838203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lang="en-US"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2"/>
          </p:nvPr>
        </p:nvSpPr>
        <p:spPr>
          <a:xfrm>
            <a:off x="457203" y="1269781"/>
            <a:ext cx="4040185" cy="3686650"/>
          </a:xfrm>
        </p:spPr>
        <p:txBody>
          <a:bodyPr/>
          <a:lstStyle>
            <a:lvl1pPr>
              <a:spcBef>
                <a:spcPts val="450"/>
              </a:spcBef>
              <a:defRPr lang="en-US" sz="1800"/>
            </a:lvl1pPr>
            <a:lvl2pPr>
              <a:spcBef>
                <a:spcPts val="375"/>
              </a:spcBef>
              <a:defRPr lang="en-US" sz="1500"/>
            </a:lvl2pPr>
            <a:lvl3pPr>
              <a:spcBef>
                <a:spcPts val="300"/>
              </a:spcBef>
              <a:defRPr lang="en-US" sz="1350"/>
            </a:lvl3pPr>
            <a:lvl4pPr>
              <a:spcBef>
                <a:spcPts val="300"/>
              </a:spcBef>
              <a:defRPr lang="en-US" sz="1200"/>
            </a:lvl4pPr>
            <a:lvl5pPr>
              <a:spcBef>
                <a:spcPts val="300"/>
              </a:spcBef>
              <a:defRPr lang="en-US"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6" y="1269781"/>
            <a:ext cx="4041776" cy="3686650"/>
          </a:xfrm>
        </p:spPr>
        <p:txBody>
          <a:bodyPr/>
          <a:lstStyle>
            <a:lvl1pPr>
              <a:spcBef>
                <a:spcPts val="450"/>
              </a:spcBef>
              <a:defRPr lang="en-US" sz="1800"/>
            </a:lvl1pPr>
            <a:lvl2pPr>
              <a:spcBef>
                <a:spcPts val="375"/>
              </a:spcBef>
              <a:defRPr lang="en-US" sz="1500"/>
            </a:lvl2pPr>
            <a:lvl3pPr>
              <a:spcBef>
                <a:spcPts val="300"/>
              </a:spcBef>
              <a:defRPr lang="en-US" sz="1350"/>
            </a:lvl3pPr>
            <a:lvl4pPr>
              <a:spcBef>
                <a:spcPts val="300"/>
              </a:spcBef>
              <a:defRPr lang="en-US" sz="1200"/>
            </a:lvl4pPr>
            <a:lvl5pPr>
              <a:spcBef>
                <a:spcPts val="300"/>
              </a:spcBef>
              <a:defRPr lang="en-US"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FE5C05B-A27E-4FE9-BE79-3685E5C9DC07}" type="datetime1">
              <a:rPr lang="en-US"/>
              <a:pPr/>
              <a:t>7/6/15</a:t>
            </a:fld>
            <a:endParaRPr/>
          </a:p>
        </p:txBody>
      </p:sp>
      <p:sp>
        <p:nvSpPr>
          <p:cNvPr id="8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9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A9216DF8-9FB0-4073-A2C7-044351B1F93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1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2" y="274320"/>
            <a:ext cx="7470645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8EB21A-B9E6-4661-B3FA-87A3D6CF8F6D}" type="datetime1">
              <a:rPr lang="en-US"/>
              <a:pPr/>
              <a:t>7/6/15</a:t>
            </a:fld>
            <a:endParaRPr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26F6343E-A98E-47C0-9E66-401FFD6B580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2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E12A59A-604A-42C2-91D2-80015E2F6D71}" type="datetime1">
              <a:rPr lang="en-US"/>
              <a:pPr/>
              <a:t>7/6/15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D4AA604B-B6D4-40E4-9EC4-5CC5E3B643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9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3" y="1185528"/>
            <a:ext cx="3200402" cy="730248"/>
          </a:xfrm>
        </p:spPr>
        <p:txBody>
          <a:bodyPr tIns="0" bIns="0" anchor="t"/>
          <a:lstStyle>
            <a:lvl1pPr>
              <a:defRPr lang="en-US" sz="135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2"/>
          </p:nvPr>
        </p:nvSpPr>
        <p:spPr>
          <a:xfrm>
            <a:off x="457202" y="214426"/>
            <a:ext cx="2743200" cy="914400"/>
          </a:xfrm>
        </p:spPr>
        <p:txBody>
          <a:bodyPr lIns="45720" tIns="0" rIns="45720" bIns="0" anchor="b"/>
          <a:lstStyle>
            <a:lvl1pPr marL="0" indent="0">
              <a:spcBef>
                <a:spcPts val="225"/>
              </a:spcBef>
              <a:buNone/>
              <a:defRPr lang="en-US"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2" y="1981204"/>
            <a:ext cx="7086597" cy="3810003"/>
          </a:xfrm>
        </p:spPr>
        <p:txBody>
          <a:bodyPr/>
          <a:lstStyle>
            <a:lvl1pPr>
              <a:defRPr lang="en-US" sz="2100"/>
            </a:lvl1pPr>
            <a:lvl2pPr>
              <a:defRPr lang="en-US" sz="1800"/>
            </a:lvl2pPr>
            <a:lvl3pPr>
              <a:spcBef>
                <a:spcPts val="375"/>
              </a:spcBef>
              <a:defRPr lang="en-US" sz="1650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A3B54AA-5611-4A1E-BC90-13A524F585E6}" type="datetime1">
              <a:rPr lang="en-US"/>
              <a:pPr/>
              <a:t>7/6/15</a:t>
            </a:fld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922D22F5-7A11-4254-8F14-FDFFA47AFCF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0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556729" y="1705712"/>
            <a:ext cx="3053867" cy="1253806"/>
          </a:xfrm>
        </p:spPr>
        <p:txBody>
          <a:bodyPr anchor="b"/>
          <a:lstStyle>
            <a:lvl1pPr>
              <a:defRPr lang="en-US" sz="165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pour une image  2"/>
          <p:cNvSpPr txBox="1">
            <a:spLocks noGrp="1"/>
          </p:cNvSpPr>
          <p:nvPr>
            <p:ph type="pic" idx="1"/>
          </p:nvPr>
        </p:nvSpPr>
        <p:spPr>
          <a:xfrm>
            <a:off x="558796" y="802193"/>
            <a:ext cx="4759514" cy="4759516"/>
          </a:xfrm>
          <a:solidFill>
            <a:srgbClr val="FFFFFF"/>
          </a:solidFill>
        </p:spPr>
        <p:txBody>
          <a:bodyPr/>
          <a:lstStyle>
            <a:lvl1pPr marL="0" indent="0">
              <a:spcBef>
                <a:spcPts val="600"/>
              </a:spcBef>
              <a:buNone/>
              <a:defRPr lang="en-US" sz="2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5556736" y="2998765"/>
            <a:ext cx="3053867" cy="2663482"/>
          </a:xfrm>
        </p:spPr>
        <p:txBody>
          <a:bodyPr lIns="45720" rIns="45720"/>
          <a:lstStyle>
            <a:lvl1pPr marL="0" indent="0">
              <a:spcBef>
                <a:spcPts val="225"/>
              </a:spcBef>
              <a:buNone/>
              <a:defRPr lang="en-US"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186C880-8C49-42D6-A448-3EAC828C5477}" type="datetime1">
              <a:rPr lang="en-US"/>
              <a:pPr/>
              <a:t>7/6/15</a:t>
            </a:fld>
            <a:endParaRPr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C5F63963-A0EA-4C4A-BE9A-62111EFD1D9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55B0F521-2026-4425-9D64-642FE111A673}" type="datetime1">
              <a:rPr lang="en-US"/>
              <a:pPr/>
              <a:t>7/6/15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B5455B42-3BF4-42F3-B61A-9E325EDCDEF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5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005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2" y="274641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2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E0955D5-F17D-4C33-B554-89C7E489ED89}" type="datetime1">
              <a:rPr lang="en-US"/>
              <a:pPr/>
              <a:t>7/6/15</a:t>
            </a:fld>
            <a:endParaRPr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675"/>
            </a:lvl1pPr>
          </a:lstStyle>
          <a:p>
            <a:endParaRPr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675"/>
            </a:lvl1pPr>
          </a:lstStyle>
          <a:p>
            <a:fld id="{9A9AD90D-8E90-489B-93F2-5C24C42434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005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LOGOfi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66" y="2703287"/>
            <a:ext cx="1172457" cy="14670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14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397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1"/>
            <a:ext cx="6400797" cy="1752603"/>
          </a:xfrm>
        </p:spPr>
        <p:txBody>
          <a:bodyPr anchorCtr="1"/>
          <a:lstStyle>
            <a:lvl1pPr marL="0" indent="0" algn="ctr">
              <a:buNone/>
              <a:defRPr lang="en-US">
                <a:solidFill>
                  <a:srgbClr val="8999BE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B310C2F-BF39-43B3-A2DC-D05E5F3CE265}" type="datetime1">
              <a:rPr lang="en-US"/>
              <a:pPr/>
              <a:t>7/6/15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4FDE311-4E51-43D4-9E96-C190CC9B7D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4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82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249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216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443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92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3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7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496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791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436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931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8391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4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2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0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3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83200" y="6639560"/>
            <a:ext cx="3708400" cy="167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072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Franklin Gothic Medium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848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Franklin Gothic Medium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3157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20000"/>
                    </a14:imgEffect>
                  </a14:imgLayer>
                </a14:imgProps>
              </a:ext>
            </a:extLst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Franklin Gothic Medium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8025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8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70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9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HeC Workshop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22" y="104191"/>
            <a:ext cx="1656066" cy="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12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7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98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20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2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21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85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584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693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96752"/>
            <a:ext cx="4161656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161656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851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9161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953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8369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9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4750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377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925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924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105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00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7288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017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91898" y="4862036"/>
            <a:ext cx="16613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LHeC Workshop</a:t>
            </a:r>
          </a:p>
          <a:p>
            <a:pPr marL="5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June 24-26, 2015</a:t>
            </a:r>
          </a:p>
          <a:p>
            <a:pPr marL="5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Geneva</a:t>
            </a:r>
            <a:endParaRPr lang="en-US" sz="1600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771900"/>
            <a:ext cx="6286500" cy="9144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Ilan Ben-Zvi</a:t>
            </a:r>
          </a:p>
          <a:p>
            <a:pPr lvl="0"/>
            <a:r>
              <a:rPr lang="en-US" dirty="0" smtClean="0"/>
              <a:t>Head, Accelerator R&amp;D Division, C-AD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961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8894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472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20029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1205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6532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tec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5" descr="astec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04313"/>
            <a:ext cx="2133600" cy="252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296879"/>
            <a:ext cx="800100" cy="2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6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189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5" descr="astec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04313"/>
            <a:ext cx="2133600" cy="252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296879"/>
            <a:ext cx="800100" cy="2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/22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95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04313"/>
            <a:ext cx="2133600" cy="252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598420" y="6296879"/>
            <a:ext cx="800100" cy="2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/22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65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/22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20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29630"/>
            <a:ext cx="410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0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29630"/>
            <a:ext cx="410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37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29630"/>
            <a:ext cx="410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6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21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29630"/>
            <a:ext cx="410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74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29630"/>
            <a:ext cx="410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356350"/>
            <a:ext cx="80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10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84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ts val="1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25/6/2015</a:t>
            </a:r>
          </a:p>
          <a:p>
            <a:pPr algn="ctr" hangingPunct="0"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kern="0" smtClean="0">
                <a:solidFill>
                  <a:prstClr val="white"/>
                </a:solidFill>
              </a:rPr>
              <a:pPr algn="ctr" hangingPunct="0">
                <a:spcBef>
                  <a:spcPts val="1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dirty="0">
              <a:solidFill>
                <a:prstClr val="white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388179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ts val="1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25/6/2015</a:t>
            </a:r>
          </a:p>
          <a:p>
            <a:pPr algn="ctr" hangingPunct="0"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kern="0" smtClean="0">
                <a:solidFill>
                  <a:prstClr val="white"/>
                </a:solidFill>
              </a:rPr>
              <a:pPr algn="ctr" hangingPunct="0">
                <a:spcBef>
                  <a:spcPts val="1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dirty="0">
              <a:solidFill>
                <a:prstClr val="white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22396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ts val="1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25/6/2015</a:t>
            </a:r>
          </a:p>
          <a:p>
            <a:pPr algn="ctr" hangingPunct="0"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kern="0" smtClean="0">
                <a:solidFill>
                  <a:prstClr val="white"/>
                </a:solidFill>
              </a:rPr>
              <a:pPr algn="ctr" hangingPunct="0">
                <a:spcBef>
                  <a:spcPts val="1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dirty="0">
              <a:solidFill>
                <a:prstClr val="white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58561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3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8" y="2703285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7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1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97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2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350385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9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101967"/>
            <a:ext cx="4041775" cy="8382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9"/>
            <a:ext cx="4040188" cy="368665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269779"/>
            <a:ext cx="4041775" cy="368665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7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35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8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4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8" y="2703285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15616" y="1340768"/>
            <a:ext cx="6912768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751114" y="1228309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7740141" y="1210754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624" y="5074568"/>
            <a:ext cx="6768752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Flowchart: Process 10"/>
          <p:cNvSpPr/>
          <p:nvPr userDrawn="1"/>
        </p:nvSpPr>
        <p:spPr>
          <a:xfrm rot="2103354" flipH="1">
            <a:off x="755365" y="5815101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Flowchart: Process 11"/>
          <p:cNvSpPr/>
          <p:nvPr userDrawn="1"/>
        </p:nvSpPr>
        <p:spPr>
          <a:xfrm rot="19468671">
            <a:off x="7736620" y="582740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 l="10222" t="8235" r="9112" b="8421"/>
          <a:stretch>
            <a:fillRect/>
          </a:stretch>
        </p:blipFill>
        <p:spPr bwMode="auto">
          <a:xfrm>
            <a:off x="7740352" y="116632"/>
            <a:ext cx="1368152" cy="95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6" descr="logoCER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16632"/>
            <a:ext cx="936104" cy="936104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2296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748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26 June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7480"/>
            <a:ext cx="2895600" cy="27432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algn="ctr"/>
            <a:r>
              <a:rPr lang="en-GB" smtClean="0">
                <a:solidFill>
                  <a:prstClr val="black"/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748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algn="r"/>
            <a:fld id="{0CF90FD8-B023-486F-B6EE-DCFB485F1C64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7200" y="4572000"/>
            <a:ext cx="8229600" cy="685800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r="1060" b="1387"/>
          <a:stretch>
            <a:fillRect/>
          </a:stretch>
        </p:blipFill>
        <p:spPr bwMode="auto">
          <a:xfrm>
            <a:off x="4295156" y="5562600"/>
            <a:ext cx="553689" cy="5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465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6200"/>
            <a:ext cx="8229600" cy="5943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41248"/>
            <a:ext cx="8778240" cy="557784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0748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26 June 2015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7480"/>
            <a:ext cx="2895600" cy="27432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GB" smtClean="0">
                <a:solidFill>
                  <a:prstClr val="white">
                    <a:lumMod val="50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0748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0CF90FD8-B023-486F-B6EE-DCFB485F1C6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73152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r="1060" b="1387"/>
          <a:stretch>
            <a:fillRect/>
          </a:stretch>
        </p:blipFill>
        <p:spPr bwMode="auto">
          <a:xfrm>
            <a:off x="8534400" y="109427"/>
            <a:ext cx="492168" cy="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6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1248"/>
            <a:ext cx="4038600" cy="5577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248"/>
            <a:ext cx="4038600" cy="5577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748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26 June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7480"/>
            <a:ext cx="2895600" cy="27432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algn="ctr"/>
            <a:r>
              <a:rPr lang="en-GB" smtClean="0">
                <a:solidFill>
                  <a:prstClr val="black"/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748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algn="r"/>
            <a:fld id="{0CF90FD8-B023-486F-B6EE-DCFB485F1C64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477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r="1060" b="1387"/>
          <a:stretch>
            <a:fillRect/>
          </a:stretch>
        </p:blipFill>
        <p:spPr bwMode="auto">
          <a:xfrm>
            <a:off x="8534400" y="109427"/>
            <a:ext cx="492168" cy="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8475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300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9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61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593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2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theme" Target="../theme/theme10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13" Type="http://schemas.openxmlformats.org/officeDocument/2006/relationships/image" Target="../media/image28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13" Type="http://schemas.openxmlformats.org/officeDocument/2006/relationships/image" Target="../media/image29.jpeg"/><Relationship Id="rId14" Type="http://schemas.openxmlformats.org/officeDocument/2006/relationships/image" Target="../media/image30.png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4.xml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52.xml"/><Relationship Id="rId17" Type="http://schemas.openxmlformats.org/officeDocument/2006/relationships/theme" Target="../theme/theme15.xml"/><Relationship Id="rId18" Type="http://schemas.openxmlformats.org/officeDocument/2006/relationships/image" Target="../media/image22.emf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5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10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7" Type="http://schemas.openxmlformats.org/officeDocument/2006/relationships/image" Target="../media/image9.jpeg"/><Relationship Id="rId18" Type="http://schemas.openxmlformats.org/officeDocument/2006/relationships/image" Target="../media/image10.jpeg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theme" Target="../theme/theme8.xml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theme" Target="../theme/theme9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162006" cy="936104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682168" cy="525658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1512168" cy="332234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26 June 2015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835696" y="6453336"/>
            <a:ext cx="6696744" cy="328464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r>
              <a:rPr lang="en-GB" smtClean="0">
                <a:solidFill>
                  <a:schemeClr val="bg2">
                    <a:shade val="50000"/>
                  </a:schemeClr>
                </a:solidFill>
              </a:rPr>
              <a:t>LHeC Workshop 2015              Summary Accelerator and ERL Facility Sessions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53336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9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HeC Workshop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22" y="104191"/>
            <a:ext cx="1656066" cy="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9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0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9708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2800"/>
            <a:ext cx="8229600" cy="509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80944"/>
            <a:ext cx="9144000" cy="351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8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de-DE" smtClean="0"/>
              <a:t>D. Schulte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dirty="0" err="1" smtClean="0"/>
              <a:t>EuroCirCol</a:t>
            </a:r>
            <a:r>
              <a:rPr lang="en-US" dirty="0" smtClean="0"/>
              <a:t> </a:t>
            </a:r>
            <a:r>
              <a:rPr lang="en-US" dirty="0" err="1" smtClean="0"/>
              <a:t>Workplan</a:t>
            </a:r>
            <a:r>
              <a:rPr lang="en-US" dirty="0" smtClean="0"/>
              <a:t>, CERN, June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B3C3AFAD-5121-D248-9050-9436D626CD02}" type="slidenum">
              <a:rPr lang="en-US" smtClean="0"/>
              <a:pPr defTabSz="457200"/>
              <a:t>‹#›</a:t>
            </a:fld>
            <a:endParaRPr lang="en-US"/>
          </a:p>
        </p:txBody>
      </p:sp>
      <p:pic>
        <p:nvPicPr>
          <p:cNvPr id="11" name="Picture 10" descr="logo-FCC-0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" y="105575"/>
            <a:ext cx="1185534" cy="49580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789" y="53235"/>
            <a:ext cx="808976" cy="60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ln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>
          <a:xfrm>
            <a:off x="252413" y="6489700"/>
            <a:ext cx="8640762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June 25th, 2015 | Workshop on </a:t>
            </a:r>
            <a:r>
              <a:rPr lang="de-DE" sz="1000" dirty="0" err="1" smtClean="0">
                <a:solidFill>
                  <a:srgbClr val="000000"/>
                </a:solidFill>
                <a:cs typeface="Tahoma" pitchFamily="34" charset="0"/>
              </a:rPr>
              <a:t>LHeC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  &amp;  CERN-ERL </a:t>
            </a:r>
            <a:r>
              <a:rPr lang="de-DE" sz="1000" dirty="0" err="1" smtClean="0">
                <a:solidFill>
                  <a:srgbClr val="000000"/>
                </a:solidFill>
                <a:cs typeface="Tahoma" pitchFamily="34" charset="0"/>
              </a:rPr>
              <a:t>facility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, CERN, </a:t>
            </a:r>
            <a:r>
              <a:rPr lang="de-DE" sz="1000" dirty="0" err="1" smtClean="0">
                <a:solidFill>
                  <a:srgbClr val="000000"/>
                </a:solidFill>
                <a:cs typeface="Tahoma" pitchFamily="34" charset="0"/>
              </a:rPr>
              <a:t>Geneva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           |</a:t>
            </a:r>
            <a:r>
              <a:rPr lang="nl-NL" sz="1000" dirty="0" smtClean="0">
                <a:solidFill>
                  <a:srgbClr val="000000"/>
                </a:solidFill>
                <a:cs typeface="Tahoma" pitchFamily="34" charset="0"/>
              </a:rPr>
              <a:t>  Prof. Dr. Dr. h.c. Norbert  Pietralla  |</a:t>
            </a:r>
            <a:r>
              <a:rPr lang="de-DE" sz="1000" dirty="0" smtClean="0">
                <a:solidFill>
                  <a:srgbClr val="000000"/>
                </a:solidFill>
                <a:cs typeface="Tahoma" pitchFamily="34" charset="0"/>
              </a:rPr>
              <a:t> IKP, TU-Darmstadt  |    </a:t>
            </a:r>
            <a:fld id="{8E9B2640-8CD7-45FF-9440-54608BC46479}" type="slidenum">
              <a:rPr lang="de-DE" sz="1000" smtClean="0">
                <a:solidFill>
                  <a:srgbClr val="000000"/>
                </a:solidFill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0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000" dirty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6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8"/>
          <p:cNvSpPr txBox="1">
            <a:spLocks noGrp="1"/>
          </p:cNvSpPr>
          <p:nvPr>
            <p:ph type="title"/>
          </p:nvPr>
        </p:nvSpPr>
        <p:spPr>
          <a:xfrm>
            <a:off x="457202" y="233492"/>
            <a:ext cx="8226857" cy="697842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0" compatLnSpc="1">
            <a:normAutofit/>
          </a:bodyPr>
          <a:lstStyle/>
          <a:p>
            <a:pPr lvl="0"/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9"/>
          <p:cNvSpPr txBox="1">
            <a:spLocks noGrp="1"/>
          </p:cNvSpPr>
          <p:nvPr>
            <p:ph type="body" idx="1"/>
          </p:nvPr>
        </p:nvSpPr>
        <p:spPr>
          <a:xfrm>
            <a:off x="457202" y="1040194"/>
            <a:ext cx="8226857" cy="495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pic>
        <p:nvPicPr>
          <p:cNvPr id="4" name="Image 4" descr="bande-01.eps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157661"/>
            <a:ext cx="9143997" cy="7072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2969335" y="6362377"/>
            <a:ext cx="21335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675" b="0" i="0" u="none" strike="noStrike" kern="1200" cap="none" spc="0" baseline="0">
                <a:solidFill>
                  <a:srgbClr val="8999BE"/>
                </a:solidFill>
                <a:uFillTx/>
                <a:latin typeface="Arial"/>
              </a:defRPr>
            </a:lvl1pPr>
          </a:lstStyle>
          <a:p>
            <a:fld id="{A20DF76E-CC8F-4C7A-BBDB-420E5C46158C}" type="datetime1">
              <a:rPr lang="en-US" smtClean="0"/>
              <a:pPr/>
              <a:t>7/6/15</a:t>
            </a:fld>
            <a:endParaRPr smtClean="0"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5182755" y="6356352"/>
            <a:ext cx="28955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750" b="0" i="0" u="none" strike="noStrike" kern="1200" cap="none" spc="0" baseline="0">
                <a:solidFill>
                  <a:srgbClr val="8999BE"/>
                </a:solidFill>
                <a:uFillTx/>
                <a:latin typeface="Arial"/>
              </a:defRPr>
            </a:lvl1pPr>
          </a:lstStyle>
          <a:p>
            <a:endParaRPr smtClean="0"/>
          </a:p>
        </p:txBody>
      </p:sp>
      <p:sp>
        <p:nvSpPr>
          <p:cNvPr id="7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8185380" y="6356352"/>
            <a:ext cx="50142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900" b="0" i="0" u="none" strike="noStrike" kern="1200" cap="none" spc="0" baseline="0">
                <a:solidFill>
                  <a:srgbClr val="8999BE"/>
                </a:solidFill>
                <a:uFillTx/>
                <a:latin typeface="Arial"/>
              </a:defRPr>
            </a:lvl1pPr>
          </a:lstStyle>
          <a:p>
            <a:fld id="{84219EAE-1D7E-425A-AA2D-7FA425B239D1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8111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6858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CH" sz="3450" b="0" i="0" u="none" strike="noStrike" kern="1200" cap="none" spc="0" baseline="0">
          <a:solidFill>
            <a:srgbClr val="0055A0"/>
          </a:solidFill>
          <a:uFillTx/>
          <a:latin typeface="Arial"/>
        </a:defRPr>
      </a:lvl1pPr>
    </p:titleStyle>
    <p:bodyStyle>
      <a:lvl1pPr marL="370332" marR="0" lvl="0" indent="-342900" algn="l" defTabSz="685800" rtl="0" fontAlgn="auto" hangingPunct="1">
        <a:lnSpc>
          <a:spcPct val="100000"/>
        </a:lnSpc>
        <a:spcBef>
          <a:spcPts val="525"/>
        </a:spcBef>
        <a:spcAft>
          <a:spcPts val="0"/>
        </a:spcAft>
        <a:buClr>
          <a:srgbClr val="DDDDDD"/>
        </a:buClr>
        <a:buSzPct val="80000"/>
        <a:buFont typeface="Arial"/>
        <a:buChar char="•"/>
        <a:tabLst/>
        <a:defRPr lang="fr-CH" sz="2250" b="0" i="0" u="none" strike="noStrike" kern="1200" cap="none" spc="0" baseline="0">
          <a:solidFill>
            <a:srgbClr val="0055A0"/>
          </a:solidFill>
          <a:uFillTx/>
          <a:latin typeface="Arial"/>
        </a:defRPr>
      </a:lvl1pPr>
      <a:lvl2pPr marL="678942" marR="0" lvl="1" indent="-342900" algn="l" defTabSz="685800" rtl="0" fontAlgn="auto" hangingPunct="1">
        <a:lnSpc>
          <a:spcPct val="100000"/>
        </a:lnSpc>
        <a:spcBef>
          <a:spcPts val="450"/>
        </a:spcBef>
        <a:spcAft>
          <a:spcPts val="0"/>
        </a:spcAft>
        <a:buClr>
          <a:srgbClr val="DDDDDD"/>
        </a:buClr>
        <a:buSzPct val="90000"/>
        <a:buFont typeface="Arial"/>
        <a:buChar char="•"/>
        <a:tabLst/>
        <a:defRPr lang="fr-CH" sz="1950" b="0" i="0" u="none" strike="noStrike" kern="1200" cap="none" spc="0" baseline="0">
          <a:solidFill>
            <a:srgbClr val="0055A0"/>
          </a:solidFill>
          <a:uFillTx/>
          <a:latin typeface="Arial"/>
        </a:defRPr>
      </a:lvl2pPr>
      <a:lvl3pPr marL="819531" marR="0" lvl="2" indent="-257175" algn="l" defTabSz="685800" rtl="0" fontAlgn="auto" hangingPunct="1">
        <a:lnSpc>
          <a:spcPct val="100000"/>
        </a:lnSpc>
        <a:spcBef>
          <a:spcPts val="450"/>
        </a:spcBef>
        <a:spcAft>
          <a:spcPts val="0"/>
        </a:spcAft>
        <a:buClr>
          <a:srgbClr val="B2B2B2"/>
        </a:buClr>
        <a:buSzPct val="85000"/>
        <a:buFont typeface="Arial"/>
        <a:buChar char="•"/>
        <a:tabLst/>
        <a:defRPr lang="fr-CH" sz="1800" b="0" i="0" u="none" strike="noStrike" kern="1200" cap="none" spc="0" baseline="0">
          <a:solidFill>
            <a:srgbClr val="0055A0"/>
          </a:solidFill>
          <a:uFillTx/>
          <a:latin typeface="Arial"/>
        </a:defRPr>
      </a:lvl3pPr>
      <a:lvl4pPr marL="1038987" marR="0" lvl="3" indent="-257175" algn="l" defTabSz="685800" rtl="0" fontAlgn="auto" hangingPunct="1">
        <a:lnSpc>
          <a:spcPct val="100000"/>
        </a:lnSpc>
        <a:spcBef>
          <a:spcPts val="375"/>
        </a:spcBef>
        <a:spcAft>
          <a:spcPts val="0"/>
        </a:spcAft>
        <a:buClr>
          <a:srgbClr val="969696"/>
        </a:buClr>
        <a:buSzPct val="90000"/>
        <a:buFont typeface="Arial"/>
        <a:buChar char="•"/>
        <a:tabLst/>
        <a:defRPr lang="fr-CH" sz="1500" b="0" i="0" u="none" strike="noStrike" kern="1200" cap="none" spc="0" baseline="0">
          <a:solidFill>
            <a:srgbClr val="0055A0"/>
          </a:solidFill>
          <a:uFillTx/>
          <a:latin typeface="Arial"/>
        </a:defRPr>
      </a:lvl4pPr>
      <a:lvl5pPr marL="1237869" marR="0" lvl="4" indent="-257175" algn="l" defTabSz="685800" rtl="0" fontAlgn="auto" hangingPunct="1">
        <a:lnSpc>
          <a:spcPct val="100000"/>
        </a:lnSpc>
        <a:spcBef>
          <a:spcPts val="375"/>
        </a:spcBef>
        <a:spcAft>
          <a:spcPts val="0"/>
        </a:spcAft>
        <a:buClr>
          <a:srgbClr val="808080"/>
        </a:buClr>
        <a:buSzPct val="100000"/>
        <a:buFont typeface="Arial"/>
        <a:buChar char="•"/>
        <a:tabLst/>
        <a:defRPr lang="fr-CH" sz="1500" b="0" i="0" u="none" strike="noStrike" kern="1200" cap="none" spc="0" baseline="0">
          <a:solidFill>
            <a:srgbClr val="0055A0"/>
          </a:solidFill>
          <a:uFillTx/>
          <a:latin typeface="Arial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0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6F86023-E48B-B14B-8DBB-49DEC0C635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2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60D7-E052-4FF8-8EB3-82792E6B1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366713"/>
            <a:ext cx="65309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541699" name="Line 3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223963"/>
            <a:ext cx="87344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368" name="Picture 27" descr="JLab_logo_white-s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145213"/>
            <a:ext cx="15668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8764588" y="6543675"/>
            <a:ext cx="371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ABE2FC-1DAE-8041-BD5B-BA68631A099E}" type="slidenum">
              <a:rPr lang="en-US" sz="12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5426075" y="6608763"/>
            <a:ext cx="3252788" cy="249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15371" name="Picture 5" descr="Logo LHeC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081713"/>
            <a:ext cx="993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19"/>
        </a:buBlip>
        <a:defRPr sz="2400">
          <a:solidFill>
            <a:srgbClr val="0000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20"/>
        </a:buBlip>
        <a:defRPr sz="2000">
          <a:solidFill>
            <a:srgbClr val="9900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1"/>
        </a:buBlip>
        <a:defRPr>
          <a:solidFill>
            <a:srgbClr val="0099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0E7053-A9EF-4948-8331-64540782529C}" type="slidenum">
              <a:rPr lang="en-US" sz="1400" b="0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6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8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astecsmallbotto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04313"/>
            <a:ext cx="2133600" cy="2526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" y="5950354"/>
            <a:ext cx="3411721" cy="360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598420" y="6296879"/>
            <a:ext cx="800100" cy="2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8124DF-0372-4553-BCBA-47C2D737882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/31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>
              <a:lnSpc>
                <a:spcPts val="1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25/6/2015</a:t>
            </a:r>
          </a:p>
          <a:p>
            <a:pPr algn="ctr" hangingPunct="0">
              <a:spcBef>
                <a:spcPts val="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 smtClean="0">
                <a:solidFill>
                  <a:prstClr val="white"/>
                </a:solidFill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kern="0" smtClean="0">
                <a:solidFill>
                  <a:prstClr val="white"/>
                </a:solidFill>
              </a:rPr>
              <a:pPr algn="ctr" hangingPunct="0">
                <a:spcBef>
                  <a:spcPts val="1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dirty="0">
              <a:solidFill>
                <a:prstClr val="white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303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233494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1325608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32" indent="-3429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78942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19531" indent="-257175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8987" indent="-25717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37869" indent="-257175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588" indent="-13716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04772" indent="-13716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3716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68.jpeg"/><Relationship Id="rId3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91.png"/><Relationship Id="rId3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984" b="47949"/>
          <a:stretch/>
        </p:blipFill>
        <p:spPr>
          <a:xfrm>
            <a:off x="999034" y="116632"/>
            <a:ext cx="7003424" cy="44644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7992938" cy="2016224"/>
          </a:xfrm>
        </p:spPr>
        <p:txBody>
          <a:bodyPr>
            <a:normAutofit/>
          </a:bodyPr>
          <a:lstStyle/>
          <a:p>
            <a:r>
              <a:rPr lang="en-GB" dirty="0" smtClean="0"/>
              <a:t>Summary</a:t>
            </a:r>
          </a:p>
          <a:p>
            <a:r>
              <a:rPr lang="en-GB" sz="3600" dirty="0" smtClean="0"/>
              <a:t>Accelerator and ERL Facility Sessions</a:t>
            </a:r>
          </a:p>
          <a:p>
            <a:r>
              <a:rPr lang="en-GB" sz="2400" dirty="0"/>
              <a:t>Gianluigi </a:t>
            </a:r>
            <a:r>
              <a:rPr lang="en-GB" sz="2400" dirty="0" err="1"/>
              <a:t>Arduini</a:t>
            </a:r>
            <a:r>
              <a:rPr lang="en-GB" sz="2400" dirty="0"/>
              <a:t> </a:t>
            </a:r>
            <a:r>
              <a:rPr lang="en-GB" sz="2400" dirty="0" smtClean="0"/>
              <a:t>&amp; Erk Jensen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011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3657600"/>
            <a:ext cx="5943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Ilan Ben-Zvi: 5</a:t>
            </a:r>
            <a:r>
              <a:rPr lang="en-US" dirty="0"/>
              <a:t>-cell 422 MHz cavity </a:t>
            </a:r>
            <a:r>
              <a:rPr lang="en-US" dirty="0" smtClean="0"/>
              <a:t>for the eRHIC 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85800"/>
            <a:ext cx="8677275" cy="5241925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We are building a </a:t>
            </a:r>
            <a:r>
              <a:rPr lang="en-US" sz="2000" dirty="0"/>
              <a:t>prototype a 3-cell </a:t>
            </a:r>
            <a:r>
              <a:rPr lang="en-US" sz="2000" dirty="0" smtClean="0"/>
              <a:t>niobium </a:t>
            </a:r>
            <a:r>
              <a:rPr lang="en-US" sz="2000" dirty="0"/>
              <a:t>cavity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We </a:t>
            </a:r>
            <a:r>
              <a:rPr lang="en-US" sz="2000" dirty="0" smtClean="0"/>
              <a:t>will </a:t>
            </a:r>
            <a:r>
              <a:rPr lang="en-US" sz="2000" dirty="0"/>
              <a:t>build a prototype HOM damping system aiming at HOMs’ external Q &lt; 50,000, up to 30 GHz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 5-cell cavity is stable against BBU in </a:t>
            </a:r>
            <a:r>
              <a:rPr lang="en-US" sz="2000" dirty="0" err="1" smtClean="0"/>
              <a:t>eRHIC’s</a:t>
            </a:r>
            <a:r>
              <a:rPr lang="en-US" sz="2000" dirty="0" smtClean="0"/>
              <a:t> multi-pass, high-current configuration.</a:t>
            </a:r>
          </a:p>
          <a:p>
            <a:pPr lvl="1"/>
            <a:r>
              <a:rPr lang="en-US" sz="2000" dirty="0" smtClean="0"/>
              <a:t>It has a loss factor of 1.9 V/</a:t>
            </a:r>
            <a:r>
              <a:rPr lang="en-US" sz="2000" dirty="0" err="1" smtClean="0"/>
              <a:t>pC</a:t>
            </a:r>
            <a:r>
              <a:rPr lang="en-US" sz="2000" dirty="0" smtClean="0"/>
              <a:t>, very </a:t>
            </a:r>
            <a:r>
              <a:rPr lang="en-US" sz="2000" dirty="0"/>
              <a:t>low </a:t>
            </a:r>
            <a:r>
              <a:rPr lang="en-US" sz="2000" dirty="0" smtClean="0"/>
              <a:t>for a 2.6 </a:t>
            </a:r>
            <a:r>
              <a:rPr lang="en-US" sz="2000" smtClean="0"/>
              <a:t>m cavity.</a:t>
            </a:r>
            <a:endParaRPr lang="en-US" sz="2000" dirty="0" smtClean="0"/>
          </a:p>
          <a:p>
            <a:pPr lvl="1"/>
            <a:r>
              <a:rPr lang="en-US" sz="2000" dirty="0" smtClean="0"/>
              <a:t>The HOM damping scheme uses 6 coaxial band-pass HOM dampers and 3 high-frequency waveguide to capture frequencies up to 30 GHz.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200400" y="6515100"/>
            <a:ext cx="2979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Ilan Ben-Zvi, LHeC Workshop June 2015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57600"/>
            <a:ext cx="4800600" cy="1820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752850"/>
            <a:ext cx="1554564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400800" y="5372100"/>
            <a:ext cx="1446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Waveguides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553200" y="5844570"/>
            <a:ext cx="22246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Waveguides power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Coaxial ports power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943600" y="4914900"/>
            <a:ext cx="4572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858000" y="4572000"/>
            <a:ext cx="1143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7015242" y="745609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Ilan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 Ben-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Zvi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/BNL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10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 smtClean="0"/>
              <a:t>Concept of the ERL test facility </a:t>
            </a:r>
            <a:r>
              <a:rPr lang="en-GB" sz="2800" b="1" i="1" dirty="0" err="1" smtClean="0"/>
              <a:t>photoinjector</a:t>
            </a:r>
            <a:endParaRPr lang="en-GB" sz="28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4224" y="2478139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Reloading chamber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4955" y="1452363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SRF booster</a:t>
            </a:r>
            <a:endParaRPr lang="en-GB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5 individually fed </a:t>
            </a:r>
            <a:r>
              <a:rPr lang="en-GB" sz="1200" dirty="0">
                <a:solidFill>
                  <a:srgbClr val="000000"/>
                </a:solidFill>
              </a:rPr>
              <a:t>802 MHz </a:t>
            </a:r>
            <a:r>
              <a:rPr lang="en-GB" sz="1200" dirty="0" smtClean="0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8810" y="1739904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350/220 kV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Photocathode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Gun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8521" y="1408252"/>
            <a:ext cx="5647152" cy="2068482"/>
            <a:chOff x="998521" y="570019"/>
            <a:chExt cx="5647152" cy="2068482"/>
          </a:xfrm>
        </p:grpSpPr>
        <p:cxnSp>
          <p:nvCxnSpPr>
            <p:cNvPr id="5" name="Straight Arrow Connector 4"/>
            <p:cNvCxnSpPr>
              <a:stCxn id="6" idx="6"/>
              <a:endCxn id="17" idx="3"/>
            </p:cNvCxnSpPr>
            <p:nvPr/>
          </p:nvCxnSpPr>
          <p:spPr>
            <a:xfrm>
              <a:off x="3149981" y="1984735"/>
              <a:ext cx="3122346" cy="125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429981" y="1624735"/>
              <a:ext cx="720000" cy="72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23145" y="1807768"/>
              <a:ext cx="360000" cy="360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>
              <a:stCxn id="6" idx="2"/>
              <a:endCxn id="8" idx="6"/>
            </p:cNvCxnSpPr>
            <p:nvPr/>
          </p:nvCxnSpPr>
          <p:spPr>
            <a:xfrm flipH="1">
              <a:off x="2083145" y="1984735"/>
              <a:ext cx="346836" cy="3033"/>
            </a:xfrm>
            <a:prstGeom prst="line">
              <a:avLst/>
            </a:prstGeom>
            <a:ln w="508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98521" y="1961007"/>
              <a:ext cx="720000" cy="36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1543625" y="912019"/>
              <a:ext cx="720000" cy="36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723145" y="2278501"/>
              <a:ext cx="360000" cy="360000"/>
            </a:xfrm>
            <a:prstGeom prst="ellipse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808080">
                    <a:lumMod val="20000"/>
                    <a:lumOff val="80000"/>
                  </a:srgbClr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903145" y="2167768"/>
              <a:ext cx="0" cy="110733"/>
            </a:xfrm>
            <a:prstGeom prst="line">
              <a:avLst/>
            </a:prstGeom>
            <a:ln w="508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4157215" y="1409130"/>
              <a:ext cx="2115112" cy="1148500"/>
              <a:chOff x="5126728" y="2123087"/>
              <a:chExt cx="2115112" cy="11485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7061840" y="2429942"/>
                <a:ext cx="180000" cy="540000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440492" y="2429721"/>
                <a:ext cx="180000" cy="540000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863223" y="2431953"/>
                <a:ext cx="180000" cy="540000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126728" y="2123087"/>
                <a:ext cx="1601344" cy="1148500"/>
                <a:chOff x="5103283" y="2123087"/>
                <a:chExt cx="1601344" cy="1148500"/>
              </a:xfrm>
            </p:grpSpPr>
            <p:sp>
              <p:nvSpPr>
                <p:cNvPr id="14" name="Arc 13"/>
                <p:cNvSpPr/>
                <p:nvPr/>
              </p:nvSpPr>
              <p:spPr>
                <a:xfrm rot="16200000">
                  <a:off x="4899734" y="2338418"/>
                  <a:ext cx="1145590" cy="720748"/>
                </a:xfrm>
                <a:prstGeom prst="arc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 rot="5400000" flipV="1">
                  <a:off x="4890862" y="2335508"/>
                  <a:ext cx="1145590" cy="720748"/>
                </a:xfrm>
                <a:prstGeom prst="arc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404793" y="2125997"/>
                  <a:ext cx="1243252" cy="2100"/>
                </a:xfrm>
                <a:prstGeom prst="line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37" idx="2"/>
                </p:cNvCxnSpPr>
                <p:nvPr/>
              </p:nvCxnSpPr>
              <p:spPr>
                <a:xfrm>
                  <a:off x="5463657" y="3268677"/>
                  <a:ext cx="1240970" cy="2100"/>
                </a:xfrm>
                <a:prstGeom prst="line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3559427" y="1410418"/>
              <a:ext cx="3086246" cy="1148500"/>
              <a:chOff x="2277619" y="2125187"/>
              <a:chExt cx="3086246" cy="114850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4013720" y="2429942"/>
                <a:ext cx="180000" cy="540000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415985" y="2421254"/>
                <a:ext cx="180000" cy="540000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77619" y="2427453"/>
                <a:ext cx="180000" cy="540000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3759834" y="2125187"/>
                <a:ext cx="1604031" cy="1148500"/>
                <a:chOff x="3736389" y="2125187"/>
                <a:chExt cx="1604031" cy="1148500"/>
              </a:xfrm>
            </p:grpSpPr>
            <p:sp>
              <p:nvSpPr>
                <p:cNvPr id="59" name="Arc 58"/>
                <p:cNvSpPr/>
                <p:nvPr/>
              </p:nvSpPr>
              <p:spPr>
                <a:xfrm rot="5400000" flipH="1">
                  <a:off x="4407251" y="2340518"/>
                  <a:ext cx="1145590" cy="720748"/>
                </a:xfrm>
                <a:prstGeom prst="arc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 rot="16200000" flipH="1" flipV="1">
                  <a:off x="4404564" y="2337608"/>
                  <a:ext cx="1145590" cy="720748"/>
                </a:xfrm>
                <a:prstGeom prst="arc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endCxn id="59" idx="2"/>
                </p:cNvCxnSpPr>
                <p:nvPr/>
              </p:nvCxnSpPr>
              <p:spPr>
                <a:xfrm>
                  <a:off x="3736794" y="2125997"/>
                  <a:ext cx="1243252" cy="2100"/>
                </a:xfrm>
                <a:prstGeom prst="line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endCxn id="60" idx="2"/>
                </p:cNvCxnSpPr>
                <p:nvPr/>
              </p:nvCxnSpPr>
              <p:spPr>
                <a:xfrm>
                  <a:off x="3736389" y="3268677"/>
                  <a:ext cx="1240970" cy="2100"/>
                </a:xfrm>
                <a:prstGeom prst="line">
                  <a:avLst/>
                </a:prstGeom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1" name="Straight Arrow Connector 10"/>
          <p:cNvCxnSpPr/>
          <p:nvPr/>
        </p:nvCxnSpPr>
        <p:spPr>
          <a:xfrm flipH="1">
            <a:off x="4556150" y="1924570"/>
            <a:ext cx="485492" cy="538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82328" y="1914028"/>
            <a:ext cx="1050322" cy="564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70787" y="1231959"/>
            <a:ext cx="141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Single cell 802/401 MHz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 smtClean="0">
                <a:solidFill>
                  <a:srgbClr val="000000"/>
                </a:solidFill>
              </a:rPr>
              <a:t>buncher</a:t>
            </a:r>
            <a:endParaRPr lang="en-GB" sz="1200" dirty="0" smtClean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635631" y="1924570"/>
            <a:ext cx="13796" cy="223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/>
          </p:cNvSpPr>
          <p:nvPr/>
        </p:nvSpPr>
        <p:spPr>
          <a:xfrm>
            <a:off x="1723139" y="2143023"/>
            <a:ext cx="360000" cy="360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903145" y="2531849"/>
            <a:ext cx="0" cy="110733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 rot="5400000">
            <a:off x="1552086" y="4315747"/>
            <a:ext cx="720000" cy="3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8175" y="310187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Preparation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chamber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308" y="178607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Storage vessel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731606" y="3590880"/>
            <a:ext cx="360000" cy="360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1911606" y="3488614"/>
            <a:ext cx="0" cy="110733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66388" y="3891058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Loading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chamber/transport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vessel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2" name="Arc 71"/>
          <p:cNvSpPr/>
          <p:nvPr/>
        </p:nvSpPr>
        <p:spPr>
          <a:xfrm rot="16200000">
            <a:off x="3090026" y="2462688"/>
            <a:ext cx="1145590" cy="720748"/>
          </a:xfrm>
          <a:prstGeom prst="arc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3" name="Arc 72"/>
          <p:cNvSpPr/>
          <p:nvPr/>
        </p:nvSpPr>
        <p:spPr>
          <a:xfrm rot="5400000" flipV="1">
            <a:off x="3081154" y="2459778"/>
            <a:ext cx="1145590" cy="720748"/>
          </a:xfrm>
          <a:prstGeom prst="arc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4" name="Arc 73"/>
          <p:cNvSpPr/>
          <p:nvPr/>
        </p:nvSpPr>
        <p:spPr>
          <a:xfrm rot="5400000" flipH="1">
            <a:off x="3062327" y="2463976"/>
            <a:ext cx="1145590" cy="720748"/>
          </a:xfrm>
          <a:prstGeom prst="arc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5" name="Arc 74"/>
          <p:cNvSpPr/>
          <p:nvPr/>
        </p:nvSpPr>
        <p:spPr>
          <a:xfrm rot="16200000" flipH="1" flipV="1">
            <a:off x="3059640" y="2461066"/>
            <a:ext cx="1145590" cy="720748"/>
          </a:xfrm>
          <a:prstGeom prst="arc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72327" y="2820080"/>
            <a:ext cx="1026323" cy="1102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76816" y="3786338"/>
          <a:ext cx="5662792" cy="17350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51172"/>
                <a:gridCol w="850605"/>
                <a:gridCol w="729994"/>
                <a:gridCol w="737299"/>
                <a:gridCol w="776177"/>
                <a:gridCol w="797442"/>
                <a:gridCol w="820103"/>
              </a:tblGrid>
              <a:tr h="65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Photocathode Material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Typical operational </a:t>
                      </a:r>
                      <a:r>
                        <a:rPr lang="en-GB" sz="900" dirty="0" smtClean="0">
                          <a:effectLst/>
                        </a:rPr>
                        <a:t>wavelength</a:t>
                      </a:r>
                      <a:endParaRPr lang="en-GB" sz="900" dirty="0">
                        <a:effectLst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Work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Function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Observed Q.E.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Laser power required for </a:t>
                      </a:r>
                      <a:r>
                        <a:rPr lang="en-GB" sz="900" dirty="0" smtClean="0">
                          <a:effectLst/>
                        </a:rPr>
                        <a:t>12.8</a:t>
                      </a:r>
                      <a:r>
                        <a:rPr lang="en-GB" sz="900" dirty="0">
                          <a:effectLst/>
                        </a:rPr>
                        <a:t> mA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Observed maximum current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Observed operational lifetime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88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Sb-based family, unpolarised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532 nm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1.5-1.9 eV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4-5%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3.0 </a:t>
                      </a:r>
                      <a:r>
                        <a:rPr lang="en-GB" sz="900" dirty="0" smtClean="0">
                          <a:effectLst/>
                        </a:rPr>
                        <a:t>W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65 </a:t>
                      </a:r>
                      <a:r>
                        <a:rPr lang="en-GB" sz="900" dirty="0" smtClean="0">
                          <a:effectLst/>
                        </a:rPr>
                        <a:t>mA</a:t>
                      </a:r>
                      <a:endParaRPr lang="en-GB" sz="9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Days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GaAs</a:t>
                      </a:r>
                      <a:r>
                        <a:rPr lang="en-GB" sz="900" dirty="0">
                          <a:effectLst/>
                        </a:rPr>
                        <a:t>-based family, polarised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780 nm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1.2 eV*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0.1-1.0%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20.4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5-6 </a:t>
                      </a:r>
                      <a:r>
                        <a:rPr lang="en-GB" sz="900" dirty="0" smtClean="0">
                          <a:effectLst/>
                        </a:rPr>
                        <a:t>mA</a:t>
                      </a:r>
                      <a:endParaRPr lang="en-GB" sz="9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Hours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344851" y="2545596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5 MeV electron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 beam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14257" y="852199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Boris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Militsyn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/STFC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26 June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-36512" y="5950354"/>
            <a:ext cx="6051396" cy="360294"/>
          </a:xfrm>
        </p:spPr>
        <p:txBody>
          <a:bodyPr/>
          <a:lstStyle/>
          <a:p>
            <a:r>
              <a:rPr lang="en-GB" dirty="0" err="1" smtClean="0">
                <a:solidFill>
                  <a:srgbClr val="000000"/>
                </a:solidFill>
              </a:rPr>
              <a:t>LHeC</a:t>
            </a:r>
            <a:r>
              <a:rPr lang="en-GB" dirty="0" smtClean="0">
                <a:solidFill>
                  <a:srgbClr val="000000"/>
                </a:solidFill>
              </a:rPr>
              <a:t> Workshop 2015              Summary Accelerator and ERL Facility Sessions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8124DF-0372-4553-BCBA-47C2D737882B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$zomer\Desktop\Lhec\ERL_Facility_CDR\ERL_Facility_CDR\image14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98" y="855712"/>
            <a:ext cx="4667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Shot 2015-05-19 at 08.41.0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/>
          <a:stretch/>
        </p:blipFill>
        <p:spPr>
          <a:xfrm>
            <a:off x="2843808" y="260648"/>
            <a:ext cx="3493358" cy="160546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0" y="1628800"/>
          <a:ext cx="4090024" cy="27127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29803"/>
                <a:gridCol w="2360221"/>
              </a:tblGrid>
              <a:tr h="252028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LASER BEAM PARAMETERS </a:t>
                      </a:r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Wavelength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515 nm - 1030 nm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Average Power</a:t>
                      </a:r>
                    </a:p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Optical resonator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300kW  - 600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kW</a:t>
                      </a:r>
                    </a:p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can be increased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R&amp;D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Pulse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length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lang="en-GB" sz="1400" dirty="0" err="1" smtClean="0">
                          <a:latin typeface="Arial"/>
                          <a:cs typeface="Arial"/>
                        </a:rPr>
                        <a:t>ps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can be reduced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Pulse energy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7.5mJ - 15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"/>
                          <a:cs typeface="Arial"/>
                        </a:rPr>
                        <a:t>mJ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Spot size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30 µm 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can be reduced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Bandwidth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0.02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Repetition Rate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40 MHz</a:t>
                      </a:r>
                      <a:endParaRPr lang="en-GB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692696"/>
            <a:ext cx="319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Incident </a:t>
            </a:r>
          </a:p>
          <a:p>
            <a:r>
              <a:rPr lang="en-GB" b="1" dirty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electron beam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332656"/>
            <a:ext cx="352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Incident</a:t>
            </a:r>
          </a:p>
          <a:p>
            <a:r>
              <a:rPr lang="en-GB" b="1" dirty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laser beam</a:t>
            </a:r>
          </a:p>
        </p:txBody>
      </p:sp>
      <p:sp>
        <p:nvSpPr>
          <p:cNvPr id="15" name="Oval 14"/>
          <p:cNvSpPr/>
          <p:nvPr/>
        </p:nvSpPr>
        <p:spPr>
          <a:xfrm flipV="1">
            <a:off x="2771800" y="692696"/>
            <a:ext cx="734633" cy="523114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>
            <a:endCxn id="22" idx="2"/>
          </p:cNvCxnSpPr>
          <p:nvPr/>
        </p:nvCxnSpPr>
        <p:spPr>
          <a:xfrm flipV="1">
            <a:off x="3203848" y="594446"/>
            <a:ext cx="1440160" cy="1034354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44008" y="332656"/>
            <a:ext cx="734633" cy="523580"/>
          </a:xfrm>
          <a:prstGeom prst="ellipse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7" name="Table 7"/>
          <p:cNvGraphicFramePr>
            <a:graphicFrameLocks noGrp="1"/>
          </p:cNvGraphicFramePr>
          <p:nvPr>
            <p:extLst/>
          </p:nvPr>
        </p:nvGraphicFramePr>
        <p:xfrm>
          <a:off x="971600" y="4393440"/>
          <a:ext cx="6525856" cy="213359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06375"/>
                <a:gridCol w="3619481"/>
              </a:tblGrid>
              <a:tr h="272172">
                <a:tc gridSpan="2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GAMMA BEAM PARAMETERS (for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/>
                        </a:rPr>
                        <a:t>l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=515nm)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0958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/>
                          <a:cs typeface="Arial"/>
                        </a:rPr>
                        <a:t>Energy 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30 MeV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09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Spectral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density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/>
                          <a:cs typeface="Arial"/>
                        </a:rPr>
                        <a:t>9*10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"/>
                          <a:cs typeface="Arial"/>
                        </a:rPr>
                        <a:t>ph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/s/eV 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can be increased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400" b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09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Bandwidth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&lt; 5% (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can be reduced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)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09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Flux within FWHM </a:t>
                      </a:r>
                      <a:r>
                        <a:rPr lang="en-GB" sz="1400" dirty="0" err="1" smtClean="0">
                          <a:latin typeface="Arial"/>
                          <a:cs typeface="Arial"/>
                        </a:rPr>
                        <a:t>bdw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7*10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err="1" smtClean="0">
                          <a:latin typeface="Arial"/>
                          <a:cs typeface="Arial"/>
                        </a:rPr>
                        <a:t>ph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/s (total flux 9*10^12)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0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>
                          <a:latin typeface="Arial"/>
                          <a:cs typeface="Arial"/>
                        </a:rPr>
                        <a:t>ph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/e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within FWHM </a:t>
                      </a:r>
                      <a:r>
                        <a:rPr lang="en-GB" sz="1400" dirty="0" err="1" smtClean="0">
                          <a:latin typeface="Arial"/>
                          <a:cs typeface="Arial"/>
                        </a:rPr>
                        <a:t>bdw</a:t>
                      </a:r>
                      <a:endParaRPr lang="en-GB" sz="1400" b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-6 </a:t>
                      </a:r>
                      <a:endParaRPr lang="en-GB" sz="1400" b="0" baseline="30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095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/>
                          <a:cs typeface="Arial"/>
                        </a:rPr>
                        <a:t>Peak Brilliance</a:t>
                      </a:r>
                      <a:endParaRPr lang="en-GB" sz="14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/>
                          <a:cs typeface="Arial"/>
                        </a:rPr>
                        <a:t>3*10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21 </a:t>
                      </a:r>
                      <a:r>
                        <a:rPr lang="en-GB" sz="1400" dirty="0" err="1" smtClean="0">
                          <a:latin typeface="Arial"/>
                          <a:cs typeface="Arial"/>
                        </a:rPr>
                        <a:t>ph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/s*mm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1400" dirty="0" smtClean="0">
                          <a:latin typeface="Arial"/>
                          <a:cs typeface="Arial"/>
                        </a:rPr>
                        <a:t>*mrad</a:t>
                      </a:r>
                      <a:r>
                        <a:rPr lang="en-GB" sz="1400" baseline="30000" dirty="0" smtClean="0">
                          <a:latin typeface="Arial"/>
                          <a:cs typeface="Arial"/>
                        </a:rPr>
                        <a:t>2 </a:t>
                      </a:r>
                      <a:r>
                        <a:rPr lang="en-GB" sz="1400" baseline="0" dirty="0" smtClean="0">
                          <a:latin typeface="Arial"/>
                          <a:cs typeface="Arial"/>
                        </a:rPr>
                        <a:t>0.1%bdw</a:t>
                      </a:r>
                      <a:endParaRPr lang="en-GB" sz="1400" b="0" baseline="30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9599" y="116632"/>
            <a:ext cx="89519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solidFill>
                  <a:srgbClr val="12578B"/>
                </a:solidFill>
                <a:latin typeface="Arial"/>
                <a:cs typeface="Arial"/>
              </a:rPr>
              <a:t>Gamma beams at the ERL </a:t>
            </a:r>
            <a:r>
              <a:rPr lang="en-US" sz="4000" b="1" baseline="30000" dirty="0" smtClean="0">
                <a:solidFill>
                  <a:srgbClr val="12578B"/>
                </a:solidFill>
                <a:latin typeface="Arial"/>
                <a:cs typeface="Arial"/>
              </a:rPr>
              <a:t>Facility</a:t>
            </a:r>
            <a:endParaRPr lang="en-US" sz="4000" b="1" baseline="30000" dirty="0">
              <a:solidFill>
                <a:srgbClr val="12578B"/>
              </a:solidFill>
              <a:latin typeface="Arial"/>
              <a:cs typeface="Arial"/>
            </a:endParaRPr>
          </a:p>
        </p:txBody>
      </p:sp>
      <p:cxnSp>
        <p:nvCxnSpPr>
          <p:cNvPr id="18" name="Connecteur droit avec flèche 17"/>
          <p:cNvCxnSpPr>
            <a:stCxn id="17" idx="0"/>
            <a:endCxn id="20" idx="3"/>
          </p:cNvCxnSpPr>
          <p:nvPr/>
        </p:nvCxnSpPr>
        <p:spPr>
          <a:xfrm flipV="1">
            <a:off x="4234528" y="1749916"/>
            <a:ext cx="904800" cy="26435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076056" y="1196752"/>
            <a:ext cx="432048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34014" y="3592016"/>
            <a:ext cx="1527982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Gamma beam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17990" y="2295872"/>
            <a:ext cx="1052724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Incident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laser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4257" y="85219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Fabian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Zomer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/LAL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904656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1827-710D-4570-A2F5-087ADFC330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1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Magnets for PERLE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26 June 2015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632" y="6507480"/>
            <a:ext cx="6624736" cy="274320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prstClr val="white">
                    <a:lumMod val="50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90FD8-B023-486F-B6EE-DCFB485F1C6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r"/>
              <a:t>13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23194" r="13882" b="24306"/>
          <a:stretch/>
        </p:blipFill>
        <p:spPr>
          <a:xfrm>
            <a:off x="7652256" y="838200"/>
            <a:ext cx="1470298" cy="1574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2500" r="18985" b="23750"/>
          <a:stretch/>
        </p:blipFill>
        <p:spPr>
          <a:xfrm>
            <a:off x="7312979" y="1498450"/>
            <a:ext cx="1457822" cy="1611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22500" r="14078" b="23750"/>
          <a:stretch/>
        </p:blipFill>
        <p:spPr>
          <a:xfrm>
            <a:off x="7673071" y="2386687"/>
            <a:ext cx="1449483" cy="16119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2222" r="18789" b="22101"/>
          <a:stretch/>
        </p:blipFill>
        <p:spPr>
          <a:xfrm>
            <a:off x="7312979" y="3084424"/>
            <a:ext cx="1461981" cy="1669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t="22222" r="12901" b="23194"/>
          <a:stretch/>
        </p:blipFill>
        <p:spPr>
          <a:xfrm>
            <a:off x="7639779" y="4030449"/>
            <a:ext cx="1482775" cy="16369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2500" r="18396" b="23195"/>
          <a:stretch/>
        </p:blipFill>
        <p:spPr>
          <a:xfrm>
            <a:off x="7312979" y="4753197"/>
            <a:ext cx="1470319" cy="1628553"/>
          </a:xfrm>
          <a:prstGeom prst="rect">
            <a:avLst/>
          </a:prstGeom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87630" y="838200"/>
            <a:ext cx="7437099" cy="5577840"/>
          </a:xfrm>
        </p:spPr>
        <p:txBody>
          <a:bodyPr>
            <a:noAutofit/>
          </a:bodyPr>
          <a:lstStyle/>
          <a:p>
            <a:pPr marL="182563" indent="-182563">
              <a:spcBef>
                <a:spcPts val="600"/>
              </a:spcBef>
              <a:tabLst>
                <a:tab pos="180000" algn="l"/>
              </a:tabLst>
            </a:pPr>
            <a:r>
              <a:rPr lang="en-GB" sz="2200" dirty="0">
                <a:sym typeface="Wingdings"/>
              </a:rPr>
              <a:t>about </a:t>
            </a:r>
            <a:r>
              <a:rPr lang="en-GB" sz="2200" dirty="0">
                <a:solidFill>
                  <a:schemeClr val="accent1"/>
                </a:solidFill>
                <a:sym typeface="Wingdings"/>
              </a:rPr>
              <a:t>200 magnets </a:t>
            </a:r>
            <a:r>
              <a:rPr lang="en-GB" sz="2200" dirty="0">
                <a:sym typeface="Wingdings"/>
              </a:rPr>
              <a:t>for </a:t>
            </a:r>
            <a:r>
              <a:rPr lang="en-GB" sz="2200" dirty="0" smtClean="0">
                <a:sym typeface="Wingdings"/>
              </a:rPr>
              <a:t>6 arcs, including spreaders and combiners</a:t>
            </a:r>
          </a:p>
          <a:p>
            <a:pPr marL="182563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2200" dirty="0" smtClean="0">
                <a:sym typeface="Wingdings"/>
              </a:rPr>
              <a:t>preliminary design show feasibility of </a:t>
            </a:r>
            <a:r>
              <a:rPr lang="en-GB" sz="2200" dirty="0">
                <a:solidFill>
                  <a:schemeClr val="accent1"/>
                </a:solidFill>
                <a:sym typeface="Wingdings"/>
              </a:rPr>
              <a:t>compact dipoles and quadrupoles</a:t>
            </a:r>
            <a:r>
              <a:rPr lang="en-GB" sz="2200" dirty="0" smtClean="0">
                <a:sym typeface="Wingdings"/>
              </a:rPr>
              <a:t>, to allow vertical stacking</a:t>
            </a:r>
          </a:p>
          <a:p>
            <a:pPr marL="182563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2200" dirty="0" smtClean="0">
                <a:sym typeface="Wingdings"/>
              </a:rPr>
              <a:t>preference is given for </a:t>
            </a:r>
            <a:r>
              <a:rPr lang="en-GB" sz="2200" dirty="0">
                <a:solidFill>
                  <a:schemeClr val="accent1"/>
                </a:solidFill>
                <a:sym typeface="Wingdings"/>
              </a:rPr>
              <a:t>classical electromagnets</a:t>
            </a:r>
            <a:r>
              <a:rPr lang="en-GB" sz="2200" dirty="0" smtClean="0">
                <a:sym typeface="Wingdings"/>
              </a:rPr>
              <a:t>, for full tunability</a:t>
            </a:r>
          </a:p>
          <a:p>
            <a:pPr marL="182563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2200" dirty="0" smtClean="0">
                <a:sym typeface="Wingdings"/>
              </a:rPr>
              <a:t>an iteration with the optics will provide</a:t>
            </a:r>
          </a:p>
          <a:p>
            <a:pPr marL="582613" lvl="1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1800" dirty="0">
                <a:sym typeface="Wingdings"/>
              </a:rPr>
              <a:t>confirmation of </a:t>
            </a:r>
            <a:r>
              <a:rPr lang="en-GB" sz="1800" dirty="0">
                <a:solidFill>
                  <a:schemeClr val="accent1"/>
                </a:solidFill>
                <a:sym typeface="Wingdings"/>
              </a:rPr>
              <a:t>aperture and field quality</a:t>
            </a:r>
            <a:r>
              <a:rPr lang="en-GB" sz="1800" dirty="0">
                <a:sym typeface="Wingdings"/>
              </a:rPr>
              <a:t> requirements</a:t>
            </a:r>
          </a:p>
          <a:p>
            <a:pPr marL="582613" lvl="1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1800" dirty="0">
                <a:sym typeface="Wingdings"/>
              </a:rPr>
              <a:t>input for the </a:t>
            </a:r>
            <a:r>
              <a:rPr lang="en-GB" sz="1800" dirty="0">
                <a:solidFill>
                  <a:schemeClr val="accent1"/>
                </a:solidFill>
                <a:sym typeface="Wingdings"/>
              </a:rPr>
              <a:t>corrector magnets </a:t>
            </a:r>
            <a:r>
              <a:rPr lang="en-GB" sz="1800" dirty="0">
                <a:sym typeface="Wingdings"/>
              </a:rPr>
              <a:t>(possibly embedded in the quadrupoles)</a:t>
            </a:r>
          </a:p>
          <a:p>
            <a:pPr marL="582613" lvl="1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1800" dirty="0" smtClean="0">
                <a:sym typeface="Wingdings"/>
              </a:rPr>
              <a:t>revised strengths / lengths, in view of </a:t>
            </a:r>
            <a:r>
              <a:rPr lang="en-GB" sz="1800" dirty="0">
                <a:solidFill>
                  <a:schemeClr val="accent1"/>
                </a:solidFill>
                <a:sym typeface="Wingdings"/>
              </a:rPr>
              <a:t>grouping the magnets in families</a:t>
            </a:r>
          </a:p>
          <a:p>
            <a:pPr marL="182563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2200" dirty="0" smtClean="0">
                <a:sym typeface="Wingdings"/>
              </a:rPr>
              <a:t>design of the coil and overall </a:t>
            </a:r>
            <a:r>
              <a:rPr lang="en-GB" sz="2200" dirty="0" smtClean="0">
                <a:solidFill>
                  <a:schemeClr val="accent1"/>
                </a:solidFill>
                <a:sym typeface="Wingdings"/>
              </a:rPr>
              <a:t>power consumption </a:t>
            </a:r>
            <a:r>
              <a:rPr lang="en-GB" sz="2200" dirty="0" smtClean="0">
                <a:sym typeface="Wingdings"/>
              </a:rPr>
              <a:t>depends on an overall optimization including the power converters</a:t>
            </a:r>
          </a:p>
          <a:p>
            <a:pPr marL="182563" indent="-182563">
              <a:spcBef>
                <a:spcPts val="300"/>
              </a:spcBef>
              <a:tabLst>
                <a:tab pos="180000" algn="l"/>
              </a:tabLst>
            </a:pPr>
            <a:r>
              <a:rPr lang="en-GB" sz="2200" dirty="0" smtClean="0">
                <a:solidFill>
                  <a:schemeClr val="accent1"/>
                </a:solidFill>
                <a:sym typeface="Wingdings"/>
              </a:rPr>
              <a:t>multiple aperture magnets </a:t>
            </a:r>
            <a:r>
              <a:rPr lang="en-GB" sz="2200" dirty="0" smtClean="0">
                <a:sym typeface="Wingdings"/>
              </a:rPr>
              <a:t>are not part of the baseline, though they can still be further explored to reduce overall quantity, number of supports and possibly cost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7" b="37963"/>
          <a:stretch/>
        </p:blipFill>
        <p:spPr>
          <a:xfrm>
            <a:off x="4038600" y="34927"/>
            <a:ext cx="2133600" cy="7671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7" b="39583"/>
          <a:stretch/>
        </p:blipFill>
        <p:spPr>
          <a:xfrm>
            <a:off x="6324600" y="-204"/>
            <a:ext cx="2207529" cy="7431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12520" y="6205451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Attilio Milanese/CERN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48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26 June 2015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smtClean="0">
                <a:solidFill>
                  <a:prstClr val="white">
                    <a:lumMod val="50000"/>
                  </a:prstClr>
                </a:solidFill>
              </a:rPr>
              <a:t>LHeC Workshop 2015              Summary Accelerator and ERL Facility Sessions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90FD8-B023-486F-B6EE-DCFB485F1C6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r"/>
              <a:t>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7" y="44624"/>
            <a:ext cx="8939506" cy="6480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32588" y="33265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Rama Calaga/CERN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615" y="4270971"/>
            <a:ext cx="860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CERN and </a:t>
            </a:r>
            <a:r>
              <a:rPr lang="en-US" sz="2800" dirty="0" smtClean="0">
                <a:solidFill>
                  <a:prstClr val="black"/>
                </a:solidFill>
              </a:rPr>
              <a:t>JLAB aim </a:t>
            </a:r>
            <a:r>
              <a:rPr lang="en-US" sz="2800" dirty="0">
                <a:solidFill>
                  <a:prstClr val="black"/>
                </a:solidFill>
              </a:rPr>
              <a:t>to develop a conceptual design </a:t>
            </a:r>
            <a:r>
              <a:rPr lang="en-US" sz="2800" dirty="0" smtClean="0">
                <a:solidFill>
                  <a:prstClr val="black"/>
                </a:solidFill>
              </a:rPr>
              <a:t>for a cryostat and </a:t>
            </a:r>
            <a:r>
              <a:rPr lang="en-US" sz="2800" dirty="0">
                <a:solidFill>
                  <a:prstClr val="black"/>
                </a:solidFill>
              </a:rPr>
              <a:t>fabricate a prototype cavity suitable for </a:t>
            </a:r>
            <a:r>
              <a:rPr lang="en-US" sz="2800" dirty="0" smtClean="0">
                <a:solidFill>
                  <a:prstClr val="black"/>
                </a:solidFill>
              </a:rPr>
              <a:t>LHeC</a:t>
            </a:r>
          </a:p>
          <a:p>
            <a:pPr lvl="3" defTabSz="457200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defTabSz="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CERN will provide engineering support, JLab will provide technical advice and recommendations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27" y="2561037"/>
            <a:ext cx="6290945" cy="158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8904"/>
            <a:ext cx="9144000" cy="19637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200" dirty="0" smtClean="0">
                <a:solidFill>
                  <a:prstClr val="black"/>
                </a:solidFill>
                <a:latin typeface="Minion Pro"/>
              </a:rPr>
              <a:t>JLab-CERN Collaboration</a:t>
            </a:r>
            <a:endParaRPr lang="en-US" sz="4200" dirty="0">
              <a:solidFill>
                <a:prstClr val="black"/>
              </a:solidFill>
              <a:latin typeface="Mini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769" y="913471"/>
            <a:ext cx="17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Hutton-Rimmer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2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277631" y="4433456"/>
            <a:ext cx="4178709" cy="993765"/>
            <a:chOff x="1703508" y="4768275"/>
            <a:chExt cx="5571612" cy="1325020"/>
          </a:xfrm>
        </p:grpSpPr>
        <p:pic>
          <p:nvPicPr>
            <p:cNvPr id="3" name="Content Placeholder 5"/>
            <p:cNvPicPr>
              <a:picLocks noChangeAspect="1"/>
            </p:cNvPicPr>
            <p:nvPr/>
          </p:nvPicPr>
          <p:blipFill>
            <a:blip r:embed="rId2"/>
            <a:srcRect t="21475" r="3281" b="35514"/>
            <a:stretch>
              <a:fillRect/>
            </a:stretch>
          </p:blipFill>
          <p:spPr>
            <a:xfrm>
              <a:off x="1703508" y="4768275"/>
              <a:ext cx="5571612" cy="132502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4706581" y="5186860"/>
              <a:ext cx="2304260" cy="8199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 w="9528" cap="flat">
              <a:solidFill>
                <a:srgbClr val="B0B0B0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50">
                  <a:solidFill>
                    <a:srgbClr val="FFFFFF"/>
                  </a:solidFill>
                  <a:latin typeface="Arial"/>
                </a:rPr>
                <a:t>46x17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3" y="4970834"/>
              <a:ext cx="851515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350">
                  <a:solidFill>
                    <a:srgbClr val="0055A0"/>
                  </a:solidFill>
                  <a:latin typeface="Arial"/>
                </a:rPr>
                <a:t>B. 973</a:t>
              </a: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1081883" y="3104967"/>
            <a:ext cx="3706139" cy="1566175"/>
            <a:chOff x="1442511" y="2996955"/>
            <a:chExt cx="4941518" cy="2088233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>
            <a:blip r:embed="rId3"/>
            <a:srcRect t="15321" r="14657" b="19563"/>
            <a:stretch>
              <a:fillRect/>
            </a:stretch>
          </p:blipFill>
          <p:spPr>
            <a:xfrm>
              <a:off x="1442511" y="3068964"/>
              <a:ext cx="4941518" cy="201622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Rounded Rectangle 6"/>
            <p:cNvSpPr/>
            <p:nvPr/>
          </p:nvSpPr>
          <p:spPr>
            <a:xfrm>
              <a:off x="3071661" y="3674690"/>
              <a:ext cx="2304260" cy="79208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 w="9528" cap="flat">
              <a:solidFill>
                <a:srgbClr val="B0B0B0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50">
                  <a:solidFill>
                    <a:srgbClr val="FFFFFF"/>
                  </a:solidFill>
                  <a:latin typeface="Arial"/>
                </a:rPr>
                <a:t>46x17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1703508" y="2996955"/>
              <a:ext cx="979756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350">
                  <a:solidFill>
                    <a:srgbClr val="0055A0"/>
                  </a:solidFill>
                  <a:latin typeface="Arial"/>
                </a:rPr>
                <a:t>B. 2003</a:t>
              </a:r>
            </a:p>
          </p:txBody>
        </p:sp>
      </p:grpSp>
      <p:sp>
        <p:nvSpPr>
          <p:cNvPr id="10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 err="1"/>
              <a:t>Site</a:t>
            </a:r>
            <a:r>
              <a:rPr lang="es-ES" dirty="0"/>
              <a:t> </a:t>
            </a:r>
            <a:r>
              <a:rPr lang="es-ES" dirty="0" err="1"/>
              <a:t>considerations</a:t>
            </a:r>
            <a:endParaRPr lang="es-ES" dirty="0"/>
          </a:p>
        </p:txBody>
      </p:sp>
      <p:grpSp>
        <p:nvGrpSpPr>
          <p:cNvPr id="11" name="Group 13"/>
          <p:cNvGrpSpPr/>
          <p:nvPr/>
        </p:nvGrpSpPr>
        <p:grpSpPr>
          <a:xfrm>
            <a:off x="1277631" y="1862825"/>
            <a:ext cx="3618404" cy="1316311"/>
            <a:chOff x="1703508" y="1340766"/>
            <a:chExt cx="4824538" cy="1755081"/>
          </a:xfrm>
        </p:grpSpPr>
        <p:pic>
          <p:nvPicPr>
            <p:cNvPr id="12" name="Content Placeholder 5"/>
            <p:cNvPicPr>
              <a:picLocks noChangeAspect="1"/>
            </p:cNvPicPr>
            <p:nvPr/>
          </p:nvPicPr>
          <p:blipFill>
            <a:blip r:embed="rId4"/>
            <a:srcRect t="15495" r="10666" b="23734"/>
            <a:stretch>
              <a:fillRect/>
            </a:stretch>
          </p:blipFill>
          <p:spPr>
            <a:xfrm>
              <a:off x="1703508" y="1340766"/>
              <a:ext cx="4824538" cy="175508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3" name="Rounded Rectangle 9"/>
            <p:cNvSpPr/>
            <p:nvPr/>
          </p:nvSpPr>
          <p:spPr>
            <a:xfrm>
              <a:off x="2855643" y="2066306"/>
              <a:ext cx="2304260" cy="79905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 w="9528" cap="flat">
              <a:solidFill>
                <a:srgbClr val="B0B0B0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50">
                  <a:solidFill>
                    <a:srgbClr val="FFFFFF"/>
                  </a:solidFill>
                  <a:latin typeface="Arial"/>
                </a:rPr>
                <a:t>46x17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451945" y="1358359"/>
              <a:ext cx="979756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350">
                  <a:solidFill>
                    <a:srgbClr val="0055A0"/>
                  </a:solidFill>
                  <a:latin typeface="Arial"/>
                </a:rPr>
                <a:t>B. 2275</a:t>
              </a: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4896036" y="1700804"/>
            <a:ext cx="2906146" cy="2862317"/>
            <a:chOff x="6528047" y="1124739"/>
            <a:chExt cx="3874861" cy="3816422"/>
          </a:xfrm>
        </p:grpSpPr>
        <p:pic>
          <p:nvPicPr>
            <p:cNvPr id="16" name="Picture 2" descr="https://maps.cern.ch/mapsearch/map/A_sm18.png"/>
            <p:cNvPicPr>
              <a:picLocks noChangeAspect="1"/>
            </p:cNvPicPr>
            <p:nvPr/>
          </p:nvPicPr>
          <p:blipFill>
            <a:blip r:embed="rId5"/>
            <a:srcRect l="17987" t="-1733" r="29763" b="31074"/>
            <a:stretch>
              <a:fillRect/>
            </a:stretch>
          </p:blipFill>
          <p:spPr>
            <a:xfrm>
              <a:off x="6528047" y="1124739"/>
              <a:ext cx="3874861" cy="381642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Rounded Rectangle 15"/>
            <p:cNvSpPr/>
            <p:nvPr/>
          </p:nvSpPr>
          <p:spPr>
            <a:xfrm rot="2376583">
              <a:off x="8433365" y="2811338"/>
              <a:ext cx="915140" cy="44955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B0F0">
                <a:alpha val="51000"/>
              </a:srgbClr>
            </a:solidFill>
            <a:ln w="9528" cap="flat">
              <a:solidFill>
                <a:srgbClr val="B0B0B0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788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Rounded Rectangle 16"/>
            <p:cNvSpPr/>
            <p:nvPr/>
          </p:nvSpPr>
          <p:spPr>
            <a:xfrm rot="2376583">
              <a:off x="8600745" y="2901421"/>
              <a:ext cx="612968" cy="27267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 w="9528" cap="flat">
              <a:solidFill>
                <a:srgbClr val="B0B0B0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88">
                  <a:solidFill>
                    <a:srgbClr val="FFFFFF"/>
                  </a:solidFill>
                  <a:latin typeface="Arial"/>
                </a:rPr>
                <a:t>47x16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732588" y="33265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Nuria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 Catalan/CERN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9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285" y="204927"/>
            <a:ext cx="8531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  <a:latin typeface="Trajan Pro"/>
              </a:rPr>
              <a:t>LHeC Cavity Design Considerations</a:t>
            </a:r>
            <a:endParaRPr lang="en-US" sz="3000" dirty="0">
              <a:solidFill>
                <a:prstClr val="white"/>
              </a:solidFill>
              <a:latin typeface="Trajan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78" y="745742"/>
            <a:ext cx="9113522" cy="432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38138" algn="l">
              <a:buFontTx/>
              <a:buChar char="-"/>
            </a:pP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Prototype </a:t>
            </a: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8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02 MHz multi-cell bare SRF cavity design has been proposed with performance parameters well balancing cryogenic losses (R/Q</a:t>
            </a: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 ∙ 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G) and surface field enhancement ratios (E</a:t>
            </a:r>
            <a:r>
              <a:rPr lang="en-US" sz="3600" baseline="-250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pk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/E</a:t>
            </a:r>
            <a:r>
              <a:rPr lang="en-US" sz="3600" baseline="-250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acc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, B</a:t>
            </a:r>
            <a:r>
              <a:rPr lang="en-US" sz="3600" baseline="-250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pk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/E</a:t>
            </a:r>
            <a:r>
              <a:rPr lang="en-US" sz="3600" baseline="-250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acc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)</a:t>
            </a:r>
          </a:p>
          <a:p>
            <a:pPr marL="571500" indent="-571500" algn="l">
              <a:buFontTx/>
              <a:buChar char="-"/>
            </a:pPr>
            <a:endParaRPr lang="en-US" sz="3600" dirty="0">
              <a:solidFill>
                <a:prstClr val="white"/>
              </a:solidFill>
              <a:latin typeface="Calibri Light" panose="020F0302020204030204" pitchFamily="34" charset="0"/>
              <a:cs typeface="Trajan Pro"/>
            </a:endParaRPr>
          </a:p>
          <a:p>
            <a:pPr marL="571500" indent="-338138" algn="l">
              <a:buFontTx/>
              <a:buChar char="-"/>
            </a:pP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Iris diameter affects all key parameters</a:t>
            </a:r>
          </a:p>
          <a:p>
            <a:pPr marL="571500" indent="-338138" algn="l">
              <a:buFontTx/>
              <a:buChar char="-"/>
            </a:pPr>
            <a:endParaRPr lang="en-US" sz="3600" dirty="0" smtClean="0">
              <a:solidFill>
                <a:prstClr val="white"/>
              </a:solidFill>
              <a:latin typeface="Calibri Light" panose="020F0302020204030204" pitchFamily="34" charset="0"/>
              <a:cs typeface="Trajan Pro"/>
            </a:endParaRPr>
          </a:p>
          <a:p>
            <a:pPr marL="571500" indent="-338138" algn="l">
              <a:buFontTx/>
              <a:buChar char="-"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O</a:t>
            </a: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ptimization rationale has been discussed (1000s of cavity shapes investigated to illustrate interdependence of key parameters and to reveal truly optimized cell shapes)</a:t>
            </a:r>
          </a:p>
          <a:p>
            <a:pPr marL="571500" indent="-338138" algn="l">
              <a:buFontTx/>
              <a:buChar char="-"/>
            </a:pPr>
            <a:endParaRPr lang="en-US" sz="3600" dirty="0">
              <a:solidFill>
                <a:prstClr val="white"/>
              </a:solidFill>
              <a:latin typeface="Calibri Light" panose="020F0302020204030204" pitchFamily="34" charset="0"/>
              <a:cs typeface="Trajan Pro"/>
            </a:endParaRPr>
          </a:p>
          <a:p>
            <a:pPr marL="571500" indent="-338138" algn="l">
              <a:buFontTx/>
              <a:buChar char="-"/>
            </a:pP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Beam tube diameter may be enlarged to reduce cutoff frequency depending on HOM damping requirements and HOM damping scheme without affecting key parameters</a:t>
            </a:r>
          </a:p>
          <a:p>
            <a:pPr marL="571500" indent="-338138" algn="l">
              <a:buFontTx/>
              <a:buChar char="-"/>
            </a:pPr>
            <a:endParaRPr lang="en-US" sz="3600" dirty="0" smtClean="0">
              <a:solidFill>
                <a:prstClr val="white"/>
              </a:solidFill>
              <a:latin typeface="Calibri Light" panose="020F0302020204030204" pitchFamily="34" charset="0"/>
              <a:cs typeface="Trajan Pro"/>
            </a:endParaRPr>
          </a:p>
          <a:p>
            <a:pPr marL="571500" indent="-338138" algn="l">
              <a:buFontTx/>
              <a:buChar char="-"/>
            </a:pPr>
            <a:r>
              <a:rPr lang="en-US" sz="3600" dirty="0" smtClean="0">
                <a:solidFill>
                  <a:prstClr val="white"/>
                </a:solidFill>
                <a:latin typeface="Calibri Light" panose="020F0302020204030204" pitchFamily="34" charset="0"/>
                <a:cs typeface="Trajan Pro"/>
              </a:rPr>
              <a:t>Single die-design proposed for prototyping, which reduces up-front investment costs for proof-of-principle high power tests (not a requirement for final design) </a:t>
            </a:r>
          </a:p>
          <a:p>
            <a:pPr marL="571500" indent="-571500" algn="l">
              <a:buFontTx/>
              <a:buChar char="-"/>
            </a:pPr>
            <a:endParaRPr lang="en-US" sz="3600" dirty="0">
              <a:solidFill>
                <a:prstClr val="white"/>
              </a:solidFill>
              <a:latin typeface="Calibri Light" panose="020F0302020204030204" pitchFamily="34" charset="0"/>
              <a:cs typeface="Trajan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02" y="4966073"/>
            <a:ext cx="3325177" cy="16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42" y="4964083"/>
            <a:ext cx="2527679" cy="16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5870" y="106003"/>
            <a:ext cx="229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Frank </a:t>
            </a:r>
            <a:r>
              <a:rPr lang="en-GB" dirty="0" err="1" smtClean="0">
                <a:solidFill>
                  <a:schemeClr val="bg1"/>
                </a:solidFill>
              </a:rPr>
              <a:t>Marhauser</a:t>
            </a:r>
            <a:r>
              <a:rPr lang="en-GB" dirty="0" smtClean="0">
                <a:solidFill>
                  <a:schemeClr val="bg1"/>
                </a:solidFill>
              </a:rPr>
              <a:t>/JLAB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3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“Facility” Session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 to all contributors, today we have a substantial draft conceptual design report with significant content.</a:t>
            </a:r>
          </a:p>
          <a:p>
            <a:pPr lvl="1"/>
            <a:r>
              <a:rPr lang="en-GB" dirty="0" smtClean="0"/>
              <a:t>… still needs some additions, editing, </a:t>
            </a:r>
            <a:br>
              <a:rPr lang="en-GB" dirty="0" smtClean="0"/>
            </a:br>
            <a:r>
              <a:rPr lang="en-GB" dirty="0" smtClean="0"/>
              <a:t>polishing – but it’s a remarkable progress!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have a name and a logo!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4499363" cy="1880750"/>
          </a:xfrm>
          <a:prstGeom prst="rect">
            <a:avLst/>
          </a:prstGeom>
        </p:spPr>
      </p:pic>
      <p:pic>
        <p:nvPicPr>
          <p:cNvPr id="2050" name="Picture 2" descr="http://webbau.brandenberger.eu/grafiken/clipart/b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79" y="1586099"/>
            <a:ext cx="2964965" cy="40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88735">
            <a:off x="6364591" y="2834086"/>
            <a:ext cx="1952522" cy="23822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96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26 at 09.25.16.png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04" y="732766"/>
            <a:ext cx="3729130" cy="5080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Screen Shot 2015-06-25 at 17.48.1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10518"/>
          <a:stretch/>
        </p:blipFill>
        <p:spPr>
          <a:xfrm>
            <a:off x="35496" y="0"/>
            <a:ext cx="2592288" cy="1036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332656"/>
            <a:ext cx="340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cap="all" dirty="0" smtClean="0">
                <a:solidFill>
                  <a:prstClr val="black"/>
                </a:solidFill>
              </a:rPr>
              <a:t>Conceptual Design Report</a:t>
            </a:r>
            <a:endParaRPr lang="en-GB" sz="2000" b="1" cap="al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196752"/>
            <a:ext cx="432048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1. </a:t>
            </a:r>
            <a:r>
              <a:rPr lang="en-GB" b="1" cap="all" dirty="0" smtClean="0">
                <a:solidFill>
                  <a:srgbClr val="FF0000"/>
                </a:solidFill>
              </a:rPr>
              <a:t>Purpose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1.1 SCRF Developments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1.2 Technical Applications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  1.2.1 Magnets, cables, quench tests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  1.2.2 RF developments with beam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  1.2.3 Beam diagnostic developments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1.3 Injector for the </a:t>
            </a:r>
            <a:r>
              <a:rPr lang="en-GB" dirty="0" err="1" smtClean="0">
                <a:solidFill>
                  <a:prstClr val="black"/>
                </a:solidFill>
              </a:rPr>
              <a:t>LHeC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 Physics with electron beam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1.5 Physics with photon beam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1.6 A Detector Test Beam at ERL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2. </a:t>
            </a:r>
            <a:r>
              <a:rPr lang="en-GB" b="1" cap="all" dirty="0" smtClean="0">
                <a:solidFill>
                  <a:srgbClr val="FF0000"/>
                </a:solidFill>
              </a:rPr>
              <a:t>Design and Parameters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2.1 System Architecture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2.2 Transport Optics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2.3 Layout and Magnet Inventory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2.4 Bunch recombination pattern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2.5 Start-to-end beam dynamics simulations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6320" y="1268760"/>
            <a:ext cx="3742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cap="all" dirty="0" smtClean="0">
                <a:solidFill>
                  <a:srgbClr val="FF0000"/>
                </a:solidFill>
              </a:rPr>
              <a:t>3. Components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3.1 Source and Injector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3.2 802 MHz Cavity Design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3.3 </a:t>
            </a:r>
            <a:r>
              <a:rPr lang="en-GB" dirty="0" err="1" smtClean="0">
                <a:solidFill>
                  <a:prstClr val="black"/>
                </a:solidFill>
              </a:rPr>
              <a:t>Cryo</a:t>
            </a:r>
            <a:r>
              <a:rPr lang="en-GB" dirty="0" smtClean="0">
                <a:solidFill>
                  <a:prstClr val="black"/>
                </a:solidFill>
              </a:rPr>
              <a:t> Module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3.4 Arc Magnets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3.5 Dumps and Transfers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3.6 Photon Beam Production</a:t>
            </a:r>
          </a:p>
          <a:p>
            <a:r>
              <a:rPr lang="en-GB" b="1" cap="all" dirty="0" smtClean="0">
                <a:solidFill>
                  <a:srgbClr val="FF0000"/>
                </a:solidFill>
              </a:rPr>
              <a:t>4. Monitoring and Operation 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4.1 Operational Regimes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4.2 Machine Commissioning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4.3 Machine Operation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4.4 System Stabilization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4.5 Transient Control</a:t>
            </a:r>
          </a:p>
          <a:p>
            <a:r>
              <a:rPr lang="en-GB" b="1" cap="all" dirty="0" smtClean="0">
                <a:solidFill>
                  <a:srgbClr val="FF0000"/>
                </a:solidFill>
              </a:rPr>
              <a:t>5. Site Considerations </a:t>
            </a:r>
            <a:endParaRPr lang="en-GB" b="1" cap="al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A. </a:t>
            </a:r>
            <a:r>
              <a:rPr lang="en-GB" dirty="0" err="1" smtClean="0">
                <a:solidFill>
                  <a:prstClr val="white"/>
                </a:solidFill>
              </a:rPr>
              <a:t>Valloni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 descr="perle_1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03"/>
          <a:stretch/>
        </p:blipFill>
        <p:spPr>
          <a:xfrm>
            <a:off x="7308304" y="6121055"/>
            <a:ext cx="1008112" cy="7369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5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82168" cy="4248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Thank you all for the excellent presentations!</a:t>
            </a:r>
          </a:p>
          <a:p>
            <a:r>
              <a:rPr lang="en-GB" sz="2800" dirty="0" smtClean="0"/>
              <a:t>Thank you equally for the constructive discussions!</a:t>
            </a:r>
          </a:p>
          <a:p>
            <a:r>
              <a:rPr lang="en-GB" sz="2800" dirty="0" smtClean="0"/>
              <a:t>… and last but not least: thanks to the speakers for providing to us a summary slide!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79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24744"/>
            <a:ext cx="10081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B.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Auchmann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(1), J.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Bernauer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(9)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, A.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Bogacz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(4), O.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Brüning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(1), R.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Calaga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(1), K.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Cassou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(2), </a:t>
            </a:r>
          </a:p>
          <a:p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N. Catalan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Lasheras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(1), V.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Chetvertkova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(1), E. Cormier (6), E. Daly (4), D. Douglas (4),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Durpaz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(2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), P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Favier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(2), J. Henry (4), E. Jensen (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1)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R. Jones (1), 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M. Klein (5),P.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Kostka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(5), </a:t>
            </a:r>
            <a:endParaRPr lang="en-US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Marhauser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(4), A. Martens (2), A. Milanese (1),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B. </a:t>
            </a:r>
            <a:r>
              <a:rPr lang="en-US" sz="1600" dirty="0" err="1" smtClean="0">
                <a:solidFill>
                  <a:prstClr val="black"/>
                </a:solidFill>
                <a:latin typeface="Arial"/>
                <a:cs typeface="Arial"/>
              </a:rPr>
              <a:t>Militsyn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 (3), Y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Peinaud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(2),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Pellegrini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(1),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Pietralla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(8), Y.A.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Pupkov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(7),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, R. </a:t>
            </a:r>
            <a:r>
              <a:rPr lang="en-US" sz="1600" dirty="0" err="1" smtClean="0">
                <a:solidFill>
                  <a:prstClr val="black"/>
                </a:solidFill>
                <a:latin typeface="Arial"/>
                <a:cs typeface="Arial"/>
              </a:rPr>
              <a:t>Rimmer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 (4), R. Torres (1), A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Valloni (1), </a:t>
            </a:r>
            <a:endParaRPr lang="en-US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Willering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(1), D.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Wollmann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(1), F.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Zomer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(2)</a:t>
            </a:r>
          </a:p>
          <a:p>
            <a:pPr defTabSz="914400"/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CERN, Geneva, Switzerland</a:t>
            </a: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2. LAL, CNRS-IN2P3,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Université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Paris-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Sud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, Centre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Scientifique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d’Orsay, France</a:t>
            </a: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3. Cockcroft Institute,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Daresbury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, UK</a:t>
            </a: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4. Jefferson Lab, Newport News, VA, USA </a:t>
            </a:r>
            <a:endParaRPr lang="en-US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5  University 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of Liverpool, UK</a:t>
            </a: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. CELIA, University of Bordeaux 1, CNRS UMR 5107,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Talence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, France</a:t>
            </a: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7. BINP, Novosibirsk</a:t>
            </a: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8.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Institut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für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/>
                <a:cs typeface="Arial"/>
              </a:rPr>
              <a:t>Kernphysik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Technische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  <a:cs typeface="Arial"/>
              </a:rPr>
              <a:t>Universität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Darmstadt</a:t>
            </a: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9. 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Massachusetts Institute of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Technology, Boston, MA, USA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5-06-25 at 17.48.1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10518"/>
          <a:stretch/>
        </p:blipFill>
        <p:spPr>
          <a:xfrm>
            <a:off x="35496" y="0"/>
            <a:ext cx="2592288" cy="1036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436602"/>
            <a:ext cx="2067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000" b="1" cap="all" dirty="0">
                <a:solidFill>
                  <a:prstClr val="black"/>
                </a:solidFill>
                <a:latin typeface="Calibri"/>
              </a:rPr>
              <a:t>LIST OF AUTHORS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A. Valloni</a:t>
            </a:r>
          </a:p>
        </p:txBody>
      </p:sp>
      <p:pic>
        <p:nvPicPr>
          <p:cNvPr id="7" name="Picture 6" descr="perle_1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03"/>
          <a:stretch/>
        </p:blipFill>
        <p:spPr>
          <a:xfrm>
            <a:off x="7308304" y="6121055"/>
            <a:ext cx="1008112" cy="7369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079" y="2852936"/>
            <a:ext cx="47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speak up if we forgot you!!!!</a:t>
            </a:r>
            <a:endParaRPr lang="en-GB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41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60648"/>
            <a:ext cx="837165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baseline="30000" dirty="0" smtClean="0">
                <a:solidFill>
                  <a:srgbClr val="12578B"/>
                </a:solidFill>
                <a:latin typeface="Arial"/>
                <a:cs typeface="Arial"/>
              </a:rPr>
              <a:t>Why PERLE?</a:t>
            </a:r>
            <a:endParaRPr lang="en-US" sz="4000" b="1" baseline="30000" dirty="0">
              <a:solidFill>
                <a:srgbClr val="12578B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980728"/>
            <a:ext cx="95613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cap="all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Fundamental Motivation:</a:t>
            </a:r>
          </a:p>
          <a:p>
            <a:pPr defTabSz="914400"/>
            <a:endParaRPr lang="en-US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Validation of key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LHeC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Design Choices</a:t>
            </a:r>
          </a:p>
          <a:p>
            <a:pPr marL="285750" indent="-285750" defTabSz="91440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Build up </a:t>
            </a:r>
            <a:r>
              <a:rPr lang="en-US" b="1" dirty="0">
                <a:solidFill>
                  <a:srgbClr val="12578B"/>
                </a:solidFill>
                <a:latin typeface="Arial" pitchFamily="34" charset="0"/>
                <a:cs typeface="Arial" pitchFamily="34" charset="0"/>
              </a:rPr>
              <a:t>expertise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the design and operation for a facility with a </a:t>
            </a:r>
          </a:p>
          <a:p>
            <a:pPr defTabSz="914400">
              <a:buClr>
                <a:srgbClr val="073896"/>
              </a:buClr>
              <a:buSzPct val="80000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fundamentally new operation mode: </a:t>
            </a:r>
          </a:p>
          <a:p>
            <a:pPr defTabSz="914400">
              <a:buClr>
                <a:srgbClr val="073896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ERLs are circular machines with tolerances and timing requirements </a:t>
            </a:r>
          </a:p>
          <a:p>
            <a:pPr defTabSz="914400">
              <a:buClr>
                <a:srgbClr val="073896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similar to linear accelerators (no ‘automatic’ longitudinal phase stability, etc.) </a:t>
            </a:r>
          </a:p>
          <a:p>
            <a:pPr marL="285750" indent="-285750" defTabSz="91440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40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Proof validity of fundamental </a:t>
            </a:r>
            <a:r>
              <a:rPr lang="en-US" b="1" dirty="0">
                <a:solidFill>
                  <a:srgbClr val="12578B"/>
                </a:solidFill>
                <a:latin typeface="Arial" pitchFamily="34" charset="0"/>
                <a:cs typeface="Arial" pitchFamily="34" charset="0"/>
              </a:rPr>
              <a:t>design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choices:</a:t>
            </a:r>
          </a:p>
          <a:p>
            <a:pPr defTabSz="914400">
              <a:buClr>
                <a:srgbClr val="073896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Multi-turn recirculation (other existing ERLs have only two passages)</a:t>
            </a:r>
          </a:p>
          <a:p>
            <a:pPr defTabSz="914400">
              <a:buClr>
                <a:srgbClr val="073896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Implications of high current operation (3 * [6mA – 12mA] &gt; 30mA!!)</a:t>
            </a:r>
          </a:p>
          <a:p>
            <a:pPr defTabSz="914400">
              <a:buClr>
                <a:srgbClr val="073896"/>
              </a:buClr>
              <a:buSzPct val="80000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test machine and operation </a:t>
            </a:r>
            <a:r>
              <a:rPr lang="en-US" b="1" dirty="0">
                <a:solidFill>
                  <a:srgbClr val="1257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designing </a:t>
            </a:r>
          </a:p>
          <a:p>
            <a:pPr marL="0" lvl="1" defTabSz="914400">
              <a:buClr>
                <a:srgbClr val="073896"/>
              </a:buClr>
              <a:buSzPct val="80000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 large scale facility  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0" lvl="1" defTabSz="914400">
              <a:buClr>
                <a:srgbClr val="073896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Tolerances in terms of field quality of the arc magnets</a:t>
            </a:r>
          </a:p>
          <a:p>
            <a:pPr marL="0" lvl="1" defTabSz="914400">
              <a:buClr>
                <a:srgbClr val="073896"/>
              </a:buClr>
              <a:buSzPct val="80000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Required RF phase stability (RF power) and LLRF requirements</a:t>
            </a:r>
          </a:p>
          <a:p>
            <a:pPr marL="285750" indent="-285750" defTabSz="914400">
              <a:buClr>
                <a:srgbClr val="073896"/>
              </a:buClr>
              <a:buSzPct val="80000"/>
              <a:buFont typeface="Wingdings" pitchFamily="2" charset="2"/>
              <a:buChar char="Ø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A. Valloni</a:t>
            </a:r>
          </a:p>
        </p:txBody>
      </p:sp>
      <p:pic>
        <p:nvPicPr>
          <p:cNvPr id="5" name="Picture 4" descr="perle_1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03"/>
          <a:stretch/>
        </p:blipFill>
        <p:spPr>
          <a:xfrm>
            <a:off x="7308304" y="6121055"/>
            <a:ext cx="1008112" cy="7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35696" y="2884126"/>
          <a:ext cx="4968552" cy="1985034"/>
        </p:xfrm>
        <a:graphic>
          <a:graphicData uri="http://schemas.openxmlformats.org/drawingml/2006/table">
            <a:tbl>
              <a:tblPr firstRow="1" firstCol="1" bandRow="1"/>
              <a:tblGrid>
                <a:gridCol w="3672408"/>
                <a:gridCol w="1296144"/>
              </a:tblGrid>
              <a:tr h="251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TARGET PARAMETER*</a:t>
                      </a:r>
                      <a:endParaRPr kumimoji="0" lang="en-GB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VALUE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1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Injection Energy [MeV]</a:t>
                      </a:r>
                      <a:endParaRPr kumimoji="0" lang="en-GB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Final</a:t>
                      </a:r>
                      <a:r>
                        <a:rPr lang="en-GB" sz="15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Beam 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Energy </a:t>
                      </a:r>
                      <a:r>
                        <a:rPr lang="en-GB" sz="15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[MeV]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905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Normalized emittance γε</a:t>
                      </a:r>
                      <a:r>
                        <a:rPr lang="en-GB" sz="1500" b="1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x,y 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[μm]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&lt;25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Delivered Beam 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Current [mA]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12.8 (6.4)</a:t>
                      </a:r>
                      <a:endParaRPr lang="en-GB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Bunch Spacing [ns]</a:t>
                      </a:r>
                      <a:endParaRPr kumimoji="0" lang="en-GB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(50)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Passes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GB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LHC2_170114_6-0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16182" r="3820" b="23411"/>
          <a:stretch/>
        </p:blipFill>
        <p:spPr>
          <a:xfrm>
            <a:off x="827584" y="4920274"/>
            <a:ext cx="7416824" cy="1173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5649" y="285293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few stages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20" y="452279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endParaRPr lang="en-US" sz="1500" cap="all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buClr>
                <a:srgbClr val="073896"/>
              </a:buClr>
              <a:buSzPct val="80000"/>
            </a:pPr>
            <a:r>
              <a:rPr lang="en-US" sz="1500" dirty="0">
                <a:solidFill>
                  <a:prstClr val="black"/>
                </a:solidFill>
                <a:latin typeface="Arial"/>
                <a:cs typeface="Arial"/>
              </a:rPr>
              <a:t>Dedicated Accelerator physics studies and R&amp;D:</a:t>
            </a:r>
          </a:p>
          <a:p>
            <a:pPr indent="-4572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prstClr val="black"/>
                </a:solidFill>
                <a:latin typeface="Arial"/>
                <a:cs typeface="Arial"/>
              </a:rPr>
              <a:t>Injector studies</a:t>
            </a:r>
          </a:p>
          <a:p>
            <a:pPr indent="-4572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prstClr val="black"/>
                </a:solidFill>
                <a:latin typeface="Arial"/>
                <a:cs typeface="Arial"/>
              </a:rPr>
              <a:t>Beam diagnostics developments and testing with beam </a:t>
            </a:r>
          </a:p>
          <a:p>
            <a:pPr indent="-4572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prstClr val="black"/>
                </a:solidFill>
                <a:latin typeface="Arial"/>
                <a:cs typeface="Arial"/>
              </a:rPr>
              <a:t>SCRF </a:t>
            </a:r>
          </a:p>
          <a:p>
            <a:pPr defTabSz="914400">
              <a:buClr>
                <a:srgbClr val="073896"/>
              </a:buClr>
              <a:buSzPct val="80000"/>
            </a:pPr>
            <a:endParaRPr lang="en-US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buClr>
                <a:srgbClr val="073896"/>
              </a:buClr>
              <a:buSzPct val="80000"/>
            </a:pPr>
            <a:r>
              <a:rPr lang="en-US" sz="1500" dirty="0">
                <a:solidFill>
                  <a:prstClr val="black"/>
                </a:solidFill>
                <a:latin typeface="Arial"/>
                <a:cs typeface="Arial"/>
              </a:rPr>
              <a:t>Scientific and technical applications:</a:t>
            </a:r>
          </a:p>
          <a:p>
            <a:pPr indent="-4572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  <a:latin typeface="Arial"/>
                <a:cs typeface="Arial"/>
              </a:rPr>
              <a:t>Possible use for detector development</a:t>
            </a:r>
          </a:p>
          <a:p>
            <a:pPr indent="-4572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  <a:latin typeface="Arial"/>
                <a:cs typeface="Arial"/>
              </a:rPr>
              <a:t>Controlled quench and damage test for SC magnets</a:t>
            </a:r>
          </a:p>
          <a:p>
            <a:pPr indent="-457200" defTabSz="914400">
              <a:buClr>
                <a:srgbClr val="07389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  <a:latin typeface="Arial"/>
                <a:cs typeface="Arial"/>
              </a:rPr>
              <a:t>Generation of gamma-ray beams via Compton backscattering </a:t>
            </a:r>
            <a:endParaRPr lang="en-GB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buClr>
                <a:srgbClr val="073896"/>
              </a:buClr>
              <a:buSzPct val="80000"/>
            </a:pPr>
            <a:endParaRPr lang="en-GB"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 descr="perle_1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903"/>
          <a:stretch/>
        </p:blipFill>
        <p:spPr>
          <a:xfrm>
            <a:off x="7308304" y="6121055"/>
            <a:ext cx="1008112" cy="736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A. Valloni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60648"/>
            <a:ext cx="837165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baseline="30000" dirty="0" smtClean="0">
                <a:solidFill>
                  <a:srgbClr val="12578B"/>
                </a:solidFill>
                <a:latin typeface="Arial"/>
                <a:cs typeface="Arial"/>
              </a:rPr>
              <a:t>Why PERLE?</a:t>
            </a:r>
            <a:endParaRPr lang="en-US" sz="4000" b="1" baseline="30000" dirty="0">
              <a:solidFill>
                <a:srgbClr val="12578B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0648"/>
            <a:ext cx="693568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baseline="30000" dirty="0">
                <a:solidFill>
                  <a:srgbClr val="12578B"/>
                </a:solidFill>
                <a:latin typeface="Arial"/>
                <a:cs typeface="Arial"/>
              </a:rPr>
              <a:t>PERLE optics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248472" cy="2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91" y="836712"/>
            <a:ext cx="3928955" cy="256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645024"/>
            <a:ext cx="3919933" cy="241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93096"/>
            <a:ext cx="4575608" cy="13681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3608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A. Valloni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LHeC Workshop 2015              Summary Accelerator and ERL Facility Sessions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1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with the ERL Facility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Thu 25</a:t>
            </a:r>
            <a:r>
              <a:rPr lang="en-GB" baseline="30000" dirty="0" smtClean="0"/>
              <a:t>th</a:t>
            </a:r>
            <a:r>
              <a:rPr lang="en-GB" dirty="0" smtClean="0"/>
              <a:t> June, Plenary Session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8" t="72944" r="339" b="-53"/>
          <a:stretch/>
        </p:blipFill>
        <p:spPr>
          <a:xfrm>
            <a:off x="107504" y="4204887"/>
            <a:ext cx="8734744" cy="13628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1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fld id="{2C528E6F-3FE3-4C96-9CA8-BA3B220D86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886322"/>
            <a:ext cx="63912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 flipV="1">
            <a:off x="7236296" y="1628800"/>
            <a:ext cx="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123728" y="1628800"/>
            <a:ext cx="547260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08304" y="1772816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85052" y="1412776"/>
            <a:ext cx="1214884" cy="923330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9×10</a:t>
            </a:r>
            <a:r>
              <a:rPr lang="en-US" b="1" baseline="30000" dirty="0" smtClean="0">
                <a:solidFill>
                  <a:prstClr val="white"/>
                </a:solidFill>
              </a:rPr>
              <a:t>12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US" b="1" dirty="0" smtClean="0">
                <a:solidFill>
                  <a:prstClr val="white"/>
                </a:solidFill>
              </a:rPr>
              <a:t>ERL facility</a:t>
            </a:r>
          </a:p>
          <a:p>
            <a:r>
              <a:rPr lang="en-US" b="1" dirty="0" smtClean="0">
                <a:solidFill>
                  <a:prstClr val="white"/>
                </a:solidFill>
              </a:rPr>
              <a:t>@ 30 MeV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083524" y="1620849"/>
            <a:ext cx="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43808" y="1700808"/>
            <a:ext cx="37444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7505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4211960" y="4941168"/>
            <a:ext cx="2448272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06" y="0"/>
            <a:ext cx="3534745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0" y="0"/>
            <a:ext cx="2873479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white"/>
                </a:solidFill>
              </a:rPr>
              <a:t>Higs</a:t>
            </a:r>
            <a:r>
              <a:rPr lang="en-US" sz="2400" b="1" dirty="0" smtClean="0">
                <a:solidFill>
                  <a:prstClr val="white"/>
                </a:solidFill>
              </a:rPr>
              <a:t> @ Duke Univ.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World’s most intense</a:t>
            </a:r>
            <a:r>
              <a:rPr lang="en-US" sz="2000" dirty="0" smtClean="0">
                <a:solidFill>
                  <a:prstClr val="white"/>
                </a:solidFill>
              </a:rPr>
              <a:t/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b="1" dirty="0" smtClean="0">
                <a:solidFill>
                  <a:prstClr val="white"/>
                </a:solidFill>
                <a:latin typeface="Symbol" panose="05050102010706020507" pitchFamily="18" charset="2"/>
              </a:rPr>
              <a:t>g </a:t>
            </a:r>
            <a:r>
              <a:rPr lang="en-US" sz="2400" b="1" dirty="0" smtClean="0">
                <a:solidFill>
                  <a:prstClr val="white"/>
                </a:solidFill>
              </a:rPr>
              <a:t>source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9477" y="352611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Fabian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Zomer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/LAL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2286000" y="2895600"/>
            <a:ext cx="1905000" cy="1752600"/>
            <a:chOff x="1488" y="2352"/>
            <a:chExt cx="1200" cy="1104"/>
          </a:xfrm>
        </p:grpSpPr>
        <p:sp>
          <p:nvSpPr>
            <p:cNvPr id="19496" name="Line 4"/>
            <p:cNvSpPr>
              <a:spLocks noChangeShapeType="1"/>
            </p:cNvSpPr>
            <p:nvPr/>
          </p:nvSpPr>
          <p:spPr bwMode="auto">
            <a:xfrm>
              <a:off x="2112" y="2352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97" name="Line 5"/>
            <p:cNvSpPr>
              <a:spLocks noChangeShapeType="1"/>
            </p:cNvSpPr>
            <p:nvPr/>
          </p:nvSpPr>
          <p:spPr bwMode="auto">
            <a:xfrm flipV="1">
              <a:off x="1488" y="2352"/>
              <a:ext cx="816" cy="110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38200" y="44196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gs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1524000" y="4648200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1828800" y="1676400"/>
            <a:ext cx="990600" cy="297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7315200" y="2743200"/>
            <a:ext cx="563563" cy="1447800"/>
            <a:chOff x="4608" y="1728"/>
            <a:chExt cx="355" cy="912"/>
          </a:xfrm>
        </p:grpSpPr>
        <p:sp>
          <p:nvSpPr>
            <p:cNvPr id="19494" name="Text Box 10"/>
            <p:cNvSpPr txBox="1">
              <a:spLocks noChangeArrowheads="1"/>
            </p:cNvSpPr>
            <p:nvPr/>
          </p:nvSpPr>
          <p:spPr bwMode="auto">
            <a:xfrm>
              <a:off x="4608" y="1968"/>
              <a:ext cx="3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4000" b="1">
                  <a:solidFill>
                    <a:srgbClr val="FF0000"/>
                  </a:solidFill>
                  <a:sym typeface="Symbol" pitchFamily="18" charset="2"/>
                </a:rPr>
                <a:t>´</a:t>
              </a:r>
            </a:p>
          </p:txBody>
        </p:sp>
        <p:sp>
          <p:nvSpPr>
            <p:cNvPr id="19495" name="Line 11"/>
            <p:cNvSpPr>
              <a:spLocks noChangeShapeType="1"/>
            </p:cNvSpPr>
            <p:nvPr/>
          </p:nvSpPr>
          <p:spPr bwMode="auto">
            <a:xfrm>
              <a:off x="4616" y="1728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9465" name="Group 12"/>
          <p:cNvGrpSpPr>
            <a:grpSpLocks/>
          </p:cNvGrpSpPr>
          <p:nvPr/>
        </p:nvGrpSpPr>
        <p:grpSpPr bwMode="auto">
          <a:xfrm>
            <a:off x="762000" y="2895600"/>
            <a:ext cx="762000" cy="701675"/>
            <a:chOff x="576" y="1960"/>
            <a:chExt cx="480" cy="442"/>
          </a:xfrm>
        </p:grpSpPr>
        <p:sp>
          <p:nvSpPr>
            <p:cNvPr id="19492" name="Line 13"/>
            <p:cNvSpPr>
              <a:spLocks noChangeShapeType="1"/>
            </p:cNvSpPr>
            <p:nvPr/>
          </p:nvSpPr>
          <p:spPr bwMode="auto">
            <a:xfrm>
              <a:off x="576" y="240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93" name="Text Box 14"/>
            <p:cNvSpPr txBox="1">
              <a:spLocks noChangeArrowheads="1"/>
            </p:cNvSpPr>
            <p:nvPr/>
          </p:nvSpPr>
          <p:spPr bwMode="auto">
            <a:xfrm>
              <a:off x="645" y="1960"/>
              <a:ext cx="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4000" b="1">
                  <a:solidFill>
                    <a:srgbClr val="FF0000"/>
                  </a:solidFill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1828800" y="1989138"/>
            <a:ext cx="3781425" cy="822325"/>
            <a:chOff x="1152" y="1253"/>
            <a:chExt cx="2382" cy="518"/>
          </a:xfrm>
        </p:grpSpPr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1152" y="1440"/>
              <a:ext cx="134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91" name="Text Box 17"/>
            <p:cNvSpPr txBox="1">
              <a:spLocks noChangeArrowheads="1"/>
            </p:cNvSpPr>
            <p:nvPr/>
          </p:nvSpPr>
          <p:spPr bwMode="auto">
            <a:xfrm>
              <a:off x="2426" y="1253"/>
              <a:ext cx="11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2400" b="1">
                  <a:solidFill>
                    <a:srgbClr val="99CC00"/>
                  </a:solidFill>
                </a:rPr>
                <a:t>Separation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2400" b="1">
                  <a:solidFill>
                    <a:srgbClr val="99CC00"/>
                  </a:solidFill>
                </a:rPr>
                <a:t>threshold</a:t>
              </a:r>
            </a:p>
          </p:txBody>
        </p:sp>
      </p:grpSp>
      <p:sp>
        <p:nvSpPr>
          <p:cNvPr id="19467" name="Text Box 18"/>
          <p:cNvSpPr txBox="1">
            <a:spLocks noChangeArrowheads="1"/>
          </p:cNvSpPr>
          <p:nvPr/>
        </p:nvSpPr>
        <p:spPr bwMode="auto">
          <a:xfrm>
            <a:off x="1639888" y="4876800"/>
            <a:ext cx="595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b="1" baseline="30000">
                <a:solidFill>
                  <a:srgbClr val="000000"/>
                </a:solidFill>
              </a:rPr>
              <a:t>A</a:t>
            </a:r>
            <a:r>
              <a:rPr lang="de-DE" altLang="de-DE" b="1">
                <a:solidFill>
                  <a:srgbClr val="000000"/>
                </a:solidFill>
              </a:rPr>
              <a:t>X</a:t>
            </a:r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6858000" y="4191000"/>
            <a:ext cx="914400" cy="519113"/>
            <a:chOff x="4368" y="3168"/>
            <a:chExt cx="576" cy="327"/>
          </a:xfrm>
        </p:grpSpPr>
        <p:sp>
          <p:nvSpPr>
            <p:cNvPr id="19488" name="Line 20"/>
            <p:cNvSpPr>
              <a:spLocks noChangeShapeType="1"/>
            </p:cNvSpPr>
            <p:nvPr/>
          </p:nvSpPr>
          <p:spPr bwMode="auto">
            <a:xfrm>
              <a:off x="4368" y="3168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89" name="Text Box 21"/>
            <p:cNvSpPr txBox="1">
              <a:spLocks noChangeArrowheads="1"/>
            </p:cNvSpPr>
            <p:nvPr/>
          </p:nvSpPr>
          <p:spPr bwMode="auto">
            <a:xfrm>
              <a:off x="4464" y="3168"/>
              <a:ext cx="4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b="1" baseline="30000">
                  <a:solidFill>
                    <a:srgbClr val="000000"/>
                  </a:solidFill>
                </a:rPr>
                <a:t>A´</a:t>
              </a:r>
              <a:r>
                <a:rPr lang="de-DE" altLang="de-DE" b="1">
                  <a:solidFill>
                    <a:srgbClr val="000000"/>
                  </a:solidFill>
                </a:rPr>
                <a:t>Y</a:t>
              </a:r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2362200" y="1676400"/>
            <a:ext cx="5410200" cy="1066800"/>
            <a:chOff x="1536" y="1584"/>
            <a:chExt cx="3408" cy="672"/>
          </a:xfrm>
        </p:grpSpPr>
        <p:sp>
          <p:nvSpPr>
            <p:cNvPr id="19485" name="Line 23"/>
            <p:cNvSpPr>
              <a:spLocks noChangeShapeType="1"/>
            </p:cNvSpPr>
            <p:nvPr/>
          </p:nvSpPr>
          <p:spPr bwMode="auto">
            <a:xfrm>
              <a:off x="1536" y="1584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86" name="Line 24"/>
            <p:cNvSpPr>
              <a:spLocks noChangeShapeType="1"/>
            </p:cNvSpPr>
            <p:nvPr/>
          </p:nvSpPr>
          <p:spPr bwMode="auto">
            <a:xfrm>
              <a:off x="4368" y="2256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87" name="Line 25"/>
            <p:cNvSpPr>
              <a:spLocks noChangeShapeType="1"/>
            </p:cNvSpPr>
            <p:nvPr/>
          </p:nvSpPr>
          <p:spPr bwMode="auto">
            <a:xfrm>
              <a:off x="3792" y="1584"/>
              <a:ext cx="864" cy="672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7772400" y="4191000"/>
            <a:ext cx="1003300" cy="677863"/>
            <a:chOff x="5128" y="3241"/>
            <a:chExt cx="632" cy="427"/>
          </a:xfrm>
        </p:grpSpPr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5128" y="3241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5486" y="3264"/>
              <a:ext cx="2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3600" b="1">
                  <a:solidFill>
                    <a:srgbClr val="FF6600"/>
                  </a:solidFill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2438400" y="4759413"/>
            <a:ext cx="603567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 dirty="0" err="1">
                <a:solidFill>
                  <a:srgbClr val="FF0000"/>
                </a:solidFill>
              </a:rPr>
              <a:t>Nuclear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</a:rPr>
              <a:t>Resonance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</a:rPr>
              <a:t>Fluorescence</a:t>
            </a:r>
            <a:r>
              <a:rPr lang="de-DE" altLang="de-DE" sz="2400" b="1" dirty="0">
                <a:solidFill>
                  <a:srgbClr val="FF0000"/>
                </a:solidFill>
              </a:rPr>
              <a:t> (NRF)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 dirty="0" err="1">
                <a:solidFill>
                  <a:srgbClr val="FF6600"/>
                </a:solidFill>
              </a:rPr>
              <a:t>Photoactivation</a:t>
            </a:r>
            <a:endParaRPr lang="de-DE" altLang="de-DE" sz="2400" b="1" dirty="0">
              <a:solidFill>
                <a:srgbClr val="FF6600"/>
              </a:solidFill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 dirty="0" err="1">
                <a:solidFill>
                  <a:srgbClr val="669900"/>
                </a:solidFill>
              </a:rPr>
              <a:t>Photodesintegration</a:t>
            </a:r>
            <a:endParaRPr lang="de-DE" altLang="de-DE" sz="2400" b="1" dirty="0">
              <a:solidFill>
                <a:srgbClr val="669900"/>
              </a:solidFill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 dirty="0" err="1">
                <a:solidFill>
                  <a:srgbClr val="333399"/>
                </a:solidFill>
              </a:rPr>
              <a:t>Photofission</a:t>
            </a:r>
            <a:endParaRPr lang="de-DE" altLang="de-DE" sz="2400" b="1" dirty="0">
              <a:solidFill>
                <a:srgbClr val="333399"/>
              </a:solidFill>
            </a:endParaRPr>
          </a:p>
        </p:txBody>
      </p: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3898900" y="4114800"/>
            <a:ext cx="749300" cy="677863"/>
            <a:chOff x="2456" y="2592"/>
            <a:chExt cx="472" cy="427"/>
          </a:xfrm>
        </p:grpSpPr>
        <p:sp>
          <p:nvSpPr>
            <p:cNvPr id="19481" name="Line 31"/>
            <p:cNvSpPr>
              <a:spLocks noChangeShapeType="1"/>
            </p:cNvSpPr>
            <p:nvPr/>
          </p:nvSpPr>
          <p:spPr bwMode="auto">
            <a:xfrm>
              <a:off x="2640" y="259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82" name="Text Box 32"/>
            <p:cNvSpPr txBox="1">
              <a:spLocks noChangeArrowheads="1"/>
            </p:cNvSpPr>
            <p:nvPr/>
          </p:nvSpPr>
          <p:spPr bwMode="auto">
            <a:xfrm>
              <a:off x="2456" y="2615"/>
              <a:ext cx="2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3600" b="1">
                  <a:solidFill>
                    <a:srgbClr val="FF6600"/>
                  </a:solidFill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827088" y="2205038"/>
            <a:ext cx="180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>
                <a:solidFill>
                  <a:srgbClr val="333399"/>
                </a:solidFill>
              </a:rPr>
              <a:t>Absorption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5454650" y="5678488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400" b="1">
                <a:solidFill>
                  <a:srgbClr val="FF6600"/>
                </a:solidFill>
              </a:rPr>
              <a:t>(-activation)</a:t>
            </a:r>
          </a:p>
        </p:txBody>
      </p: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3276600" y="2895600"/>
            <a:ext cx="1160463" cy="1219200"/>
            <a:chOff x="2112" y="2352"/>
            <a:chExt cx="731" cy="768"/>
          </a:xfrm>
        </p:grpSpPr>
        <p:sp>
          <p:nvSpPr>
            <p:cNvPr id="19478" name="Text Box 36"/>
            <p:cNvSpPr txBox="1">
              <a:spLocks noChangeArrowheads="1"/>
            </p:cNvSpPr>
            <p:nvPr/>
          </p:nvSpPr>
          <p:spPr bwMode="auto">
            <a:xfrm>
              <a:off x="2488" y="2544"/>
              <a:ext cx="3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4000" b="1">
                  <a:solidFill>
                    <a:srgbClr val="FF0000"/>
                  </a:solidFill>
                  <a:sym typeface="Symbol" pitchFamily="18" charset="2"/>
                </a:rPr>
                <a:t>´</a:t>
              </a:r>
            </a:p>
          </p:txBody>
        </p:sp>
        <p:sp>
          <p:nvSpPr>
            <p:cNvPr id="19479" name="Line 37"/>
            <p:cNvSpPr>
              <a:spLocks noChangeShapeType="1"/>
            </p:cNvSpPr>
            <p:nvPr/>
          </p:nvSpPr>
          <p:spPr bwMode="auto">
            <a:xfrm>
              <a:off x="2112" y="3120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80" name="Line 38"/>
            <p:cNvSpPr>
              <a:spLocks noChangeShapeType="1"/>
            </p:cNvSpPr>
            <p:nvPr/>
          </p:nvSpPr>
          <p:spPr bwMode="auto">
            <a:xfrm>
              <a:off x="2496" y="2352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7462838" y="2024063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92D050"/>
                </a:solidFill>
              </a:rPr>
              <a:t>~ 8 MeV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Photonuclear</a:t>
            </a:r>
            <a:r>
              <a:rPr lang="de-DE" altLang="de-DE" dirty="0"/>
              <a:t> </a:t>
            </a:r>
            <a:r>
              <a:rPr lang="de-DE" altLang="de-DE" dirty="0" err="1"/>
              <a:t>Reactions</a:t>
            </a:r>
            <a:endParaRPr lang="de-DE" dirty="0"/>
          </a:p>
        </p:txBody>
      </p:sp>
      <p:sp>
        <p:nvSpPr>
          <p:cNvPr id="40" name="Rectangle 39"/>
          <p:cNvSpPr/>
          <p:nvPr/>
        </p:nvSpPr>
        <p:spPr>
          <a:xfrm>
            <a:off x="5672437" y="1167134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Norbert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Pietralla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/TU Darmstadt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9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70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4257" y="85219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Jan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Bernauer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/MIT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328592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8392" y="1866181"/>
            <a:ext cx="6400800" cy="2286000"/>
          </a:xfrm>
        </p:spPr>
        <p:txBody>
          <a:bodyPr/>
          <a:lstStyle/>
          <a:p>
            <a:r>
              <a:rPr lang="en-GB" dirty="0" smtClean="0"/>
              <a:t>Accelerator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78392" y="332656"/>
            <a:ext cx="6400800" cy="1509712"/>
          </a:xfrm>
        </p:spPr>
        <p:txBody>
          <a:bodyPr/>
          <a:lstStyle/>
          <a:p>
            <a:r>
              <a:rPr lang="en-GB" dirty="0" smtClean="0"/>
              <a:t>Fri 26</a:t>
            </a:r>
            <a:r>
              <a:rPr lang="en-GB" baseline="30000" dirty="0" smtClean="0"/>
              <a:t>th</a:t>
            </a:r>
            <a:r>
              <a:rPr lang="en-GB" dirty="0" smtClean="0"/>
              <a:t> June, Morning Session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8" y="2564904"/>
            <a:ext cx="7633522" cy="235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874717"/>
            <a:ext cx="7638946" cy="11896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LHeC</a:t>
            </a:r>
            <a:r>
              <a:rPr lang="en-GB" dirty="0" smtClean="0"/>
              <a:t> Workshop 2015              Summary Accelerator and ERL Facility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FCC-he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7704" y="6492875"/>
            <a:ext cx="5328592" cy="365125"/>
          </a:xfrm>
        </p:spPr>
        <p:txBody>
          <a:bodyPr/>
          <a:lstStyle/>
          <a:p>
            <a:r>
              <a:rPr lang="en-GB" dirty="0" err="1"/>
              <a:t>LHeC</a:t>
            </a:r>
            <a:r>
              <a:rPr lang="en-GB" dirty="0"/>
              <a:t> Workshop 2015              Summary Accelerator and ERL Facility Sessions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001" y="811768"/>
            <a:ext cx="8915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FCC should be consistent with FCC-he option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Very preliminary assessment of potential parameters presented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Design based on </a:t>
            </a:r>
            <a:r>
              <a:rPr lang="en-US" dirty="0" err="1" smtClean="0">
                <a:solidFill>
                  <a:prstClr val="black"/>
                </a:solidFill>
              </a:rPr>
              <a:t>LHeC</a:t>
            </a:r>
            <a:r>
              <a:rPr lang="en-US" dirty="0" smtClean="0">
                <a:solidFill>
                  <a:prstClr val="black"/>
                </a:solidFill>
              </a:rPr>
              <a:t> ERL with increased current and FCC-</a:t>
            </a:r>
            <a:r>
              <a:rPr lang="en-US" dirty="0" err="1" smtClean="0">
                <a:solidFill>
                  <a:prstClr val="black"/>
                </a:solidFill>
              </a:rPr>
              <a:t>hh</a:t>
            </a:r>
            <a:r>
              <a:rPr lang="en-US" dirty="0" smtClean="0">
                <a:solidFill>
                  <a:prstClr val="black"/>
                </a:solidFill>
              </a:rPr>
              <a:t> ring</a:t>
            </a: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Could hope for 250 to 380 fb</a:t>
            </a:r>
            <a:r>
              <a:rPr lang="en-US" baseline="30000" dirty="0" smtClean="0">
                <a:solidFill>
                  <a:prstClr val="black"/>
                </a:solidFill>
              </a:rPr>
              <a:t>-1</a:t>
            </a:r>
            <a:r>
              <a:rPr lang="en-US" dirty="0" smtClean="0">
                <a:solidFill>
                  <a:prstClr val="black"/>
                </a:solidFill>
              </a:rPr>
              <a:t> per 5 years during FCC-</a:t>
            </a:r>
            <a:r>
              <a:rPr lang="en-US" dirty="0" err="1" smtClean="0">
                <a:solidFill>
                  <a:prstClr val="black"/>
                </a:solidFill>
              </a:rPr>
              <a:t>hh</a:t>
            </a:r>
            <a:r>
              <a:rPr lang="en-US" dirty="0" smtClean="0">
                <a:solidFill>
                  <a:prstClr val="black"/>
                </a:solidFill>
              </a:rPr>
              <a:t> baseline operation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Strong dependence on ion gap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Parameter assumptions need to be verified by studies (electron charge, proton beta-function, …)</a:t>
            </a:r>
          </a:p>
          <a:p>
            <a:pPr marL="285750" indent="-285750" defTabSz="457200">
              <a:buFont typeface="Arial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Similar performance for FCC-</a:t>
            </a:r>
            <a:r>
              <a:rPr lang="en-US" dirty="0" err="1" smtClean="0">
                <a:solidFill>
                  <a:prstClr val="black"/>
                </a:solidFill>
              </a:rPr>
              <a:t>hh</a:t>
            </a:r>
            <a:r>
              <a:rPr lang="en-US" dirty="0" smtClean="0">
                <a:solidFill>
                  <a:prstClr val="black"/>
                </a:solidFill>
              </a:rPr>
              <a:t> during ultimate operation for 25ns proton bunch spacing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difficulties fo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dirty="0" smtClean="0">
                <a:solidFill>
                  <a:prstClr val="black"/>
                </a:solidFill>
              </a:rPr>
              <a:t> 5ns =&gt; could be of O(100 fb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baseline="30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 per </a:t>
            </a:r>
            <a:r>
              <a:rPr lang="en-US" dirty="0">
                <a:solidFill>
                  <a:prstClr val="black"/>
                </a:solidFill>
              </a:rPr>
              <a:t>5 </a:t>
            </a:r>
            <a:r>
              <a:rPr lang="en-US" dirty="0" smtClean="0">
                <a:solidFill>
                  <a:prstClr val="black"/>
                </a:solidFill>
              </a:rPr>
              <a:t>years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Parameter </a:t>
            </a:r>
            <a:r>
              <a:rPr lang="en-US" dirty="0" smtClean="0">
                <a:solidFill>
                  <a:prstClr val="black"/>
                </a:solidFill>
              </a:rPr>
              <a:t>limitations </a:t>
            </a:r>
            <a:r>
              <a:rPr lang="en-US" dirty="0">
                <a:solidFill>
                  <a:prstClr val="black"/>
                </a:solidFill>
              </a:rPr>
              <a:t>need </a:t>
            </a:r>
            <a:r>
              <a:rPr lang="en-US" dirty="0" smtClean="0">
                <a:solidFill>
                  <a:prstClr val="black"/>
                </a:solidFill>
              </a:rPr>
              <a:t>to </a:t>
            </a:r>
            <a:r>
              <a:rPr lang="en-US" dirty="0">
                <a:solidFill>
                  <a:prstClr val="black"/>
                </a:solidFill>
              </a:rPr>
              <a:t>be </a:t>
            </a:r>
            <a:r>
              <a:rPr lang="en-US" dirty="0" smtClean="0">
                <a:solidFill>
                  <a:prstClr val="black"/>
                </a:solidFill>
              </a:rPr>
              <a:t>explored (electron </a:t>
            </a:r>
            <a:r>
              <a:rPr lang="en-US" dirty="0" err="1" smtClean="0">
                <a:solidFill>
                  <a:prstClr val="black"/>
                </a:solidFill>
              </a:rPr>
              <a:t>emittance</a:t>
            </a:r>
            <a:r>
              <a:rPr lang="en-US" dirty="0" smtClean="0">
                <a:solidFill>
                  <a:prstClr val="black"/>
                </a:solidFill>
              </a:rPr>
              <a:t>, proton beta-function, …)</a:t>
            </a: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Some remarks: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Variation of proton beam during luminosity run is important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Strong pinch is important and leads to almost universal electron beta-function of O(45mm)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Need to explore electron filling patterns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How can we best profit from different electron </a:t>
            </a:r>
            <a:r>
              <a:rPr lang="en-US" dirty="0" err="1" smtClean="0">
                <a:solidFill>
                  <a:prstClr val="black"/>
                </a:solidFill>
              </a:rPr>
              <a:t>emittance</a:t>
            </a:r>
            <a:r>
              <a:rPr lang="en-US" dirty="0" smtClean="0">
                <a:solidFill>
                  <a:prstClr val="black"/>
                </a:solidFill>
              </a:rPr>
              <a:t> growth in the two planes?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Operational models of </a:t>
            </a:r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CC-</a:t>
            </a:r>
            <a:r>
              <a:rPr lang="en-US" dirty="0" err="1" smtClean="0">
                <a:solidFill>
                  <a:prstClr val="black"/>
                </a:solidFill>
              </a:rPr>
              <a:t>hh</a:t>
            </a:r>
            <a:r>
              <a:rPr lang="en-US" dirty="0" smtClean="0">
                <a:solidFill>
                  <a:prstClr val="black"/>
                </a:solidFill>
              </a:rPr>
              <a:t> are being further developed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Much more work to be done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257" y="85219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Daniel Schulte/CERN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30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8392" y="726796"/>
            <a:ext cx="6400800" cy="2286000"/>
          </a:xfrm>
        </p:spPr>
        <p:txBody>
          <a:bodyPr/>
          <a:lstStyle/>
          <a:p>
            <a:r>
              <a:rPr lang="en-GB" dirty="0" smtClean="0"/>
              <a:t>ERL Facility (</a:t>
            </a:r>
            <a:r>
              <a:rPr lang="en-GB" cap="none" dirty="0" err="1" smtClean="0"/>
              <a:t>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78392" y="332656"/>
            <a:ext cx="6400800" cy="390398"/>
          </a:xfrm>
        </p:spPr>
        <p:txBody>
          <a:bodyPr/>
          <a:lstStyle/>
          <a:p>
            <a:r>
              <a:rPr lang="en-GB" dirty="0" smtClean="0"/>
              <a:t>Fri 26</a:t>
            </a:r>
            <a:r>
              <a:rPr lang="en-GB" baseline="30000" dirty="0" smtClean="0"/>
              <a:t>th</a:t>
            </a:r>
            <a:r>
              <a:rPr lang="en-GB" dirty="0" smtClean="0"/>
              <a:t> June, Morning Session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0616-214C-4C4B-BDF9-F6E9678DEF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19722"/>
              </p:ext>
            </p:extLst>
          </p:nvPr>
        </p:nvGraphicFramePr>
        <p:xfrm>
          <a:off x="251520" y="1412776"/>
          <a:ext cx="8640960" cy="5156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45319"/>
                <a:gridCol w="309564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MESA</a:t>
                      </a:r>
                      <a:r>
                        <a:rPr lang="en-GB" sz="1600" baseline="0" dirty="0" smtClean="0"/>
                        <a:t> Progress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Kurt </a:t>
                      </a:r>
                      <a:r>
                        <a:rPr lang="en-GB" sz="1600" dirty="0" err="1" smtClean="0"/>
                        <a:t>Aulenbacher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 Intensity ERL Developments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Christopher Mayes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ERL Design</a:t>
                      </a:r>
                      <a:r>
                        <a:rPr lang="en-GB" sz="1600" baseline="0" dirty="0" smtClean="0"/>
                        <a:t> based on FFAG arcs (</a:t>
                      </a:r>
                      <a:r>
                        <a:rPr lang="en-GB" sz="1600" baseline="0" dirty="0" err="1" smtClean="0"/>
                        <a:t>eRHIC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LHeC</a:t>
                      </a:r>
                      <a:r>
                        <a:rPr lang="en-GB" sz="1600" baseline="0" dirty="0" smtClean="0"/>
                        <a:t>, Cornell)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Dejan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Trbojevic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RF performance of SC cavities with nitrogen</a:t>
                      </a:r>
                      <a:r>
                        <a:rPr lang="en-GB" sz="1600" baseline="0" dirty="0" smtClean="0"/>
                        <a:t> doping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Anna </a:t>
                      </a:r>
                      <a:r>
                        <a:rPr lang="en-GB" sz="1600" dirty="0" err="1" smtClean="0"/>
                        <a:t>Grasselino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400 MHz cavity development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Ilan</a:t>
                      </a:r>
                      <a:r>
                        <a:rPr lang="en-GB" sz="1600" dirty="0" smtClean="0"/>
                        <a:t> Ben-</a:t>
                      </a:r>
                      <a:r>
                        <a:rPr lang="en-GB" sz="1600" dirty="0" err="1" smtClean="0"/>
                        <a:t>Zvi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ERL SCRF Facility for CERN – CDR Status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Erk Jensen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Source and Injector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Boris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Militsyn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ERL Facility: Design and Parameters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Alessandra </a:t>
                      </a:r>
                      <a:r>
                        <a:rPr lang="en-GB" sz="1600" dirty="0" err="1" smtClean="0"/>
                        <a:t>Valloni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Photon Beam Generation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Fabian </a:t>
                      </a:r>
                      <a:r>
                        <a:rPr lang="en-GB" sz="1600" dirty="0" err="1" smtClean="0"/>
                        <a:t>Zomer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Cavities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Rama Calaga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Magnets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Attilio Milanese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Cryomodule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Andrew</a:t>
                      </a:r>
                      <a:r>
                        <a:rPr lang="en-GB" sz="1600" baseline="0" dirty="0" smtClean="0"/>
                        <a:t> Hutton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Nuria</a:t>
                      </a:r>
                      <a:r>
                        <a:rPr lang="en-GB" sz="1600" dirty="0" smtClean="0"/>
                        <a:t> Catalan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LHeC</a:t>
                      </a:r>
                      <a:r>
                        <a:rPr lang="en-GB" sz="1600" dirty="0" smtClean="0"/>
                        <a:t> Cavity Design Considerations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Frank </a:t>
                      </a:r>
                      <a:r>
                        <a:rPr lang="en-GB" sz="1600" dirty="0" err="1" smtClean="0"/>
                        <a:t>Marhauser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2900363" y="6556375"/>
            <a:ext cx="887412" cy="257175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52800" y="6623050"/>
            <a:ext cx="147637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8723313" y="6546850"/>
            <a:ext cx="2746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908148" y="118624"/>
            <a:ext cx="7439025" cy="749807"/>
            <a:chOff x="908148" y="433448"/>
            <a:chExt cx="7439025" cy="749807"/>
          </a:xfrm>
        </p:grpSpPr>
        <p:sp>
          <p:nvSpPr>
            <p:cNvPr id="33803" name="Text Box 5"/>
            <p:cNvSpPr txBox="1">
              <a:spLocks noChangeArrowheads="1"/>
            </p:cNvSpPr>
            <p:nvPr/>
          </p:nvSpPr>
          <p:spPr bwMode="auto">
            <a:xfrm>
              <a:off x="908148" y="479882"/>
              <a:ext cx="743902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solidFill>
                    <a:srgbClr val="2952A3"/>
                  </a:solidFill>
                  <a:latin typeface="Times New Roman" charset="0"/>
                  <a:cs typeface="Times New Roman" charset="0"/>
                </a:rPr>
                <a:t>LHeC</a:t>
              </a:r>
              <a:r>
                <a:rPr lang="en-US" sz="3200" dirty="0" smtClean="0">
                  <a:solidFill>
                    <a:srgbClr val="2952A3"/>
                  </a:solidFill>
                  <a:latin typeface="Times New Roman" charset="0"/>
                  <a:cs typeface="Times New Roman" charset="0"/>
                </a:rPr>
                <a:t> ERL – Lattice Design</a:t>
              </a:r>
              <a:endParaRPr lang="en-US" sz="3200" u="sng" dirty="0">
                <a:solidFill>
                  <a:srgbClr val="2952A3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33804" name="Picture 5" descr="Logo LHeC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87" y="433448"/>
              <a:ext cx="1174703" cy="74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0963" y="6656388"/>
            <a:ext cx="6426200" cy="20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4242" y="0"/>
            <a:ext cx="1599758" cy="307777"/>
          </a:xfrm>
          <a:prstGeom prst="rect">
            <a:avLst/>
          </a:prstGeom>
          <a:solidFill>
            <a:srgbClr val="C5FFBB"/>
          </a:solidFill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</a:pPr>
            <a:r>
              <a:rPr lang="en-US" sz="1400" dirty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A. 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Bogacz, </a:t>
            </a:r>
            <a:r>
              <a:rPr lang="en-US" sz="1400" dirty="0" err="1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JLab</a:t>
            </a:r>
            <a:endParaRPr lang="en-US" sz="1400" dirty="0">
              <a:solidFill>
                <a:srgbClr val="7030A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0" y="3017827"/>
            <a:ext cx="8597179" cy="1954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46719"/>
            <a:ext cx="8955395" cy="21928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694" y="4852453"/>
            <a:ext cx="8825135" cy="1921857"/>
            <a:chOff x="0" y="2362567"/>
            <a:chExt cx="9144000" cy="31741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62567"/>
              <a:ext cx="9144000" cy="31557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30559" y="5308369"/>
              <a:ext cx="445056" cy="227967"/>
            </a:xfrm>
            <a:prstGeom prst="rect">
              <a:avLst/>
            </a:prstGeom>
            <a:solidFill>
              <a:srgbClr val="FFFFFF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14484" y="5308791"/>
              <a:ext cx="445056" cy="227967"/>
            </a:xfrm>
            <a:prstGeom prst="rect">
              <a:avLst/>
            </a:prstGeom>
            <a:solidFill>
              <a:srgbClr val="FFFFFF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3273" y="1249216"/>
            <a:ext cx="2236135" cy="307777"/>
          </a:xfrm>
          <a:prstGeom prst="rect">
            <a:avLst/>
          </a:prstGeom>
          <a:solidFill>
            <a:srgbClr val="FFF8A7"/>
          </a:solidFill>
        </p:spPr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</a:pPr>
            <a:r>
              <a:rPr lang="en-US" sz="1400" dirty="0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Multi-pass </a:t>
            </a:r>
            <a:r>
              <a:rPr lang="en-US" sz="1400" dirty="0" err="1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linac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 optics</a:t>
            </a:r>
            <a:endParaRPr lang="en-US" sz="1400" dirty="0">
              <a:solidFill>
                <a:srgbClr val="7030A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4483" y="3268772"/>
            <a:ext cx="2236135" cy="307777"/>
          </a:xfrm>
          <a:prstGeom prst="rect">
            <a:avLst/>
          </a:prstGeom>
          <a:solidFill>
            <a:srgbClr val="FFF8A7"/>
          </a:solidFill>
        </p:spPr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</a:pPr>
            <a:r>
              <a:rPr lang="en-US" sz="1400" dirty="0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Isochronous arc optics</a:t>
            </a:r>
            <a:endParaRPr lang="en-US" sz="1400" dirty="0">
              <a:solidFill>
                <a:srgbClr val="7030A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3198" y="4864957"/>
            <a:ext cx="4504834" cy="307777"/>
          </a:xfrm>
          <a:prstGeom prst="rect">
            <a:avLst/>
          </a:prstGeom>
          <a:solidFill>
            <a:srgbClr val="FFF8A7"/>
          </a:solidFill>
        </p:spPr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</a:pPr>
            <a:r>
              <a:rPr lang="en-US" sz="1400" dirty="0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Arc with an IR bypass - </a:t>
            </a:r>
            <a:r>
              <a:rPr lang="en-US" sz="1400" dirty="0" err="1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emittance</a:t>
            </a:r>
            <a:r>
              <a:rPr lang="en-US" sz="1400" dirty="0" smtClean="0">
                <a:solidFill>
                  <a:srgbClr val="7030A0"/>
                </a:solidFill>
                <a:latin typeface="Arial"/>
                <a:ea typeface="ＭＳ Ｐゴシック" charset="0"/>
                <a:cs typeface="Arial"/>
              </a:rPr>
              <a:t> preserving optics</a:t>
            </a:r>
            <a:endParaRPr lang="en-US" sz="1400" dirty="0">
              <a:solidFill>
                <a:srgbClr val="7030A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5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IR 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838200"/>
            <a:ext cx="4267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*=10 cm):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3" y="2057400"/>
            <a:ext cx="3800157" cy="2850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99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From DA studies largest L* is 15 </a:t>
            </a:r>
            <a:r>
              <a:rPr lang="en-US" dirty="0" err="1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. A steep reduction of DA is observed for larger values.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L* of 15 </a:t>
            </a:r>
            <a:r>
              <a:rPr lang="en-US" dirty="0" err="1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 could also </a:t>
            </a:r>
            <a:r>
              <a:rPr lang="en-US" dirty="0" smtClean="0">
                <a:solidFill>
                  <a:prstClr val="black"/>
                </a:solidFill>
              </a:rPr>
              <a:t>reduce </a:t>
            </a:r>
            <a:r>
              <a:rPr lang="en-US" dirty="0">
                <a:solidFill>
                  <a:prstClr val="black"/>
                </a:solidFill>
              </a:rPr>
              <a:t>the SR by a factor of 2.  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4953000" y="838200"/>
            <a:ext cx="4267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*=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cm):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640546" cy="27304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0" y="48006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Too low DA (6 </a:t>
            </a:r>
            <a:r>
              <a:rPr lang="en-US" sz="2000" dirty="0" err="1" smtClean="0"/>
              <a:t>σ</a:t>
            </a:r>
            <a:r>
              <a:rPr lang="en-US" sz="2000" dirty="0" smtClean="0"/>
              <a:t> without triplet errors!).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No longer possible to increase L* to 15 </a:t>
            </a:r>
            <a:r>
              <a:rPr lang="en-US" sz="2000" dirty="0" err="1" smtClean="0"/>
              <a:t>m</a:t>
            </a:r>
            <a:r>
              <a:rPr lang="en-US" sz="2000" dirty="0" smtClean="0"/>
              <a:t> to mitigate SR.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Minimum </a:t>
            </a:r>
            <a:r>
              <a:rPr lang="en-US" sz="2000" dirty="0" err="1" smtClean="0"/>
              <a:t>β</a:t>
            </a:r>
            <a:r>
              <a:rPr lang="en-US" sz="2000" dirty="0" smtClean="0"/>
              <a:t>* 8 cm with good </a:t>
            </a:r>
            <a:r>
              <a:rPr lang="en-US" sz="2000" dirty="0" err="1" smtClean="0"/>
              <a:t>LHeC</a:t>
            </a:r>
            <a:r>
              <a:rPr lang="en-US" sz="2000" dirty="0" smtClean="0"/>
              <a:t>-like </a:t>
            </a:r>
            <a:r>
              <a:rPr lang="en-US" sz="2000" dirty="0" err="1" smtClean="0"/>
              <a:t>crhomatic</a:t>
            </a:r>
            <a:r>
              <a:rPr lang="en-US" sz="2000" dirty="0" smtClean="0"/>
              <a:t> correction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420113" y="191869"/>
            <a:ext cx="2723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Rogelio Tomas/CERN</a:t>
            </a:r>
          </a:p>
          <a:p>
            <a:r>
              <a:rPr lang="en-US" dirty="0" smtClean="0">
                <a:latin typeface="Palatino"/>
                <a:ea typeface="ＭＳ Ｐゴシック" charset="0"/>
              </a:rPr>
              <a:t>Emilia Alaniz/U Liverpool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2275" y="6356350"/>
            <a:ext cx="5759450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0"/>
            <a:ext cx="5715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Principles for Locating the Anti-Backscatter Masks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5521523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6019800"/>
            <a:ext cx="55215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spc="2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Background Reduction </a:t>
            </a:r>
            <a:r>
              <a:rPr lang="en-US" sz="1900" b="1" i="1" spc="2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Mask</a:t>
            </a:r>
            <a:r>
              <a:rPr lang="en-US" sz="1900" b="1" i="1" spc="20" baseline="-25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900" b="1" i="1" spc="2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Scheme Layout</a:t>
            </a:r>
            <a:endParaRPr lang="en-US" sz="1900" b="1" i="1" spc="20" baseline="-25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821273"/>
            <a:ext cx="335280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Aft>
                <a:spcPts val="1800"/>
              </a:spcAft>
            </a:pPr>
            <a:r>
              <a:rPr lang="en-US" dirty="0" smtClean="0">
                <a:solidFill>
                  <a:srgbClr val="FFFF66"/>
                </a:solidFill>
                <a:latin typeface="Arial Rounded MT Bold" panose="020F0704030504030204" pitchFamily="34" charset="0"/>
              </a:rPr>
              <a:t>If even a quite small fraction of the backscattered </a:t>
            </a:r>
            <a:r>
              <a:rPr lang="en-US" dirty="0" err="1" smtClean="0">
                <a:solidFill>
                  <a:srgbClr val="FFFF66"/>
                </a:solidFill>
                <a:latin typeface="Arial Rounded MT Bold" panose="020F0704030504030204" pitchFamily="34" charset="0"/>
              </a:rPr>
              <a:t>synrad</a:t>
            </a:r>
            <a:r>
              <a:rPr lang="en-US" dirty="0" smtClean="0">
                <a:solidFill>
                  <a:srgbClr val="FFFF66"/>
                </a:solidFill>
                <a:latin typeface="Arial Rounded MT Bold" panose="020F0704030504030204" pitchFamily="34" charset="0"/>
              </a:rPr>
              <a:t> albedo hits sensitive central regions of the detector, it can cause unacceptable background and detector trips (HERA-II experience).</a:t>
            </a:r>
          </a:p>
          <a:p>
            <a:pPr>
              <a:lnSpc>
                <a:spcPts val="1900"/>
              </a:lnSpc>
              <a:spcAft>
                <a:spcPts val="1800"/>
              </a:spcAft>
            </a:pPr>
            <a:r>
              <a:rPr lang="en-US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Masks placed between the closest primary absorbers and a sensitive region can protect against this but they must stay back from the primary beams.</a:t>
            </a:r>
          </a:p>
          <a:p>
            <a:pPr>
              <a:lnSpc>
                <a:spcPts val="1900"/>
              </a:lnSpc>
              <a:spcAft>
                <a:spcPts val="1800"/>
              </a:spcAft>
            </a:pPr>
            <a:r>
              <a:rPr lang="en-US" dirty="0" smtClean="0">
                <a:solidFill>
                  <a:srgbClr val="FF7C80"/>
                </a:solidFill>
                <a:latin typeface="Arial Rounded MT Bold" panose="020F0704030504030204" pitchFamily="34" charset="0"/>
              </a:rPr>
              <a:t>Having the separation bend stop too close to the </a:t>
            </a:r>
            <a:r>
              <a:rPr lang="en-US" dirty="0" err="1" smtClean="0">
                <a:solidFill>
                  <a:srgbClr val="FF7C80"/>
                </a:solidFill>
                <a:latin typeface="Arial Rounded MT Bold" panose="020F0704030504030204" pitchFamily="34" charset="0"/>
              </a:rPr>
              <a:t>synrad</a:t>
            </a:r>
            <a:r>
              <a:rPr lang="en-US" dirty="0" smtClean="0">
                <a:solidFill>
                  <a:srgbClr val="FF7C80"/>
                </a:solidFill>
                <a:latin typeface="Arial Rounded MT Bold" panose="020F0704030504030204" pitchFamily="34" charset="0"/>
              </a:rPr>
              <a:t> </a:t>
            </a:r>
            <a:r>
              <a:rPr lang="en-US" spc="40" dirty="0" smtClean="0">
                <a:solidFill>
                  <a:srgbClr val="FF7C80"/>
                </a:solidFill>
                <a:latin typeface="Arial Rounded MT Bold" panose="020F0704030504030204" pitchFamily="34" charset="0"/>
              </a:rPr>
              <a:t>absorber means that there </a:t>
            </a:r>
            <a:r>
              <a:rPr lang="en-US" dirty="0" smtClean="0">
                <a:solidFill>
                  <a:srgbClr val="FF7C80"/>
                </a:solidFill>
                <a:latin typeface="Arial Rounded MT Bold" panose="020F0704030504030204" pitchFamily="34" charset="0"/>
              </a:rPr>
              <a:t>is then no good place for these masks; </a:t>
            </a:r>
            <a:r>
              <a:rPr lang="en-US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we need some extra distance (as shown in </a:t>
            </a:r>
            <a:r>
              <a:rPr lang="en-US" spc="1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the new layout) for these </a:t>
            </a:r>
            <a:r>
              <a:rPr lang="en-US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masks to be effective.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7513" y="4842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latino"/>
                <a:ea typeface="ＭＳ Ｐゴシック" charset="0"/>
                <a:cs typeface="Palatino"/>
              </a:rPr>
              <a:t>Brett Parker/BNL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019"/>
            <a:ext cx="9144000" cy="4007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/>
              <a:t>Locating the Anti-Backscatter </a:t>
            </a:r>
            <a:r>
              <a:rPr lang="en-US" dirty="0" smtClean="0"/>
              <a:t>Masks for </a:t>
            </a:r>
            <a:r>
              <a:rPr lang="en-US" dirty="0" err="1" smtClean="0"/>
              <a:t>LHeC</a:t>
            </a:r>
            <a:r>
              <a:rPr lang="en-US" dirty="0" smtClean="0"/>
              <a:t> 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89916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pc="10" dirty="0">
                <a:solidFill>
                  <a:srgbClr val="FFFF99"/>
                </a:solidFill>
              </a:rPr>
              <a:t>W</a:t>
            </a:r>
            <a:r>
              <a:rPr lang="en-US" spc="10" dirty="0" smtClean="0">
                <a:solidFill>
                  <a:srgbClr val="FFFF99"/>
                </a:solidFill>
              </a:rPr>
              <a:t>ith this new, improved beam separation scheme, it almost looks possible to protect the central 6 m beam pipe region from the backscatter albedo off the central </a:t>
            </a:r>
            <a:r>
              <a:rPr lang="en-US" spc="10" dirty="0" err="1" smtClean="0">
                <a:solidFill>
                  <a:srgbClr val="FFFF99"/>
                </a:solidFill>
              </a:rPr>
              <a:t>synrad</a:t>
            </a:r>
            <a:r>
              <a:rPr lang="en-US" spc="10" dirty="0" smtClean="0">
                <a:solidFill>
                  <a:srgbClr val="FFFF99"/>
                </a:solidFill>
              </a:rPr>
              <a:t> absorber </a:t>
            </a:r>
            <a:r>
              <a:rPr lang="en-US" spc="10" dirty="0" smtClean="0">
                <a:solidFill>
                  <a:srgbClr val="00FFFF"/>
                </a:solidFill>
              </a:rPr>
              <a:t>(note </a:t>
            </a:r>
            <a:r>
              <a:rPr lang="en-US" spc="10" dirty="0" err="1" smtClean="0">
                <a:solidFill>
                  <a:srgbClr val="00FFFF"/>
                </a:solidFill>
              </a:rPr>
              <a:t>LHeC</a:t>
            </a:r>
            <a:r>
              <a:rPr lang="en-US" spc="10" dirty="0" smtClean="0">
                <a:solidFill>
                  <a:srgbClr val="00FFFF"/>
                </a:solidFill>
              </a:rPr>
              <a:t> CDR has only 1 m between the end of the separation dipole and the magnetic edge of Q1)</a:t>
            </a:r>
            <a:r>
              <a:rPr lang="en-US" spc="10" dirty="0" smtClean="0">
                <a:solidFill>
                  <a:srgbClr val="FFFF99"/>
                </a:solidFill>
              </a:rPr>
              <a:t>. </a:t>
            </a:r>
            <a:r>
              <a:rPr lang="en-US" spc="10" dirty="0" smtClean="0">
                <a:solidFill>
                  <a:srgbClr val="FF00FF"/>
                </a:solidFill>
              </a:rPr>
              <a:t>But because in this design Q1 still does not pass the outer edge of the full </a:t>
            </a:r>
            <a:r>
              <a:rPr lang="en-US" spc="10" dirty="0" err="1" smtClean="0">
                <a:solidFill>
                  <a:srgbClr val="FF00FF"/>
                </a:solidFill>
              </a:rPr>
              <a:t>synrad</a:t>
            </a:r>
            <a:r>
              <a:rPr lang="en-US" spc="10" dirty="0" smtClean="0">
                <a:solidFill>
                  <a:srgbClr val="FF00FF"/>
                </a:solidFill>
              </a:rPr>
              <a:t> band, it is impossible to protect against albedo backscatter from this outer edge... </a:t>
            </a:r>
            <a:r>
              <a:rPr lang="en-US" spc="10" dirty="0">
                <a:solidFill>
                  <a:srgbClr val="FF00FF"/>
                </a:solidFill>
              </a:rPr>
              <a:t>t</a:t>
            </a:r>
            <a:r>
              <a:rPr lang="en-US" spc="10" dirty="0" smtClean="0">
                <a:solidFill>
                  <a:srgbClr val="FF00FF"/>
                </a:solidFill>
              </a:rPr>
              <a:t>his is an important lesson. </a:t>
            </a:r>
            <a:r>
              <a:rPr lang="en-US" spc="10" dirty="0" smtClean="0">
                <a:solidFill>
                  <a:srgbClr val="00FFFF"/>
                </a:solidFill>
              </a:rPr>
              <a:t>Note that in the </a:t>
            </a:r>
            <a:r>
              <a:rPr lang="en-US" spc="10" dirty="0" err="1" smtClean="0">
                <a:solidFill>
                  <a:srgbClr val="00FFFF"/>
                </a:solidFill>
              </a:rPr>
              <a:t>LHeC</a:t>
            </a:r>
            <a:r>
              <a:rPr lang="en-US" spc="10" dirty="0" smtClean="0">
                <a:solidFill>
                  <a:srgbClr val="00FFFF"/>
                </a:solidFill>
              </a:rPr>
              <a:t> CDR the </a:t>
            </a:r>
            <a:r>
              <a:rPr lang="en-US" spc="10" dirty="0" err="1" smtClean="0">
                <a:solidFill>
                  <a:srgbClr val="00FFFF"/>
                </a:solidFill>
              </a:rPr>
              <a:t>synrad</a:t>
            </a:r>
            <a:r>
              <a:rPr lang="en-US" spc="10" dirty="0" smtClean="0">
                <a:solidFill>
                  <a:srgbClr val="00FFFF"/>
                </a:solidFill>
              </a:rPr>
              <a:t> band was much wider!</a:t>
            </a:r>
            <a:endParaRPr lang="en-US" spc="30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963504"/>
            <a:ext cx="4495802" cy="605294"/>
          </a:xfrm>
          <a:prstGeom prst="rect">
            <a:avLst/>
          </a:prstGeom>
          <a:solidFill>
            <a:srgbClr val="E3DED1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Even with smaller bend angle and 15 m L*, we need a bit larger cutout region.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738106"/>
            <a:ext cx="3429000" cy="605294"/>
          </a:xfrm>
          <a:prstGeom prst="rect">
            <a:avLst/>
          </a:prstGeom>
          <a:solidFill>
            <a:srgbClr val="E3DED1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solidFill>
                  <a:srgbClr val="C19859">
                    <a:lumMod val="50000"/>
                  </a:srgbClr>
                </a:solidFill>
                <a:latin typeface="Arial Rounded MT Bold" panose="020F0704030504030204" pitchFamily="34" charset="0"/>
              </a:rPr>
              <a:t>For Mask-1 to be effective we </a:t>
            </a:r>
            <a:r>
              <a:rPr lang="en-US" u="sng" dirty="0" smtClean="0">
                <a:solidFill>
                  <a:srgbClr val="C19859">
                    <a:lumMod val="50000"/>
                  </a:srgbClr>
                </a:solidFill>
                <a:latin typeface="Arial Rounded MT Bold" panose="020F0704030504030204" pitchFamily="34" charset="0"/>
              </a:rPr>
              <a:t>might</a:t>
            </a:r>
            <a:r>
              <a:rPr lang="en-US" dirty="0" smtClean="0">
                <a:solidFill>
                  <a:srgbClr val="C19859">
                    <a:lumMod val="50000"/>
                  </a:srgbClr>
                </a:solidFill>
                <a:latin typeface="Arial Rounded MT Bold" panose="020F0704030504030204" pitchFamily="34" charset="0"/>
              </a:rPr>
              <a:t> need more space here.</a:t>
            </a:r>
            <a:endParaRPr lang="en-US" dirty="0">
              <a:solidFill>
                <a:srgbClr val="C19859">
                  <a:lumMod val="50000"/>
                </a:srgb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2057400" cy="85934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2590800" y="3401471"/>
            <a:ext cx="685800" cy="3366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76600" y="2860618"/>
            <a:ext cx="2057400" cy="8774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6323" y="2286000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9 m of Q1</a:t>
            </a:r>
            <a:endParaRPr lang="en-US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2602468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9 m of Q1</a:t>
            </a:r>
            <a:endParaRPr lang="en-US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7513" y="4842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latino"/>
                <a:ea typeface="ＭＳ Ｐゴシック" charset="0"/>
                <a:cs typeface="Palatino"/>
              </a:rPr>
              <a:t>Brett Parker/BNL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0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5230"/>
            <a:ext cx="8784976" cy="6440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78417" y="692696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Dario Pellegrini/CERN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80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632"/>
            <a:ext cx="9143998" cy="6124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78417" y="332656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Dario Pellegrini/CERN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515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Growth Rate Predictions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24" y="1729654"/>
            <a:ext cx="3449261" cy="18348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554" y="6356352"/>
            <a:ext cx="5606742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0055A0">
                    <a:tint val="75000"/>
                  </a:srgbClr>
                </a:solidFill>
              </a:rPr>
              <a:t>LHeC</a:t>
            </a:r>
            <a:r>
              <a:rPr lang="en-GB" dirty="0" smtClean="0">
                <a:solidFill>
                  <a:srgbClr val="0055A0">
                    <a:tint val="75000"/>
                  </a:srgbClr>
                </a:solidFill>
              </a:rPr>
              <a:t>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36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1417" y="3600594"/>
            <a:ext cx="728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55A0"/>
                </a:solidFill>
              </a:rPr>
              <a:t>Turns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4387" y="2335697"/>
            <a:ext cx="7494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solidFill>
                  <a:srgbClr val="0055A0"/>
                </a:solidFill>
              </a:rPr>
              <a:t>Δε</a:t>
            </a:r>
            <a:r>
              <a:rPr lang="en-US" sz="1350" baseline="-25000" dirty="0">
                <a:solidFill>
                  <a:srgbClr val="0055A0"/>
                </a:solidFill>
              </a:rPr>
              <a:t>n</a:t>
            </a:r>
            <a:r>
              <a:rPr lang="en-US" sz="1350" dirty="0">
                <a:solidFill>
                  <a:srgbClr val="0055A0"/>
                </a:solidFill>
              </a:rPr>
              <a:t> (m)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761231"/>
            <a:ext cx="1406154" cy="30008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3.66x10</a:t>
            </a:r>
            <a:r>
              <a:rPr lang="en-GB" sz="1350" baseline="3000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sz="1350" dirty="0">
              <a:solidFill>
                <a:srgbClr val="0055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64523"/>
            <a:ext cx="1406154" cy="30008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5.28x10</a:t>
            </a:r>
            <a:r>
              <a:rPr lang="en-GB" sz="1350" baseline="3000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sz="1350" dirty="0">
              <a:solidFill>
                <a:srgbClr val="0055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26704"/>
            <a:ext cx="1406154" cy="3000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3.08x10</a:t>
            </a:r>
            <a:r>
              <a:rPr lang="en-GB" sz="1350" baseline="3000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sz="1350" dirty="0">
              <a:solidFill>
                <a:srgbClr val="0055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395757"/>
            <a:ext cx="1406154" cy="30008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3.81x10</a:t>
            </a:r>
            <a:r>
              <a:rPr lang="en-GB" sz="1350" baseline="3000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GB" sz="1350" dirty="0">
                <a:solidFill>
                  <a:srgbClr val="0055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m/turn</a:t>
            </a:r>
            <a:endParaRPr lang="en-US" sz="1350" dirty="0">
              <a:solidFill>
                <a:srgbClr val="0055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4019" y="3961958"/>
            <a:ext cx="25382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55A0"/>
                </a:solidFill>
              </a:rPr>
              <a:t>Rate predicted by Guinea-Pig</a:t>
            </a:r>
          </a:p>
          <a:p>
            <a:endParaRPr lang="en-US" sz="1350" dirty="0">
              <a:solidFill>
                <a:srgbClr val="0055A0"/>
              </a:solidFill>
            </a:endParaRPr>
          </a:p>
          <a:p>
            <a:r>
              <a:rPr lang="en-US" sz="1350" dirty="0">
                <a:solidFill>
                  <a:srgbClr val="0055A0"/>
                </a:solidFill>
              </a:rPr>
              <a:t>Rate Predicted by </a:t>
            </a:r>
            <a:r>
              <a:rPr lang="en-US" sz="1350" dirty="0" err="1">
                <a:solidFill>
                  <a:srgbClr val="0055A0"/>
                </a:solidFill>
              </a:rPr>
              <a:t>Ansatz</a:t>
            </a:r>
            <a:endParaRPr lang="en-US" sz="1350" dirty="0">
              <a:solidFill>
                <a:srgbClr val="0055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6859" y="4743938"/>
            <a:ext cx="25382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55A0"/>
                </a:solidFill>
              </a:rPr>
              <a:t>Average Simulation Rate</a:t>
            </a:r>
          </a:p>
          <a:p>
            <a:endParaRPr lang="en-US" sz="1350" dirty="0">
              <a:solidFill>
                <a:srgbClr val="0055A0"/>
              </a:solidFill>
            </a:endParaRPr>
          </a:p>
          <a:p>
            <a:r>
              <a:rPr lang="en-US" sz="1350" dirty="0">
                <a:solidFill>
                  <a:srgbClr val="0055A0"/>
                </a:solidFill>
              </a:rPr>
              <a:t>Rate Predicted by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1420" y="3799878"/>
                <a:ext cx="2375202" cy="571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0055A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350" i="1">
                          <a:solidFill>
                            <a:srgbClr val="0055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350" i="1">
                          <a:solidFill>
                            <a:srgbClr val="0055A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1350" i="1">
                          <a:solidFill>
                            <a:srgbClr val="0055A0"/>
                          </a:solidFill>
                          <a:latin typeface="Cambria Math" panose="02040503050406030204" pitchFamily="18" charset="0"/>
                        </a:rPr>
                        <m:t>&lt;∆</m:t>
                      </m:r>
                      <m:sSup>
                        <m:sSupPr>
                          <m:ctrlP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350" i="1">
                          <a:solidFill>
                            <a:srgbClr val="0055A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GB" sz="1350" i="1">
                              <a:solidFill>
                                <a:srgbClr val="0055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𝑗𝑖𝑡𝑡𝑒𝑟</m:t>
                              </m:r>
                            </m:sub>
                            <m:sup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sz="1350" i="1">
                                  <a:solidFill>
                                    <a:srgbClr val="0055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350" dirty="0">
                  <a:solidFill>
                    <a:srgbClr val="0055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560" y="3923503"/>
                <a:ext cx="3103990" cy="7313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495141" y="1729654"/>
            <a:ext cx="3443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55A0"/>
                </a:solidFill>
              </a:rPr>
              <a:t>Using measurements of the head-tail effect in the interaction region of the electron and ion beams, we can predict the growth rate of the ion beam </a:t>
            </a:r>
            <a:r>
              <a:rPr lang="en-US" dirty="0" err="1">
                <a:solidFill>
                  <a:srgbClr val="0055A0"/>
                </a:solidFill>
              </a:rPr>
              <a:t>emittance</a:t>
            </a:r>
            <a:r>
              <a:rPr lang="en-US" dirty="0">
                <a:solidFill>
                  <a:srgbClr val="0055A0"/>
                </a:solidFill>
              </a:rPr>
              <a:t> from the beam-beam effect.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141" y="4452059"/>
            <a:ext cx="344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55A0"/>
                </a:solidFill>
              </a:rPr>
              <a:t>This can be used to determine the correction system tolerances needed for the </a:t>
            </a:r>
            <a:r>
              <a:rPr lang="en-US" dirty="0" err="1">
                <a:solidFill>
                  <a:srgbClr val="0055A0"/>
                </a:solidFill>
              </a:rPr>
              <a:t>LHeC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0585" y="115620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Edward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Nissen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/CERN</a:t>
            </a:r>
            <a:endParaRPr lang="en-GB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1907704" y="6362379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“Accelerator” Session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FCC-he: We have a first set of parameters</a:t>
                </a:r>
              </a:p>
              <a:p>
                <a:r>
                  <a:rPr lang="en-GB" dirty="0" err="1" smtClean="0"/>
                  <a:t>LHeC</a:t>
                </a:r>
                <a:r>
                  <a:rPr lang="en-GB" dirty="0" smtClean="0"/>
                  <a:t> lattice studied fully – start to end!</a:t>
                </a:r>
              </a:p>
              <a:p>
                <a:r>
                  <a:rPr lang="en-GB" dirty="0" smtClean="0"/>
                  <a:t>IR: critical – ultimate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 for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GB" dirty="0" smtClean="0"/>
                  <a:t> is difficult to say the least</a:t>
                </a:r>
              </a:p>
              <a:p>
                <a:r>
                  <a:rPr lang="en-GB" dirty="0" smtClean="0"/>
                  <a:t>Magnet design for IR – very difficult due to SR compatible with p-beam apertures! </a:t>
                </a:r>
              </a:p>
              <a:p>
                <a:r>
                  <a:rPr lang="en-GB" dirty="0" smtClean="0"/>
                  <a:t>Wakefield effects: estimated in detail – effect of beam-beam to be continued, tools are available and have been adapted.</a:t>
                </a:r>
              </a:p>
              <a:p>
                <a:r>
                  <a:rPr lang="en-GB" dirty="0" smtClean="0"/>
                  <a:t>Beam-beam simulations: electron orbit at IP must be controlled – a feasible solution seems in reach.</a:t>
                </a:r>
                <a:endParaRPr lang="en-GB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28" r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26 June 2015</a:t>
            </a:r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55A0">
                    <a:tint val="75000"/>
                  </a:srgbClr>
                </a:solidFill>
              </a:rPr>
              <a:t>LHeC Workshop 2015              Summary Accelerator and ERL Facility Sessions</a:t>
            </a:r>
            <a:endParaRPr lang="en-GB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A58E7-BC2D-4F20-A411-041EC2D39166}" type="slidenum">
              <a:rPr lang="en-GB" smtClean="0">
                <a:solidFill>
                  <a:srgbClr val="0055A0">
                    <a:tint val="75000"/>
                  </a:srgbClr>
                </a:solidFill>
              </a:rPr>
              <a:pPr/>
              <a:t>37</a:t>
            </a:fld>
            <a:endParaRPr lang="en-GB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6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26 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mtClean="0"/>
              <a:t>LHeC Workshop 2015              Summary Accelerator and ERL Facility Sessions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6" y="84262"/>
            <a:ext cx="8760948" cy="6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23" y="540206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Optima"/>
                <a:cs typeface="Optima"/>
              </a:rPr>
              <a:t>Cornell has been funded for ERL R&amp;D since 2005, and has designed and built: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8025568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High Intensity ERL Developments – Christopher Mayes 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36712"/>
            <a:ext cx="7491410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Optima"/>
                <a:cs typeface="Optima"/>
              </a:rPr>
              <a:t>P</a:t>
            </a:r>
            <a:r>
              <a:rPr lang="en-US" sz="2000" b="1" dirty="0" smtClean="0">
                <a:solidFill>
                  <a:prstClr val="black"/>
                </a:solidFill>
                <a:latin typeface="Optima"/>
                <a:cs typeface="Optima"/>
              </a:rPr>
              <a:t>rototype high-power ERL injector &amp; beam stop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Record current peak 75 mA, and 65 mA sustained for 8 hours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Emittance through merger meets Cornell ERL specifications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Emittance straight meets LCLS-II specifications</a:t>
            </a:r>
          </a:p>
          <a:p>
            <a:pPr defTabSz="457200"/>
            <a:endParaRPr lang="en-US" sz="1400" dirty="0" smtClean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/>
            <a:r>
              <a:rPr lang="en-US" sz="2000" b="1" dirty="0" smtClean="0">
                <a:solidFill>
                  <a:prstClr val="black"/>
                </a:solidFill>
                <a:latin typeface="Optima"/>
                <a:cs typeface="Optima"/>
              </a:rPr>
              <a:t>Horizontal Test Cryomodule (HTC)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First ERL cavity achieved Q</a:t>
            </a:r>
            <a:r>
              <a:rPr lang="en-US" sz="2000" baseline="-25000" dirty="0" smtClean="0">
                <a:solidFill>
                  <a:prstClr val="black"/>
                </a:solidFill>
                <a:latin typeface="Optima"/>
                <a:cs typeface="Optima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 of 6x10</a:t>
            </a:r>
            <a:r>
              <a:rPr lang="en-US" sz="2000" baseline="30000" dirty="0" smtClean="0">
                <a:solidFill>
                  <a:prstClr val="black"/>
                </a:solidFill>
                <a:latin typeface="Optima"/>
                <a:cs typeface="Optima"/>
              </a:rPr>
              <a:t>10</a:t>
            </a: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 @ 16 MV/m, 1.8K 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(with couplers and HOM absorbers) (3 times spec.)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Tested with 40 mA in the injector</a:t>
            </a:r>
          </a:p>
          <a:p>
            <a:pPr defTabSz="457200"/>
            <a:endParaRPr lang="en-US" sz="1400" dirty="0" smtClean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/>
            <a:r>
              <a:rPr lang="en-US" sz="2000" b="1" dirty="0" smtClean="0">
                <a:solidFill>
                  <a:prstClr val="black"/>
                </a:solidFill>
                <a:latin typeface="Optima"/>
                <a:cs typeface="Optima"/>
              </a:rPr>
              <a:t>Prototype Main Linac Cryomodule (MLC)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6 cavities completely built and tested (vertical) in-house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Assembly completed in November 2014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Optima"/>
                <a:cs typeface="Optima"/>
              </a:rPr>
              <a:t>Cooldown</a:t>
            </a: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 and testing begins in July</a:t>
            </a:r>
            <a:endParaRPr lang="en-US" sz="200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/>
            <a:endParaRPr lang="en-US" sz="1400" b="1" dirty="0" smtClean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/>
            <a:r>
              <a:rPr lang="en-US" sz="2000" b="1" dirty="0" smtClean="0">
                <a:solidFill>
                  <a:prstClr val="black"/>
                </a:solidFill>
                <a:latin typeface="Optima"/>
                <a:cs typeface="Optima"/>
              </a:rPr>
              <a:t>Cornell-BNL FFAG-ERL Test Accelerator (</a:t>
            </a:r>
            <a:r>
              <a:rPr lang="en-US" sz="2000" b="1" dirty="0" smtClean="0">
                <a:solidFill>
                  <a:prstClr val="black"/>
                </a:solidFill>
                <a:latin typeface="Palatino"/>
                <a:cs typeface="Palatino"/>
              </a:rPr>
              <a:t>Cβ)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Currently designing in collaboration with BNL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Uses injector, MLC, and beam stop in Cornell’s L0E hall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Optima"/>
                <a:cs typeface="Optima"/>
              </a:rPr>
              <a:t>Injector and MLC recently moved to L0E</a:t>
            </a:r>
          </a:p>
          <a:p>
            <a:pPr defTabSz="457200"/>
            <a:endParaRPr lang="en-US" sz="2000" dirty="0">
              <a:solidFill>
                <a:prstClr val="black"/>
              </a:solidFill>
              <a:latin typeface="Optima"/>
              <a:cs typeface="Optima"/>
            </a:endParaRPr>
          </a:p>
          <a:p>
            <a:pPr defTabSz="457200"/>
            <a:endParaRPr lang="en-US" sz="2000" dirty="0" smtClean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7601" y="6356350"/>
            <a:ext cx="7288798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6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7696200" cy="3349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latin typeface="Palatino"/>
                <a:ea typeface="ＭＳ Ｐゴシック" charset="0"/>
                <a:cs typeface="Palatino"/>
              </a:rPr>
              <a:t>Cβ: Cornell-BNL ERL-FFAG Test Accelerator</a:t>
            </a:r>
            <a:endParaRPr lang="en-US" sz="28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2" name="Picture 1" descr="CBETA_4p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20040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Optima"/>
                <a:cs typeface="Optima"/>
              </a:rPr>
              <a:t>+/- 70 MeV</a:t>
            </a:r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296" y="464820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Optima"/>
                <a:cs typeface="Optima"/>
              </a:rPr>
              <a:t>76, 146, 214, 286 MeV</a:t>
            </a:r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438400"/>
            <a:ext cx="10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Optima"/>
                <a:cs typeface="Optima"/>
              </a:rPr>
              <a:t>6 MeV</a:t>
            </a:r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281535"/>
            <a:ext cx="10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Optima"/>
                <a:cs typeface="Optima"/>
              </a:rPr>
              <a:t>6 MeV</a:t>
            </a:r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184" y="54868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alatino"/>
                <a:ea typeface="ＭＳ Ｐゴシック" charset="0"/>
                <a:cs typeface="Palatino"/>
              </a:rPr>
              <a:t>Christopher 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Mayes/Cornell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92275" y="6356350"/>
            <a:ext cx="5759450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280920" cy="60045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050" y="6356350"/>
            <a:ext cx="5041900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2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6" y="258756"/>
            <a:ext cx="8074052" cy="608386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June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1050" y="6356350"/>
            <a:ext cx="5041900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LHeC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Workshop 2015              Summary Accelerator and ERL Facility Sessions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E2CD-364B-8244-AB52-6B850B1761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2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2" y="2273728"/>
            <a:ext cx="5250819" cy="4241372"/>
          </a:xfrm>
          <a:prstGeom prst="rect">
            <a:avLst/>
          </a:prstGeom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487363" y="87313"/>
            <a:ext cx="8382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N doping applied to 650 MHz cavities</a:t>
            </a:r>
            <a:r>
              <a:rPr lang="en-US" altLang="en-US" sz="2200" dirty="0">
                <a:latin typeface="Helvetica" panose="020B0604020202020204" pitchFamily="34" charset="0"/>
              </a:rPr>
              <a:t> 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at FNAL</a:t>
            </a:r>
            <a:b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</a:br>
            <a:r>
              <a:rPr lang="en-US" altLang="en-US" sz="2200" dirty="0" smtClean="0">
                <a:latin typeface="Helvetica" panose="020B0604020202020204" pitchFamily="34" charset="0"/>
              </a:rPr>
              <a:t>Q~</a:t>
            </a:r>
            <a:r>
              <a:rPr lang="en-US" altLang="en-US" sz="2200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 7e10 at 2K, 18 MV/m – record at this frequency! 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280214" y="865898"/>
            <a:ext cx="6866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04040"/>
                </a:solidFill>
              </a:rPr>
              <a:t>Applying N doping to 650 MHz (beta=0.9) leads to </a:t>
            </a:r>
            <a:r>
              <a:rPr lang="en-US" altLang="en-US" sz="2000" dirty="0" smtClean="0">
                <a:solidFill>
                  <a:srgbClr val="404040"/>
                </a:solidFill>
              </a:rPr>
              <a:t>double Q compared to 120C bake (standard surface treatment ILC/XFEL)</a:t>
            </a:r>
            <a:endParaRPr lang="en-US" altLang="en-US" sz="2000" dirty="0">
              <a:solidFill>
                <a:srgbClr val="404040"/>
              </a:solidFill>
            </a:endParaRPr>
          </a:p>
        </p:txBody>
      </p:sp>
      <p:sp>
        <p:nvSpPr>
          <p:cNvPr id="43015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26 June 2015</a:t>
            </a:r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3016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1907704" y="6356350"/>
            <a:ext cx="532859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900" dirty="0" err="1" smtClean="0">
                <a:solidFill>
                  <a:srgbClr val="154D81"/>
                </a:solidFill>
                <a:latin typeface="Helvetica" panose="020B0604020202020204" pitchFamily="34" charset="0"/>
              </a:rPr>
              <a:t>LHeC</a:t>
            </a:r>
            <a:r>
              <a:rPr lang="en-GB" altLang="en-US" sz="900" dirty="0" smtClean="0">
                <a:solidFill>
                  <a:srgbClr val="154D81"/>
                </a:solidFill>
                <a:latin typeface="Helvetica" panose="020B0604020202020204" pitchFamily="34" charset="0"/>
              </a:rPr>
              <a:t> Workshop 2015              Summary Accelerator and ERL Facility Sessions</a:t>
            </a:r>
            <a:endParaRPr lang="en-US" altLang="en-US" sz="900" b="1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4301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1D2BB51-5ED1-465F-A5A7-605388FA4A42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9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4667" y="5842001"/>
            <a:ext cx="417180" cy="1727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89" y="1707308"/>
            <a:ext cx="9026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404040"/>
                </a:solidFill>
                <a:latin typeface="Arial"/>
              </a:rPr>
              <a:t>But from frequency scaling from 1.3GHz to ~800 MHz, with ideal recipe the projected Q value is ~</a:t>
            </a:r>
            <a:r>
              <a:rPr lang="en-US" b="1" u="sng" dirty="0">
                <a:solidFill>
                  <a:srgbClr val="404040"/>
                </a:solidFill>
                <a:latin typeface="Arial"/>
              </a:rPr>
              <a:t>1e11 at </a:t>
            </a:r>
            <a:r>
              <a:rPr lang="en-US" b="1" u="sng" dirty="0" smtClean="0">
                <a:solidFill>
                  <a:srgbClr val="404040"/>
                </a:solidFill>
                <a:latin typeface="Arial"/>
              </a:rPr>
              <a:t>18 </a:t>
            </a:r>
            <a:r>
              <a:rPr lang="en-US" b="1" u="sng" dirty="0">
                <a:solidFill>
                  <a:srgbClr val="404040"/>
                </a:solidFill>
                <a:latin typeface="Arial"/>
              </a:rPr>
              <a:t>MV/m, 2K</a:t>
            </a:r>
            <a:r>
              <a:rPr lang="en-US" u="sng" dirty="0">
                <a:solidFill>
                  <a:srgbClr val="404040"/>
                </a:solidFill>
                <a:latin typeface="Arial"/>
              </a:rPr>
              <a:t>! Need some R&amp;D to optimize doping recipe for lower frequency </a:t>
            </a:r>
          </a:p>
        </p:txBody>
      </p:sp>
      <p:sp>
        <p:nvSpPr>
          <p:cNvPr id="5" name="Sun 4"/>
          <p:cNvSpPr/>
          <p:nvPr/>
        </p:nvSpPr>
        <p:spPr>
          <a:xfrm>
            <a:off x="4275667" y="2363590"/>
            <a:ext cx="406400" cy="413175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0272" y="5472669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Anna </a:t>
            </a:r>
            <a:r>
              <a:rPr lang="en-US" dirty="0" err="1" smtClean="0">
                <a:latin typeface="Palatino"/>
                <a:ea typeface="ＭＳ Ｐゴシック" charset="0"/>
                <a:cs typeface="Palatino"/>
              </a:rPr>
              <a:t>Grassellino</a:t>
            </a:r>
            <a:r>
              <a:rPr lang="en-US" dirty="0" smtClean="0">
                <a:latin typeface="Palatino"/>
                <a:ea typeface="ＭＳ Ｐゴシック" charset="0"/>
                <a:cs typeface="Palatino"/>
              </a:rPr>
              <a:t>/FNAL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91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-RF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4-11-18_Cavity_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STeC Small Bottom Banner">
  <a:themeElements>
    <a:clrScheme name="ASTe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STe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BE-RF</Template>
  <TotalTime>8107</TotalTime>
  <Words>2950</Words>
  <Application>Microsoft Macintosh PowerPoint</Application>
  <PresentationFormat>On-screen Show (4:3)</PresentationFormat>
  <Paragraphs>491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BE-RF</vt:lpstr>
      <vt:lpstr>2014-11-18_Cavity_Design</vt:lpstr>
      <vt:lpstr>Office Theme</vt:lpstr>
      <vt:lpstr>1_Office Theme</vt:lpstr>
      <vt:lpstr>SPring-8_seminar</vt:lpstr>
      <vt:lpstr>1_RHIC operations review template</vt:lpstr>
      <vt:lpstr>ASTeC Small Bottom Banner</vt:lpstr>
      <vt:lpstr>JLabPowerpointMain</vt:lpstr>
      <vt:lpstr>CERNCorporate4-3</vt:lpstr>
      <vt:lpstr>2_Office Theme</vt:lpstr>
      <vt:lpstr>3_Office Theme</vt:lpstr>
      <vt:lpstr>Thème Office</vt:lpstr>
      <vt:lpstr>4_Office Theme</vt:lpstr>
      <vt:lpstr>Präsentationsvorlage_BWL9</vt:lpstr>
      <vt:lpstr>CERN</vt:lpstr>
      <vt:lpstr>1_Thème Office</vt:lpstr>
      <vt:lpstr>PowerPoint Presentation</vt:lpstr>
      <vt:lpstr>Thank you!</vt:lpstr>
      <vt:lpstr>ERL Facility (ies)</vt:lpstr>
      <vt:lpstr>PowerPoint Presentation</vt:lpstr>
      <vt:lpstr>High Intensity ERL Developments – Christopher Mayes </vt:lpstr>
      <vt:lpstr>Cβ: Cornell-BNL ERL-FFAG Test Accelerator</vt:lpstr>
      <vt:lpstr>PowerPoint Presentation</vt:lpstr>
      <vt:lpstr>PowerPoint Presentation</vt:lpstr>
      <vt:lpstr>N doping applied to 650 MHz cavities at FNAL Q~ 7e10 at 2K, 18 MV/m – record at this frequency! </vt:lpstr>
      <vt:lpstr>Ilan Ben-Zvi: 5-cell 422 MHz cavity for the eRHIC ERL</vt:lpstr>
      <vt:lpstr>Concept of the ERL test facility photoinjector</vt:lpstr>
      <vt:lpstr>PowerPoint Presentation</vt:lpstr>
      <vt:lpstr>Magnets for PERLE</vt:lpstr>
      <vt:lpstr>PowerPoint Presentation</vt:lpstr>
      <vt:lpstr>PowerPoint Presentation</vt:lpstr>
      <vt:lpstr>Site considerations</vt:lpstr>
      <vt:lpstr>PowerPoint Presentation</vt:lpstr>
      <vt:lpstr>Summary “Facility”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Physics with the ERL Facility</vt:lpstr>
      <vt:lpstr>PowerPoint Presentation</vt:lpstr>
      <vt:lpstr>Photonuclear Reactions</vt:lpstr>
      <vt:lpstr>PowerPoint Presentation</vt:lpstr>
      <vt:lpstr>Accelerator </vt:lpstr>
      <vt:lpstr>FCC-he Summary</vt:lpstr>
      <vt:lpstr>PowerPoint Presentation</vt:lpstr>
      <vt:lpstr>IR Summary</vt:lpstr>
      <vt:lpstr>Principles for Locating the Anti-Backscatter Masks</vt:lpstr>
      <vt:lpstr>Locating the Anti-Backscatter Masks for LHeC IR</vt:lpstr>
      <vt:lpstr>PowerPoint Presentation</vt:lpstr>
      <vt:lpstr>PowerPoint Presentation</vt:lpstr>
      <vt:lpstr>Emittance Growth Rate Predictions</vt:lpstr>
      <vt:lpstr>Summary “Accelerator” Session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 and Frequency Choice</dc:title>
  <dc:creator>Erk Jensen</dc:creator>
  <cp:lastModifiedBy>Andrew Hutton</cp:lastModifiedBy>
  <cp:revision>185</cp:revision>
  <dcterms:created xsi:type="dcterms:W3CDTF">2012-06-13T06:14:47Z</dcterms:created>
  <dcterms:modified xsi:type="dcterms:W3CDTF">2015-07-06T15:58:47Z</dcterms:modified>
</cp:coreProperties>
</file>