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0.xml" ContentType="application/vnd.openxmlformats-officedocument.presentationml.notesSlide+xml"/>
  <Override PartName="/ppt/embeddings/oleObject1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50"/>
  </p:notesMasterIdLst>
  <p:sldIdLst>
    <p:sldId id="256" r:id="rId2"/>
    <p:sldId id="404" r:id="rId3"/>
    <p:sldId id="381" r:id="rId4"/>
    <p:sldId id="373" r:id="rId5"/>
    <p:sldId id="376" r:id="rId6"/>
    <p:sldId id="274" r:id="rId7"/>
    <p:sldId id="313" r:id="rId8"/>
    <p:sldId id="391" r:id="rId9"/>
    <p:sldId id="331" r:id="rId10"/>
    <p:sldId id="258" r:id="rId11"/>
    <p:sldId id="386" r:id="rId12"/>
    <p:sldId id="387" r:id="rId13"/>
    <p:sldId id="390" r:id="rId14"/>
    <p:sldId id="393" r:id="rId15"/>
    <p:sldId id="389" r:id="rId16"/>
    <p:sldId id="394" r:id="rId17"/>
    <p:sldId id="395" r:id="rId18"/>
    <p:sldId id="397" r:id="rId19"/>
    <p:sldId id="398" r:id="rId20"/>
    <p:sldId id="385" r:id="rId21"/>
    <p:sldId id="406" r:id="rId22"/>
    <p:sldId id="407" r:id="rId23"/>
    <p:sldId id="408" r:id="rId24"/>
    <p:sldId id="409" r:id="rId25"/>
    <p:sldId id="411" r:id="rId26"/>
    <p:sldId id="410" r:id="rId27"/>
    <p:sldId id="412" r:id="rId28"/>
    <p:sldId id="413" r:id="rId29"/>
    <p:sldId id="414" r:id="rId30"/>
    <p:sldId id="405" r:id="rId31"/>
    <p:sldId id="399" r:id="rId32"/>
    <p:sldId id="400" r:id="rId33"/>
    <p:sldId id="401" r:id="rId34"/>
    <p:sldId id="341" r:id="rId35"/>
    <p:sldId id="342" r:id="rId36"/>
    <p:sldId id="345" r:id="rId37"/>
    <p:sldId id="343" r:id="rId38"/>
    <p:sldId id="344" r:id="rId39"/>
    <p:sldId id="264" r:id="rId40"/>
    <p:sldId id="282" r:id="rId41"/>
    <p:sldId id="265" r:id="rId42"/>
    <p:sldId id="322" r:id="rId43"/>
    <p:sldId id="323" r:id="rId44"/>
    <p:sldId id="272" r:id="rId45"/>
    <p:sldId id="303" r:id="rId46"/>
    <p:sldId id="262" r:id="rId47"/>
    <p:sldId id="279" r:id="rId48"/>
    <p:sldId id="287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B107"/>
    <a:srgbClr val="00C2BE"/>
    <a:srgbClr val="2426FF"/>
    <a:srgbClr val="EBEBEB"/>
    <a:srgbClr val="EEFFFF"/>
    <a:srgbClr val="FF0000"/>
    <a:srgbClr val="E6CF00"/>
    <a:srgbClr val="931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72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Relationship Id="rId2" Type="http://schemas.openxmlformats.org/officeDocument/2006/relationships/image" Target="../media/image10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24.emf"/><Relationship Id="rId1" Type="http://schemas.openxmlformats.org/officeDocument/2006/relationships/image" Target="../media/image121.emf"/><Relationship Id="rId2" Type="http://schemas.openxmlformats.org/officeDocument/2006/relationships/image" Target="../media/image1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8892FAC2-3510-1743-97FA-2C94410C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5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A2BEC3-DC3D-1642-BF86-0385AC709E57}" type="slidenum">
              <a:rPr lang="en-US"/>
              <a:pPr/>
              <a:t>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Image from PANDA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CD2166-EAD1-1345-A3D4-EF6352A60D44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 program to measure F1, F2, R on nucleons and nuclei. Extend measurements</a:t>
            </a:r>
            <a:r>
              <a:rPr lang="en-US" baseline="0" dirty="0" smtClean="0"/>
              <a:t> on neutron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B284-A6CF-A848-A39B-80BC92854D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78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3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TMDs: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ALU,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AUUcosphi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AUU cos2phi; multiplicities,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hadronization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52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BD3798-F789-9544-A66C-A4CF41EFA131}" type="slidenum">
              <a:rPr lang="en-US"/>
              <a:pPr/>
              <a:t>39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322F7-C022-3843-A82A-70B316957C12}" type="slidenum">
              <a:rPr lang="en-US"/>
              <a:pPr/>
              <a:t>41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D25353-F6D4-DC4A-AEB5-BF7AC0FF56ED}" type="slidenum">
              <a:rPr lang="en-US"/>
              <a:pPr/>
              <a:t>46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UTFSM and ODU are working on all four!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B284-A6CF-A848-A39B-80BC92854D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62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8E4528-75FB-5B4B-8D7B-3B1325EA8D33}" type="slidenum">
              <a:rPr lang="en-US"/>
              <a:pPr/>
              <a:t>10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8B6A06-3668-0442-A4B1-0A1BE4C058FD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45267-AE6C-BD4A-9BB9-EE4841335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9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C82C6-7BAD-4845-B528-DDA48D23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3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CAB3-2C36-5E40-8A28-711A2A91E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40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7C56-ADD1-4A4F-9F5D-759AE578C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20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0FD130-4407-C64A-8EE4-1894CB544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93E2-9D45-FE4E-8BF8-47C54D1C0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9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E559-1F2A-4E4D-9A2E-2DB310AE5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8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D05A-2EB2-1F48-918B-440173FED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E4C2-967B-4648-B53D-A501FFB2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123B9-F45E-3346-9578-B7DBAD510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2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1614A-3F3D-424E-AE0D-849F9C805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4589D-46A3-AD41-9543-8837FD16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5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AFFC-D498-EF44-8146-FE216E43A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2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EBEB"/>
            </a:gs>
            <a:gs pos="50000">
              <a:schemeClr val="accent1"/>
            </a:gs>
            <a:gs pos="100000">
              <a:srgbClr val="EBEB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007E3AF3-8E8A-AB47-ABE8-D610EC81D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24.e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25.emf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microsoft.com/office/2007/relationships/media" Target="../media/media1.mov"/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3.jpeg"/><Relationship Id="rId5" Type="http://schemas.openxmlformats.org/officeDocument/2006/relationships/image" Target="../media/image30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40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7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7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01.emf"/><Relationship Id="rId6" Type="http://schemas.openxmlformats.org/officeDocument/2006/relationships/image" Target="../media/image103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96.jpeg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10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.jpe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3.jpeg"/><Relationship Id="rId5" Type="http://schemas.openxmlformats.org/officeDocument/2006/relationships/image" Target="../media/image30.jpe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124.emf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2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21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122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12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2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2.emf"/><Relationship Id="rId10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1524000"/>
          </a:xfrm>
        </p:spPr>
        <p:txBody>
          <a:bodyPr/>
          <a:lstStyle/>
          <a:p>
            <a:pPr eaLnBrk="1" hangingPunct="1"/>
            <a:r>
              <a:rPr lang="en-US" sz="4000" b="1" dirty="0"/>
              <a:t>Run Group F </a:t>
            </a:r>
            <a:r>
              <a:rPr lang="en-US" sz="4000" b="1" dirty="0" smtClean="0"/>
              <a:t>– </a:t>
            </a:r>
            <a:br>
              <a:rPr lang="en-US" sz="4000" b="1" dirty="0" smtClean="0"/>
            </a:br>
            <a:r>
              <a:rPr lang="en-US" sz="3200" b="1" dirty="0" smtClean="0"/>
              <a:t>(</a:t>
            </a:r>
            <a:r>
              <a:rPr lang="en-US" sz="3200" b="1" dirty="0">
                <a:solidFill>
                  <a:schemeClr val="bg2"/>
                </a:solidFill>
              </a:rPr>
              <a:t>More than one</a:t>
            </a:r>
            <a:r>
              <a:rPr lang="en-US" sz="3200" b="1" dirty="0"/>
              <a:t>) </a:t>
            </a:r>
            <a:r>
              <a:rPr lang="en-US" sz="3200" b="1" dirty="0" err="1"/>
              <a:t>BONuS</a:t>
            </a:r>
            <a:r>
              <a:rPr lang="en-US" sz="3200" b="1" dirty="0"/>
              <a:t> in your near future?</a:t>
            </a:r>
            <a:endParaRPr lang="en-US" sz="32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486400"/>
            <a:ext cx="6400800" cy="11430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Sebastian Kuhn</a:t>
            </a:r>
          </a:p>
          <a:p>
            <a:pPr eaLnBrk="1" hangingPunct="1"/>
            <a:r>
              <a:rPr lang="en-US" sz="2400" i="1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Old Dominion University</a:t>
            </a:r>
            <a:endParaRPr lang="en-US" sz="2400">
              <a:solidFill>
                <a:srgbClr val="2426FF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5" name="Picture 4" descr="PC23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17915" r="5350"/>
          <a:stretch>
            <a:fillRect/>
          </a:stretch>
        </p:blipFill>
        <p:spPr bwMode="auto">
          <a:xfrm>
            <a:off x="4306521" y="1905000"/>
            <a:ext cx="481012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nucleon_stru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3425744" cy="321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Bound Neutron Structure Functions - 2 Questions:</a:t>
            </a:r>
            <a:endParaRPr lang="en-US" sz="3600">
              <a:solidFill>
                <a:srgbClr val="FF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91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077200" cy="4724400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How can we explore the structure of the neutron if all we have are neutrons bound in nuclei?</a:t>
            </a:r>
          </a:p>
          <a:p>
            <a:pPr marL="990600" lvl="1" indent="-53340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In many cases, a neutron bound in deuterium can be considered </a:t>
            </a:r>
            <a:r>
              <a:rPr lang="ja-JP" altLang="en-US" sz="1800" dirty="0"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altLang="ja-JP" sz="1800" dirty="0">
                <a:latin typeface="Arial" charset="0"/>
                <a:ea typeface="Osaka" charset="0"/>
                <a:cs typeface="Osaka" charset="0"/>
              </a:rPr>
              <a:t>nearly free</a:t>
            </a:r>
            <a:r>
              <a:rPr lang="ja-JP" altLang="en-US" sz="1800" dirty="0"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Arial" charset="0"/>
                <a:ea typeface="Osaka" charset="0"/>
                <a:cs typeface="Osaka" charset="0"/>
              </a:rPr>
              <a:t>.</a:t>
            </a:r>
          </a:p>
          <a:p>
            <a:pPr marL="990600" lvl="1" indent="-53340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BUT: For certain kinematics (large </a:t>
            </a:r>
            <a:r>
              <a:rPr lang="en-US" sz="1800" i="1" dirty="0">
                <a:latin typeface="Arial" charset="0"/>
                <a:ea typeface="Osaka" charset="0"/>
                <a:cs typeface="Osaka" charset="0"/>
              </a:rPr>
              <a:t>x &gt; </a:t>
            </a: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0.5, resonance region </a:t>
            </a:r>
            <a:br>
              <a:rPr lang="en-US" sz="1800" dirty="0">
                <a:latin typeface="Arial" charset="0"/>
                <a:ea typeface="Osaka" charset="0"/>
                <a:cs typeface="Osaka" charset="0"/>
              </a:rPr>
            </a:br>
            <a:r>
              <a:rPr lang="en-US" sz="1800" i="1" dirty="0">
                <a:latin typeface="Arial" charset="0"/>
                <a:ea typeface="Osaka" charset="0"/>
                <a:cs typeface="Osaka" charset="0"/>
              </a:rPr>
              <a:t>W</a:t>
            </a: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 &lt; 2) the high-momentum (short-distance tail) of the deuteron wave function plays a large role and might distort the result.</a:t>
            </a:r>
            <a:br>
              <a:rPr lang="en-US" sz="1800" dirty="0">
                <a:latin typeface="Arial" charset="0"/>
                <a:ea typeface="Osaka" charset="0"/>
                <a:cs typeface="Osaka" charset="0"/>
              </a:rPr>
            </a:br>
            <a:endParaRPr lang="en-US" sz="1800" dirty="0">
              <a:latin typeface="Arial" charset="0"/>
              <a:ea typeface="Osaka" charset="0"/>
              <a:cs typeface="Osaka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Can we learn something about what happens to a nucleon if it is </a:t>
            </a:r>
            <a:r>
              <a:rPr lang="en-US" sz="2000" dirty="0" smtClean="0">
                <a:latin typeface="Arial" charset="0"/>
                <a:ea typeface="Osaka" charset="0"/>
                <a:cs typeface="Osaka" charset="0"/>
              </a:rPr>
              <a:t>bound in a nucleus?</a:t>
            </a:r>
            <a:endParaRPr lang="en-US" sz="2000" dirty="0">
              <a:latin typeface="Arial" charset="0"/>
              <a:ea typeface="Osaka" charset="0"/>
              <a:cs typeface="Osaka" charset="0"/>
            </a:endParaRPr>
          </a:p>
          <a:p>
            <a:pPr marL="990600" lvl="1" indent="-53340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Many ideas: Off-shell modifications of on-shell structure functions, color delocalization, suppression of point-like components, </a:t>
            </a:r>
            <a:r>
              <a:rPr lang="en-US" sz="1800" dirty="0">
                <a:latin typeface="Symbol" charset="0"/>
                <a:ea typeface="Osaka" charset="0"/>
                <a:cs typeface="Osaka" charset="0"/>
                <a:sym typeface="Symbol" charset="0"/>
              </a:rPr>
              <a:t></a:t>
            </a: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 components, extra mesons or 6-quark </a:t>
            </a:r>
            <a:r>
              <a:rPr lang="en-US" sz="1800" dirty="0" smtClean="0">
                <a:latin typeface="Arial" charset="0"/>
                <a:ea typeface="Osaka" charset="0"/>
                <a:cs typeface="Osaka" charset="0"/>
              </a:rPr>
              <a:t>bags, high-momentum (short range) correlations…</a:t>
            </a:r>
            <a:endParaRPr lang="en-US" sz="1800" dirty="0">
              <a:latin typeface="Arial" charset="0"/>
              <a:ea typeface="Osaka" charset="0"/>
              <a:cs typeface="Osaka" charset="0"/>
            </a:endParaRPr>
          </a:p>
          <a:p>
            <a:pPr marL="990600" lvl="1" indent="-53340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Fundamental question about QCD in bound hadron systems that we haven</a:t>
            </a:r>
            <a:r>
              <a:rPr lang="ja-JP" altLang="en-US" sz="1800" dirty="0">
                <a:latin typeface="Arial" charset="0"/>
                <a:ea typeface="Osaka" charset="0"/>
                <a:cs typeface="Osaka" charset="0"/>
              </a:rPr>
              <a:t>’</a:t>
            </a:r>
            <a:r>
              <a:rPr lang="en-US" altLang="ja-JP" sz="1800" dirty="0">
                <a:latin typeface="Arial" charset="0"/>
                <a:ea typeface="Osaka" charset="0"/>
                <a:cs typeface="Osaka" charset="0"/>
              </a:rPr>
              <a:t>t understood yet. Relevant for QCD phase diagram (high baryon density, neutron stars, color superconductivity?)</a:t>
            </a:r>
            <a:endParaRPr lang="en-US" sz="18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9155" name="Freeform 5"/>
          <p:cNvSpPr>
            <a:spLocks/>
          </p:cNvSpPr>
          <p:nvPr/>
        </p:nvSpPr>
        <p:spPr bwMode="auto">
          <a:xfrm>
            <a:off x="8229600" y="2438400"/>
            <a:ext cx="711200" cy="2286000"/>
          </a:xfrm>
          <a:custGeom>
            <a:avLst/>
            <a:gdLst>
              <a:gd name="T0" fmla="*/ 0 w 448"/>
              <a:gd name="T1" fmla="*/ 0 h 1440"/>
              <a:gd name="T2" fmla="*/ 2147483647 w 448"/>
              <a:gd name="T3" fmla="*/ 2147483647 h 1440"/>
              <a:gd name="T4" fmla="*/ 2147483647 w 448"/>
              <a:gd name="T5" fmla="*/ 2147483647 h 1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8" h="1440">
                <a:moveTo>
                  <a:pt x="0" y="0"/>
                </a:moveTo>
                <a:cubicBezTo>
                  <a:pt x="208" y="240"/>
                  <a:pt x="416" y="480"/>
                  <a:pt x="432" y="720"/>
                </a:cubicBezTo>
                <a:cubicBezTo>
                  <a:pt x="448" y="960"/>
                  <a:pt x="272" y="1200"/>
                  <a:pt x="96" y="1440"/>
                </a:cubicBezTo>
              </a:path>
            </a:pathLst>
          </a:custGeom>
          <a:noFill/>
          <a:ln w="28575" cmpd="sng">
            <a:solidFill>
              <a:srgbClr val="9A0C8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45670"/>
          </a:xfrm>
        </p:spPr>
        <p:txBody>
          <a:bodyPr/>
          <a:lstStyle/>
          <a:p>
            <a:r>
              <a:rPr lang="en-US" dirty="0" smtClean="0"/>
              <a:t>Spectator Tagging</a:t>
            </a:r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44650"/>
            <a:ext cx="338889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>
            <a:spLocks/>
          </p:cNvSpPr>
          <p:nvPr/>
        </p:nvSpPr>
        <p:spPr bwMode="auto">
          <a:xfrm>
            <a:off x="1516023" y="2999979"/>
            <a:ext cx="1498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600" dirty="0">
                <a:solidFill>
                  <a:srgbClr val="028142"/>
                </a:solidFill>
                <a:cs typeface="Arial" charset="0"/>
                <a:sym typeface="Arial" charset="0"/>
              </a:rPr>
              <a:t>spectator 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066050" y="1334769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chemeClr val="tx2"/>
                </a:solidFill>
                <a:ea typeface="Osaka" charset="0"/>
                <a:cs typeface="Osaka" charset="0"/>
              </a:rPr>
              <a:t>d(</a:t>
            </a:r>
            <a:r>
              <a:rPr lang="en-US" sz="2400" dirty="0" err="1">
                <a:solidFill>
                  <a:schemeClr val="tx2"/>
                </a:solidFill>
                <a:ea typeface="Osaka" charset="0"/>
                <a:cs typeface="Osaka" charset="0"/>
              </a:rPr>
              <a:t>e,e</a:t>
            </a:r>
            <a:r>
              <a:rPr lang="ja-JP" altLang="en-US" sz="2400" dirty="0">
                <a:solidFill>
                  <a:schemeClr val="tx2"/>
                </a:solidFill>
                <a:ea typeface="Osaka" charset="0"/>
                <a:cs typeface="Osaka" charset="0"/>
              </a:rPr>
              <a:t>’</a:t>
            </a:r>
            <a:r>
              <a:rPr lang="en-US" altLang="ja-JP" sz="2400" dirty="0" err="1">
                <a:solidFill>
                  <a:schemeClr val="tx2"/>
                </a:solidFill>
                <a:ea typeface="Osaka" charset="0"/>
                <a:cs typeface="Osaka" charset="0"/>
              </a:rPr>
              <a:t>p</a:t>
            </a:r>
            <a:r>
              <a:rPr lang="en-US" altLang="ja-JP" sz="2400" baseline="-6000" dirty="0" err="1">
                <a:solidFill>
                  <a:schemeClr val="tx2"/>
                </a:solidFill>
                <a:ea typeface="Osaka" charset="0"/>
                <a:cs typeface="Osaka" charset="0"/>
              </a:rPr>
              <a:t>s</a:t>
            </a:r>
            <a:r>
              <a:rPr lang="en-US" altLang="ja-JP" sz="2400" dirty="0">
                <a:solidFill>
                  <a:schemeClr val="tx2"/>
                </a:solidFill>
                <a:ea typeface="Osaka" charset="0"/>
                <a:cs typeface="Osaka" charset="0"/>
              </a:rPr>
              <a:t>)X</a:t>
            </a:r>
            <a:endParaRPr lang="en-US" sz="2400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2919256" y="2016126"/>
            <a:ext cx="858200" cy="6219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813805"/>
              </p:ext>
            </p:extLst>
          </p:nvPr>
        </p:nvGraphicFramePr>
        <p:xfrm>
          <a:off x="1327150" y="3479608"/>
          <a:ext cx="290195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38" name="Equation" r:id="rId6" imgW="2120900" imgH="431800" progId="Equation.3">
                  <p:embed/>
                </p:oleObj>
              </mc:Choice>
              <mc:Fallback>
                <p:oleObj name="Equation" r:id="rId6" imgW="2120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150" y="3479608"/>
                        <a:ext cx="290195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541505"/>
              </p:ext>
            </p:extLst>
          </p:nvPr>
        </p:nvGraphicFramePr>
        <p:xfrm>
          <a:off x="3777456" y="1644650"/>
          <a:ext cx="311308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39" name="Equation" r:id="rId8" imgW="2019300" imgH="241300" progId="Equation.3">
                  <p:embed/>
                </p:oleObj>
              </mc:Choice>
              <mc:Fallback>
                <p:oleObj name="Equation" r:id="rId8" imgW="2019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7456" y="1644650"/>
                        <a:ext cx="3113087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185727"/>
              </p:ext>
            </p:extLst>
          </p:nvPr>
        </p:nvGraphicFramePr>
        <p:xfrm>
          <a:off x="4229100" y="2871353"/>
          <a:ext cx="438785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40" name="Equation" r:id="rId10" imgW="3162300" imgH="520700" progId="Equation.3">
                  <p:embed/>
                </p:oleObj>
              </mc:Choice>
              <mc:Fallback>
                <p:oleObj name="Equation" r:id="rId10" imgW="31623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2871353"/>
                        <a:ext cx="4387850" cy="722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489726"/>
              </p:ext>
            </p:extLst>
          </p:nvPr>
        </p:nvGraphicFramePr>
        <p:xfrm>
          <a:off x="4229100" y="2199840"/>
          <a:ext cx="23622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41" name="Equation" r:id="rId12" imgW="2590800" imgH="736600" progId="Equation.3">
                  <p:embed/>
                </p:oleObj>
              </mc:Choice>
              <mc:Fallback>
                <p:oleObj name="Equation" r:id="rId12" imgW="25908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2199840"/>
                        <a:ext cx="2362200" cy="6715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39084"/>
              </p:ext>
            </p:extLst>
          </p:nvPr>
        </p:nvGraphicFramePr>
        <p:xfrm>
          <a:off x="7101306" y="1638042"/>
          <a:ext cx="13414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42" name="Equation" r:id="rId14" imgW="838200" imgH="254000" progId="Equation.3">
                  <p:embed/>
                </p:oleObj>
              </mc:Choice>
              <mc:Fallback>
                <p:oleObj name="Equation" r:id="rId14" imgW="838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306" y="1638042"/>
                        <a:ext cx="1341438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Test_Deuteron2_X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5193" y="4195307"/>
            <a:ext cx="3994040" cy="2662693"/>
          </a:xfrm>
          <a:prstGeom prst="rect">
            <a:avLst/>
          </a:prstGeom>
        </p:spPr>
      </p:pic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4460139" y="3693718"/>
            <a:ext cx="4288151" cy="3164282"/>
            <a:chOff x="4724400" y="3930162"/>
            <a:chExt cx="4114800" cy="2927838"/>
          </a:xfrm>
        </p:grpSpPr>
        <p:pic>
          <p:nvPicPr>
            <p:cNvPr id="16" name="Picture 3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930162"/>
              <a:ext cx="4114800" cy="2927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5181600" y="4343400"/>
              <a:ext cx="1924156" cy="28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i="1" dirty="0">
                  <a:solidFill>
                    <a:srgbClr val="FF0000"/>
                  </a:solidFill>
                </a:rPr>
                <a:t>D</a:t>
              </a:r>
              <a:r>
                <a:rPr lang="en-US" sz="1400" dirty="0">
                  <a:solidFill>
                    <a:srgbClr val="FF0000"/>
                  </a:solidFill>
                </a:rPr>
                <a:t>(</a:t>
              </a:r>
              <a:r>
                <a:rPr lang="en-US" sz="1400" i="1" dirty="0" err="1">
                  <a:solidFill>
                    <a:srgbClr val="FF0000"/>
                  </a:solidFill>
                </a:rPr>
                <a:t>e,e’p</a:t>
              </a:r>
              <a:r>
                <a:rPr lang="en-US" sz="1400" baseline="-25000" dirty="0" err="1">
                  <a:solidFill>
                    <a:srgbClr val="FF0000"/>
                  </a:solidFill>
                </a:rPr>
                <a:t>s</a:t>
              </a:r>
              <a:r>
                <a:rPr lang="en-US" sz="1400" dirty="0">
                  <a:solidFill>
                    <a:srgbClr val="FF0000"/>
                  </a:solidFill>
                </a:rPr>
                <a:t>)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X</a:t>
              </a:r>
              <a:r>
                <a:rPr lang="en-US" sz="1400" dirty="0" smtClean="0">
                  <a:solidFill>
                    <a:srgbClr val="FF0000"/>
                  </a:solidFill>
                </a:rPr>
                <a:t>:  </a:t>
              </a:r>
              <a:r>
                <a:rPr lang="en-US" sz="1400" dirty="0" err="1">
                  <a:solidFill>
                    <a:srgbClr val="FF0000"/>
                  </a:solidFill>
                </a:rPr>
                <a:t>Cts</a:t>
              </a:r>
              <a:r>
                <a:rPr lang="en-US" sz="1400" dirty="0">
                  <a:solidFill>
                    <a:srgbClr val="FF0000"/>
                  </a:solidFill>
                </a:rPr>
                <a:t> vs. </a:t>
              </a:r>
              <a:r>
                <a:rPr lang="en-US" sz="1400" i="1" dirty="0">
                  <a:solidFill>
                    <a:srgbClr val="FF0000"/>
                  </a:solidFill>
                </a:rPr>
                <a:t>W</a:t>
              </a:r>
              <a:r>
                <a:rPr lang="en-US" sz="1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>
              <a:off x="7010400" y="5562600"/>
              <a:ext cx="1690790" cy="28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i="1" dirty="0"/>
                <a:t>D</a:t>
              </a:r>
              <a:r>
                <a:rPr lang="en-US" sz="1400" dirty="0"/>
                <a:t>(</a:t>
              </a:r>
              <a:r>
                <a:rPr lang="en-US" sz="1400" i="1" dirty="0" err="1"/>
                <a:t>e,e</a:t>
              </a:r>
              <a:r>
                <a:rPr lang="en-US" sz="1400" dirty="0"/>
                <a:t>’)</a:t>
              </a:r>
              <a:r>
                <a:rPr lang="en-US" sz="1400" i="1" dirty="0" smtClean="0"/>
                <a:t>X</a:t>
              </a:r>
              <a:r>
                <a:rPr lang="en-US" sz="1400" dirty="0" smtClean="0"/>
                <a:t>:  </a:t>
              </a:r>
              <a:r>
                <a:rPr lang="en-US" sz="1400" dirty="0" err="1" smtClean="0"/>
                <a:t>Cts</a:t>
              </a:r>
              <a:r>
                <a:rPr lang="en-US" sz="1400" dirty="0" smtClean="0"/>
                <a:t> </a:t>
              </a:r>
              <a:r>
                <a:rPr lang="en-US" sz="1400" dirty="0"/>
                <a:t>vs. W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0211-A8EF-7443-A00D-6E70407EB923}" type="slidenum">
              <a:rPr lang="en-US" smtClean="0"/>
              <a:t>11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UTFSM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7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56" y="24809"/>
            <a:ext cx="5791200" cy="11456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Spectator Tagging </a:t>
            </a:r>
            <a:br>
              <a:rPr lang="en-US" dirty="0" smtClean="0"/>
            </a:br>
            <a:r>
              <a:rPr lang="en-US" sz="2800" dirty="0" smtClean="0"/>
              <a:t>Example: </a:t>
            </a:r>
            <a:r>
              <a:rPr lang="en-US" sz="2800" dirty="0" err="1" smtClean="0"/>
              <a:t>BoNuS</a:t>
            </a:r>
            <a:endParaRPr lang="en-US" dirty="0"/>
          </a:p>
        </p:txBody>
      </p:sp>
      <p:pic>
        <p:nvPicPr>
          <p:cNvPr id="20" name="Picture 5" descr="RTPC_Schematic_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" y="1244759"/>
            <a:ext cx="6643687" cy="5410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15156" y="5086509"/>
            <a:ext cx="1246187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sz="1400" b="1">
                <a:solidFill>
                  <a:srgbClr val="000000"/>
                </a:solidFill>
              </a:rPr>
              <a:t>Helium/DME at 80/20 ratio</a:t>
            </a:r>
            <a:endParaRPr kumimoji="1" lang="en-US" sz="1400" b="1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1772443" y="2819559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23056" y="2335339"/>
            <a:ext cx="1081087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G</a:t>
            </a:r>
            <a:r>
              <a:rPr lang="en-US" sz="1600" dirty="0"/>
              <a:t>as</a:t>
            </a:r>
            <a:endParaRPr lang="en-US" sz="2400" dirty="0"/>
          </a:p>
          <a:p>
            <a:r>
              <a:rPr lang="en-US" sz="2400" dirty="0"/>
              <a:t>E</a:t>
            </a:r>
            <a:r>
              <a:rPr lang="en-US" sz="1600" dirty="0"/>
              <a:t>lectron</a:t>
            </a:r>
            <a:endParaRPr lang="en-US" sz="2400" dirty="0"/>
          </a:p>
          <a:p>
            <a:r>
              <a:rPr lang="en-US" sz="2400" dirty="0"/>
              <a:t>M</a:t>
            </a:r>
            <a:r>
              <a:rPr lang="en-US" sz="1600" dirty="0"/>
              <a:t>ultiplier</a:t>
            </a:r>
            <a:endParaRPr lang="en-US" sz="2400" dirty="0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V="1">
            <a:off x="968018" y="2436177"/>
            <a:ext cx="1121925" cy="242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004343" y="5664359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3 GEMs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811906" y="1807865"/>
            <a:ext cx="1676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7 </a:t>
            </a:r>
            <a:r>
              <a:rPr lang="en-US" sz="1800" dirty="0" err="1"/>
              <a:t>atm</a:t>
            </a:r>
            <a:r>
              <a:rPr lang="en-US" sz="1800" dirty="0"/>
              <a:t> D</a:t>
            </a:r>
            <a:r>
              <a:rPr lang="en-US" sz="1800" baseline="-25000" dirty="0"/>
              <a:t>2</a:t>
            </a:r>
            <a:r>
              <a:rPr lang="en-US" sz="1800" dirty="0"/>
              <a:t> gas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5023643" y="2844959"/>
            <a:ext cx="14097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CB107"/>
                </a:solidFill>
              </a:rPr>
              <a:t>Møller el.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5045868" y="3210084"/>
            <a:ext cx="141067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 CLAS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3004343" y="4749959"/>
            <a:ext cx="1219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Drift Region</a:t>
            </a: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2851943" y="4902359"/>
            <a:ext cx="152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2775743" y="6121559"/>
            <a:ext cx="1981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Readout pads and electronics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2470943" y="6350159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2318543" y="6416834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>
            <a:off x="2299493" y="6467634"/>
            <a:ext cx="46355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" y="1396698"/>
            <a:ext cx="1384300" cy="10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P10503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78" y="3837751"/>
            <a:ext cx="4250622" cy="30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428304" y="994250"/>
            <a:ext cx="2709673" cy="2843501"/>
            <a:chOff x="149225" y="3352800"/>
            <a:chExt cx="3584575" cy="3429000"/>
          </a:xfrm>
        </p:grpSpPr>
        <p:pic>
          <p:nvPicPr>
            <p:cNvPr id="4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8"/>
            <a:stretch>
              <a:fillRect/>
            </a:stretch>
          </p:blipFill>
          <p:spPr bwMode="auto">
            <a:xfrm>
              <a:off x="149225" y="3352800"/>
              <a:ext cx="358457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13"/>
            <p:cNvSpPr>
              <a:spLocks noChangeArrowheads="1"/>
            </p:cNvSpPr>
            <p:nvPr/>
          </p:nvSpPr>
          <p:spPr bwMode="auto">
            <a:xfrm>
              <a:off x="1417638" y="5143500"/>
              <a:ext cx="185737" cy="841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1468438" y="5186363"/>
              <a:ext cx="13811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 flipV="1">
              <a:off x="1417638" y="5186363"/>
              <a:ext cx="100012" cy="41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911350" y="5105400"/>
              <a:ext cx="2984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Times" charset="0"/>
                </a:rPr>
                <a:t>e</a:t>
              </a:r>
              <a:r>
                <a:rPr lang="en-US" baseline="30000">
                  <a:latin typeface="Times" charset="0"/>
                </a:rPr>
                <a:t>-</a:t>
              </a:r>
              <a:endParaRPr lang="en-US">
                <a:latin typeface="Times" charset="0"/>
              </a:endParaRP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546100" y="5143500"/>
              <a:ext cx="11493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Times" charset="0"/>
                </a:rPr>
                <a:t>backwards p</a:t>
              </a:r>
            </a:p>
          </p:txBody>
        </p:sp>
        <p:sp>
          <p:nvSpPr>
            <p:cNvPr id="46" name="Text Box 28"/>
            <p:cNvSpPr txBox="1">
              <a:spLocks noChangeArrowheads="1"/>
            </p:cNvSpPr>
            <p:nvPr/>
          </p:nvSpPr>
          <p:spPr bwMode="auto">
            <a:xfrm>
              <a:off x="228600" y="3352800"/>
              <a:ext cx="9810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/>
                <a:t>CLAS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0211-A8EF-7443-A00D-6E70407EB9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9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3657600" y="76200"/>
            <a:ext cx="2362200" cy="457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65" tIns="46034" rIns="92065" bIns="46034" anchor="ctr"/>
          <a:lstStyle/>
          <a:p>
            <a:pPr algn="ctr" eaLnBrk="1" hangingPunct="1"/>
            <a:r>
              <a:rPr lang="en-US" sz="2400">
                <a:solidFill>
                  <a:schemeClr val="tx2"/>
                </a:solidFill>
                <a:ea typeface="Osaka" charset="0"/>
                <a:cs typeface="Osaka" charset="0"/>
              </a:rPr>
              <a:t>BoNuS RTPC</a:t>
            </a:r>
            <a:endParaRPr lang="en-US" sz="4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pic>
        <p:nvPicPr>
          <p:cNvPr id="32771" name="Picture 5" descr="RTPC_Schematic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762000"/>
            <a:ext cx="66436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430213" y="4603750"/>
            <a:ext cx="12461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sz="1400" b="1">
                <a:solidFill>
                  <a:srgbClr val="000000"/>
                </a:solidFill>
              </a:rPr>
              <a:t>Helium/DME at 80/20 ratio</a:t>
            </a:r>
            <a:endParaRPr kumimoji="1" lang="en-US" sz="1400" b="1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>
            <a:off x="1587500" y="23368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1465" r="1181" b="2293"/>
          <a:stretch>
            <a:fillRect/>
          </a:stretch>
        </p:blipFill>
        <p:spPr bwMode="auto">
          <a:xfrm>
            <a:off x="4724400" y="2971800"/>
            <a:ext cx="38100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8"/>
          <p:cNvSpPr txBox="1">
            <a:spLocks noChangeArrowheads="1"/>
          </p:cNvSpPr>
          <p:nvPr/>
        </p:nvSpPr>
        <p:spPr bwMode="auto">
          <a:xfrm>
            <a:off x="6859588" y="2362200"/>
            <a:ext cx="22844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1600">
                <a:cs typeface="Arial" charset="0"/>
              </a:rPr>
              <a:t>dE/dx from charge </a:t>
            </a:r>
          </a:p>
          <a:p>
            <a:pPr eaLnBrk="1" hangingPunct="1"/>
            <a:r>
              <a:rPr kumimoji="1" lang="en-US" sz="1600">
                <a:cs typeface="Arial" charset="0"/>
              </a:rPr>
              <a:t>along track (particle ID)</a:t>
            </a:r>
            <a:endParaRPr kumimoji="1" lang="en-US" sz="2000">
              <a:cs typeface="Arial" charset="0"/>
            </a:endParaRPr>
          </a:p>
        </p:txBody>
      </p:sp>
      <p:pic>
        <p:nvPicPr>
          <p:cNvPr id="3277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Line 14"/>
          <p:cNvSpPr>
            <a:spLocks noChangeShapeType="1"/>
          </p:cNvSpPr>
          <p:nvPr/>
        </p:nvSpPr>
        <p:spPr bwMode="auto">
          <a:xfrm>
            <a:off x="685800" y="9144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457200" y="10668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140 µm</a:t>
            </a:r>
          </a:p>
        </p:txBody>
      </p:sp>
      <p:sp>
        <p:nvSpPr>
          <p:cNvPr id="32782" name="Text Box 16"/>
          <p:cNvSpPr txBox="1">
            <a:spLocks noChangeArrowheads="1"/>
          </p:cNvSpPr>
          <p:nvPr/>
        </p:nvSpPr>
        <p:spPr bwMode="auto">
          <a:xfrm>
            <a:off x="138113" y="1524000"/>
            <a:ext cx="10810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G</a:t>
            </a:r>
            <a:r>
              <a:rPr lang="en-US" sz="1600"/>
              <a:t>as</a:t>
            </a:r>
            <a:endParaRPr lang="en-US"/>
          </a:p>
          <a:p>
            <a:r>
              <a:rPr lang="en-US"/>
              <a:t>E</a:t>
            </a:r>
            <a:r>
              <a:rPr lang="en-US" sz="1600"/>
              <a:t>lectron</a:t>
            </a:r>
            <a:endParaRPr lang="en-US"/>
          </a:p>
          <a:p>
            <a:r>
              <a:rPr lang="en-US"/>
              <a:t>M</a:t>
            </a:r>
            <a:r>
              <a:rPr lang="en-US" sz="1600"/>
              <a:t>ultiplier</a:t>
            </a:r>
            <a:endParaRPr lang="en-US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6705600" y="6172200"/>
            <a:ext cx="1828800" cy="5603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kumimoji="1" lang="el-GR" sz="1800">
                <a:latin typeface="Symbol" charset="0"/>
                <a:sym typeface="Symbol" charset="0"/>
              </a:rPr>
              <a:t>φ</a:t>
            </a:r>
            <a:r>
              <a:rPr kumimoji="1" lang="en-US" sz="1800"/>
              <a:t>, z from pads</a:t>
            </a:r>
            <a:endParaRPr kumimoji="1" lang="en-US" sz="1800">
              <a:latin typeface="Comic Sans MS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kumimoji="1" lang="en-US" sz="1800"/>
              <a:t>r from time</a:t>
            </a:r>
            <a:endParaRPr kumimoji="1" lang="en-US" sz="2000">
              <a:solidFill>
                <a:srgbClr val="990099"/>
              </a:solidFill>
              <a:latin typeface="Tahoma" charset="0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1219200" y="16002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819400" y="5181600"/>
            <a:ext cx="1447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3 GEMs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4876800" y="12954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7 atm D</a:t>
            </a:r>
            <a:r>
              <a:rPr lang="en-US" sz="2000" baseline="-25000"/>
              <a:t>2</a:t>
            </a:r>
            <a:r>
              <a:rPr lang="en-US" sz="2000"/>
              <a:t> gas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4838700" y="2362200"/>
            <a:ext cx="14097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CB107"/>
                </a:solidFill>
              </a:rPr>
              <a:t>Møller el.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4860925" y="2727325"/>
            <a:ext cx="1565275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e</a:t>
            </a:r>
            <a:r>
              <a:rPr lang="en-US" sz="2000" baseline="30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FF0000"/>
                </a:solidFill>
              </a:rPr>
              <a:t> (to CLAS)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2819400" y="4267200"/>
            <a:ext cx="12192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Drift Region</a:t>
            </a: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2667000" y="4419600"/>
            <a:ext cx="152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2590800" y="5638800"/>
            <a:ext cx="19812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Readout pads and electronics</a:t>
            </a: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2286000" y="58674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2133600" y="5934075"/>
            <a:ext cx="1524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>
            <a:off x="2114550" y="5984875"/>
            <a:ext cx="46355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97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8288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9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136525" y="6477000"/>
            <a:ext cx="420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Times New Roman" charset="0"/>
              </a:rPr>
              <a:t>Nucl. Instr. Meth. </a:t>
            </a:r>
            <a:r>
              <a:rPr lang="en-US" sz="2000" b="1">
                <a:latin typeface="Times New Roman" charset="0"/>
              </a:rPr>
              <a:t>A592</a:t>
            </a:r>
            <a:r>
              <a:rPr lang="en-US" sz="2000">
                <a:latin typeface="Times New Roman" charset="0"/>
              </a:rPr>
              <a:t>, 273 (2008)</a:t>
            </a:r>
          </a:p>
        </p:txBody>
      </p:sp>
    </p:spTree>
    <p:extLst>
      <p:ext uri="{BB962C8B-B14F-4D97-AF65-F5344CB8AC3E}">
        <p14:creationId xmlns:p14="http://schemas.microsoft.com/office/powerpoint/2010/main" val="298539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953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429000"/>
            <a:ext cx="43624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3883025" y="3657600"/>
            <a:ext cx="1377950" cy="1143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3810000" y="4953000"/>
            <a:ext cx="1143000" cy="914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067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671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WordArt 8"/>
          <p:cNvSpPr>
            <a:spLocks noChangeArrowheads="1" noChangeShapeType="1" noTextEdit="1"/>
          </p:cNvSpPr>
          <p:nvPr/>
        </p:nvSpPr>
        <p:spPr bwMode="auto">
          <a:xfrm>
            <a:off x="3905250" y="838200"/>
            <a:ext cx="1333500" cy="111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BoNuS 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in CLAS</a:t>
            </a:r>
          </a:p>
        </p:txBody>
      </p:sp>
      <p:pic>
        <p:nvPicPr>
          <p:cNvPr id="71689" name="Picture 9" descr="PC2300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17915" r="5350"/>
          <a:stretch>
            <a:fillRect/>
          </a:stretch>
        </p:blipFill>
        <p:spPr bwMode="auto">
          <a:xfrm>
            <a:off x="-9525" y="3376613"/>
            <a:ext cx="481012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964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36" y="4495801"/>
            <a:ext cx="4224464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791200" cy="11456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Spectator Tagging </a:t>
            </a:r>
            <a:br>
              <a:rPr lang="en-US" dirty="0" smtClean="0"/>
            </a:br>
            <a:r>
              <a:rPr lang="en-US" sz="2800" dirty="0" smtClean="0"/>
              <a:t>Example: </a:t>
            </a:r>
            <a:r>
              <a:rPr lang="en-US" sz="2800" dirty="0" err="1" smtClean="0"/>
              <a:t>BoNuS</a:t>
            </a:r>
            <a:r>
              <a:rPr lang="en-US" sz="2800" dirty="0" smtClean="0"/>
              <a:t> - Results</a:t>
            </a:r>
            <a:endParaRPr lang="en-US" dirty="0"/>
          </a:p>
        </p:txBody>
      </p:sp>
      <p:pic>
        <p:nvPicPr>
          <p:cNvPr id="3" name="Picture 2" descr="F2nbonu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392225" cy="329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223" y="1143000"/>
            <a:ext cx="3475618" cy="3162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219200"/>
            <a:ext cx="463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</a:t>
            </a:r>
            <a:r>
              <a:rPr lang="en-US" sz="1600" baseline="-25000" dirty="0" smtClean="0"/>
              <a:t>2n</a:t>
            </a:r>
            <a:endParaRPr lang="en-US" sz="16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25526"/>
              </p:ext>
            </p:extLst>
          </p:nvPr>
        </p:nvGraphicFramePr>
        <p:xfrm>
          <a:off x="5177692" y="1298387"/>
          <a:ext cx="484677" cy="807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4" name="Equation" r:id="rId6" imgW="266700" imgH="444500" progId="Equation.3">
                  <p:embed/>
                </p:oleObj>
              </mc:Choice>
              <mc:Fallback>
                <p:oleObj name="Equation" r:id="rId6" imgW="266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7692" y="1298387"/>
                        <a:ext cx="484677" cy="807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4796692" y="2305538"/>
            <a:ext cx="502012" cy="9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6692" y="4181231"/>
            <a:ext cx="752231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67000" y="4343400"/>
            <a:ext cx="19539" cy="327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86401" y="4590620"/>
            <a:ext cx="248138" cy="1933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9" y="4764454"/>
            <a:ext cx="2768600" cy="2070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631" y="4419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Duality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53000" y="4267200"/>
            <a:ext cx="1322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FSI: </a:t>
            </a:r>
            <a:r>
              <a:rPr lang="en-US" dirty="0" err="1" smtClean="0"/>
              <a:t>Cosyn</a:t>
            </a:r>
            <a:r>
              <a:rPr lang="en-US" dirty="0" smtClean="0"/>
              <a:t> et al.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5281" y="4648200"/>
            <a:ext cx="2548719" cy="2209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9400" y="4495800"/>
            <a:ext cx="72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EMC</a:t>
            </a:r>
          </a:p>
          <a:p>
            <a:r>
              <a:rPr lang="en-US" dirty="0" smtClean="0"/>
              <a:t>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7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The 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2</a:t>
            </a:r>
            <a:r>
              <a:rPr lang="en-US" baseline="30000" dirty="0" smtClean="0">
                <a:latin typeface="Arial" charset="0"/>
                <a:ea typeface="Osaka" charset="0"/>
                <a:cs typeface="Osaka" charset="0"/>
              </a:rPr>
              <a:t>nd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 RTPC (EG6)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22884" name="Picture 5" descr="bonus_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8592" r="12486" b="13675"/>
          <a:stretch>
            <a:fillRect/>
          </a:stretch>
        </p:blipFill>
        <p:spPr bwMode="auto">
          <a:xfrm>
            <a:off x="304800" y="1395413"/>
            <a:ext cx="696595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2971800" y="1662113"/>
            <a:ext cx="4114800" cy="91598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Lightweight (carbon-foam composite structure) rungs for stress-free, self support of GEMs – to avoid </a:t>
            </a:r>
            <a:r>
              <a:rPr lang="ja-JP" altLang="en-US" sz="1800" dirty="0"/>
              <a:t>“</a:t>
            </a:r>
            <a:r>
              <a:rPr lang="en-US" sz="1800" dirty="0"/>
              <a:t>wrinkles</a:t>
            </a:r>
            <a:r>
              <a:rPr lang="ja-JP" altLang="en-US" sz="1800" dirty="0"/>
              <a:t>”</a:t>
            </a:r>
            <a:r>
              <a:rPr lang="en-US" sz="1800" dirty="0"/>
              <a:t> </a:t>
            </a:r>
          </a:p>
        </p:txBody>
      </p:sp>
      <p:sp>
        <p:nvSpPr>
          <p:cNvPr id="122886" name="Text Box 7"/>
          <p:cNvSpPr txBox="1">
            <a:spLocks noChangeArrowheads="1"/>
          </p:cNvSpPr>
          <p:nvPr/>
        </p:nvSpPr>
        <p:spPr bwMode="auto">
          <a:xfrm>
            <a:off x="7010400" y="5014913"/>
            <a:ext cx="1981200" cy="8255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Target region - new cell – ID 4mm, 30</a:t>
            </a:r>
            <a:r>
              <a:rPr lang="en-US" sz="1600">
                <a:latin typeface="Symbol" charset="0"/>
              </a:rPr>
              <a:t>m</a:t>
            </a:r>
            <a:r>
              <a:rPr lang="en-US" sz="1600"/>
              <a:t>m thick wall</a:t>
            </a:r>
          </a:p>
        </p:txBody>
      </p:sp>
      <p:sp>
        <p:nvSpPr>
          <p:cNvPr id="122887" name="Line 8"/>
          <p:cNvSpPr>
            <a:spLocks noChangeShapeType="1"/>
          </p:cNvSpPr>
          <p:nvPr/>
        </p:nvSpPr>
        <p:spPr bwMode="auto">
          <a:xfrm flipH="1" flipV="1">
            <a:off x="5410200" y="4557713"/>
            <a:ext cx="16002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Text Box 9"/>
          <p:cNvSpPr txBox="1">
            <a:spLocks noChangeArrowheads="1"/>
          </p:cNvSpPr>
          <p:nvPr/>
        </p:nvSpPr>
        <p:spPr bwMode="auto">
          <a:xfrm>
            <a:off x="7010400" y="2828925"/>
            <a:ext cx="2133600" cy="581025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Ground and cathode foils, each 6</a:t>
            </a:r>
            <a:r>
              <a:rPr lang="en-US" sz="1600">
                <a:latin typeface="Symbol" charset="0"/>
              </a:rPr>
              <a:t>m</a:t>
            </a:r>
            <a:r>
              <a:rPr lang="en-US" sz="1600"/>
              <a:t>m thick</a:t>
            </a:r>
          </a:p>
        </p:txBody>
      </p:sp>
      <p:sp>
        <p:nvSpPr>
          <p:cNvPr id="122889" name="Line 10"/>
          <p:cNvSpPr>
            <a:spLocks noChangeShapeType="1"/>
          </p:cNvSpPr>
          <p:nvPr/>
        </p:nvSpPr>
        <p:spPr bwMode="auto">
          <a:xfrm>
            <a:off x="5257800" y="2600325"/>
            <a:ext cx="16764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Line 11"/>
          <p:cNvSpPr>
            <a:spLocks noChangeShapeType="1"/>
          </p:cNvSpPr>
          <p:nvPr/>
        </p:nvSpPr>
        <p:spPr bwMode="auto">
          <a:xfrm flipH="1">
            <a:off x="4114800" y="2600325"/>
            <a:ext cx="11430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Line 12"/>
          <p:cNvSpPr>
            <a:spLocks noChangeShapeType="1"/>
          </p:cNvSpPr>
          <p:nvPr/>
        </p:nvSpPr>
        <p:spPr bwMode="auto">
          <a:xfrm flipH="1">
            <a:off x="6019800" y="3438525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Line 13"/>
          <p:cNvSpPr>
            <a:spLocks noChangeShapeType="1"/>
          </p:cNvSpPr>
          <p:nvPr/>
        </p:nvSpPr>
        <p:spPr bwMode="auto">
          <a:xfrm flipH="1">
            <a:off x="6400800" y="3438525"/>
            <a:ext cx="1066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Text Box 14"/>
          <p:cNvSpPr txBox="1">
            <a:spLocks noChangeArrowheads="1"/>
          </p:cNvSpPr>
          <p:nvPr/>
        </p:nvSpPr>
        <p:spPr bwMode="auto">
          <a:xfrm>
            <a:off x="914400" y="5943600"/>
            <a:ext cx="5181600" cy="646331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Open, 2</a:t>
            </a:r>
            <a:r>
              <a:rPr lang="en-US" sz="1800" dirty="0">
                <a:latin typeface="Symbol" charset="0"/>
              </a:rPr>
              <a:t>p</a:t>
            </a:r>
            <a:r>
              <a:rPr lang="en-US" sz="1800" dirty="0"/>
              <a:t> geometry – only 80% </a:t>
            </a:r>
            <a:r>
              <a:rPr lang="en-US" sz="1800" dirty="0" smtClean="0"/>
              <a:t>were </a:t>
            </a:r>
            <a:r>
              <a:rPr lang="en-US" sz="1800" dirty="0"/>
              <a:t>accessible due to the GEM and readout pad sizes</a:t>
            </a:r>
          </a:p>
        </p:txBody>
      </p:sp>
      <p:sp>
        <p:nvSpPr>
          <p:cNvPr id="122894" name="Line 16"/>
          <p:cNvSpPr>
            <a:spLocks noChangeShapeType="1"/>
          </p:cNvSpPr>
          <p:nvPr/>
        </p:nvSpPr>
        <p:spPr bwMode="auto">
          <a:xfrm flipH="1" flipV="1">
            <a:off x="1752600" y="5105400"/>
            <a:ext cx="1066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89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02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6629400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The 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EG6 RTPC 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(ii)</a:t>
            </a:r>
          </a:p>
        </p:txBody>
      </p:sp>
      <p:pic>
        <p:nvPicPr>
          <p:cNvPr id="1443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0"/>
            <a:ext cx="4953000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439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22542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440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1367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440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440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1099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0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184" y="609600"/>
            <a:ext cx="2529416" cy="1905000"/>
          </a:xfrm>
          <a:prstGeom prst="rect">
            <a:avLst/>
          </a:prstGeom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6200" y="25400"/>
            <a:ext cx="32792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426FF"/>
                </a:solidFill>
                <a:ea typeface="Osaka" charset="0"/>
                <a:cs typeface="Osaka" charset="0"/>
              </a:rPr>
              <a:t>Plans for </a:t>
            </a:r>
            <a:r>
              <a:rPr lang="en-US" sz="3200" dirty="0" smtClean="0">
                <a:solidFill>
                  <a:srgbClr val="2426FF"/>
                </a:solidFill>
                <a:ea typeface="Osaka" charset="0"/>
                <a:cs typeface="Osaka" charset="0"/>
              </a:rPr>
              <a:t>11 </a:t>
            </a:r>
            <a:r>
              <a:rPr lang="en-US" sz="3200" dirty="0" err="1" smtClean="0">
                <a:solidFill>
                  <a:srgbClr val="2426FF"/>
                </a:solidFill>
                <a:ea typeface="Osaka" charset="0"/>
                <a:cs typeface="Osaka" charset="0"/>
              </a:rPr>
              <a:t>GeV</a:t>
            </a:r>
            <a:endParaRPr lang="en-US" sz="3200" dirty="0">
              <a:solidFill>
                <a:srgbClr val="2426FF"/>
              </a:solidFill>
              <a:ea typeface="Osaka" charset="0"/>
              <a:cs typeface="Osaka" charset="0"/>
            </a:endParaRP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685800" y="9906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latin typeface="Times" charset="0"/>
              </a:rPr>
              <a:t>BONuS12</a:t>
            </a:r>
            <a:endParaRPr lang="en-US" sz="1800" dirty="0">
              <a:latin typeface="Times" charset="0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533400" y="1524000"/>
            <a:ext cx="2011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E12-06-</a:t>
            </a:r>
            <a:r>
              <a:rPr lang="en-US" sz="24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113</a:t>
            </a:r>
          </a:p>
        </p:txBody>
      </p:sp>
      <p:sp>
        <p:nvSpPr>
          <p:cNvPr id="45071" name="Rectangle 15"/>
          <p:cNvSpPr>
            <a:spLocks noRot="1" noChangeArrowheads="1"/>
          </p:cNvSpPr>
          <p:nvPr/>
        </p:nvSpPr>
        <p:spPr bwMode="auto">
          <a:xfrm>
            <a:off x="685800" y="3352800"/>
            <a:ext cx="3581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Data taking of 35 days on D</a:t>
            </a:r>
            <a:r>
              <a:rPr lang="en-US" sz="1800" baseline="-25000" dirty="0">
                <a:latin typeface="Tahoma" charset="0"/>
                <a:ea typeface="Osaka" charset="0"/>
                <a:cs typeface="Osaka" charset="0"/>
              </a:rPr>
              <a:t>2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and 5 days on H</a:t>
            </a:r>
            <a:r>
              <a:rPr lang="en-US" sz="1800" baseline="-25000" dirty="0">
                <a:latin typeface="Tahoma" charset="0"/>
                <a:ea typeface="Osaka" charset="0"/>
                <a:cs typeface="Osaka" charset="0"/>
              </a:rPr>
              <a:t>2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              with </a:t>
            </a:r>
            <a:r>
              <a:rPr lang="en-US" sz="1800" dirty="0">
                <a:latin typeface="Apple Chancery" charset="0"/>
                <a:ea typeface="Osaka" charset="0"/>
                <a:cs typeface="Osaka" charset="0"/>
              </a:rPr>
              <a:t>L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= 2</a:t>
            </a:r>
            <a:r>
              <a:rPr lang="en-US" sz="800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800" dirty="0">
                <a:latin typeface="Arial"/>
                <a:ea typeface="Osaka" charset="0"/>
                <a:cs typeface="Osaka" charset="0"/>
              </a:rPr>
              <a:t>·</a:t>
            </a:r>
            <a:r>
              <a:rPr lang="en-US" sz="800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10</a:t>
            </a:r>
            <a:r>
              <a:rPr lang="en-US" sz="800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800" baseline="30000" dirty="0">
                <a:latin typeface="Tahoma" charset="0"/>
                <a:ea typeface="Osaka" charset="0"/>
                <a:cs typeface="Osaka" charset="0"/>
              </a:rPr>
              <a:t>34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cm</a:t>
            </a:r>
            <a:r>
              <a:rPr lang="en-US" sz="1800" baseline="30000" dirty="0">
                <a:latin typeface="Tahoma" charset="0"/>
                <a:ea typeface="Osaka" charset="0"/>
                <a:cs typeface="Osaka" charset="0"/>
              </a:rPr>
              <a:t>-2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sec</a:t>
            </a:r>
            <a:r>
              <a:rPr lang="en-US" sz="1800" baseline="30000" dirty="0">
                <a:latin typeface="Tahoma" charset="0"/>
                <a:ea typeface="Osaka" charset="0"/>
                <a:cs typeface="Osaka" charset="0"/>
              </a:rPr>
              <a:t>-1</a:t>
            </a:r>
            <a:endParaRPr lang="en-US" sz="1800" dirty="0">
              <a:latin typeface="Tahoma" charset="0"/>
              <a:ea typeface="Osaka" charset="0"/>
              <a:cs typeface="Osaka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b="1" dirty="0">
                <a:latin typeface="Tahoma" charset="0"/>
                <a:ea typeface="Osaka" charset="0"/>
                <a:cs typeface="Osaka" charset="0"/>
              </a:rPr>
              <a:t>Planned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800" dirty="0" smtClean="0">
                <a:latin typeface="Tahoma" charset="0"/>
                <a:ea typeface="Osaka" charset="0"/>
                <a:cs typeface="Osaka" charset="0"/>
              </a:rPr>
              <a:t>RTPC detector, 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DAQ and trigger </a:t>
            </a:r>
            <a:r>
              <a:rPr lang="en-US" sz="1800" b="1" dirty="0">
                <a:latin typeface="Tahoma" charset="0"/>
                <a:ea typeface="Osaka" charset="0"/>
                <a:cs typeface="Osaka" charset="0"/>
              </a:rPr>
              <a:t>upgrade</a:t>
            </a: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ahoma" charset="0"/>
                <a:ea typeface="Osaka" charset="0"/>
                <a:cs typeface="Osaka" charset="0"/>
              </a:rPr>
              <a:t>DIS region with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 Q </a:t>
            </a:r>
            <a:r>
              <a:rPr lang="en-US" sz="1600" i="1" baseline="30000" dirty="0">
                <a:latin typeface="Tahoma" charset="0"/>
                <a:ea typeface="Osaka" charset="0"/>
                <a:cs typeface="Osaka" charset="0"/>
              </a:rPr>
              <a:t>2</a:t>
            </a:r>
            <a:r>
              <a:rPr lang="en-US" sz="1600" dirty="0">
                <a:latin typeface="Tahoma" charset="0"/>
                <a:ea typeface="Osaka" charset="0"/>
                <a:cs typeface="Osaka" charset="0"/>
              </a:rPr>
              <a:t> &gt; 1 </a:t>
            </a:r>
            <a:r>
              <a:rPr lang="en-US" sz="1600" dirty="0" err="1">
                <a:latin typeface="Tahoma" charset="0"/>
                <a:ea typeface="Osaka" charset="0"/>
                <a:cs typeface="Osaka" charset="0"/>
              </a:rPr>
              <a:t>GeV</a:t>
            </a:r>
            <a:r>
              <a:rPr lang="en-US" sz="800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600" baseline="30000" dirty="0">
                <a:latin typeface="Tahoma" charset="0"/>
                <a:ea typeface="Osaka" charset="0"/>
                <a:cs typeface="Osaka" charset="0"/>
              </a:rPr>
              <a:t>2</a:t>
            </a:r>
            <a:r>
              <a:rPr lang="en-US" sz="1600" dirty="0">
                <a:latin typeface="Tahoma" charset="0"/>
                <a:ea typeface="Osaka" charset="0"/>
                <a:cs typeface="Osaka" charset="0"/>
              </a:rPr>
              <a:t>/</a:t>
            </a: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c </a:t>
            </a:r>
            <a:r>
              <a:rPr lang="en-US" sz="1600" baseline="30000" dirty="0">
                <a:latin typeface="Tahoma" charset="0"/>
                <a:ea typeface="Osaka" charset="0"/>
                <a:cs typeface="Osaka" charset="0"/>
              </a:rPr>
              <a:t>2</a:t>
            </a:r>
            <a:endParaRPr lang="en-US" sz="1600" dirty="0">
              <a:latin typeface="Tahoma" charset="0"/>
              <a:ea typeface="Osaka" charset="0"/>
              <a:cs typeface="Osaka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 W</a:t>
            </a:r>
            <a:r>
              <a:rPr lang="en-US" sz="1600" dirty="0">
                <a:latin typeface="Tahoma" charset="0"/>
                <a:ea typeface="Osaka" charset="0"/>
                <a:cs typeface="Osaka" charset="0"/>
              </a:rPr>
              <a:t> *&gt; 2 </a:t>
            </a:r>
            <a:r>
              <a:rPr lang="en-US" sz="1600" dirty="0" err="1">
                <a:latin typeface="Tahoma" charset="0"/>
                <a:ea typeface="Osaka" charset="0"/>
                <a:cs typeface="Osaka" charset="0"/>
              </a:rPr>
              <a:t>GeV</a:t>
            </a:r>
            <a:endParaRPr lang="en-US" sz="1600" dirty="0">
              <a:latin typeface="Tahoma" charset="0"/>
              <a:ea typeface="Osaka" charset="0"/>
              <a:cs typeface="Osaka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600" i="1" dirty="0" err="1">
                <a:latin typeface="Tahoma" charset="0"/>
                <a:ea typeface="Osaka" charset="0"/>
                <a:cs typeface="Osaka" charset="0"/>
              </a:rPr>
              <a:t>p</a:t>
            </a:r>
            <a:r>
              <a:rPr lang="en-US" sz="1600" i="1" baseline="-25000" dirty="0" err="1">
                <a:latin typeface="Tahoma" charset="0"/>
                <a:ea typeface="Osaka" charset="0"/>
                <a:cs typeface="Osaka" charset="0"/>
              </a:rPr>
              <a:t>s</a:t>
            </a: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600" dirty="0">
                <a:latin typeface="Tahoma" charset="0"/>
                <a:ea typeface="Osaka" charset="0"/>
                <a:cs typeface="Osaka" charset="0"/>
              </a:rPr>
              <a:t>&gt; 70 MeV/</a:t>
            </a: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c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ahoma" charset="0"/>
                <a:ea typeface="Osaka" charset="0"/>
                <a:cs typeface="Osaka" charset="0"/>
              </a:rPr>
              <a:t>10</a:t>
            </a:r>
            <a:r>
              <a:rPr lang="en-US" sz="1600" dirty="0">
                <a:latin typeface="Tahoma" charset="0"/>
                <a:ea typeface="Osaka" charset="0"/>
                <a:cs typeface="Osaka" charset="0"/>
                <a:sym typeface="Symbol" charset="0"/>
              </a:rPr>
              <a:t>°</a:t>
            </a:r>
            <a:r>
              <a:rPr lang="en-US" sz="1600" dirty="0">
                <a:latin typeface="Tahoma" charset="0"/>
                <a:ea typeface="Osaka" charset="0"/>
                <a:cs typeface="Osaka" charset="0"/>
              </a:rPr>
              <a:t> &lt;</a:t>
            </a:r>
            <a:r>
              <a:rPr lang="en-US" sz="1600" i="1" dirty="0">
                <a:latin typeface="Tahoma" charset="0"/>
                <a:ea typeface="Osaka" charset="0"/>
                <a:cs typeface="Osaka" charset="0"/>
              </a:rPr>
              <a:t> </a:t>
            </a:r>
            <a:r>
              <a:rPr lang="en-US" sz="1600" i="1" dirty="0">
                <a:latin typeface="Tahoma" charset="0"/>
                <a:ea typeface="Osaka" charset="0"/>
                <a:cs typeface="Osaka" charset="0"/>
                <a:sym typeface="Symbol" charset="0"/>
              </a:rPr>
              <a:t></a:t>
            </a:r>
            <a:r>
              <a:rPr lang="en-US" sz="1600" i="1" baseline="-25000" dirty="0" err="1">
                <a:latin typeface="Tahoma" charset="0"/>
                <a:ea typeface="Osaka" charset="0"/>
                <a:cs typeface="Osaka" charset="0"/>
                <a:sym typeface="Symbol" charset="0"/>
              </a:rPr>
              <a:t>pq</a:t>
            </a:r>
            <a:r>
              <a:rPr lang="en-US" sz="1600" dirty="0">
                <a:latin typeface="Tahoma" charset="0"/>
                <a:ea typeface="Osaka" charset="0"/>
                <a:cs typeface="Osaka" charset="0"/>
                <a:sym typeface="Symbol" charset="0"/>
              </a:rPr>
              <a:t> &lt; 170</a:t>
            </a:r>
            <a:r>
              <a:rPr lang="en-US" sz="1600" dirty="0" smtClean="0">
                <a:latin typeface="Tahoma" charset="0"/>
                <a:ea typeface="Osaka" charset="0"/>
                <a:cs typeface="Osaka" charset="0"/>
                <a:sym typeface="Symbol" charset="0"/>
              </a:rPr>
              <a:t>°</a:t>
            </a:r>
            <a:endParaRPr lang="en-US" sz="1600" dirty="0">
              <a:latin typeface="Tahoma" charset="0"/>
              <a:ea typeface="Osaka" charset="0"/>
              <a:cs typeface="Osaka" charset="0"/>
            </a:endParaRPr>
          </a:p>
        </p:txBody>
      </p:sp>
      <p:pic>
        <p:nvPicPr>
          <p:cNvPr id="45072" name="Picture 16" descr="C_DT_may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001" r="20000" b="16000"/>
          <a:stretch>
            <a:fillRect/>
          </a:stretch>
        </p:blipFill>
        <p:spPr bwMode="auto">
          <a:xfrm>
            <a:off x="5181600" y="784225"/>
            <a:ext cx="25908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3" name="Line 17"/>
          <p:cNvSpPr>
            <a:spLocks noChangeShapeType="1"/>
          </p:cNvSpPr>
          <p:nvPr/>
        </p:nvSpPr>
        <p:spPr bwMode="auto">
          <a:xfrm>
            <a:off x="3810000" y="1524000"/>
            <a:ext cx="2514600" cy="4572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075" name="Picture 19" descr="CLS12_jun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782" r="20007" b="13293"/>
          <a:stretch>
            <a:fillRect/>
          </a:stretch>
        </p:blipFill>
        <p:spPr bwMode="auto">
          <a:xfrm>
            <a:off x="5486400" y="3463925"/>
            <a:ext cx="35052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7696200" y="2438400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Central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45076" name="WordArt 20"/>
          <p:cNvSpPr>
            <a:spLocks noChangeArrowheads="1" noChangeShapeType="1" noTextEdit="1"/>
          </p:cNvSpPr>
          <p:nvPr/>
        </p:nvSpPr>
        <p:spPr bwMode="auto">
          <a:xfrm>
            <a:off x="4724400" y="3429000"/>
            <a:ext cx="12954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CLAS12</a:t>
            </a: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H="1">
            <a:off x="6096000" y="2819400"/>
            <a:ext cx="0" cy="2667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2057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Contact Person: S. </a:t>
            </a:r>
            <a:r>
              <a:rPr lang="en-US" b="1" dirty="0" err="1" smtClean="0"/>
              <a:t>Bültmann</a:t>
            </a:r>
            <a:endParaRPr lang="en-US" b="1" dirty="0" smtClean="0"/>
          </a:p>
          <a:p>
            <a:r>
              <a:rPr lang="en-US" dirty="0" smtClean="0"/>
              <a:t>+ Spokespersons: S. Kuhn, H. </a:t>
            </a:r>
            <a:r>
              <a:rPr lang="en-US" dirty="0" err="1" smtClean="0"/>
              <a:t>Fenker</a:t>
            </a:r>
            <a:r>
              <a:rPr lang="en-US" dirty="0" smtClean="0"/>
              <a:t>, W. </a:t>
            </a:r>
            <a:r>
              <a:rPr lang="en-US" dirty="0" err="1" smtClean="0"/>
              <a:t>Melnitchouk</a:t>
            </a:r>
            <a:r>
              <a:rPr lang="en-US" dirty="0" smtClean="0"/>
              <a:t>, M.E. Christy, C. Keppel, V. </a:t>
            </a:r>
            <a:r>
              <a:rPr lang="en-US" dirty="0" err="1" smtClean="0"/>
              <a:t>Tvaskis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6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Osaka" charset="0"/>
                <a:cs typeface="Osaka" charset="0"/>
              </a:rPr>
              <a:t>Expected Results</a:t>
            </a:r>
          </a:p>
        </p:txBody>
      </p:sp>
      <p:pic>
        <p:nvPicPr>
          <p:cNvPr id="12595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3363"/>
            <a:ext cx="4276725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5957" name="Rectangle 12"/>
          <p:cNvSpPr>
            <a:spLocks noChangeArrowheads="1"/>
          </p:cNvSpPr>
          <p:nvPr/>
        </p:nvSpPr>
        <p:spPr bwMode="auto">
          <a:xfrm>
            <a:off x="5038725" y="1350963"/>
            <a:ext cx="3352800" cy="2286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 defTabSz="457200" eaLnBrk="1">
              <a:lnSpc>
                <a:spcPct val="104000"/>
              </a:lnSpc>
              <a:buClr>
                <a:srgbClr val="000000"/>
              </a:buClr>
              <a:buSzPct val="45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  <a:cs typeface="DejaVu Sans" charset="0"/>
              </a:rPr>
              <a:t>d/u </a:t>
            </a:r>
          </a:p>
        </p:txBody>
      </p:sp>
      <p:pic>
        <p:nvPicPr>
          <p:cNvPr id="1259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3363"/>
            <a:ext cx="41814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5959" name="Rectangle 9"/>
          <p:cNvSpPr>
            <a:spLocks noChangeArrowheads="1"/>
          </p:cNvSpPr>
          <p:nvPr/>
        </p:nvSpPr>
        <p:spPr bwMode="auto">
          <a:xfrm>
            <a:off x="457200" y="1350963"/>
            <a:ext cx="3657600" cy="228600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 defTabSz="457200" eaLnBrk="1">
              <a:lnSpc>
                <a:spcPct val="104000"/>
              </a:lnSpc>
              <a:buClr>
                <a:srgbClr val="000000"/>
              </a:buClr>
              <a:buSzPct val="45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  <a:cs typeface="DejaVu Sans" charset="0"/>
              </a:rPr>
              <a:t>Neutron/Proton structure function</a:t>
            </a: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304800" y="5638800"/>
            <a:ext cx="8610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Dark Symbols: W* &gt; 2 GeV (x* up to 0.8, bin centered x* = 0.76)</a:t>
            </a:r>
          </a:p>
          <a:p>
            <a:pPr>
              <a:spcBef>
                <a:spcPct val="50000"/>
              </a:spcBef>
            </a:pPr>
            <a:r>
              <a:rPr lang="en-US" sz="1800"/>
              <a:t>Open Symbols: </a:t>
            </a:r>
            <a:r>
              <a:rPr lang="ja-JP" altLang="en-US" sz="1800"/>
              <a:t>“</a:t>
            </a:r>
            <a:r>
              <a:rPr lang="en-US" sz="1800"/>
              <a:t>Relaxed cut</a:t>
            </a:r>
            <a:r>
              <a:rPr lang="ja-JP" altLang="en-US" sz="1800"/>
              <a:t>”</a:t>
            </a:r>
            <a:r>
              <a:rPr lang="en-US" sz="1800"/>
              <a:t> W* &gt; 1.8 GeV (x* up to 0.83)</a:t>
            </a:r>
          </a:p>
        </p:txBody>
      </p:sp>
    </p:spTree>
    <p:extLst>
      <p:ext uri="{BB962C8B-B14F-4D97-AF65-F5344CB8AC3E}">
        <p14:creationId xmlns:p14="http://schemas.microsoft.com/office/powerpoint/2010/main" val="426687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err="1" smtClean="0"/>
              <a:t>BONuS</a:t>
            </a:r>
            <a:r>
              <a:rPr lang="en-US" dirty="0" smtClean="0"/>
              <a:t> and BONuS12: The physics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BONuS12: The experiment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Run Group F: Getting ready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Run Group F: What else can we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49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context: </a:t>
            </a:r>
            <a:r>
              <a:rPr lang="en-US" dirty="0" err="1" smtClean="0"/>
              <a:t>JLab</a:t>
            </a:r>
            <a:r>
              <a:rPr lang="en-US" dirty="0" smtClean="0"/>
              <a:t> at 11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93900"/>
            <a:ext cx="7302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7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6" y="64476"/>
            <a:ext cx="8775700" cy="62992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4953000" y="3124200"/>
            <a:ext cx="533400" cy="533400"/>
          </a:xfrm>
          <a:prstGeom prst="donut">
            <a:avLst>
              <a:gd name="adj" fmla="val 15028"/>
            </a:avLst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200400"/>
            <a:ext cx="2160492" cy="276999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Possibly </a:t>
            </a:r>
            <a:r>
              <a:rPr lang="en-US" dirty="0" smtClean="0"/>
              <a:t>Winter/Spring 2018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477000"/>
            <a:ext cx="2695044" cy="276999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 smtClean="0"/>
              <a:t>*)</a:t>
            </a:r>
            <a:r>
              <a:rPr lang="en-US" b="1" dirty="0" smtClean="0"/>
              <a:t> (S. Kuhn, run group coordinator)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276600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6600"/>
                </a:solidFill>
              </a:rPr>
              <a:t>*)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5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fiajgc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7184122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BONuS12 RTPC Design</a:t>
            </a:r>
            <a:endParaRPr lang="en-US" dirty="0"/>
          </a:p>
        </p:txBody>
      </p:sp>
      <p:pic>
        <p:nvPicPr>
          <p:cNvPr id="3" name="Picture 2" descr="dcfdeg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33" y="3733800"/>
            <a:ext cx="4310967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11430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CLAS12 Central Detector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96200" y="51816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BONuS12 RTPC replaces </a:t>
            </a:r>
            <a:r>
              <a:rPr lang="en-US" dirty="0" err="1" smtClean="0"/>
              <a:t>SiVtxT</a:t>
            </a:r>
            <a:r>
              <a:rPr lang="en-US" dirty="0" smtClean="0"/>
              <a:t> + perhaps µ</a:t>
            </a:r>
            <a:r>
              <a:rPr lang="en-US" dirty="0" err="1" smtClean="0"/>
              <a:t>megas</a:t>
            </a:r>
            <a:r>
              <a:rPr lang="en-US" dirty="0" smtClean="0"/>
              <a:t> (but forward </a:t>
            </a:r>
            <a:r>
              <a:rPr lang="en-US" dirty="0" err="1" smtClean="0"/>
              <a:t>Vtx</a:t>
            </a:r>
            <a:r>
              <a:rPr lang="en-US" dirty="0" smtClean="0"/>
              <a:t> tracking needed!)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924800" cy="1143000"/>
          </a:xfrm>
        </p:spPr>
        <p:txBody>
          <a:bodyPr/>
          <a:lstStyle/>
          <a:p>
            <a:r>
              <a:rPr lang="en-US" dirty="0" smtClean="0"/>
              <a:t>GEANT4 Studies (</a:t>
            </a:r>
            <a:r>
              <a:rPr lang="en-US" dirty="0" err="1" smtClean="0"/>
              <a:t>Jixie</a:t>
            </a:r>
            <a:r>
              <a:rPr lang="en-US" dirty="0" smtClean="0"/>
              <a:t> Zhang)</a:t>
            </a:r>
            <a:endParaRPr lang="en-US" dirty="0"/>
          </a:p>
        </p:txBody>
      </p:sp>
      <p:sp>
        <p:nvSpPr>
          <p:cNvPr id="4" name="CustomShape 2"/>
          <p:cNvSpPr/>
          <p:nvPr/>
        </p:nvSpPr>
        <p:spPr>
          <a:xfrm>
            <a:off x="76200" y="4191000"/>
            <a:ext cx="3962400" cy="2279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Arial"/>
              </a:rPr>
              <a:t>Target: D</a:t>
            </a:r>
            <a:r>
              <a:rPr lang="en-US" sz="1400" baseline="-25000" dirty="0">
                <a:latin typeface="Arial"/>
              </a:rPr>
              <a:t>2</a:t>
            </a:r>
            <a:r>
              <a:rPr lang="en-US" sz="1400" dirty="0">
                <a:latin typeface="Arial"/>
              </a:rPr>
              <a:t> gas, 293k, </a:t>
            </a:r>
            <a:r>
              <a:rPr lang="en-US" sz="1400" dirty="0" smtClean="0">
                <a:latin typeface="Arial"/>
              </a:rPr>
              <a:t/>
            </a:r>
            <a:br>
              <a:rPr lang="en-US" sz="1400" dirty="0" smtClean="0">
                <a:latin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7.0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</a:rPr>
              <a:t>atm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, 3(5?)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mm radius, 40 cm long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Target Wall: 28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µm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</a:rPr>
              <a:t>Kapton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Drift Region: 3&lt;R&lt;7 cm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Drift Gas: 293k, 1 ATM, He/DME (90/10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rgbClr val="000000"/>
              </a:solidFill>
              <a:latin typeface="Arial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Use CLAS12 Solenoid with 5T field pointing upstream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sz="1400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4754160" cy="298944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85677" y="2209800"/>
            <a:ext cx="4572000" cy="45720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248400" y="1752600"/>
            <a:ext cx="1390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 MeV/c 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52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GEANT4 Studies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470400" cy="306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600" y="1143000"/>
            <a:ext cx="452400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67200"/>
            <a:ext cx="2779394" cy="23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1143000"/>
          </a:xfrm>
        </p:spPr>
        <p:txBody>
          <a:bodyPr/>
          <a:lstStyle/>
          <a:p>
            <a:r>
              <a:rPr lang="en-US" dirty="0" smtClean="0"/>
              <a:t>GEANT4 Studies – Hybrid Design</a:t>
            </a:r>
            <a:br>
              <a:rPr lang="en-US" dirty="0" smtClean="0"/>
            </a:br>
            <a:r>
              <a:rPr lang="en-US" sz="3200" dirty="0" smtClean="0"/>
              <a:t>(E. Christy, H. </a:t>
            </a:r>
            <a:r>
              <a:rPr lang="en-US" sz="3200" dirty="0" err="1" smtClean="0"/>
              <a:t>Fenker</a:t>
            </a:r>
            <a:r>
              <a:rPr lang="en-US" sz="3200" dirty="0" smtClean="0"/>
              <a:t>, J. Zhang)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28799"/>
            <a:ext cx="4419600" cy="3892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447800"/>
            <a:ext cx="4546600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6248400"/>
            <a:ext cx="2528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 MeV/c p – may be recoverable!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30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dirty="0" smtClean="0"/>
              <a:t>GEMC Studies</a:t>
            </a:r>
            <a:br>
              <a:rPr lang="en-US" dirty="0" smtClean="0"/>
            </a:br>
            <a:r>
              <a:rPr lang="en-US" dirty="0" smtClean="0"/>
              <a:t>(K. Park, N. </a:t>
            </a:r>
            <a:r>
              <a:rPr lang="en-US" dirty="0" err="1" smtClean="0"/>
              <a:t>Dzbenski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953000" cy="5020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373" y="1600200"/>
            <a:ext cx="396680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3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Møller</a:t>
            </a:r>
            <a:r>
              <a:rPr lang="en-US" dirty="0" smtClean="0"/>
              <a:t> </a:t>
            </a:r>
            <a:r>
              <a:rPr lang="en-US" dirty="0" err="1" smtClean="0"/>
              <a:t>Bckgnd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6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5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Magboltz</a:t>
            </a:r>
            <a:r>
              <a:rPr lang="en-US" dirty="0" smtClean="0"/>
              <a:t>/Garfield calculations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8801"/>
            <a:ext cx="5105400" cy="34515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838200" y="3505200"/>
            <a:ext cx="12954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CB10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895600" y="3276600"/>
            <a:ext cx="16002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7354" y="53340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Drift time and Lorentz angle in the RTPC active region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532" y="3810000"/>
            <a:ext cx="3956467" cy="279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0" y="3505200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for hybrid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534400" cy="533400"/>
          </a:xfrm>
        </p:spPr>
        <p:txBody>
          <a:bodyPr/>
          <a:lstStyle/>
          <a:p>
            <a:r>
              <a:rPr lang="en-US" dirty="0" smtClean="0"/>
              <a:t>What else can we do with RG 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648200"/>
          </a:xfrm>
        </p:spPr>
        <p:txBody>
          <a:bodyPr/>
          <a:lstStyle/>
          <a:p>
            <a:r>
              <a:rPr lang="en-US" sz="2400" dirty="0"/>
              <a:t>EMC effect in </a:t>
            </a:r>
            <a:r>
              <a:rPr lang="en-US" sz="2400" dirty="0" smtClean="0"/>
              <a:t>D</a:t>
            </a:r>
            <a:endParaRPr lang="en-US" sz="2400" dirty="0"/>
          </a:p>
          <a:p>
            <a:pPr lvl="1"/>
            <a:r>
              <a:rPr lang="en-US" sz="2000" dirty="0" smtClean="0"/>
              <a:t>tag </a:t>
            </a:r>
            <a:r>
              <a:rPr lang="en-US" sz="2000" dirty="0"/>
              <a:t>on </a:t>
            </a:r>
            <a:r>
              <a:rPr lang="en-US" sz="2000" dirty="0" smtClean="0"/>
              <a:t>slow/fast p; bench mark for </a:t>
            </a:r>
            <a:r>
              <a:rPr lang="en-US" sz="2000" dirty="0"/>
              <a:t>heavier nuclei</a:t>
            </a:r>
            <a:r>
              <a:rPr lang="en-US" sz="2000" dirty="0" smtClean="0"/>
              <a:t>? FSI, d WF,…</a:t>
            </a:r>
            <a:endParaRPr lang="en-US" sz="2000" dirty="0"/>
          </a:p>
          <a:p>
            <a:r>
              <a:rPr lang="en-US" sz="2400" dirty="0" smtClean="0"/>
              <a:t>“LAND” experiment </a:t>
            </a:r>
            <a:r>
              <a:rPr lang="en-US" sz="2400" dirty="0"/>
              <a:t>E12-11-003A </a:t>
            </a:r>
            <a:endParaRPr lang="en-US" sz="2400" dirty="0" smtClean="0"/>
          </a:p>
          <a:p>
            <a:pPr lvl="1"/>
            <a:r>
              <a:rPr lang="en-US" sz="1800" dirty="0" smtClean="0"/>
              <a:t>tag p structure in d with backward n (Approved Run Group proposal, PAC43; Or Hen, L. Weinstein, E. </a:t>
            </a:r>
            <a:r>
              <a:rPr lang="en-US" sz="1800" dirty="0" err="1" smtClean="0"/>
              <a:t>Piasetzky</a:t>
            </a:r>
            <a:r>
              <a:rPr lang="en-US" sz="1800" dirty="0" smtClean="0"/>
              <a:t>, H. </a:t>
            </a:r>
            <a:r>
              <a:rPr lang="en-US" sz="1800" dirty="0" err="1" smtClean="0"/>
              <a:t>Hakobyan</a:t>
            </a:r>
            <a:r>
              <a:rPr lang="en-US" sz="1800" dirty="0" smtClean="0"/>
              <a:t>)</a:t>
            </a:r>
          </a:p>
          <a:p>
            <a:r>
              <a:rPr lang="en-US" sz="2400" dirty="0" err="1" smtClean="0"/>
              <a:t>nDVCS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smtClean="0"/>
              <a:t>At least calibrate CND and get first sample without nuclear distortions; fully exclusive!</a:t>
            </a:r>
          </a:p>
          <a:p>
            <a:r>
              <a:rPr lang="en-US" sz="2400" dirty="0" smtClean="0"/>
              <a:t>n Form Factors? Alternative method to cross check</a:t>
            </a:r>
          </a:p>
          <a:p>
            <a:r>
              <a:rPr lang="en-US" sz="2400" dirty="0" smtClean="0"/>
              <a:t>n resonances? (Use forward tagger)</a:t>
            </a:r>
          </a:p>
          <a:p>
            <a:r>
              <a:rPr lang="en-US" sz="2400" dirty="0" smtClean="0"/>
              <a:t>n SIDIS? (Flavor tagging, TMDs)</a:t>
            </a:r>
          </a:p>
          <a:p>
            <a:r>
              <a:rPr lang="en-US" sz="2400" dirty="0" smtClean="0"/>
              <a:t>YOUR IDEA HERE!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0961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010400" y="2667000"/>
            <a:ext cx="2018836" cy="1876496"/>
            <a:chOff x="6909537" y="2881102"/>
            <a:chExt cx="2018836" cy="1876496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34" t="29704" r="3690" b="3785"/>
            <a:stretch/>
          </p:blipFill>
          <p:spPr bwMode="auto">
            <a:xfrm>
              <a:off x="6975884" y="2900050"/>
              <a:ext cx="1952489" cy="1857548"/>
            </a:xfrm>
            <a:prstGeom prst="rect">
              <a:avLst/>
            </a:prstGeom>
            <a:solidFill>
              <a:srgbClr val="F7FF5F"/>
            </a:solidFill>
          </p:spPr>
        </p:pic>
        <p:sp>
          <p:nvSpPr>
            <p:cNvPr id="9" name="Rectangle 8"/>
            <p:cNvSpPr/>
            <p:nvPr/>
          </p:nvSpPr>
          <p:spPr>
            <a:xfrm>
              <a:off x="6909537" y="2881102"/>
              <a:ext cx="113737" cy="217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Problem of Nuclear and </a:t>
            </a:r>
            <a:r>
              <a:rPr lang="en-US" dirty="0" err="1" smtClean="0"/>
              <a:t>Hadronic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132"/>
            <a:ext cx="8229600" cy="4876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Nearly all well-known (“visible”) mass in the universe is due to </a:t>
            </a:r>
            <a:r>
              <a:rPr lang="en-US" dirty="0" err="1" smtClean="0"/>
              <a:t>hadronic</a:t>
            </a:r>
            <a:r>
              <a:rPr lang="en-US" dirty="0" smtClean="0"/>
              <a:t> matter</a:t>
            </a:r>
          </a:p>
          <a:p>
            <a:r>
              <a:rPr lang="en-US" dirty="0" smtClean="0"/>
              <a:t>Fundamental theory of </a:t>
            </a:r>
            <a:r>
              <a:rPr lang="en-US" dirty="0" err="1" smtClean="0"/>
              <a:t>hadronic</a:t>
            </a:r>
            <a:r>
              <a:rPr lang="en-US" dirty="0" smtClean="0"/>
              <a:t> matter exists since the 1960’s: </a:t>
            </a:r>
            <a:r>
              <a:rPr lang="en-US" sz="2600" dirty="0" smtClean="0">
                <a:solidFill>
                  <a:srgbClr val="FF0000"/>
                </a:solidFill>
              </a:rPr>
              <a:t>Q</a:t>
            </a:r>
            <a:r>
              <a:rPr lang="en-US" sz="1600" dirty="0" smtClean="0"/>
              <a:t>uantum </a:t>
            </a:r>
            <a:r>
              <a:rPr lang="en-US" sz="2600" dirty="0" smtClean="0">
                <a:solidFill>
                  <a:srgbClr val="008000"/>
                </a:solidFill>
              </a:rPr>
              <a:t>C</a:t>
            </a:r>
            <a:r>
              <a:rPr lang="en-US" sz="1600" dirty="0" smtClean="0"/>
              <a:t>hromo </a:t>
            </a:r>
            <a:r>
              <a:rPr lang="en-US" sz="2600" dirty="0" smtClean="0">
                <a:solidFill>
                  <a:srgbClr val="3366FF"/>
                </a:solidFill>
              </a:rPr>
              <a:t>D</a:t>
            </a:r>
            <a:r>
              <a:rPr lang="en-US" sz="1600" dirty="0" smtClean="0"/>
              <a:t>ynamics</a:t>
            </a:r>
            <a:endParaRPr lang="en-US" dirty="0" smtClean="0"/>
          </a:p>
          <a:p>
            <a:pPr lvl="1"/>
            <a:r>
              <a:rPr lang="en-US" dirty="0" smtClean="0"/>
              <a:t>“Colored” quarks (</a:t>
            </a:r>
            <a:r>
              <a:rPr lang="en-US" dirty="0" err="1" smtClean="0"/>
              <a:t>u,d,c,s,t,b</a:t>
            </a:r>
            <a:r>
              <a:rPr lang="en-US" dirty="0" smtClean="0"/>
              <a:t>) and gluons; </a:t>
            </a:r>
            <a:r>
              <a:rPr lang="en-US" dirty="0" err="1" smtClean="0"/>
              <a:t>Lagrangian</a:t>
            </a:r>
            <a:endParaRPr lang="en-US" dirty="0" smtClean="0"/>
          </a:p>
          <a:p>
            <a:r>
              <a:rPr lang="en-US" dirty="0" smtClean="0"/>
              <a:t>BUT: knowing the ingredients doesn’t mean we </a:t>
            </a:r>
            <a:br>
              <a:rPr lang="en-US" dirty="0" smtClean="0"/>
            </a:br>
            <a:r>
              <a:rPr lang="en-US" dirty="0" smtClean="0"/>
              <a:t>know how to build hadrons and nuclei from them!</a:t>
            </a:r>
          </a:p>
          <a:p>
            <a:pPr lvl="1"/>
            <a:r>
              <a:rPr lang="en-US" dirty="0" smtClean="0"/>
              <a:t>akin to the question: </a:t>
            </a:r>
            <a:br>
              <a:rPr lang="en-US" dirty="0" smtClean="0"/>
            </a:br>
            <a:r>
              <a:rPr lang="en-US" dirty="0" smtClean="0"/>
              <a:t>“Given bricks and mortar, how </a:t>
            </a:r>
            <a:r>
              <a:rPr lang="en-US" dirty="0"/>
              <a:t>do you build a house?”</a:t>
            </a:r>
            <a:endParaRPr lang="en-US" dirty="0" smtClean="0"/>
          </a:p>
          <a:p>
            <a:r>
              <a:rPr lang="en-US" dirty="0" smtClean="0"/>
              <a:t>Four related puzzles:</a:t>
            </a:r>
          </a:p>
          <a:p>
            <a:pPr lvl="1"/>
            <a:r>
              <a:rPr lang="en-US" b="1" i="1" dirty="0" smtClean="0"/>
              <a:t>What is the “quark-gluon wave function” of known hadrons?</a:t>
            </a:r>
          </a:p>
          <a:p>
            <a:pPr lvl="1"/>
            <a:r>
              <a:rPr lang="en-US" b="1" i="1" dirty="0" smtClean="0"/>
              <a:t>How are hadrons (nucleons) bound into nuclei? </a:t>
            </a:r>
            <a:br>
              <a:rPr lang="en-US" b="1" i="1" dirty="0" smtClean="0"/>
            </a:br>
            <a:r>
              <a:rPr lang="en-US" b="1" i="1" dirty="0" smtClean="0"/>
              <a:t>Does their quark-gluon wave function change inside a nucleus?</a:t>
            </a:r>
          </a:p>
          <a:p>
            <a:pPr lvl="1"/>
            <a:r>
              <a:rPr lang="en-US" dirty="0" smtClean="0"/>
              <a:t>How do fast quarks and gluons propagate inside </a:t>
            </a:r>
            <a:r>
              <a:rPr lang="en-US" dirty="0" err="1" smtClean="0"/>
              <a:t>hadronic</a:t>
            </a:r>
            <a:r>
              <a:rPr lang="en-US" dirty="0" smtClean="0"/>
              <a:t> matter?</a:t>
            </a:r>
          </a:p>
          <a:p>
            <a:pPr lvl="1"/>
            <a:r>
              <a:rPr lang="en-US" dirty="0" smtClean="0"/>
              <a:t>How do fast quarks and gluons turn back into observable hadrons?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0211-A8EF-7443-A00D-6E70407EB9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8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153400" cy="4572000"/>
          </a:xfrm>
        </p:spPr>
        <p:txBody>
          <a:bodyPr/>
          <a:lstStyle/>
          <a:p>
            <a:r>
              <a:rPr lang="en-US" sz="2400" dirty="0" smtClean="0"/>
              <a:t>BONuS12 has been designated high priority by PAC41</a:t>
            </a:r>
          </a:p>
          <a:p>
            <a:r>
              <a:rPr lang="en-US" sz="2400" dirty="0" smtClean="0"/>
              <a:t>Present schedule: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experiment after LH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target </a:t>
            </a:r>
            <a:br>
              <a:rPr lang="en-US" sz="2400" dirty="0" smtClean="0"/>
            </a:br>
            <a:r>
              <a:rPr lang="en-US" sz="2000" dirty="0" smtClean="0"/>
              <a:t>(Run Group F, Winter 2017-18?)</a:t>
            </a:r>
          </a:p>
          <a:p>
            <a:r>
              <a:rPr lang="en-US" sz="2400" dirty="0" smtClean="0"/>
              <a:t>Opportunity for many groups to make major contribution, get thesis data, gain experience with CLAS12</a:t>
            </a:r>
          </a:p>
          <a:p>
            <a:r>
              <a:rPr lang="en-US" sz="2400" dirty="0" smtClean="0"/>
              <a:t>Plethora of potential additional Physics topics</a:t>
            </a:r>
          </a:p>
          <a:p>
            <a:r>
              <a:rPr lang="en-US" sz="2400" dirty="0" smtClean="0"/>
              <a:t>Detector/target system under design</a:t>
            </a:r>
          </a:p>
          <a:p>
            <a:pPr lvl="1"/>
            <a:r>
              <a:rPr lang="en-US" sz="2000" dirty="0" smtClean="0"/>
              <a:t>Lots of work left</a:t>
            </a:r>
          </a:p>
          <a:p>
            <a:pPr lvl="1"/>
            <a:r>
              <a:rPr lang="en-US" sz="2000" dirty="0" smtClean="0"/>
              <a:t>Need all the help we can get: Electronics, DAQ, gas system, target/beam line</a:t>
            </a:r>
            <a:r>
              <a:rPr lang="en-US" sz="2000" smtClean="0"/>
              <a:t>, CLAS12 </a:t>
            </a:r>
            <a:r>
              <a:rPr lang="en-US" sz="2000" dirty="0" smtClean="0"/>
              <a:t>integration</a:t>
            </a:r>
            <a:r>
              <a:rPr lang="en-US" sz="2000" smtClean="0"/>
              <a:t>, </a:t>
            </a:r>
            <a:r>
              <a:rPr lang="en-US" sz="2000"/>
              <a:t>slow controls, </a:t>
            </a:r>
            <a:r>
              <a:rPr lang="en-US" sz="2000" smtClean="0"/>
              <a:t>documentation</a:t>
            </a:r>
            <a:r>
              <a:rPr lang="en-US" sz="2000" dirty="0" smtClean="0"/>
              <a:t>, online and offline software</a:t>
            </a:r>
          </a:p>
          <a:p>
            <a:r>
              <a:rPr lang="en-US" sz="2400" dirty="0" smtClean="0"/>
              <a:t>=&gt; Y’all are strongly encouraged to participate!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961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dirty="0" smtClean="0"/>
              <a:t>Simple (Constituent) Quark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71" y="1417637"/>
            <a:ext cx="6865575" cy="1030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660"/>
          <a:stretch/>
        </p:blipFill>
        <p:spPr>
          <a:xfrm>
            <a:off x="987837" y="2620198"/>
            <a:ext cx="2932628" cy="40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1" y="3032108"/>
            <a:ext cx="7068801" cy="52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37" y="3552966"/>
            <a:ext cx="7367908" cy="33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8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600200"/>
            <a:ext cx="8610600" cy="35052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smtClean="0"/>
              <a:t>SU(6)-symmetric wave function of the proton in the quark model:</a:t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endParaRPr lang="en-US" sz="1600" smtClean="0"/>
          </a:p>
          <a:p>
            <a:pPr>
              <a:lnSpc>
                <a:spcPct val="90000"/>
              </a:lnSpc>
            </a:pPr>
            <a:r>
              <a:rPr lang="en-US" sz="1600" smtClean="0"/>
              <a:t>In this model: d/u = 1/2,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u/u = 2/3,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d/d = -1/3 for all </a:t>
            </a:r>
            <a:r>
              <a:rPr lang="en-US" sz="1600" i="1" smtClean="0"/>
              <a:t>x</a:t>
            </a:r>
            <a:br>
              <a:rPr lang="en-US" sz="1600" i="1" smtClean="0"/>
            </a:br>
            <a:r>
              <a:rPr lang="en-US" sz="1600" i="1" smtClean="0"/>
              <a:t>=&gt; A</a:t>
            </a:r>
            <a:r>
              <a:rPr lang="en-US" sz="1600" i="1" baseline="-25000" smtClean="0"/>
              <a:t>1p</a:t>
            </a:r>
            <a:r>
              <a:rPr lang="en-US" sz="1600" i="1" smtClean="0"/>
              <a:t> = </a:t>
            </a:r>
            <a:r>
              <a:rPr lang="en-US" sz="1600" smtClean="0"/>
              <a:t>5/9</a:t>
            </a:r>
            <a:r>
              <a:rPr lang="en-US" sz="1600" i="1" smtClean="0"/>
              <a:t>, A</a:t>
            </a:r>
            <a:r>
              <a:rPr lang="en-US" sz="1600" i="1" baseline="-25000" smtClean="0"/>
              <a:t>1n</a:t>
            </a:r>
            <a:r>
              <a:rPr lang="en-US" sz="1600" i="1" smtClean="0"/>
              <a:t> = </a:t>
            </a:r>
            <a:r>
              <a:rPr lang="en-US" sz="1600" smtClean="0"/>
              <a:t>0</a:t>
            </a:r>
            <a:r>
              <a:rPr lang="en-US" sz="1600" i="1" smtClean="0"/>
              <a:t>, A</a:t>
            </a:r>
            <a:r>
              <a:rPr lang="en-US" sz="1600" i="1" baseline="-25000" smtClean="0"/>
              <a:t>1D</a:t>
            </a:r>
            <a:r>
              <a:rPr lang="en-US" sz="1600" i="1" smtClean="0"/>
              <a:t> = </a:t>
            </a:r>
            <a:r>
              <a:rPr lang="en-US" sz="1600" smtClean="0"/>
              <a:t>1/3 *)</a:t>
            </a:r>
            <a:r>
              <a:rPr lang="en-US" sz="1600" i="1" smtClean="0"/>
              <a:t/>
            </a:r>
            <a:br>
              <a:rPr lang="en-US" sz="1600" i="1" smtClean="0"/>
            </a:br>
            <a:endParaRPr lang="en-US" sz="1600" smtClean="0"/>
          </a:p>
          <a:p>
            <a:pPr>
              <a:lnSpc>
                <a:spcPct val="90000"/>
              </a:lnSpc>
            </a:pPr>
            <a:r>
              <a:rPr lang="en-US" sz="1600" smtClean="0"/>
              <a:t>Hyperfine structure effect: S=1 suppressed =&gt; d/u = 0,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u/u = 1,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d/d = -1/3</a:t>
            </a:r>
            <a:br>
              <a:rPr lang="en-US" sz="1600" smtClean="0"/>
            </a:br>
            <a:r>
              <a:rPr lang="en-US" sz="1600" smtClean="0"/>
              <a:t>for </a:t>
            </a:r>
            <a:r>
              <a:rPr lang="en-US" sz="1600" i="1" smtClean="0"/>
              <a:t>x</a:t>
            </a:r>
            <a:r>
              <a:rPr lang="en-US" sz="1600" smtClean="0"/>
              <a:t> -&gt; 1 </a:t>
            </a:r>
            <a:r>
              <a:rPr lang="en-US" sz="1600" i="1" smtClean="0"/>
              <a:t>=&gt; A</a:t>
            </a:r>
            <a:r>
              <a:rPr lang="en-US" sz="1600" i="1" baseline="-25000" smtClean="0"/>
              <a:t>1p</a:t>
            </a:r>
            <a:r>
              <a:rPr lang="en-US" sz="1600" i="1" smtClean="0"/>
              <a:t> = </a:t>
            </a:r>
            <a:r>
              <a:rPr lang="en-US" sz="1600" smtClean="0"/>
              <a:t>1</a:t>
            </a:r>
            <a:r>
              <a:rPr lang="en-US" sz="1600" i="1" smtClean="0"/>
              <a:t>, A</a:t>
            </a:r>
            <a:r>
              <a:rPr lang="en-US" sz="1600" i="1" baseline="-25000" smtClean="0"/>
              <a:t>1n</a:t>
            </a:r>
            <a:r>
              <a:rPr lang="en-US" sz="1600" i="1" smtClean="0"/>
              <a:t> = </a:t>
            </a:r>
            <a:r>
              <a:rPr lang="en-US" sz="1600" smtClean="0"/>
              <a:t>1</a:t>
            </a:r>
            <a:r>
              <a:rPr lang="en-US" sz="1600" i="1" smtClean="0"/>
              <a:t>, A</a:t>
            </a:r>
            <a:r>
              <a:rPr lang="en-US" sz="1600" i="1" baseline="-25000" smtClean="0"/>
              <a:t>1D</a:t>
            </a:r>
            <a:r>
              <a:rPr lang="en-US" sz="1600" i="1" smtClean="0"/>
              <a:t> = </a:t>
            </a:r>
            <a:r>
              <a:rPr lang="en-US" sz="1600" smtClean="0"/>
              <a:t>1</a:t>
            </a:r>
            <a:br>
              <a:rPr lang="en-US" sz="1600" smtClean="0"/>
            </a:br>
            <a:endParaRPr lang="en-US" sz="1600" smtClean="0"/>
          </a:p>
          <a:p>
            <a:pPr>
              <a:lnSpc>
                <a:spcPct val="90000"/>
              </a:lnSpc>
            </a:pPr>
            <a:r>
              <a:rPr lang="en-US" sz="1600" smtClean="0"/>
              <a:t>pQCD: helicity conservation (q</a:t>
            </a:r>
            <a:r>
              <a:rPr lang="en-US" sz="1600" smtClean="0">
                <a:sym typeface="Symbol" charset="0"/>
              </a:rPr>
              <a:t></a:t>
            </a:r>
            <a:r>
              <a:rPr lang="en-US" sz="1600" smtClean="0"/>
              <a:t>p) =&gt; d/u =2/(9+1) = 1/5,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u/u = 1,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d/d = 1</a:t>
            </a:r>
            <a:br>
              <a:rPr lang="en-US" sz="1600" smtClean="0"/>
            </a:br>
            <a:r>
              <a:rPr lang="en-US" sz="1600" smtClean="0"/>
              <a:t>for </a:t>
            </a:r>
            <a:r>
              <a:rPr lang="en-US" sz="1600" i="1" smtClean="0"/>
              <a:t>x</a:t>
            </a:r>
            <a:r>
              <a:rPr lang="en-US" sz="1600" smtClean="0"/>
              <a:t> -&gt; 1</a:t>
            </a:r>
            <a:br>
              <a:rPr lang="en-US" sz="1600" smtClean="0"/>
            </a:br>
            <a:endParaRPr lang="en-US" sz="1600" smtClean="0"/>
          </a:p>
          <a:p>
            <a:pPr>
              <a:lnSpc>
                <a:spcPct val="90000"/>
              </a:lnSpc>
            </a:pPr>
            <a:r>
              <a:rPr lang="en-US" sz="1600" smtClean="0"/>
              <a:t>Wave function of the neutron via isospin rotation: </a:t>
            </a:r>
            <a:br>
              <a:rPr lang="en-US" sz="1600" smtClean="0"/>
            </a:br>
            <a:r>
              <a:rPr lang="en-US" sz="1600" smtClean="0"/>
              <a:t>replace u -&gt; d and d -&gt; u =&gt; using experiments with protons and neutrons one can extract information on u, d,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u and </a:t>
            </a:r>
            <a:r>
              <a:rPr lang="en-US" sz="1600" smtClean="0">
                <a:latin typeface="Symbol" charset="0"/>
              </a:rPr>
              <a:t>D</a:t>
            </a:r>
            <a:r>
              <a:rPr lang="en-US" sz="1600" smtClean="0"/>
              <a:t>d in the valence quark region. </a:t>
            </a:r>
            <a:endParaRPr lang="en-US" sz="160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09600" y="1905000"/>
          <a:ext cx="83327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1" name="Equation" r:id="rId3" imgW="7950200" imgH="546100" progId="Equation.3">
                  <p:embed/>
                </p:oleObj>
              </mc:Choice>
              <mc:Fallback>
                <p:oleObj name="Equation" r:id="rId3" imgW="7950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83327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33400" y="304800"/>
            <a:ext cx="7772400" cy="1143000"/>
          </a:xfrm>
          <a:prstGeom prst="rect">
            <a:avLst/>
          </a:prstGeom>
          <a:noFill/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Quark Model:</a:t>
            </a:r>
            <a:endParaRPr lang="en-US"/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838200" y="6145213"/>
          <a:ext cx="6135688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2" name="Equation" r:id="rId5" imgW="3822700" imgH="444500" progId="Equation.3">
                  <p:embed/>
                </p:oleObj>
              </mc:Choice>
              <mc:Fallback>
                <p:oleObj name="Equation" r:id="rId5" imgW="3822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6145213"/>
                        <a:ext cx="6135688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200" y="62484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*)</a:t>
            </a:r>
          </a:p>
        </p:txBody>
      </p:sp>
    </p:spTree>
    <p:extLst>
      <p:ext uri="{BB962C8B-B14F-4D97-AF65-F5344CB8AC3E}">
        <p14:creationId xmlns:p14="http://schemas.microsoft.com/office/powerpoint/2010/main" val="2473657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5629275"/>
            <a:ext cx="4368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206500"/>
            <a:ext cx="30988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3009900"/>
            <a:ext cx="31575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140200"/>
            <a:ext cx="43561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803400"/>
            <a:ext cx="19986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2425700"/>
            <a:ext cx="31369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72038"/>
            <a:ext cx="16510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231900"/>
            <a:ext cx="4876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Rectangle 15"/>
          <p:cNvSpPr>
            <a:spLocks/>
          </p:cNvSpPr>
          <p:nvPr/>
        </p:nvSpPr>
        <p:spPr bwMode="auto">
          <a:xfrm>
            <a:off x="2578100" y="3365500"/>
            <a:ext cx="495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p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s</a:t>
            </a:r>
          </a:p>
        </p:txBody>
      </p:sp>
      <p:sp>
        <p:nvSpPr>
          <p:cNvPr id="73738" name="Line 16"/>
          <p:cNvSpPr>
            <a:spLocks noChangeShapeType="1"/>
          </p:cNvSpPr>
          <p:nvPr/>
        </p:nvSpPr>
        <p:spPr bwMode="auto">
          <a:xfrm flipH="1">
            <a:off x="6529388" y="1538288"/>
            <a:ext cx="1071562" cy="327025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Line 17"/>
          <p:cNvSpPr>
            <a:spLocks noChangeShapeType="1"/>
          </p:cNvSpPr>
          <p:nvPr/>
        </p:nvSpPr>
        <p:spPr bwMode="auto">
          <a:xfrm rot="10800000" flipH="1">
            <a:off x="6178550" y="2147888"/>
            <a:ext cx="895350" cy="325437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AutoShape 18"/>
          <p:cNvSpPr>
            <a:spLocks/>
          </p:cNvSpPr>
          <p:nvPr/>
        </p:nvSpPr>
        <p:spPr bwMode="auto">
          <a:xfrm>
            <a:off x="5600700" y="1130300"/>
            <a:ext cx="3314700" cy="2603500"/>
          </a:xfrm>
          <a:prstGeom prst="roundRect">
            <a:avLst>
              <a:gd name="adj" fmla="val 7315"/>
            </a:avLst>
          </a:prstGeom>
          <a:noFill/>
          <a:ln w="38100">
            <a:solidFill>
              <a:srgbClr val="008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41" name="Rectangle 19"/>
          <p:cNvSpPr>
            <a:spLocks/>
          </p:cNvSpPr>
          <p:nvPr/>
        </p:nvSpPr>
        <p:spPr bwMode="auto">
          <a:xfrm>
            <a:off x="4381500" y="119380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before </a:t>
            </a:r>
          </a:p>
        </p:txBody>
      </p:sp>
      <p:sp>
        <p:nvSpPr>
          <p:cNvPr id="73742" name="Rectangle 20"/>
          <p:cNvSpPr>
            <a:spLocks/>
          </p:cNvSpPr>
          <p:nvPr/>
        </p:nvSpPr>
        <p:spPr bwMode="auto">
          <a:xfrm>
            <a:off x="1752600" y="1955800"/>
            <a:ext cx="876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(ν,</a:t>
            </a:r>
            <a:r>
              <a:rPr lang="en-US" b="1">
                <a:solidFill>
                  <a:srgbClr val="028142"/>
                </a:solidFill>
                <a:cs typeface="Arial" charset="0"/>
                <a:sym typeface="Arial" charset="0"/>
              </a:rPr>
              <a:t>q</a:t>
            </a: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)</a:t>
            </a:r>
          </a:p>
        </p:txBody>
      </p:sp>
      <p:sp>
        <p:nvSpPr>
          <p:cNvPr id="73743" name="AutoShape 21"/>
          <p:cNvSpPr>
            <a:spLocks/>
          </p:cNvSpPr>
          <p:nvPr/>
        </p:nvSpPr>
        <p:spPr bwMode="auto">
          <a:xfrm>
            <a:off x="4114800" y="4038600"/>
            <a:ext cx="4838700" cy="2514600"/>
          </a:xfrm>
          <a:prstGeom prst="roundRect">
            <a:avLst>
              <a:gd name="adj" fmla="val 7574"/>
            </a:avLst>
          </a:prstGeom>
          <a:noFill/>
          <a:ln w="38100">
            <a:solidFill>
              <a:srgbClr val="008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44" name="Rectangle 22"/>
          <p:cNvSpPr>
            <a:spLocks/>
          </p:cNvSpPr>
          <p:nvPr/>
        </p:nvSpPr>
        <p:spPr bwMode="auto">
          <a:xfrm>
            <a:off x="4381500" y="353060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after</a:t>
            </a:r>
          </a:p>
        </p:txBody>
      </p:sp>
      <p:sp>
        <p:nvSpPr>
          <p:cNvPr id="73745" name="Rectangle 23"/>
          <p:cNvSpPr>
            <a:spLocks/>
          </p:cNvSpPr>
          <p:nvPr/>
        </p:nvSpPr>
        <p:spPr bwMode="auto">
          <a:xfrm>
            <a:off x="114300" y="4749800"/>
            <a:ext cx="3873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plane-wave impulse approximation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backward-emitted p is spectator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struck neutron is off-shell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momenta are equal and opposite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Lorentz invariants are corrected for initial neutron 4-momentum</a:t>
            </a:r>
          </a:p>
        </p:txBody>
      </p:sp>
      <p:sp>
        <p:nvSpPr>
          <p:cNvPr id="73746" name="Rectangle 24"/>
          <p:cNvSpPr>
            <a:spLocks/>
          </p:cNvSpPr>
          <p:nvPr/>
        </p:nvSpPr>
        <p:spPr bwMode="auto">
          <a:xfrm>
            <a:off x="838200" y="4038600"/>
            <a:ext cx="495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k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μ</a:t>
            </a:r>
          </a:p>
        </p:txBody>
      </p:sp>
      <p:sp>
        <p:nvSpPr>
          <p:cNvPr id="73747" name="Line 25"/>
          <p:cNvSpPr>
            <a:spLocks noChangeShapeType="1"/>
          </p:cNvSpPr>
          <p:nvPr/>
        </p:nvSpPr>
        <p:spPr bwMode="auto">
          <a:xfrm flipH="1">
            <a:off x="4878388" y="1652588"/>
            <a:ext cx="1071562" cy="327025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Rectangle 26"/>
          <p:cNvSpPr>
            <a:spLocks/>
          </p:cNvSpPr>
          <p:nvPr/>
        </p:nvSpPr>
        <p:spPr bwMode="auto">
          <a:xfrm>
            <a:off x="3784600" y="1778000"/>
            <a:ext cx="1193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neutron </a:t>
            </a:r>
          </a:p>
        </p:txBody>
      </p:sp>
      <p:sp>
        <p:nvSpPr>
          <p:cNvPr id="73749" name="Rectangle 27"/>
          <p:cNvSpPr>
            <a:spLocks/>
          </p:cNvSpPr>
          <p:nvPr/>
        </p:nvSpPr>
        <p:spPr bwMode="auto">
          <a:xfrm>
            <a:off x="1600200" y="4038600"/>
            <a:ext cx="1498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spectator </a:t>
            </a:r>
          </a:p>
        </p:txBody>
      </p:sp>
      <p:sp>
        <p:nvSpPr>
          <p:cNvPr id="73750" name="Rectangle 5"/>
          <p:cNvSpPr txBox="1">
            <a:spLocks noChangeArrowheads="1"/>
          </p:cNvSpPr>
          <p:nvPr/>
        </p:nvSpPr>
        <p:spPr bwMode="auto">
          <a:xfrm>
            <a:off x="914400" y="1447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chemeClr val="tx2"/>
                </a:solidFill>
                <a:ea typeface="Osaka" charset="0"/>
                <a:cs typeface="Osaka" charset="0"/>
              </a:rPr>
              <a:t>d(e,e</a:t>
            </a:r>
            <a:r>
              <a:rPr lang="ja-JP" altLang="en-US" sz="2800">
                <a:solidFill>
                  <a:schemeClr val="tx2"/>
                </a:solidFill>
                <a:ea typeface="Osaka" charset="0"/>
                <a:cs typeface="Osaka" charset="0"/>
              </a:rPr>
              <a:t>’</a:t>
            </a:r>
            <a:r>
              <a:rPr lang="en-US" altLang="ja-JP" sz="2800">
                <a:solidFill>
                  <a:schemeClr val="tx2"/>
                </a:solidFill>
                <a:ea typeface="Osaka" charset="0"/>
                <a:cs typeface="Osaka" charset="0"/>
              </a:rPr>
              <a:t>p</a:t>
            </a:r>
            <a:r>
              <a:rPr lang="en-US" altLang="ja-JP" sz="2800" baseline="-6000">
                <a:solidFill>
                  <a:schemeClr val="tx2"/>
                </a:solidFill>
                <a:ea typeface="Osaka" charset="0"/>
                <a:cs typeface="Osaka" charset="0"/>
              </a:rPr>
              <a:t>s</a:t>
            </a:r>
            <a:r>
              <a:rPr lang="en-US" altLang="ja-JP" sz="2800">
                <a:solidFill>
                  <a:schemeClr val="tx2"/>
                </a:solidFill>
                <a:ea typeface="Osaka" charset="0"/>
                <a:cs typeface="Osaka" charset="0"/>
              </a:rPr>
              <a:t>)X</a:t>
            </a:r>
            <a:endParaRPr lang="en-US" sz="28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/>
          <p:cNvSpPr txBox="1">
            <a:spLocks noChangeArrowheads="1"/>
          </p:cNvSpPr>
          <p:nvPr/>
        </p:nvSpPr>
        <p:spPr bwMode="auto">
          <a:xfrm>
            <a:off x="3276600" y="0"/>
            <a:ext cx="556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solidFill>
                  <a:schemeClr val="tx2"/>
                </a:solidFill>
                <a:ea typeface="Osaka" charset="0"/>
                <a:cs typeface="Osaka" charset="0"/>
              </a:rPr>
              <a:t>PWIA Spectator Formalism</a:t>
            </a:r>
          </a:p>
        </p:txBody>
      </p:sp>
      <p:pic>
        <p:nvPicPr>
          <p:cNvPr id="747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5740400"/>
            <a:ext cx="320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76300"/>
            <a:ext cx="6032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692650"/>
            <a:ext cx="25257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289550"/>
            <a:ext cx="28797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5964238"/>
            <a:ext cx="35623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657600"/>
            <a:ext cx="48609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4445000"/>
            <a:ext cx="203676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5189538"/>
            <a:ext cx="10414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4394200"/>
            <a:ext cx="2352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5207000"/>
            <a:ext cx="1731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AutoShape 17"/>
          <p:cNvSpPr>
            <a:spLocks/>
          </p:cNvSpPr>
          <p:nvPr/>
        </p:nvSpPr>
        <p:spPr bwMode="auto">
          <a:xfrm>
            <a:off x="139700" y="787400"/>
            <a:ext cx="6184900" cy="2514600"/>
          </a:xfrm>
          <a:prstGeom prst="roundRect">
            <a:avLst>
              <a:gd name="adj" fmla="val 7574"/>
            </a:avLst>
          </a:prstGeom>
          <a:noFill/>
          <a:ln w="38100">
            <a:solidFill>
              <a:srgbClr val="008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5" name="AutoShape 18"/>
          <p:cNvSpPr>
            <a:spLocks/>
          </p:cNvSpPr>
          <p:nvPr/>
        </p:nvSpPr>
        <p:spPr bwMode="auto">
          <a:xfrm>
            <a:off x="6146800" y="2692400"/>
            <a:ext cx="114300" cy="381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6" name="AutoShape 19"/>
          <p:cNvSpPr>
            <a:spLocks/>
          </p:cNvSpPr>
          <p:nvPr/>
        </p:nvSpPr>
        <p:spPr bwMode="auto">
          <a:xfrm>
            <a:off x="3835400" y="3505200"/>
            <a:ext cx="5130800" cy="3060700"/>
          </a:xfrm>
          <a:prstGeom prst="roundRect">
            <a:avLst>
              <a:gd name="adj" fmla="val 6222"/>
            </a:avLst>
          </a:prstGeom>
          <a:noFill/>
          <a:ln w="38100">
            <a:solidFill>
              <a:srgbClr val="008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67" name="Rectangle 20"/>
          <p:cNvSpPr>
            <a:spLocks/>
          </p:cNvSpPr>
          <p:nvPr/>
        </p:nvSpPr>
        <p:spPr bwMode="auto">
          <a:xfrm>
            <a:off x="6934200" y="2959100"/>
            <a:ext cx="1651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Light Cone </a:t>
            </a:r>
          </a:p>
        </p:txBody>
      </p:sp>
      <p:sp>
        <p:nvSpPr>
          <p:cNvPr id="74768" name="Rectangle 21"/>
          <p:cNvSpPr>
            <a:spLocks/>
          </p:cNvSpPr>
          <p:nvPr/>
        </p:nvSpPr>
        <p:spPr bwMode="auto">
          <a:xfrm>
            <a:off x="6400800" y="838200"/>
            <a:ext cx="2044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Cross Section </a:t>
            </a:r>
          </a:p>
        </p:txBody>
      </p:sp>
      <p:sp>
        <p:nvSpPr>
          <p:cNvPr id="74769" name="Rectangle 22"/>
          <p:cNvSpPr>
            <a:spLocks/>
          </p:cNvSpPr>
          <p:nvPr/>
        </p:nvSpPr>
        <p:spPr bwMode="auto">
          <a:xfrm>
            <a:off x="6731000" y="1524000"/>
            <a:ext cx="2044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Off-Shell F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74770" name="Line 23"/>
          <p:cNvSpPr>
            <a:spLocks noChangeShapeType="1"/>
          </p:cNvSpPr>
          <p:nvPr/>
        </p:nvSpPr>
        <p:spPr bwMode="auto">
          <a:xfrm rot="10800000" flipH="1">
            <a:off x="5272088" y="1727200"/>
            <a:ext cx="1392237" cy="263525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1" name="Rectangle 24"/>
          <p:cNvSpPr>
            <a:spLocks/>
          </p:cNvSpPr>
          <p:nvPr/>
        </p:nvSpPr>
        <p:spPr bwMode="auto">
          <a:xfrm>
            <a:off x="279400" y="3568700"/>
            <a:ext cx="278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Spectral Function </a:t>
            </a:r>
          </a:p>
        </p:txBody>
      </p:sp>
      <p:sp>
        <p:nvSpPr>
          <p:cNvPr id="74772" name="Line 25"/>
          <p:cNvSpPr>
            <a:spLocks noChangeShapeType="1"/>
          </p:cNvSpPr>
          <p:nvPr/>
        </p:nvSpPr>
        <p:spPr bwMode="auto">
          <a:xfrm flipH="1">
            <a:off x="1512888" y="3128963"/>
            <a:ext cx="792162" cy="477837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3" name="Rectangle 26"/>
          <p:cNvSpPr>
            <a:spLocks/>
          </p:cNvSpPr>
          <p:nvPr/>
        </p:nvSpPr>
        <p:spPr bwMode="auto">
          <a:xfrm>
            <a:off x="800100" y="4089400"/>
            <a:ext cx="278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Nonrelativistic w.f. </a:t>
            </a:r>
          </a:p>
        </p:txBody>
      </p:sp>
      <p:sp>
        <p:nvSpPr>
          <p:cNvPr id="74774" name="Line 27"/>
          <p:cNvSpPr>
            <a:spLocks noChangeShapeType="1"/>
          </p:cNvSpPr>
          <p:nvPr/>
        </p:nvSpPr>
        <p:spPr bwMode="auto">
          <a:xfrm rot="10800000" flipH="1">
            <a:off x="2138363" y="4513263"/>
            <a:ext cx="568325" cy="274637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5" name="Oval 28"/>
          <p:cNvSpPr>
            <a:spLocks/>
          </p:cNvSpPr>
          <p:nvPr/>
        </p:nvSpPr>
        <p:spPr bwMode="auto">
          <a:xfrm>
            <a:off x="3187700" y="1003300"/>
            <a:ext cx="101600" cy="1270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76" name="Oval 29"/>
          <p:cNvSpPr>
            <a:spLocks/>
          </p:cNvSpPr>
          <p:nvPr/>
        </p:nvSpPr>
        <p:spPr bwMode="auto">
          <a:xfrm>
            <a:off x="4800600" y="1168400"/>
            <a:ext cx="152400" cy="1524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77" name="Oval 30"/>
          <p:cNvSpPr>
            <a:spLocks/>
          </p:cNvSpPr>
          <p:nvPr/>
        </p:nvSpPr>
        <p:spPr bwMode="auto">
          <a:xfrm>
            <a:off x="2959100" y="1816100"/>
            <a:ext cx="101600" cy="1270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78" name="Rectangle 31"/>
          <p:cNvSpPr>
            <a:spLocks/>
          </p:cNvSpPr>
          <p:nvPr/>
        </p:nvSpPr>
        <p:spPr bwMode="auto">
          <a:xfrm>
            <a:off x="6680200" y="2247900"/>
            <a:ext cx="2159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0" lvl="1">
              <a:spcBef>
                <a:spcPts val="638"/>
              </a:spcBef>
            </a:pPr>
            <a:r>
              <a:rPr lang="en-US">
                <a:cs typeface="Arial" charset="0"/>
                <a:sym typeface="Arial" charset="0"/>
              </a:rPr>
              <a:t>R=σ</a:t>
            </a:r>
            <a:r>
              <a:rPr lang="en-US" baseline="-6000">
                <a:cs typeface="Arial" charset="0"/>
                <a:sym typeface="Arial" charset="0"/>
              </a:rPr>
              <a:t>L</a:t>
            </a:r>
            <a:r>
              <a:rPr lang="en-US">
                <a:cs typeface="Arial" charset="0"/>
                <a:sym typeface="Arial" charset="0"/>
              </a:rPr>
              <a:t>/σ</a:t>
            </a:r>
            <a:r>
              <a:rPr lang="en-US" baseline="-6000">
                <a:cs typeface="Arial" charset="0"/>
                <a:sym typeface="Arial" charset="0"/>
              </a:rPr>
              <a:t>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79800"/>
            <a:ext cx="35687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7"/>
          <p:cNvSpPr>
            <a:spLocks/>
          </p:cNvSpPr>
          <p:nvPr/>
        </p:nvSpPr>
        <p:spPr bwMode="auto">
          <a:xfrm>
            <a:off x="1292225" y="4316413"/>
            <a:ext cx="350838" cy="2054225"/>
          </a:xfrm>
          <a:prstGeom prst="rect">
            <a:avLst/>
          </a:prstGeom>
          <a:solidFill>
            <a:srgbClr val="0CB107">
              <a:alpha val="4392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79" name="Rectangle 8"/>
          <p:cNvSpPr>
            <a:spLocks/>
          </p:cNvSpPr>
          <p:nvPr/>
        </p:nvSpPr>
        <p:spPr bwMode="auto">
          <a:xfrm>
            <a:off x="1346200" y="4594225"/>
            <a:ext cx="977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1600">
                <a:latin typeface="Comic Sans MS" charset="0"/>
                <a:cs typeface="Comic Sans MS" charset="0"/>
                <a:sym typeface="Comic Sans MS" charset="0"/>
              </a:rPr>
              <a:t>BoNuS</a:t>
            </a:r>
          </a:p>
          <a:p>
            <a:pPr marL="39688">
              <a:spcBef>
                <a:spcPts val="1150"/>
              </a:spcBef>
            </a:pPr>
            <a:r>
              <a:rPr lang="en-US" sz="1600">
                <a:latin typeface="Comic Sans MS" charset="0"/>
                <a:cs typeface="Comic Sans MS" charset="0"/>
                <a:sym typeface="Comic Sans MS" charset="0"/>
              </a:rPr>
              <a:t>Region</a:t>
            </a:r>
          </a:p>
        </p:txBody>
      </p:sp>
      <p:sp>
        <p:nvSpPr>
          <p:cNvPr id="75780" name="Rectangle 9"/>
          <p:cNvSpPr>
            <a:spLocks/>
          </p:cNvSpPr>
          <p:nvPr/>
        </p:nvSpPr>
        <p:spPr bwMode="auto">
          <a:xfrm>
            <a:off x="1279525" y="4311650"/>
            <a:ext cx="1120775" cy="2058988"/>
          </a:xfrm>
          <a:prstGeom prst="rect">
            <a:avLst/>
          </a:prstGeom>
          <a:solidFill>
            <a:srgbClr val="E6CF00">
              <a:alpha val="4588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1" name="Rectangle 10"/>
          <p:cNvSpPr>
            <a:spLocks/>
          </p:cNvSpPr>
          <p:nvPr/>
        </p:nvSpPr>
        <p:spPr bwMode="auto">
          <a:xfrm>
            <a:off x="1211263" y="5459413"/>
            <a:ext cx="736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50"/>
              </a:spcBef>
            </a:pPr>
            <a:r>
              <a:rPr lang="en-US" sz="1400">
                <a:latin typeface="Comic Sans MS" charset="0"/>
                <a:cs typeface="Comic Sans MS" charset="0"/>
                <a:sym typeface="Comic Sans MS" charset="0"/>
              </a:rPr>
              <a:t>VIPs</a:t>
            </a:r>
          </a:p>
        </p:txBody>
      </p:sp>
      <p:sp>
        <p:nvSpPr>
          <p:cNvPr id="75782" name="Rectangle 11"/>
          <p:cNvSpPr>
            <a:spLocks/>
          </p:cNvSpPr>
          <p:nvPr/>
        </p:nvSpPr>
        <p:spPr bwMode="auto">
          <a:xfrm>
            <a:off x="1714500" y="3721100"/>
            <a:ext cx="1485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p</a:t>
            </a:r>
            <a:r>
              <a:rPr lang="en-US" sz="1800" baseline="-6000">
                <a:solidFill>
                  <a:srgbClr val="028142"/>
                </a:solidFill>
                <a:cs typeface="Arial" charset="0"/>
                <a:sym typeface="Arial" charset="0"/>
              </a:rPr>
              <a:t>s</a:t>
            </a: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 distribution</a:t>
            </a:r>
          </a:p>
        </p:txBody>
      </p:sp>
      <p:sp>
        <p:nvSpPr>
          <p:cNvPr id="75783" name="Line 12"/>
          <p:cNvSpPr>
            <a:spLocks noChangeShapeType="1"/>
          </p:cNvSpPr>
          <p:nvPr/>
        </p:nvSpPr>
        <p:spPr bwMode="auto">
          <a:xfrm>
            <a:off x="1157288" y="3840163"/>
            <a:ext cx="519112" cy="80962"/>
          </a:xfrm>
          <a:prstGeom prst="line">
            <a:avLst/>
          </a:prstGeom>
          <a:noFill/>
          <a:ln w="254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4" name="Rectangle 13"/>
          <p:cNvSpPr>
            <a:spLocks/>
          </p:cNvSpPr>
          <p:nvPr/>
        </p:nvSpPr>
        <p:spPr bwMode="auto">
          <a:xfrm>
            <a:off x="2540000" y="4699000"/>
            <a:ext cx="2095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70, 100, 200 MeV/c</a:t>
            </a:r>
          </a:p>
        </p:txBody>
      </p:sp>
      <p:sp>
        <p:nvSpPr>
          <p:cNvPr id="75785" name="Line 14"/>
          <p:cNvSpPr>
            <a:spLocks noChangeShapeType="1"/>
          </p:cNvSpPr>
          <p:nvPr/>
        </p:nvSpPr>
        <p:spPr bwMode="auto">
          <a:xfrm rot="10800000" flipH="1">
            <a:off x="1300163" y="4987925"/>
            <a:ext cx="1239837" cy="1350963"/>
          </a:xfrm>
          <a:prstGeom prst="line">
            <a:avLst/>
          </a:prstGeom>
          <a:noFill/>
          <a:ln w="254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6" name="Line 15"/>
          <p:cNvSpPr>
            <a:spLocks noChangeShapeType="1"/>
          </p:cNvSpPr>
          <p:nvPr/>
        </p:nvSpPr>
        <p:spPr bwMode="auto">
          <a:xfrm rot="10800000" flipH="1">
            <a:off x="1625600" y="5018088"/>
            <a:ext cx="1360488" cy="1371600"/>
          </a:xfrm>
          <a:prstGeom prst="line">
            <a:avLst/>
          </a:prstGeom>
          <a:noFill/>
          <a:ln w="254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Line 16"/>
          <p:cNvSpPr>
            <a:spLocks noChangeShapeType="1"/>
          </p:cNvSpPr>
          <p:nvPr/>
        </p:nvSpPr>
        <p:spPr bwMode="auto">
          <a:xfrm rot="10800000" flipH="1">
            <a:off x="2397125" y="5005388"/>
            <a:ext cx="1082675" cy="1354137"/>
          </a:xfrm>
          <a:prstGeom prst="line">
            <a:avLst/>
          </a:prstGeom>
          <a:noFill/>
          <a:ln w="25400">
            <a:solidFill>
              <a:srgbClr val="00804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8" name="Rectangle 17"/>
          <p:cNvSpPr>
            <a:spLocks/>
          </p:cNvSpPr>
          <p:nvPr/>
        </p:nvSpPr>
        <p:spPr bwMode="auto">
          <a:xfrm>
            <a:off x="228600" y="1397000"/>
            <a:ext cx="394017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28142"/>
                </a:solidFill>
                <a:cs typeface="Arial" charset="0"/>
                <a:sym typeface="Arial" charset="0"/>
              </a:rPr>
              <a:t>Very Important Protons 70&lt;p</a:t>
            </a:r>
            <a:r>
              <a:rPr lang="en-US" sz="1600" baseline="-6000">
                <a:solidFill>
                  <a:srgbClr val="028142"/>
                </a:solidFill>
                <a:cs typeface="Arial" charset="0"/>
                <a:sym typeface="Arial" charset="0"/>
              </a:rPr>
              <a:t>s</a:t>
            </a:r>
            <a:r>
              <a:rPr lang="en-US" sz="1600">
                <a:solidFill>
                  <a:srgbClr val="028142"/>
                </a:solidFill>
                <a:cs typeface="Arial" charset="0"/>
                <a:sym typeface="Arial" charset="0"/>
              </a:rPr>
              <a:t>&lt;100 MeV/c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28142"/>
                </a:solidFill>
                <a:cs typeface="Arial" charset="0"/>
                <a:sym typeface="Arial" charset="0"/>
              </a:rPr>
              <a:t>Corrections make resonances stand out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28142"/>
                </a:solidFill>
                <a:cs typeface="Arial" charset="0"/>
                <a:sym typeface="Arial" charset="0"/>
              </a:rPr>
              <a:t>F</a:t>
            </a:r>
            <a:r>
              <a:rPr lang="en-US" sz="1600" baseline="-6000">
                <a:solidFill>
                  <a:srgbClr val="028142"/>
                </a:solidFill>
                <a:cs typeface="Arial" charset="0"/>
                <a:sym typeface="Arial" charset="0"/>
              </a:rPr>
              <a:t>2</a:t>
            </a:r>
            <a:r>
              <a:rPr lang="en-US" sz="1600" baseline="32000">
                <a:solidFill>
                  <a:srgbClr val="028142"/>
                </a:solidFill>
                <a:cs typeface="Arial" charset="0"/>
                <a:sym typeface="Arial" charset="0"/>
              </a:rPr>
              <a:t>n</a:t>
            </a:r>
            <a:r>
              <a:rPr lang="en-US" sz="1600">
                <a:solidFill>
                  <a:srgbClr val="028142"/>
                </a:solidFill>
                <a:cs typeface="Arial" charset="0"/>
                <a:sym typeface="Arial" charset="0"/>
              </a:rPr>
              <a:t>/F</a:t>
            </a:r>
            <a:r>
              <a:rPr lang="en-US" sz="1600" baseline="-6000">
                <a:solidFill>
                  <a:srgbClr val="028142"/>
                </a:solidFill>
                <a:cs typeface="Arial" charset="0"/>
                <a:sym typeface="Arial" charset="0"/>
              </a:rPr>
              <a:t>2</a:t>
            </a:r>
            <a:r>
              <a:rPr lang="en-US" sz="1600" baseline="32000">
                <a:solidFill>
                  <a:srgbClr val="028142"/>
                </a:solidFill>
                <a:cs typeface="Arial" charset="0"/>
                <a:sym typeface="Arial" charset="0"/>
              </a:rPr>
              <a:t>p</a:t>
            </a:r>
            <a:r>
              <a:rPr lang="en-US" sz="1600">
                <a:solidFill>
                  <a:srgbClr val="028142"/>
                </a:solidFill>
                <a:cs typeface="Arial" charset="0"/>
                <a:sym typeface="Arial" charset="0"/>
              </a:rPr>
              <a:t> can be measured at high x*</a:t>
            </a:r>
          </a:p>
        </p:txBody>
      </p:sp>
      <p:pic>
        <p:nvPicPr>
          <p:cNvPr id="7578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152400"/>
            <a:ext cx="4725987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3276600" y="0"/>
            <a:ext cx="5562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800" tIns="50800" rIns="132080" bIns="50800" anchor="ctr"/>
          <a:lstStyle>
            <a:lvl1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kern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Final State Interactions</a:t>
            </a:r>
            <a:endParaRPr lang="en-US" kern="0" dirty="0" smtClean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sp>
        <p:nvSpPr>
          <p:cNvPr id="76802" name="Rectangle 7"/>
          <p:cNvSpPr>
            <a:spLocks/>
          </p:cNvSpPr>
          <p:nvPr/>
        </p:nvSpPr>
        <p:spPr bwMode="auto">
          <a:xfrm>
            <a:off x="2933700" y="3987800"/>
            <a:ext cx="495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p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s</a:t>
            </a:r>
          </a:p>
        </p:txBody>
      </p:sp>
      <p:sp>
        <p:nvSpPr>
          <p:cNvPr id="76803" name="Rectangle 8"/>
          <p:cNvSpPr>
            <a:spLocks/>
          </p:cNvSpPr>
          <p:nvPr/>
        </p:nvSpPr>
        <p:spPr bwMode="auto">
          <a:xfrm>
            <a:off x="1739900" y="1625600"/>
            <a:ext cx="876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(ν,</a:t>
            </a:r>
            <a:r>
              <a:rPr lang="en-US" b="1">
                <a:solidFill>
                  <a:srgbClr val="028142"/>
                </a:solidFill>
                <a:cs typeface="Arial" charset="0"/>
                <a:sym typeface="Arial" charset="0"/>
              </a:rPr>
              <a:t>q</a:t>
            </a: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)</a:t>
            </a:r>
          </a:p>
        </p:txBody>
      </p:sp>
      <p:sp>
        <p:nvSpPr>
          <p:cNvPr id="17" name="AutoShape 9"/>
          <p:cNvSpPr>
            <a:spLocks/>
          </p:cNvSpPr>
          <p:nvPr/>
        </p:nvSpPr>
        <p:spPr bwMode="auto">
          <a:xfrm>
            <a:off x="3937000" y="3289300"/>
            <a:ext cx="5105400" cy="3289300"/>
          </a:xfrm>
          <a:prstGeom prst="roundRect">
            <a:avLst>
              <a:gd name="adj" fmla="val 5787"/>
            </a:avLst>
          </a:prstGeom>
          <a:noFill/>
          <a:ln w="38100">
            <a:solidFill>
              <a:srgbClr val="00804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6805" name="Rectangle 10"/>
          <p:cNvSpPr>
            <a:spLocks/>
          </p:cNvSpPr>
          <p:nvPr/>
        </p:nvSpPr>
        <p:spPr bwMode="auto">
          <a:xfrm>
            <a:off x="241300" y="5334000"/>
            <a:ext cx="3390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several groups have calculated FSIs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Θ</a:t>
            </a:r>
            <a:r>
              <a:rPr lang="en-US" sz="1800" baseline="-6000">
                <a:solidFill>
                  <a:srgbClr val="028142"/>
                </a:solidFill>
                <a:cs typeface="Arial" charset="0"/>
                <a:sym typeface="Arial" charset="0"/>
              </a:rPr>
              <a:t>pq </a:t>
            </a: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&gt; 110</a:t>
            </a:r>
            <a:r>
              <a:rPr lang="en-US" sz="1800" baseline="32000">
                <a:solidFill>
                  <a:srgbClr val="028142"/>
                </a:solidFill>
                <a:cs typeface="Arial" charset="0"/>
                <a:sym typeface="Arial" charset="0"/>
              </a:rPr>
              <a:t>o </a:t>
            </a: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minimizes FSIs</a:t>
            </a:r>
          </a:p>
        </p:txBody>
      </p:sp>
      <p:sp>
        <p:nvSpPr>
          <p:cNvPr id="76806" name="Rectangle 11"/>
          <p:cNvSpPr>
            <a:spLocks/>
          </p:cNvSpPr>
          <p:nvPr/>
        </p:nvSpPr>
        <p:spPr bwMode="auto">
          <a:xfrm>
            <a:off x="825500" y="3708400"/>
            <a:ext cx="495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k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μ</a:t>
            </a:r>
          </a:p>
        </p:txBody>
      </p:sp>
      <p:pic>
        <p:nvPicPr>
          <p:cNvPr id="7680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838200"/>
            <a:ext cx="4927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848100"/>
            <a:ext cx="46863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14"/>
          <p:cNvSpPr>
            <a:spLocks/>
          </p:cNvSpPr>
          <p:nvPr/>
        </p:nvSpPr>
        <p:spPr bwMode="auto">
          <a:xfrm>
            <a:off x="4660900" y="3390900"/>
            <a:ext cx="34178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Palli et al, PRC80(09)054610</a:t>
            </a:r>
          </a:p>
        </p:txBody>
      </p:sp>
      <p:sp>
        <p:nvSpPr>
          <p:cNvPr id="76810" name="Rectangle 15"/>
          <p:cNvSpPr>
            <a:spLocks/>
          </p:cNvSpPr>
          <p:nvPr/>
        </p:nvSpPr>
        <p:spPr bwMode="auto">
          <a:xfrm>
            <a:off x="7683500" y="6108700"/>
            <a:ext cx="495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p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s</a:t>
            </a:r>
          </a:p>
        </p:txBody>
      </p:sp>
      <p:sp>
        <p:nvSpPr>
          <p:cNvPr id="76811" name="Rectangle 16"/>
          <p:cNvSpPr>
            <a:spLocks/>
          </p:cNvSpPr>
          <p:nvPr/>
        </p:nvSpPr>
        <p:spPr bwMode="auto">
          <a:xfrm>
            <a:off x="4762500" y="838200"/>
            <a:ext cx="40767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struck neutron can interact with the spectator proton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proton momentum is enhanced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FSIs are small at low p</a:t>
            </a:r>
            <a:r>
              <a:rPr lang="en-US" sz="1800" baseline="-6000">
                <a:solidFill>
                  <a:srgbClr val="028142"/>
                </a:solidFill>
                <a:cs typeface="Arial" charset="0"/>
                <a:sym typeface="Arial" charset="0"/>
              </a:rPr>
              <a:t>s </a:t>
            </a: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and large Θ</a:t>
            </a:r>
            <a:r>
              <a:rPr lang="en-US" sz="1800" baseline="-6000">
                <a:solidFill>
                  <a:srgbClr val="028142"/>
                </a:solidFill>
                <a:cs typeface="Arial" charset="0"/>
                <a:sym typeface="Arial" charset="0"/>
              </a:rPr>
              <a:t>pq</a:t>
            </a:r>
          </a:p>
        </p:txBody>
      </p:sp>
      <p:sp>
        <p:nvSpPr>
          <p:cNvPr id="76812" name="Rectangle 17"/>
          <p:cNvSpPr>
            <a:spLocks/>
          </p:cNvSpPr>
          <p:nvPr/>
        </p:nvSpPr>
        <p:spPr bwMode="auto">
          <a:xfrm>
            <a:off x="5486400" y="6108700"/>
            <a:ext cx="635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Θ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pq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276600" y="0"/>
            <a:ext cx="5562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800" tIns="50800" rIns="132080" bIns="50800" anchor="ctr"/>
          <a:lstStyle>
            <a:lvl1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kern="0" smtClean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Target Fragmentation</a:t>
            </a:r>
            <a:endParaRPr lang="en-US" sz="2400" kern="0" dirty="0" smtClean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  <p:pic>
        <p:nvPicPr>
          <p:cNvPr id="778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460500"/>
            <a:ext cx="4494212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7"/>
          <p:cNvSpPr>
            <a:spLocks/>
          </p:cNvSpPr>
          <p:nvPr/>
        </p:nvSpPr>
        <p:spPr bwMode="auto">
          <a:xfrm>
            <a:off x="1117600" y="939800"/>
            <a:ext cx="34178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Palli et al, PRC80(09)054610</a:t>
            </a:r>
          </a:p>
        </p:txBody>
      </p:sp>
      <p:sp>
        <p:nvSpPr>
          <p:cNvPr id="77828" name="Rectangle 8"/>
          <p:cNvSpPr>
            <a:spLocks/>
          </p:cNvSpPr>
          <p:nvPr/>
        </p:nvSpPr>
        <p:spPr bwMode="auto">
          <a:xfrm>
            <a:off x="2286000" y="5359400"/>
            <a:ext cx="1282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>
                <a:solidFill>
                  <a:srgbClr val="028142"/>
                </a:solidFill>
                <a:cs typeface="Arial" charset="0"/>
                <a:sym typeface="Arial" charset="0"/>
              </a:rPr>
              <a:t>cos Θ</a:t>
            </a:r>
            <a:r>
              <a:rPr lang="en-US" baseline="-6000">
                <a:solidFill>
                  <a:srgbClr val="028142"/>
                </a:solidFill>
                <a:cs typeface="Arial" charset="0"/>
                <a:sym typeface="Arial" charset="0"/>
              </a:rPr>
              <a:t>pq</a:t>
            </a:r>
          </a:p>
        </p:txBody>
      </p:sp>
      <p:sp>
        <p:nvSpPr>
          <p:cNvPr id="77829" name="Rectangle 9"/>
          <p:cNvSpPr>
            <a:spLocks/>
          </p:cNvSpPr>
          <p:nvPr/>
        </p:nvSpPr>
        <p:spPr bwMode="auto">
          <a:xfrm>
            <a:off x="5194300" y="2984500"/>
            <a:ext cx="33909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target fragmentation enhances the proton yield only at forward angles (cos Θ</a:t>
            </a:r>
            <a:r>
              <a:rPr lang="en-US" sz="1800" baseline="-6000">
                <a:solidFill>
                  <a:srgbClr val="028142"/>
                </a:solidFill>
                <a:cs typeface="Arial" charset="0"/>
                <a:sym typeface="Arial" charset="0"/>
              </a:rPr>
              <a:t>pq </a:t>
            </a: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&gt;0.6)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Clr>
                <a:srgbClr val="028142"/>
              </a:buClr>
              <a:buSzPct val="125000"/>
              <a:buFont typeface="Arial" charset="0"/>
              <a:buChar char="•"/>
            </a:pPr>
            <a:r>
              <a:rPr lang="en-US" sz="1800">
                <a:solidFill>
                  <a:srgbClr val="028142"/>
                </a:solidFill>
                <a:cs typeface="Arial" charset="0"/>
                <a:sym typeface="Arial" charset="0"/>
              </a:rPr>
              <a:t>this can be ignored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0CB107"/>
                </a:solidFill>
                <a:latin typeface="Arial" charset="0"/>
                <a:ea typeface="Osaka" charset="0"/>
                <a:cs typeface="Osaka" charset="0"/>
              </a:rPr>
              <a:t>Low Spectator Momenta - Nearly Free Neutrons ?</a:t>
            </a:r>
            <a:endParaRPr lang="en-US" sz="2800">
              <a:latin typeface="Arial" charset="0"/>
              <a:ea typeface="Osaka" charset="0"/>
              <a:cs typeface="Osaka" charset="0"/>
            </a:endParaRPr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4648200" y="1981200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5" name="Chart" r:id="rId4" imgW="3810000" imgH="4114800" progId="MSGraph.Chart.8">
                  <p:embed followColorScheme="full"/>
                </p:oleObj>
              </mc:Choice>
              <mc:Fallback>
                <p:oleObj name="Chart" r:id="rId4" imgW="3810000" imgH="41148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81200"/>
                        <a:ext cx="38100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4343400" y="6096000"/>
            <a:ext cx="4343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aseline="30000">
                <a:latin typeface="Times New Roman" charset="0"/>
              </a:rPr>
              <a:t>*</a:t>
            </a:r>
            <a:r>
              <a:rPr lang="en-US" sz="1400">
                <a:latin typeface="Times New Roman" charset="0"/>
              </a:rPr>
              <a:t>BoNuS = </a:t>
            </a:r>
            <a:r>
              <a:rPr lang="en-US" sz="1400" b="1">
                <a:latin typeface="Times New Roman" charset="0"/>
              </a:rPr>
              <a:t>B</a:t>
            </a:r>
            <a:r>
              <a:rPr lang="en-US" sz="1400">
                <a:latin typeface="Times New Roman" charset="0"/>
              </a:rPr>
              <a:t>arely </a:t>
            </a:r>
            <a:r>
              <a:rPr lang="en-US" sz="1400" b="1">
                <a:latin typeface="Times New Roman" charset="0"/>
              </a:rPr>
              <a:t>o</a:t>
            </a:r>
            <a:r>
              <a:rPr lang="en-US" sz="1400">
                <a:latin typeface="Times New Roman" charset="0"/>
              </a:rPr>
              <a:t>ff-shell </a:t>
            </a:r>
            <a:r>
              <a:rPr lang="en-US" sz="1400" b="1">
                <a:latin typeface="Times New Roman" charset="0"/>
              </a:rPr>
              <a:t>Nu</a:t>
            </a:r>
            <a:r>
              <a:rPr lang="en-US" sz="1400">
                <a:latin typeface="Times New Roman" charset="0"/>
              </a:rPr>
              <a:t>cleon </a:t>
            </a:r>
            <a:r>
              <a:rPr lang="en-US" sz="1400" b="1">
                <a:latin typeface="Times New Roman" charset="0"/>
              </a:rPr>
              <a:t>S</a:t>
            </a:r>
            <a:r>
              <a:rPr lang="en-US" sz="1400">
                <a:latin typeface="Times New Roman" charset="0"/>
              </a:rPr>
              <a:t>cattering</a:t>
            </a:r>
          </a:p>
          <a:p>
            <a:pPr>
              <a:spcBef>
                <a:spcPct val="50000"/>
              </a:spcBef>
            </a:pPr>
            <a:r>
              <a:rPr lang="en-US" sz="1400" baseline="30000">
                <a:latin typeface="Times New Roman" charset="0"/>
              </a:rPr>
              <a:t>**</a:t>
            </a:r>
            <a:r>
              <a:rPr lang="en-US" sz="1400">
                <a:latin typeface="Times New Roman" charset="0"/>
              </a:rPr>
              <a:t>RTPC = Radial Time Projection Chamber</a:t>
            </a:r>
          </a:p>
        </p:txBody>
      </p:sp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4419600" y="55626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Radial TPC (view from downstream)</a:t>
            </a:r>
          </a:p>
        </p:txBody>
      </p:sp>
      <p:pic>
        <p:nvPicPr>
          <p:cNvPr id="78853" name="Picture 7" descr="Bonus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85800"/>
            <a:ext cx="1030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 descr="P10503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50292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8"/>
          <a:stretch>
            <a:fillRect/>
          </a:stretch>
        </p:blipFill>
        <p:spPr bwMode="auto">
          <a:xfrm>
            <a:off x="149225" y="3352800"/>
            <a:ext cx="3584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Rectangle 13"/>
          <p:cNvSpPr>
            <a:spLocks noChangeArrowheads="1"/>
          </p:cNvSpPr>
          <p:nvPr/>
        </p:nvSpPr>
        <p:spPr bwMode="auto">
          <a:xfrm>
            <a:off x="1417638" y="5143500"/>
            <a:ext cx="185737" cy="84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8857" name="Line 14"/>
          <p:cNvSpPr>
            <a:spLocks noChangeShapeType="1"/>
          </p:cNvSpPr>
          <p:nvPr/>
        </p:nvSpPr>
        <p:spPr bwMode="auto">
          <a:xfrm>
            <a:off x="1468438" y="5186363"/>
            <a:ext cx="1381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Line 15"/>
          <p:cNvSpPr>
            <a:spLocks noChangeShapeType="1"/>
          </p:cNvSpPr>
          <p:nvPr/>
        </p:nvSpPr>
        <p:spPr bwMode="auto">
          <a:xfrm flipV="1">
            <a:off x="1417638" y="5186363"/>
            <a:ext cx="10001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Text Box 16"/>
          <p:cNvSpPr txBox="1">
            <a:spLocks noChangeArrowheads="1"/>
          </p:cNvSpPr>
          <p:nvPr/>
        </p:nvSpPr>
        <p:spPr bwMode="auto">
          <a:xfrm>
            <a:off x="1911350" y="5105400"/>
            <a:ext cx="298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e</a:t>
            </a:r>
            <a:r>
              <a:rPr lang="en-US" baseline="30000">
                <a:latin typeface="Times" charset="0"/>
              </a:rPr>
              <a:t>-</a:t>
            </a:r>
            <a:endParaRPr lang="en-US">
              <a:latin typeface="Times" charset="0"/>
            </a:endParaRPr>
          </a:p>
        </p:txBody>
      </p:sp>
      <p:sp>
        <p:nvSpPr>
          <p:cNvPr id="78860" name="Text Box 17"/>
          <p:cNvSpPr txBox="1">
            <a:spLocks noChangeArrowheads="1"/>
          </p:cNvSpPr>
          <p:nvPr/>
        </p:nvSpPr>
        <p:spPr bwMode="auto">
          <a:xfrm>
            <a:off x="546100" y="5143500"/>
            <a:ext cx="1149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backwards p</a:t>
            </a:r>
          </a:p>
        </p:txBody>
      </p:sp>
      <p:sp>
        <p:nvSpPr>
          <p:cNvPr id="78861" name="Text Box 15"/>
          <p:cNvSpPr txBox="1">
            <a:spLocks noChangeArrowheads="1"/>
          </p:cNvSpPr>
          <p:nvPr/>
        </p:nvSpPr>
        <p:spPr bwMode="auto">
          <a:xfrm>
            <a:off x="4953000" y="1066800"/>
            <a:ext cx="70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The</a:t>
            </a:r>
          </a:p>
        </p:txBody>
      </p:sp>
      <p:sp>
        <p:nvSpPr>
          <p:cNvPr id="78862" name="Text Box 16"/>
          <p:cNvSpPr txBox="1">
            <a:spLocks noChangeArrowheads="1"/>
          </p:cNvSpPr>
          <p:nvPr/>
        </p:nvSpPr>
        <p:spPr bwMode="auto">
          <a:xfrm>
            <a:off x="6858000" y="1066800"/>
            <a:ext cx="172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Experiment</a:t>
            </a:r>
          </a:p>
        </p:txBody>
      </p:sp>
      <p:pic>
        <p:nvPicPr>
          <p:cNvPr id="30738" name="Picture 1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846138"/>
            <a:ext cx="3429000" cy="2227262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1012825" y="869950"/>
            <a:ext cx="1120775" cy="2058988"/>
          </a:xfrm>
          <a:prstGeom prst="rect">
            <a:avLst/>
          </a:prstGeom>
          <a:solidFill>
            <a:srgbClr val="E6CF00">
              <a:alpha val="46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1066800" y="1889125"/>
            <a:ext cx="97472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000000"/>
                </a:solidFill>
                <a:latin typeface="Comic Sans MS" charset="0"/>
                <a:cs typeface="Arial" charset="0"/>
              </a:rPr>
              <a:t>BoNuS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000000"/>
                </a:solidFill>
                <a:latin typeface="Comic Sans MS" charset="0"/>
                <a:cs typeface="Arial" charset="0"/>
              </a:rPr>
              <a:t>Region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1012825" y="874713"/>
            <a:ext cx="350838" cy="2054225"/>
          </a:xfrm>
          <a:prstGeom prst="rect">
            <a:avLst/>
          </a:prstGeom>
          <a:solidFill>
            <a:srgbClr val="0CB107">
              <a:alpha val="4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868363" y="2589213"/>
            <a:ext cx="735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>
                <a:solidFill>
                  <a:srgbClr val="000000"/>
                </a:solidFill>
                <a:latin typeface="Comic Sans MS" charset="0"/>
                <a:cs typeface="Arial" charset="0"/>
              </a:rPr>
              <a:t>VIPs</a:t>
            </a:r>
          </a:p>
        </p:txBody>
      </p:sp>
      <p:sp>
        <p:nvSpPr>
          <p:cNvPr id="78868" name="Rectangle 23"/>
          <p:cNvSpPr>
            <a:spLocks noChangeArrowheads="1"/>
          </p:cNvSpPr>
          <p:nvPr/>
        </p:nvSpPr>
        <p:spPr bwMode="auto">
          <a:xfrm>
            <a:off x="685800" y="2963863"/>
            <a:ext cx="2386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ea typeface="Osaka" charset="0"/>
                <a:cs typeface="Osaka" charset="0"/>
              </a:rPr>
              <a:t>0.07               0.2 GeV/c </a:t>
            </a:r>
          </a:p>
        </p:txBody>
      </p:sp>
      <p:graphicFrame>
        <p:nvGraphicFramePr>
          <p:cNvPr id="78869" name="Object 26"/>
          <p:cNvGraphicFramePr>
            <a:graphicFrameLocks noChangeAspect="1"/>
          </p:cNvGraphicFramePr>
          <p:nvPr/>
        </p:nvGraphicFramePr>
        <p:xfrm>
          <a:off x="263525" y="566738"/>
          <a:ext cx="768350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6" name="Equation" r:id="rId10" imgW="558800" imgH="279400" progId="Equation.3">
                  <p:embed/>
                </p:oleObj>
              </mc:Choice>
              <mc:Fallback>
                <p:oleObj name="Equation" r:id="rId10" imgW="558800" imgH="2794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566738"/>
                        <a:ext cx="768350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70" name="Text Box 28"/>
          <p:cNvSpPr txBox="1">
            <a:spLocks noChangeArrowheads="1"/>
          </p:cNvSpPr>
          <p:nvPr/>
        </p:nvSpPr>
        <p:spPr bwMode="auto">
          <a:xfrm>
            <a:off x="228600" y="3352800"/>
            <a:ext cx="98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CLAS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-Down Arrow 1"/>
          <p:cNvSpPr>
            <a:spLocks noChangeArrowheads="1"/>
          </p:cNvSpPr>
          <p:nvPr/>
        </p:nvSpPr>
        <p:spPr bwMode="auto">
          <a:xfrm>
            <a:off x="304800" y="3962400"/>
            <a:ext cx="304800" cy="2362200"/>
          </a:xfrm>
          <a:prstGeom prst="upDownArrow">
            <a:avLst>
              <a:gd name="adj1" fmla="val 50000"/>
              <a:gd name="adj2" fmla="val 50016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3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59400"/>
            <a:ext cx="19939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Our 1D View </a:t>
            </a:r>
            <a:r>
              <a:rPr lang="en-US" sz="4000" dirty="0">
                <a:solidFill>
                  <a:schemeClr val="tx2"/>
                </a:solidFill>
              </a:rPr>
              <a:t>of the </a:t>
            </a:r>
            <a:r>
              <a:rPr lang="en-US" sz="4000" dirty="0" smtClean="0">
                <a:solidFill>
                  <a:schemeClr val="tx2"/>
                </a:solidFill>
              </a:rPr>
              <a:t>Nucleon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685800" y="25146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/>
              <a:t>Elastic scattering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>(Whole system recoils, </a:t>
            </a:r>
            <a:r>
              <a:rPr lang="en-US" sz="1600" i="1" dirty="0"/>
              <a:t>x</a:t>
            </a:r>
            <a:r>
              <a:rPr lang="en-US" sz="1600" dirty="0"/>
              <a:t> = 1)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1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/>
              <a:t>Resonances </a:t>
            </a:r>
            <a:br>
              <a:rPr lang="en-US" sz="1800" dirty="0"/>
            </a:br>
            <a:r>
              <a:rPr lang="en-US" sz="1600" dirty="0"/>
              <a:t>(x &lt; 1, W &lt; 2 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  <a:r>
              <a:rPr lang="en-US" sz="1400" dirty="0"/>
              <a:t/>
            </a:r>
            <a:br>
              <a:rPr lang="en-US" sz="1400" dirty="0"/>
            </a:br>
            <a:endParaRPr lang="en-US" sz="16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b="1" i="1" dirty="0"/>
              <a:t>Valence </a:t>
            </a:r>
            <a:r>
              <a:rPr lang="en-US" sz="1800" b="1" i="1" dirty="0" smtClean="0"/>
              <a:t>quarks </a:t>
            </a:r>
            <a:r>
              <a:rPr lang="en-US" sz="1400" dirty="0" smtClean="0"/>
              <a:t>(JLab12 core mission)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(</a:t>
            </a:r>
            <a:r>
              <a:rPr lang="en-US" sz="1600" dirty="0"/>
              <a:t>x </a:t>
            </a:r>
            <a:r>
              <a:rPr lang="en-US" sz="1600" dirty="0">
                <a:sym typeface="Symbol" charset="0"/>
              </a:rPr>
              <a:t></a:t>
            </a:r>
            <a:r>
              <a:rPr lang="en-US" sz="1600" dirty="0"/>
              <a:t> 0.3 - 0.9, W &gt; 2 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/>
              <a:t>Sea quarks, gluons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>(x &lt; 0.3)</a:t>
            </a:r>
            <a:br>
              <a:rPr lang="en-US" sz="1600" dirty="0"/>
            </a:br>
            <a:endParaRPr lang="en-US" sz="20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ja-JP" altLang="en-US" sz="1800" dirty="0"/>
              <a:t>“</a:t>
            </a:r>
            <a:r>
              <a:rPr lang="en-US" altLang="ja-JP" sz="1800" dirty="0"/>
              <a:t>Wee </a:t>
            </a:r>
            <a:r>
              <a:rPr lang="en-US" altLang="ja-JP" sz="1800" dirty="0" err="1"/>
              <a:t>Partons</a:t>
            </a:r>
            <a:r>
              <a:rPr lang="ja-JP" altLang="en-US" sz="1800" dirty="0"/>
              <a:t>”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1600" dirty="0"/>
              <a:t>(</a:t>
            </a:r>
            <a:r>
              <a:rPr lang="en-US" altLang="ja-JP" sz="1600" i="1" dirty="0"/>
              <a:t>x</a:t>
            </a:r>
            <a:r>
              <a:rPr lang="en-US" altLang="ja-JP" sz="1600" dirty="0"/>
              <a:t> </a:t>
            </a:r>
            <a:r>
              <a:rPr lang="en-US" altLang="ja-JP" sz="1600" dirty="0">
                <a:sym typeface="Symbol" charset="0"/>
              </a:rPr>
              <a:t></a:t>
            </a:r>
            <a:r>
              <a:rPr lang="en-US" altLang="ja-JP" sz="1600" dirty="0"/>
              <a:t> 0, Diffraction,</a:t>
            </a:r>
            <a:br>
              <a:rPr lang="en-US" altLang="ja-JP" sz="1600" dirty="0"/>
            </a:br>
            <a:r>
              <a:rPr lang="en-US" altLang="ja-JP" sz="1600" dirty="0" err="1"/>
              <a:t>Pomerons</a:t>
            </a:r>
            <a:r>
              <a:rPr lang="en-US" altLang="ja-JP" sz="1600" dirty="0"/>
              <a:t>)</a:t>
            </a:r>
            <a:endParaRPr lang="en-US" sz="2000" dirty="0"/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4191000" y="1981200"/>
            <a:ext cx="1143000" cy="990600"/>
            <a:chOff x="4128" y="1104"/>
            <a:chExt cx="834" cy="738"/>
          </a:xfrm>
        </p:grpSpPr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771" cy="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320" y="1296"/>
              <a:ext cx="382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818" y="1698"/>
              <a:ext cx="144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4800600" y="3352800"/>
            <a:ext cx="990600" cy="920750"/>
            <a:chOff x="2400" y="1882"/>
            <a:chExt cx="912" cy="858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882"/>
              <a:ext cx="864" cy="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3167" y="2548"/>
              <a:ext cx="145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1800">
            <a:off x="4024313" y="4651375"/>
            <a:ext cx="1066800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Line 33"/>
          <p:cNvSpPr>
            <a:spLocks noChangeShapeType="1"/>
          </p:cNvSpPr>
          <p:nvPr/>
        </p:nvSpPr>
        <p:spPr bwMode="auto">
          <a:xfrm flipV="1">
            <a:off x="5181600" y="2133600"/>
            <a:ext cx="533400" cy="152400"/>
          </a:xfrm>
          <a:prstGeom prst="line">
            <a:avLst/>
          </a:prstGeom>
          <a:noFill/>
          <a:ln w="19050">
            <a:solidFill>
              <a:srgbClr val="0099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15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600"/>
            <a:ext cx="10668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Line 37"/>
          <p:cNvSpPr>
            <a:spLocks noChangeShapeType="1"/>
          </p:cNvSpPr>
          <p:nvPr/>
        </p:nvSpPr>
        <p:spPr bwMode="auto">
          <a:xfrm flipV="1">
            <a:off x="5105400" y="3581400"/>
            <a:ext cx="762000" cy="304800"/>
          </a:xfrm>
          <a:prstGeom prst="line">
            <a:avLst/>
          </a:prstGeom>
          <a:noFill/>
          <a:ln w="9525">
            <a:solidFill>
              <a:srgbClr val="E110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17" name="WordArt 38"/>
          <p:cNvSpPr>
            <a:spLocks noChangeArrowheads="1" noChangeShapeType="1" noTextEdit="1"/>
          </p:cNvSpPr>
          <p:nvPr/>
        </p:nvSpPr>
        <p:spPr bwMode="auto">
          <a:xfrm rot="16200000">
            <a:off x="-295275" y="4943475"/>
            <a:ext cx="14541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   I   S</a:t>
            </a:r>
          </a:p>
        </p:txBody>
      </p:sp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592638"/>
            <a:ext cx="990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Line 40"/>
          <p:cNvSpPr>
            <a:spLocks noChangeShapeType="1"/>
          </p:cNvSpPr>
          <p:nvPr/>
        </p:nvSpPr>
        <p:spPr bwMode="auto">
          <a:xfrm flipV="1">
            <a:off x="4776788" y="4494213"/>
            <a:ext cx="45720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680981" y="2939019"/>
            <a:ext cx="5132802" cy="24551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47800" y="1143000"/>
            <a:ext cx="51224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Depends on momentum fraction </a:t>
            </a:r>
            <a:r>
              <a:rPr lang="en-US" sz="1600" i="1" dirty="0" smtClean="0"/>
              <a:t>x</a:t>
            </a:r>
            <a:r>
              <a:rPr lang="en-US" sz="1600" dirty="0" smtClean="0"/>
              <a:t>, final state mass </a:t>
            </a:r>
            <a:r>
              <a:rPr lang="en-US" sz="1600" i="1" dirty="0" smtClean="0"/>
              <a:t>W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and the resolution of the virtual photon ∼ 1/Q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pic>
        <p:nvPicPr>
          <p:cNvPr id="22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10668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420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953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28600"/>
            <a:ext cx="43624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3860800" y="450850"/>
            <a:ext cx="1377950" cy="1143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3810000" y="1752600"/>
            <a:ext cx="1143000" cy="914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9" descr="PC230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17915" r="5350"/>
          <a:stretch>
            <a:fillRect/>
          </a:stretch>
        </p:blipFill>
        <p:spPr bwMode="auto">
          <a:xfrm>
            <a:off x="-9525" y="3376613"/>
            <a:ext cx="481012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0902" name="Rectangle 9"/>
          <p:cNvSpPr>
            <a:spLocks noChangeArrowheads="1"/>
          </p:cNvSpPr>
          <p:nvPr/>
        </p:nvSpPr>
        <p:spPr bwMode="auto">
          <a:xfrm>
            <a:off x="5700713" y="3421063"/>
            <a:ext cx="3352800" cy="3429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Line 10"/>
          <p:cNvSpPr>
            <a:spLocks noChangeShapeType="1"/>
          </p:cNvSpPr>
          <p:nvPr/>
        </p:nvSpPr>
        <p:spPr bwMode="auto">
          <a:xfrm>
            <a:off x="6992938" y="3759200"/>
            <a:ext cx="458787" cy="1079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80904" name="Picture 11" descr="EG1_Event_t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/>
          <a:stretch>
            <a:fillRect/>
          </a:stretch>
        </p:blipFill>
        <p:spPr bwMode="auto">
          <a:xfrm>
            <a:off x="6400800" y="3613150"/>
            <a:ext cx="2632075" cy="3181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12"/>
          <p:cNvSpPr txBox="1">
            <a:spLocks noChangeArrowheads="1"/>
          </p:cNvSpPr>
          <p:nvPr/>
        </p:nvSpPr>
        <p:spPr bwMode="auto">
          <a:xfrm>
            <a:off x="5743575" y="5326063"/>
            <a:ext cx="98901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drift chambers</a:t>
            </a:r>
          </a:p>
        </p:txBody>
      </p:sp>
      <p:sp>
        <p:nvSpPr>
          <p:cNvPr id="80906" name="Text Box 13"/>
          <p:cNvSpPr txBox="1">
            <a:spLocks noChangeArrowheads="1"/>
          </p:cNvSpPr>
          <p:nvPr/>
        </p:nvSpPr>
        <p:spPr bwMode="auto">
          <a:xfrm>
            <a:off x="5624513" y="5021263"/>
            <a:ext cx="636587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Comic Sans MS" charset="0"/>
              </a:rPr>
              <a:t>beam</a:t>
            </a:r>
          </a:p>
        </p:txBody>
      </p:sp>
      <p:sp>
        <p:nvSpPr>
          <p:cNvPr id="80907" name="Line 14"/>
          <p:cNvSpPr>
            <a:spLocks noChangeShapeType="1"/>
          </p:cNvSpPr>
          <p:nvPr/>
        </p:nvSpPr>
        <p:spPr bwMode="auto">
          <a:xfrm>
            <a:off x="6173788" y="5203825"/>
            <a:ext cx="746125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08" name="Text Box 15"/>
          <p:cNvSpPr txBox="1">
            <a:spLocks noChangeArrowheads="1"/>
          </p:cNvSpPr>
          <p:nvPr/>
        </p:nvSpPr>
        <p:spPr bwMode="auto">
          <a:xfrm>
            <a:off x="7377113" y="3516313"/>
            <a:ext cx="1035050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Cherenkov</a:t>
            </a:r>
          </a:p>
        </p:txBody>
      </p:sp>
      <p:sp>
        <p:nvSpPr>
          <p:cNvPr id="80909" name="Text Box 16"/>
          <p:cNvSpPr txBox="1">
            <a:spLocks noChangeArrowheads="1"/>
          </p:cNvSpPr>
          <p:nvPr/>
        </p:nvSpPr>
        <p:spPr bwMode="auto">
          <a:xfrm>
            <a:off x="8139113" y="6457950"/>
            <a:ext cx="914400" cy="244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calorimeter</a:t>
            </a:r>
          </a:p>
        </p:txBody>
      </p:sp>
      <p:sp>
        <p:nvSpPr>
          <p:cNvPr id="80910" name="Text Box 17"/>
          <p:cNvSpPr txBox="1">
            <a:spLocks noChangeArrowheads="1"/>
          </p:cNvSpPr>
          <p:nvPr/>
        </p:nvSpPr>
        <p:spPr bwMode="auto">
          <a:xfrm>
            <a:off x="7983538" y="5300663"/>
            <a:ext cx="2428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omic Sans MS" charset="0"/>
              </a:rPr>
              <a:t>e</a:t>
            </a:r>
            <a:r>
              <a:rPr lang="en-US" sz="1800" baseline="30000">
                <a:latin typeface="Comic Sans MS" charset="0"/>
              </a:rPr>
              <a:t>-</a:t>
            </a:r>
          </a:p>
        </p:txBody>
      </p:sp>
      <p:sp>
        <p:nvSpPr>
          <p:cNvPr id="80911" name="Line 18"/>
          <p:cNvSpPr>
            <a:spLocks noChangeShapeType="1"/>
          </p:cNvSpPr>
          <p:nvPr/>
        </p:nvSpPr>
        <p:spPr bwMode="auto">
          <a:xfrm flipH="1" flipV="1">
            <a:off x="6792913" y="6162675"/>
            <a:ext cx="161925" cy="5238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2" name="Line 19"/>
          <p:cNvSpPr>
            <a:spLocks noChangeShapeType="1"/>
          </p:cNvSpPr>
          <p:nvPr/>
        </p:nvSpPr>
        <p:spPr bwMode="auto">
          <a:xfrm flipV="1">
            <a:off x="6777038" y="5397500"/>
            <a:ext cx="342900" cy="476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3" name="Line 20"/>
          <p:cNvSpPr>
            <a:spLocks noChangeShapeType="1"/>
          </p:cNvSpPr>
          <p:nvPr/>
        </p:nvSpPr>
        <p:spPr bwMode="auto">
          <a:xfrm>
            <a:off x="6261100" y="5492750"/>
            <a:ext cx="515938" cy="1936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4" name="Line 21"/>
          <p:cNvSpPr>
            <a:spLocks noChangeShapeType="1"/>
          </p:cNvSpPr>
          <p:nvPr/>
        </p:nvSpPr>
        <p:spPr bwMode="auto">
          <a:xfrm>
            <a:off x="6561138" y="5492750"/>
            <a:ext cx="431800" cy="96838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5" name="Line 22"/>
          <p:cNvSpPr>
            <a:spLocks noChangeShapeType="1"/>
          </p:cNvSpPr>
          <p:nvPr/>
        </p:nvSpPr>
        <p:spPr bwMode="auto">
          <a:xfrm>
            <a:off x="7983538" y="3759200"/>
            <a:ext cx="127000" cy="5778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6" name="Line 23"/>
          <p:cNvSpPr>
            <a:spLocks noChangeShapeType="1"/>
          </p:cNvSpPr>
          <p:nvPr/>
        </p:nvSpPr>
        <p:spPr bwMode="auto">
          <a:xfrm flipH="1" flipV="1">
            <a:off x="8713788" y="5878513"/>
            <a:ext cx="34925" cy="627062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7" name="Text Box 24"/>
          <p:cNvSpPr txBox="1">
            <a:spLocks noChangeArrowheads="1"/>
          </p:cNvSpPr>
          <p:nvPr/>
        </p:nvSpPr>
        <p:spPr bwMode="auto">
          <a:xfrm>
            <a:off x="5700713" y="4627563"/>
            <a:ext cx="1090612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target</a:t>
            </a:r>
            <a:endParaRPr lang="en-US" baseline="-25000">
              <a:latin typeface="Comic Sans MS" charset="0"/>
            </a:endParaRPr>
          </a:p>
        </p:txBody>
      </p:sp>
      <p:sp>
        <p:nvSpPr>
          <p:cNvPr id="80918" name="Line 25"/>
          <p:cNvSpPr>
            <a:spLocks noChangeShapeType="1"/>
          </p:cNvSpPr>
          <p:nvPr/>
        </p:nvSpPr>
        <p:spPr bwMode="auto">
          <a:xfrm>
            <a:off x="6605588" y="4867275"/>
            <a:ext cx="430212" cy="192088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0919" name="Text Box 26"/>
          <p:cNvSpPr txBox="1">
            <a:spLocks noChangeArrowheads="1"/>
          </p:cNvSpPr>
          <p:nvPr/>
        </p:nvSpPr>
        <p:spPr bwMode="auto">
          <a:xfrm>
            <a:off x="5768975" y="6545263"/>
            <a:ext cx="2141538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Time of flight scintillators</a:t>
            </a:r>
          </a:p>
        </p:txBody>
      </p:sp>
      <p:sp>
        <p:nvSpPr>
          <p:cNvPr id="80920" name="Text Box 27"/>
          <p:cNvSpPr txBox="1">
            <a:spLocks noChangeArrowheads="1"/>
          </p:cNvSpPr>
          <p:nvPr/>
        </p:nvSpPr>
        <p:spPr bwMode="auto">
          <a:xfrm>
            <a:off x="5776913" y="3497263"/>
            <a:ext cx="102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Times" charset="0"/>
              </a:rPr>
              <a:t>CLAS</a:t>
            </a:r>
            <a:endParaRPr lang="en-US" sz="1600">
              <a:latin typeface="Times" charset="0"/>
            </a:endParaRPr>
          </a:p>
        </p:txBody>
      </p:sp>
      <p:sp>
        <p:nvSpPr>
          <p:cNvPr id="80921" name="Line 28"/>
          <p:cNvSpPr>
            <a:spLocks noChangeShapeType="1"/>
          </p:cNvSpPr>
          <p:nvPr/>
        </p:nvSpPr>
        <p:spPr bwMode="auto">
          <a:xfrm flipV="1">
            <a:off x="7878763" y="6408738"/>
            <a:ext cx="188912" cy="2413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3657600" y="76200"/>
            <a:ext cx="2362200" cy="457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65" tIns="46034" rIns="92065" bIns="46034" anchor="ctr"/>
          <a:lstStyle/>
          <a:p>
            <a:pPr algn="ctr" eaLnBrk="1" hangingPunct="1">
              <a:defRPr/>
            </a:pPr>
            <a:r>
              <a:rPr lang="en-US" sz="2400">
                <a:solidFill>
                  <a:schemeClr val="tx2"/>
                </a:solidFill>
                <a:ea typeface="Osaka" charset="0"/>
                <a:cs typeface="Osaka" charset="0"/>
              </a:rPr>
              <a:t>BoNuS RTPC</a:t>
            </a:r>
            <a:endParaRPr lang="en-US" sz="4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pic>
        <p:nvPicPr>
          <p:cNvPr id="81922" name="Picture 5" descr="RTPC_Schematic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762000"/>
            <a:ext cx="66436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430213" y="4603750"/>
            <a:ext cx="12461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sz="1400" b="1">
                <a:solidFill>
                  <a:srgbClr val="000000"/>
                </a:solidFill>
              </a:rPr>
              <a:t>Helium/DME at 80/20 ratio</a:t>
            </a:r>
            <a:endParaRPr kumimoji="1" lang="en-US" sz="1400" b="1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1924" name="Line 9"/>
          <p:cNvSpPr>
            <a:spLocks noChangeShapeType="1"/>
          </p:cNvSpPr>
          <p:nvPr/>
        </p:nvSpPr>
        <p:spPr bwMode="auto">
          <a:xfrm>
            <a:off x="1587500" y="23368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1465" r="1181" b="2293"/>
          <a:stretch>
            <a:fillRect/>
          </a:stretch>
        </p:blipFill>
        <p:spPr bwMode="auto">
          <a:xfrm>
            <a:off x="4724400" y="2971800"/>
            <a:ext cx="38100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6859588" y="2362200"/>
            <a:ext cx="22844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1600">
                <a:cs typeface="Arial" charset="0"/>
              </a:rPr>
              <a:t>dE/dx from charge </a:t>
            </a:r>
          </a:p>
          <a:p>
            <a:pPr eaLnBrk="1" hangingPunct="1"/>
            <a:r>
              <a:rPr kumimoji="1" lang="en-US" sz="1600">
                <a:cs typeface="Arial" charset="0"/>
              </a:rPr>
              <a:t>along track (particle ID)</a:t>
            </a:r>
            <a:endParaRPr kumimoji="1" lang="en-US" sz="2000">
              <a:cs typeface="Arial" charset="0"/>
            </a:endParaRPr>
          </a:p>
        </p:txBody>
      </p:sp>
      <p:pic>
        <p:nvPicPr>
          <p:cNvPr id="819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Line 14"/>
          <p:cNvSpPr>
            <a:spLocks noChangeShapeType="1"/>
          </p:cNvSpPr>
          <p:nvPr/>
        </p:nvSpPr>
        <p:spPr bwMode="auto">
          <a:xfrm>
            <a:off x="685800" y="9144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Text Box 15"/>
          <p:cNvSpPr txBox="1">
            <a:spLocks noChangeArrowheads="1"/>
          </p:cNvSpPr>
          <p:nvPr/>
        </p:nvSpPr>
        <p:spPr bwMode="auto">
          <a:xfrm>
            <a:off x="457200" y="10668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140 µm</a:t>
            </a:r>
          </a:p>
        </p:txBody>
      </p:sp>
      <p:sp>
        <p:nvSpPr>
          <p:cNvPr id="81930" name="Text Box 16"/>
          <p:cNvSpPr txBox="1">
            <a:spLocks noChangeArrowheads="1"/>
          </p:cNvSpPr>
          <p:nvPr/>
        </p:nvSpPr>
        <p:spPr bwMode="auto">
          <a:xfrm>
            <a:off x="138113" y="1524000"/>
            <a:ext cx="10810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G</a:t>
            </a:r>
            <a:r>
              <a:rPr lang="en-US" sz="1600"/>
              <a:t>as</a:t>
            </a:r>
            <a:endParaRPr lang="en-US" sz="2400"/>
          </a:p>
          <a:p>
            <a:r>
              <a:rPr lang="en-US" sz="2400"/>
              <a:t>E</a:t>
            </a:r>
            <a:r>
              <a:rPr lang="en-US" sz="1600"/>
              <a:t>lectron</a:t>
            </a:r>
            <a:endParaRPr lang="en-US" sz="2400"/>
          </a:p>
          <a:p>
            <a:r>
              <a:rPr lang="en-US" sz="2400"/>
              <a:t>M</a:t>
            </a:r>
            <a:r>
              <a:rPr lang="en-US" sz="1600"/>
              <a:t>ultiplier</a:t>
            </a:r>
            <a:endParaRPr lang="en-US" sz="2400"/>
          </a:p>
        </p:txBody>
      </p:sp>
      <p:sp>
        <p:nvSpPr>
          <p:cNvPr id="81931" name="Text Box 6"/>
          <p:cNvSpPr txBox="1">
            <a:spLocks noChangeArrowheads="1"/>
          </p:cNvSpPr>
          <p:nvPr/>
        </p:nvSpPr>
        <p:spPr bwMode="auto">
          <a:xfrm>
            <a:off x="6705600" y="6172200"/>
            <a:ext cx="1828800" cy="5603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kumimoji="1" lang="el-GR" sz="1800">
                <a:latin typeface="Symbol" charset="0"/>
                <a:sym typeface="Symbol" charset="0"/>
              </a:rPr>
              <a:t>φ</a:t>
            </a:r>
            <a:r>
              <a:rPr kumimoji="1" lang="en-US" sz="1800"/>
              <a:t>, z from pads</a:t>
            </a:r>
            <a:endParaRPr kumimoji="1" lang="en-US" sz="1800">
              <a:latin typeface="Comic Sans MS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kumimoji="1" lang="en-US" sz="1800"/>
              <a:t>r from time</a:t>
            </a:r>
            <a:endParaRPr kumimoji="1" lang="en-US" sz="2000">
              <a:solidFill>
                <a:srgbClr val="990099"/>
              </a:solidFill>
              <a:latin typeface="Tahoma" charset="0"/>
            </a:endParaRPr>
          </a:p>
        </p:txBody>
      </p:sp>
      <p:sp>
        <p:nvSpPr>
          <p:cNvPr id="81932" name="Line 16"/>
          <p:cNvSpPr>
            <a:spLocks noChangeShapeType="1"/>
          </p:cNvSpPr>
          <p:nvPr/>
        </p:nvSpPr>
        <p:spPr bwMode="auto">
          <a:xfrm>
            <a:off x="1219200" y="16002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3" name="Text Box 18"/>
          <p:cNvSpPr txBox="1">
            <a:spLocks noChangeArrowheads="1"/>
          </p:cNvSpPr>
          <p:nvPr/>
        </p:nvSpPr>
        <p:spPr bwMode="auto">
          <a:xfrm>
            <a:off x="2819400" y="5181600"/>
            <a:ext cx="1447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3 GEMs</a:t>
            </a:r>
          </a:p>
        </p:txBody>
      </p:sp>
      <p:sp>
        <p:nvSpPr>
          <p:cNvPr id="81934" name="Text Box 19"/>
          <p:cNvSpPr txBox="1">
            <a:spLocks noChangeArrowheads="1"/>
          </p:cNvSpPr>
          <p:nvPr/>
        </p:nvSpPr>
        <p:spPr bwMode="auto">
          <a:xfrm>
            <a:off x="4876800" y="12954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7 atm D</a:t>
            </a:r>
            <a:r>
              <a:rPr lang="en-US" sz="2000" baseline="-25000"/>
              <a:t>2</a:t>
            </a:r>
            <a:r>
              <a:rPr lang="en-US" sz="2000"/>
              <a:t> gas</a:t>
            </a:r>
          </a:p>
        </p:txBody>
      </p:sp>
      <p:sp>
        <p:nvSpPr>
          <p:cNvPr id="81935" name="Text Box 20"/>
          <p:cNvSpPr txBox="1">
            <a:spLocks noChangeArrowheads="1"/>
          </p:cNvSpPr>
          <p:nvPr/>
        </p:nvSpPr>
        <p:spPr bwMode="auto">
          <a:xfrm>
            <a:off x="4838700" y="2362200"/>
            <a:ext cx="14097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CB107"/>
                </a:solidFill>
              </a:rPr>
              <a:t>Møller el.</a:t>
            </a:r>
          </a:p>
        </p:txBody>
      </p:sp>
      <p:sp>
        <p:nvSpPr>
          <p:cNvPr id="81936" name="Text Box 21"/>
          <p:cNvSpPr txBox="1">
            <a:spLocks noChangeArrowheads="1"/>
          </p:cNvSpPr>
          <p:nvPr/>
        </p:nvSpPr>
        <p:spPr bwMode="auto">
          <a:xfrm>
            <a:off x="4860925" y="2727325"/>
            <a:ext cx="1565275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e</a:t>
            </a:r>
            <a:r>
              <a:rPr lang="en-US" sz="2000" baseline="30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FF0000"/>
                </a:solidFill>
              </a:rPr>
              <a:t> (to CLAS)</a:t>
            </a:r>
          </a:p>
        </p:txBody>
      </p:sp>
      <p:sp>
        <p:nvSpPr>
          <p:cNvPr id="81937" name="Text Box 22"/>
          <p:cNvSpPr txBox="1">
            <a:spLocks noChangeArrowheads="1"/>
          </p:cNvSpPr>
          <p:nvPr/>
        </p:nvSpPr>
        <p:spPr bwMode="auto">
          <a:xfrm>
            <a:off x="2819400" y="4267200"/>
            <a:ext cx="12192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Drift Region</a:t>
            </a:r>
          </a:p>
        </p:txBody>
      </p:sp>
      <p:sp>
        <p:nvSpPr>
          <p:cNvPr id="81938" name="Rectangle 23"/>
          <p:cNvSpPr>
            <a:spLocks noChangeArrowheads="1"/>
          </p:cNvSpPr>
          <p:nvPr/>
        </p:nvSpPr>
        <p:spPr bwMode="auto">
          <a:xfrm>
            <a:off x="2667000" y="4419600"/>
            <a:ext cx="152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Text Box 24"/>
          <p:cNvSpPr txBox="1">
            <a:spLocks noChangeArrowheads="1"/>
          </p:cNvSpPr>
          <p:nvPr/>
        </p:nvSpPr>
        <p:spPr bwMode="auto">
          <a:xfrm>
            <a:off x="2590800" y="5638800"/>
            <a:ext cx="19812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Readout pads and electronics</a:t>
            </a:r>
          </a:p>
        </p:txBody>
      </p:sp>
      <p:sp>
        <p:nvSpPr>
          <p:cNvPr id="81940" name="Rectangle 25"/>
          <p:cNvSpPr>
            <a:spLocks noChangeArrowheads="1"/>
          </p:cNvSpPr>
          <p:nvPr/>
        </p:nvSpPr>
        <p:spPr bwMode="auto">
          <a:xfrm>
            <a:off x="2286000" y="58674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Rectangle 27"/>
          <p:cNvSpPr>
            <a:spLocks noChangeArrowheads="1"/>
          </p:cNvSpPr>
          <p:nvPr/>
        </p:nvSpPr>
        <p:spPr bwMode="auto">
          <a:xfrm>
            <a:off x="2133600" y="5934075"/>
            <a:ext cx="1524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6"/>
          <p:cNvSpPr>
            <a:spLocks noChangeShapeType="1"/>
          </p:cNvSpPr>
          <p:nvPr/>
        </p:nvSpPr>
        <p:spPr bwMode="auto">
          <a:xfrm>
            <a:off x="2114550" y="5984875"/>
            <a:ext cx="46355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97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8288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9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>
                <a:solidFill>
                  <a:schemeClr val="tx2"/>
                </a:solidFill>
                <a:ea typeface="Osaka" charset="0"/>
                <a:cs typeface="Osaka" charset="0"/>
              </a:rPr>
              <a:t>RTPC Cross Section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0116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7413"/>
            <a:ext cx="45720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8305800" y="6248400"/>
            <a:ext cx="457200" cy="457200"/>
          </a:xfrm>
          <a:prstGeom prst="rect">
            <a:avLst/>
          </a:prstGeom>
          <a:solidFill>
            <a:srgbClr val="FB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tpcDV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4863"/>
            <a:ext cx="4572000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4876800" y="1524000"/>
            <a:ext cx="399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e</a:t>
            </a:r>
            <a:r>
              <a:rPr lang="en-US" sz="2000" baseline="30000"/>
              <a:t>-</a:t>
            </a:r>
            <a:r>
              <a:rPr lang="en-US" sz="2000"/>
              <a:t> reconstructed in CLAS &amp; RTPC</a:t>
            </a:r>
          </a:p>
        </p:txBody>
      </p:sp>
      <p:pic>
        <p:nvPicPr>
          <p:cNvPr id="86019" name="Picture 4" descr="5G_wVQ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b="5817"/>
          <a:stretch>
            <a:fillRect/>
          </a:stretch>
        </p:blipFill>
        <p:spPr bwMode="auto">
          <a:xfrm>
            <a:off x="762000" y="723900"/>
            <a:ext cx="35433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 descr="2G_wVQ2"/>
          <p:cNvPicPr>
            <a:picLocks noChangeAspect="1" noChangeArrowheads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b="5478"/>
          <a:stretch>
            <a:fillRect/>
          </a:stretch>
        </p:blipFill>
        <p:spPr bwMode="auto">
          <a:xfrm>
            <a:off x="784225" y="711200"/>
            <a:ext cx="35210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 descr="4G_wVQ2"/>
          <p:cNvPicPr>
            <a:picLocks noChangeAspect="1" noChangeArrowheads="1"/>
          </p:cNvPicPr>
          <p:nvPr/>
        </p:nvPicPr>
        <p:blipFill>
          <a:blip r:embed="rId6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b="6100"/>
          <a:stretch>
            <a:fillRect/>
          </a:stretch>
        </p:blipFill>
        <p:spPr bwMode="auto">
          <a:xfrm>
            <a:off x="776288" y="736600"/>
            <a:ext cx="35480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 rot="16200000">
            <a:off x="-116681" y="1591469"/>
            <a:ext cx="140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W (GeV)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752600" y="3429000"/>
            <a:ext cx="140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Q</a:t>
            </a:r>
            <a:r>
              <a:rPr lang="en-US" sz="1800" b="1" baseline="30000">
                <a:solidFill>
                  <a:srgbClr val="000000"/>
                </a:solidFill>
                <a:latin typeface="Comic Sans MS" charset="0"/>
                <a:cs typeface="Arial" charset="0"/>
              </a:rPr>
              <a:t>2</a:t>
            </a: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 (GeV</a:t>
            </a:r>
            <a:r>
              <a:rPr lang="en-US" sz="1800" b="1" baseline="30000">
                <a:solidFill>
                  <a:srgbClr val="000000"/>
                </a:solidFill>
                <a:latin typeface="Comic Sans MS" charset="0"/>
                <a:cs typeface="Arial" charset="0"/>
              </a:rPr>
              <a:t>2</a:t>
            </a: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)</a:t>
            </a:r>
          </a:p>
        </p:txBody>
      </p:sp>
      <p:sp>
        <p:nvSpPr>
          <p:cNvPr id="47114" name="Rectangle 10"/>
          <p:cNvSpPr>
            <a:spLocks noRot="1" noChangeArrowheads="1"/>
          </p:cNvSpPr>
          <p:nvPr/>
        </p:nvSpPr>
        <p:spPr bwMode="auto">
          <a:xfrm>
            <a:off x="0" y="0"/>
            <a:ext cx="5943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schemeClr val="tx2"/>
                </a:solidFill>
                <a:ea typeface="Osaka" charset="0"/>
                <a:cs typeface="Osaka" charset="0"/>
              </a:rPr>
              <a:t>Kinematic Coverage - 2.1, 4.2 &amp; 5.3 GeV</a:t>
            </a:r>
            <a:endParaRPr lang="en-US" sz="2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660525" y="6442075"/>
            <a:ext cx="120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cos(</a:t>
            </a:r>
            <a:r>
              <a:rPr lang="el-GR" sz="1800" b="1">
                <a:solidFill>
                  <a:srgbClr val="000000"/>
                </a:solidFill>
                <a:latin typeface="ヒラギノ明朝 ProN W3" charset="0"/>
                <a:cs typeface="Arial" charset="0"/>
              </a:rPr>
              <a:t>θ</a:t>
            </a:r>
            <a:r>
              <a:rPr lang="en-US" sz="1800" b="1" baseline="-25000">
                <a:solidFill>
                  <a:srgbClr val="000000"/>
                </a:solidFill>
                <a:latin typeface="Comic Sans MS" charset="0"/>
                <a:cs typeface="Arial" charset="0"/>
              </a:rPr>
              <a:t>pq</a:t>
            </a: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)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 rot="16200000">
            <a:off x="-333375" y="4532313"/>
            <a:ext cx="1308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p</a:t>
            </a:r>
            <a:r>
              <a:rPr lang="en-US" sz="1800" b="1" baseline="-25000">
                <a:solidFill>
                  <a:srgbClr val="000000"/>
                </a:solidFill>
                <a:latin typeface="Comic Sans MS" charset="0"/>
                <a:cs typeface="Arial" charset="0"/>
              </a:rPr>
              <a:t>spec</a:t>
            </a:r>
            <a:r>
              <a:rPr lang="en-US" sz="1800" b="1">
                <a:solidFill>
                  <a:srgbClr val="000000"/>
                </a:solidFill>
                <a:latin typeface="Comic Sans MS" charset="0"/>
                <a:cs typeface="Arial" charset="0"/>
              </a:rPr>
              <a:t> (MeV)</a:t>
            </a:r>
          </a:p>
        </p:txBody>
      </p:sp>
      <p:pic>
        <p:nvPicPr>
          <p:cNvPr id="4711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b="6009"/>
          <a:stretch>
            <a:fillRect/>
          </a:stretch>
        </p:blipFill>
        <p:spPr bwMode="auto">
          <a:xfrm>
            <a:off x="657225" y="3962400"/>
            <a:ext cx="3609975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854075" y="5473700"/>
            <a:ext cx="1203325" cy="530225"/>
          </a:xfrm>
          <a:prstGeom prst="rect">
            <a:avLst/>
          </a:prstGeom>
          <a:solidFill>
            <a:srgbClr val="0CB107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-152400" y="6442075"/>
            <a:ext cx="120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chemeClr val="accent1"/>
                </a:solidFill>
                <a:latin typeface="Comic Sans MS" charset="0"/>
                <a:cs typeface="Arial" charset="0"/>
              </a:rPr>
              <a:t>VIPs</a:t>
            </a:r>
          </a:p>
        </p:txBody>
      </p:sp>
      <p:sp>
        <p:nvSpPr>
          <p:cNvPr id="47121" name="Oval 17"/>
          <p:cNvSpPr>
            <a:spLocks noChangeArrowheads="1"/>
          </p:cNvSpPr>
          <p:nvPr/>
        </p:nvSpPr>
        <p:spPr bwMode="auto">
          <a:xfrm>
            <a:off x="106363" y="6392863"/>
            <a:ext cx="660400" cy="388937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CB10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000">
                <a:solidFill>
                  <a:srgbClr val="0CB107"/>
                </a:solidFill>
              </a:rPr>
              <a:t>VIPs</a:t>
            </a: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V="1">
            <a:off x="615950" y="6003925"/>
            <a:ext cx="388938" cy="423863"/>
          </a:xfrm>
          <a:prstGeom prst="line">
            <a:avLst/>
          </a:prstGeom>
          <a:noFill/>
          <a:ln w="38100">
            <a:solidFill>
              <a:srgbClr val="0CB107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24" name="Rectangle 20"/>
          <p:cNvSpPr>
            <a:spLocks noRot="1" noChangeArrowheads="1"/>
          </p:cNvSpPr>
          <p:nvPr/>
        </p:nvSpPr>
        <p:spPr bwMode="auto">
          <a:xfrm>
            <a:off x="4495800" y="9906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schemeClr val="tx2"/>
                </a:solidFill>
                <a:ea typeface="Osaka" charset="0"/>
                <a:cs typeface="Osaka" charset="0"/>
              </a:rPr>
              <a:t>RTPC Performance</a:t>
            </a:r>
            <a:endParaRPr lang="en-US" sz="240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86033" name="Text Box 21"/>
          <p:cNvSpPr txBox="1">
            <a:spLocks noChangeArrowheads="1"/>
          </p:cNvSpPr>
          <p:nvPr/>
        </p:nvSpPr>
        <p:spPr bwMode="auto">
          <a:xfrm>
            <a:off x="5470525" y="64770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latin typeface="Symbol" charset="0"/>
                <a:sym typeface="Symbol" charset="0"/>
              </a:rPr>
              <a:t></a:t>
            </a:r>
            <a:endParaRPr lang="en-US" sz="2400"/>
          </a:p>
        </p:txBody>
      </p:sp>
      <p:sp>
        <p:nvSpPr>
          <p:cNvPr id="86034" name="Text Box 22"/>
          <p:cNvSpPr txBox="1">
            <a:spLocks noChangeArrowheads="1"/>
          </p:cNvSpPr>
          <p:nvPr/>
        </p:nvSpPr>
        <p:spPr bwMode="auto">
          <a:xfrm>
            <a:off x="7985125" y="64008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latin typeface="Symbol" charset="0"/>
                <a:sym typeface="Symbol" charset="0"/>
              </a:rPr>
              <a:t></a:t>
            </a:r>
            <a:endParaRPr lang="en-US" sz="2400"/>
          </a:p>
        </p:txBody>
      </p:sp>
      <p:sp>
        <p:nvSpPr>
          <p:cNvPr id="86035" name="Text Box 23"/>
          <p:cNvSpPr txBox="1">
            <a:spLocks noChangeArrowheads="1"/>
          </p:cNvSpPr>
          <p:nvPr/>
        </p:nvSpPr>
        <p:spPr bwMode="auto">
          <a:xfrm>
            <a:off x="5470525" y="40100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z</a:t>
            </a:r>
          </a:p>
        </p:txBody>
      </p:sp>
      <p:sp>
        <p:nvSpPr>
          <p:cNvPr id="86036" name="Text Box 24"/>
          <p:cNvSpPr txBox="1">
            <a:spLocks noChangeArrowheads="1"/>
          </p:cNvSpPr>
          <p:nvPr/>
        </p:nvSpPr>
        <p:spPr bwMode="auto">
          <a:xfrm>
            <a:off x="762000" y="3352800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0</a:t>
            </a:r>
          </a:p>
        </p:txBody>
      </p:sp>
      <p:sp>
        <p:nvSpPr>
          <p:cNvPr id="86037" name="Text Box 25"/>
          <p:cNvSpPr txBox="1">
            <a:spLocks noChangeArrowheads="1"/>
          </p:cNvSpPr>
          <p:nvPr/>
        </p:nvSpPr>
        <p:spPr bwMode="auto">
          <a:xfrm>
            <a:off x="3733800" y="33528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3.5</a:t>
            </a:r>
          </a:p>
        </p:txBody>
      </p:sp>
      <p:sp>
        <p:nvSpPr>
          <p:cNvPr id="86038" name="Text Box 26"/>
          <p:cNvSpPr txBox="1">
            <a:spLocks noChangeArrowheads="1"/>
          </p:cNvSpPr>
          <p:nvPr/>
        </p:nvSpPr>
        <p:spPr bwMode="auto">
          <a:xfrm>
            <a:off x="228600" y="6096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3.5</a:t>
            </a:r>
          </a:p>
        </p:txBody>
      </p:sp>
      <p:sp>
        <p:nvSpPr>
          <p:cNvPr id="86039" name="Text Box 27"/>
          <p:cNvSpPr txBox="1">
            <a:spLocks noChangeArrowheads="1"/>
          </p:cNvSpPr>
          <p:nvPr/>
        </p:nvSpPr>
        <p:spPr bwMode="auto">
          <a:xfrm>
            <a:off x="228600" y="30480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0.5</a:t>
            </a:r>
          </a:p>
        </p:txBody>
      </p:sp>
      <p:sp>
        <p:nvSpPr>
          <p:cNvPr id="86040" name="Rectangle 29"/>
          <p:cNvSpPr>
            <a:spLocks noChangeArrowheads="1"/>
          </p:cNvSpPr>
          <p:nvPr/>
        </p:nvSpPr>
        <p:spPr bwMode="auto">
          <a:xfrm>
            <a:off x="5981700" y="2133600"/>
            <a:ext cx="838200" cy="444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Symbol" charset="0"/>
                <a:sym typeface="Symbol" charset="0"/>
              </a:rPr>
              <a:t></a:t>
            </a:r>
            <a:r>
              <a:rPr lang="en-US" sz="1800"/>
              <a:t>=8mm</a:t>
            </a:r>
          </a:p>
        </p:txBody>
      </p:sp>
      <p:sp>
        <p:nvSpPr>
          <p:cNvPr id="86041" name="Rectangle 31"/>
          <p:cNvSpPr>
            <a:spLocks noChangeArrowheads="1"/>
          </p:cNvSpPr>
          <p:nvPr/>
        </p:nvSpPr>
        <p:spPr bwMode="auto">
          <a:xfrm>
            <a:off x="8229600" y="4343400"/>
            <a:ext cx="844550" cy="5969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Symbol" charset="0"/>
                <a:sym typeface="Symbol" charset="0"/>
              </a:rPr>
              <a:t></a:t>
            </a:r>
            <a:r>
              <a:rPr lang="en-US" sz="2000"/>
              <a:t>=4º</a:t>
            </a:r>
          </a:p>
        </p:txBody>
      </p:sp>
      <p:sp>
        <p:nvSpPr>
          <p:cNvPr id="86042" name="Rectangle 32"/>
          <p:cNvSpPr>
            <a:spLocks noChangeArrowheads="1"/>
          </p:cNvSpPr>
          <p:nvPr/>
        </p:nvSpPr>
        <p:spPr bwMode="auto">
          <a:xfrm>
            <a:off x="5978525" y="4375150"/>
            <a:ext cx="831850" cy="5016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Symbol" charset="0"/>
                <a:sym typeface="Symbol" charset="0"/>
              </a:rPr>
              <a:t></a:t>
            </a:r>
            <a:r>
              <a:rPr lang="en-US" sz="2000"/>
              <a:t>=1.4º</a:t>
            </a:r>
          </a:p>
        </p:txBody>
      </p:sp>
      <p:sp>
        <p:nvSpPr>
          <p:cNvPr id="86043" name="Line 33"/>
          <p:cNvSpPr>
            <a:spLocks noChangeShapeType="1"/>
          </p:cNvSpPr>
          <p:nvPr/>
        </p:nvSpPr>
        <p:spPr bwMode="auto">
          <a:xfrm>
            <a:off x="990600" y="2057400"/>
            <a:ext cx="2895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4" name="Line 34"/>
          <p:cNvSpPr>
            <a:spLocks noChangeShapeType="1"/>
          </p:cNvSpPr>
          <p:nvPr/>
        </p:nvSpPr>
        <p:spPr bwMode="auto">
          <a:xfrm>
            <a:off x="990600" y="28956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8768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11" descr="edist_sd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662363"/>
            <a:ext cx="3124200" cy="304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8067" name="Text Box 12"/>
          <p:cNvSpPr txBox="1">
            <a:spLocks noChangeArrowheads="1"/>
          </p:cNvSpPr>
          <p:nvPr/>
        </p:nvSpPr>
        <p:spPr bwMode="auto">
          <a:xfrm>
            <a:off x="700088" y="3581400"/>
            <a:ext cx="2182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Out-of-time track suppression</a:t>
            </a:r>
          </a:p>
        </p:txBody>
      </p:sp>
      <p:pic>
        <p:nvPicPr>
          <p:cNvPr id="6" name="Picture 15" descr="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 r="50885"/>
          <a:stretch>
            <a:fillRect/>
          </a:stretch>
        </p:blipFill>
        <p:spPr bwMode="auto">
          <a:xfrm>
            <a:off x="0" y="914400"/>
            <a:ext cx="2528888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452688" y="1371600"/>
            <a:ext cx="2057400" cy="1803400"/>
          </a:xfrm>
          <a:prstGeom prst="rect">
            <a:avLst/>
          </a:prstGeom>
          <a:solidFill>
            <a:srgbClr val="EE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389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389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389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389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3894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000000"/>
                </a:solidFill>
                <a:latin typeface="Comic Sans MS" charset="0"/>
              </a:rPr>
              <a:t>Gain constants for every channel (RTPC-Right on top) – red (blue) indicates </a:t>
            </a:r>
            <a:r>
              <a:rPr lang="ja-JP" altLang="en-US" sz="1600" smtClean="0">
                <a:solidFill>
                  <a:srgbClr val="000000"/>
                </a:solidFill>
                <a:latin typeface="Comic Sans MS" charset="0"/>
              </a:rPr>
              <a:t>“</a:t>
            </a:r>
            <a:r>
              <a:rPr lang="en-US" sz="1600" smtClean="0">
                <a:solidFill>
                  <a:srgbClr val="000000"/>
                </a:solidFill>
                <a:latin typeface="Comic Sans MS" charset="0"/>
              </a:rPr>
              <a:t>hotter</a:t>
            </a:r>
            <a:r>
              <a:rPr lang="ja-JP" altLang="en-US" sz="1600" smtClean="0">
                <a:solidFill>
                  <a:srgbClr val="000000"/>
                </a:solidFill>
                <a:latin typeface="Comic Sans MS" charset="0"/>
              </a:rPr>
              <a:t>”</a:t>
            </a:r>
            <a:r>
              <a:rPr lang="en-US" sz="1600" smtClean="0">
                <a:solidFill>
                  <a:srgbClr val="000000"/>
                </a:solidFill>
                <a:latin typeface="Comic Sans MS" charset="0"/>
              </a:rPr>
              <a:t> (</a:t>
            </a:r>
            <a:r>
              <a:rPr lang="ja-JP" altLang="en-US" sz="1600" smtClean="0">
                <a:solidFill>
                  <a:srgbClr val="000000"/>
                </a:solidFill>
                <a:latin typeface="Comic Sans MS" charset="0"/>
              </a:rPr>
              <a:t>“</a:t>
            </a:r>
            <a:r>
              <a:rPr lang="en-US" sz="1600" smtClean="0">
                <a:solidFill>
                  <a:srgbClr val="000000"/>
                </a:solidFill>
                <a:latin typeface="Comic Sans MS" charset="0"/>
              </a:rPr>
              <a:t>colder</a:t>
            </a:r>
            <a:r>
              <a:rPr lang="ja-JP" altLang="en-US" sz="1600" smtClean="0">
                <a:solidFill>
                  <a:srgbClr val="000000"/>
                </a:solidFill>
                <a:latin typeface="Comic Sans MS" charset="0"/>
              </a:rPr>
              <a:t>”</a:t>
            </a:r>
            <a:r>
              <a:rPr lang="en-US" sz="1600" smtClean="0">
                <a:solidFill>
                  <a:srgbClr val="000000"/>
                </a:solidFill>
                <a:latin typeface="Comic Sans MS" charset="0"/>
              </a:rPr>
              <a:t>) than average pads</a:t>
            </a:r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33338" y="0"/>
            <a:ext cx="4572000" cy="2719388"/>
            <a:chOff x="2880" y="591"/>
            <a:chExt cx="2880" cy="1713"/>
          </a:xfrm>
        </p:grpSpPr>
        <p:sp>
          <p:nvSpPr>
            <p:cNvPr id="88071" name="Rectangle 17"/>
            <p:cNvSpPr>
              <a:spLocks noChangeArrowheads="1"/>
            </p:cNvSpPr>
            <p:nvPr/>
          </p:nvSpPr>
          <p:spPr bwMode="auto">
            <a:xfrm>
              <a:off x="2880" y="672"/>
              <a:ext cx="2880" cy="1632"/>
            </a:xfrm>
            <a:prstGeom prst="rect">
              <a:avLst/>
            </a:prstGeom>
            <a:solidFill>
              <a:srgbClr val="FBFCFF"/>
            </a:solidFill>
            <a:ln w="9525">
              <a:solidFill>
                <a:srgbClr val="FBF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83"/>
              <a:ext cx="2195" cy="1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6FC0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73" name="Text Box 14"/>
            <p:cNvSpPr txBox="1">
              <a:spLocks noChangeArrowheads="1"/>
            </p:cNvSpPr>
            <p:nvPr/>
          </p:nvSpPr>
          <p:spPr bwMode="auto">
            <a:xfrm>
              <a:off x="3312" y="591"/>
              <a:ext cx="2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Particle ID (after gain calibration of each channel)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54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63713"/>
            <a:ext cx="4572000" cy="351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76200"/>
            <a:ext cx="7362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ea typeface="Osaka" charset="0"/>
                <a:cs typeface="Osaka" charset="0"/>
              </a:rPr>
              <a:t>Minimizing Nuclear Uncertainties: </a:t>
            </a:r>
            <a:r>
              <a:rPr lang="ja-JP" altLang="en-US" sz="3200">
                <a:ea typeface="Osaka" charset="0"/>
                <a:cs typeface="Osaka" charset="0"/>
              </a:rPr>
              <a:t>“</a:t>
            </a:r>
            <a:r>
              <a:rPr lang="en-US" altLang="ja-JP" sz="3200">
                <a:ea typeface="Osaka" charset="0"/>
                <a:cs typeface="Osaka" charset="0"/>
              </a:rPr>
              <a:t>Spectator Tagging</a:t>
            </a:r>
            <a:r>
              <a:rPr lang="ja-JP" altLang="en-US" sz="3200">
                <a:ea typeface="Osaka" charset="0"/>
                <a:cs typeface="Osaka" charset="0"/>
              </a:rPr>
              <a:t>”</a:t>
            </a:r>
            <a:endParaRPr lang="en-US" sz="3200">
              <a:ea typeface="Osaka" charset="0"/>
              <a:cs typeface="Osaka" charset="0"/>
            </a:endParaRPr>
          </a:p>
        </p:txBody>
      </p:sp>
      <p:graphicFrame>
        <p:nvGraphicFramePr>
          <p:cNvPr id="89091" name="Object 2"/>
          <p:cNvGraphicFramePr>
            <a:graphicFrameLocks noChangeAspect="1"/>
          </p:cNvGraphicFramePr>
          <p:nvPr/>
        </p:nvGraphicFramePr>
        <p:xfrm>
          <a:off x="152400" y="4933950"/>
          <a:ext cx="3124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71" name="Equation" r:id="rId5" imgW="3124200" imgH="584200" progId="Equation.3">
                  <p:embed/>
                </p:oleObj>
              </mc:Choice>
              <mc:Fallback>
                <p:oleObj name="Equation" r:id="rId5" imgW="3124200" imgH="584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933950"/>
                        <a:ext cx="31242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2" name="Object 3"/>
          <p:cNvGraphicFramePr>
            <a:graphicFrameLocks noChangeAspect="1"/>
          </p:cNvGraphicFramePr>
          <p:nvPr/>
        </p:nvGraphicFramePr>
        <p:xfrm>
          <a:off x="2057400" y="1804988"/>
          <a:ext cx="191770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72" name="Equation" r:id="rId7" imgW="1384300" imgH="457200" progId="Equation.3">
                  <p:embed/>
                </p:oleObj>
              </mc:Choice>
              <mc:Fallback>
                <p:oleObj name="Equation" r:id="rId7" imgW="13843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04988"/>
                        <a:ext cx="1917700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3" name="Line 9"/>
          <p:cNvSpPr>
            <a:spLocks noChangeShapeType="1"/>
          </p:cNvSpPr>
          <p:nvPr/>
        </p:nvSpPr>
        <p:spPr bwMode="auto">
          <a:xfrm flipH="1">
            <a:off x="3124200" y="2133600"/>
            <a:ext cx="304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9094" name="Object 4"/>
          <p:cNvGraphicFramePr>
            <a:graphicFrameLocks noChangeAspect="1"/>
          </p:cNvGraphicFramePr>
          <p:nvPr/>
        </p:nvGraphicFramePr>
        <p:xfrm>
          <a:off x="4038600" y="1295400"/>
          <a:ext cx="19685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73" name="Equation" r:id="rId9" imgW="2730500" imgH="393700" progId="Equation.3">
                  <p:embed/>
                </p:oleObj>
              </mc:Choice>
              <mc:Fallback>
                <p:oleObj name="Equation" r:id="rId9" imgW="27305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95400"/>
                        <a:ext cx="1968500" cy="2841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8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5" name="Object 5"/>
          <p:cNvGraphicFramePr>
            <a:graphicFrameLocks noChangeAspect="1"/>
          </p:cNvGraphicFramePr>
          <p:nvPr/>
        </p:nvGraphicFramePr>
        <p:xfrm>
          <a:off x="4038600" y="5360988"/>
          <a:ext cx="4953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74" name="Equation" r:id="rId11" imgW="3568700" imgH="558800" progId="Equation.3">
                  <p:embed/>
                </p:oleObj>
              </mc:Choice>
              <mc:Fallback>
                <p:oleObj name="Equation" r:id="rId11" imgW="3568700" imgH="558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360988"/>
                        <a:ext cx="4953000" cy="774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6" name="Object 6"/>
          <p:cNvGraphicFramePr>
            <a:graphicFrameLocks noChangeAspect="1"/>
          </p:cNvGraphicFramePr>
          <p:nvPr/>
        </p:nvGraphicFramePr>
        <p:xfrm>
          <a:off x="4038600" y="6186488"/>
          <a:ext cx="23622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75" name="Equation" r:id="rId13" imgW="2590800" imgH="736600" progId="Equation.3">
                  <p:embed/>
                </p:oleObj>
              </mc:Choice>
              <mc:Fallback>
                <p:oleObj name="Equation" r:id="rId13" imgW="2590800" imgH="736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6186488"/>
                        <a:ext cx="2362200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7" name="Text Box 18"/>
          <p:cNvSpPr txBox="1">
            <a:spLocks noChangeArrowheads="1"/>
          </p:cNvSpPr>
          <p:nvPr/>
        </p:nvSpPr>
        <p:spPr bwMode="auto">
          <a:xfrm>
            <a:off x="4038600" y="636270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aseline="30000">
                <a:latin typeface="Times New Roman" charset="0"/>
              </a:rPr>
              <a:t> *</a:t>
            </a:r>
          </a:p>
        </p:txBody>
      </p:sp>
      <p:sp>
        <p:nvSpPr>
          <p:cNvPr id="89098" name="Line 19"/>
          <p:cNvSpPr>
            <a:spLocks noChangeShapeType="1"/>
          </p:cNvSpPr>
          <p:nvPr/>
        </p:nvSpPr>
        <p:spPr bwMode="auto">
          <a:xfrm flipV="1">
            <a:off x="4724400" y="4724400"/>
            <a:ext cx="838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Text Box 27"/>
          <p:cNvSpPr txBox="1">
            <a:spLocks noChangeArrowheads="1"/>
          </p:cNvSpPr>
          <p:nvPr/>
        </p:nvSpPr>
        <p:spPr bwMode="auto">
          <a:xfrm>
            <a:off x="5334000" y="1981200"/>
            <a:ext cx="16081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38943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38943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38943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38943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38943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>
                <a:solidFill>
                  <a:srgbClr val="000000"/>
                </a:solidFill>
                <a:latin typeface="Comic Sans MS" charset="0"/>
              </a:rPr>
              <a:t>E = 4.223 GeV</a:t>
            </a:r>
          </a:p>
        </p:txBody>
      </p:sp>
      <p:sp>
        <p:nvSpPr>
          <p:cNvPr id="89100" name="Line 12"/>
          <p:cNvSpPr>
            <a:spLocks noChangeShapeType="1"/>
          </p:cNvSpPr>
          <p:nvPr/>
        </p:nvSpPr>
        <p:spPr bwMode="auto">
          <a:xfrm>
            <a:off x="5257800" y="1600200"/>
            <a:ext cx="4572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101" name="Group 29"/>
          <p:cNvGrpSpPr>
            <a:grpSpLocks/>
          </p:cNvGrpSpPr>
          <p:nvPr/>
        </p:nvGrpSpPr>
        <p:grpSpPr bwMode="auto">
          <a:xfrm>
            <a:off x="457200" y="2819400"/>
            <a:ext cx="2952750" cy="2168525"/>
            <a:chOff x="3360" y="3043"/>
            <a:chExt cx="2051" cy="1505"/>
          </a:xfrm>
        </p:grpSpPr>
        <p:sp>
          <p:nvSpPr>
            <p:cNvPr id="89103" name="Line 30"/>
            <p:cNvSpPr>
              <a:spLocks noChangeShapeType="1"/>
            </p:cNvSpPr>
            <p:nvPr/>
          </p:nvSpPr>
          <p:spPr bwMode="auto">
            <a:xfrm flipV="1">
              <a:off x="4394" y="3043"/>
              <a:ext cx="694" cy="50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4" name="Text Box 31"/>
            <p:cNvSpPr txBox="1">
              <a:spLocks noChangeArrowheads="1"/>
            </p:cNvSpPr>
            <p:nvPr/>
          </p:nvSpPr>
          <p:spPr bwMode="auto">
            <a:xfrm>
              <a:off x="4730" y="3303"/>
              <a:ext cx="8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Tahoma" charset="0"/>
                <a:buNone/>
              </a:pPr>
              <a:r>
                <a:rPr lang="en-GB" sz="1800">
                  <a:latin typeface="Comic Sans MS" charset="0"/>
                </a:rPr>
                <a:t>e</a:t>
              </a:r>
            </a:p>
          </p:txBody>
        </p:sp>
        <p:sp>
          <p:nvSpPr>
            <p:cNvPr id="89105" name="Oval 32"/>
            <p:cNvSpPr>
              <a:spLocks noChangeArrowheads="1"/>
            </p:cNvSpPr>
            <p:nvPr/>
          </p:nvSpPr>
          <p:spPr bwMode="auto">
            <a:xfrm>
              <a:off x="4282" y="4106"/>
              <a:ext cx="242" cy="242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9106" name="Line 33"/>
            <p:cNvSpPr>
              <a:spLocks noChangeShapeType="1"/>
            </p:cNvSpPr>
            <p:nvPr/>
          </p:nvSpPr>
          <p:spPr bwMode="auto">
            <a:xfrm>
              <a:off x="4427" y="3610"/>
              <a:ext cx="984" cy="433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7" name="Line 34"/>
            <p:cNvSpPr>
              <a:spLocks noChangeShapeType="1"/>
            </p:cNvSpPr>
            <p:nvPr/>
          </p:nvSpPr>
          <p:spPr bwMode="auto">
            <a:xfrm flipH="1">
              <a:off x="4475" y="3874"/>
              <a:ext cx="190" cy="224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ysDot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8" name="Oval 35"/>
            <p:cNvSpPr>
              <a:spLocks noChangeArrowheads="1"/>
            </p:cNvSpPr>
            <p:nvPr/>
          </p:nvSpPr>
          <p:spPr bwMode="auto">
            <a:xfrm>
              <a:off x="4709" y="3279"/>
              <a:ext cx="50" cy="50"/>
            </a:xfrm>
            <a:prstGeom prst="ellipse">
              <a:avLst/>
            </a:prstGeom>
            <a:solidFill>
              <a:srgbClr val="00FF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9109" name="Text Box 36"/>
            <p:cNvSpPr txBox="1">
              <a:spLocks noChangeArrowheads="1"/>
            </p:cNvSpPr>
            <p:nvPr/>
          </p:nvSpPr>
          <p:spPr bwMode="auto">
            <a:xfrm>
              <a:off x="4361" y="4148"/>
              <a:ext cx="71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Tahoma" charset="0"/>
                <a:buNone/>
              </a:pPr>
              <a:r>
                <a:rPr lang="en-GB" sz="1500">
                  <a:latin typeface="Comic Sans MS" charset="0"/>
                </a:rPr>
                <a:t>p</a:t>
              </a:r>
            </a:p>
          </p:txBody>
        </p:sp>
        <p:sp>
          <p:nvSpPr>
            <p:cNvPr id="89110" name="Line 37"/>
            <p:cNvSpPr>
              <a:spLocks noChangeShapeType="1"/>
            </p:cNvSpPr>
            <p:nvPr/>
          </p:nvSpPr>
          <p:spPr bwMode="auto">
            <a:xfrm>
              <a:off x="3360" y="3550"/>
              <a:ext cx="1039" cy="5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1" name="Line 38"/>
            <p:cNvSpPr>
              <a:spLocks noChangeShapeType="1"/>
            </p:cNvSpPr>
            <p:nvPr/>
          </p:nvSpPr>
          <p:spPr bwMode="auto">
            <a:xfrm flipH="1">
              <a:off x="4109" y="4324"/>
              <a:ext cx="190" cy="224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ysDot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2" name="Freeform 39"/>
            <p:cNvSpPr>
              <a:spLocks noChangeArrowheads="1"/>
            </p:cNvSpPr>
            <p:nvPr/>
          </p:nvSpPr>
          <p:spPr bwMode="auto">
            <a:xfrm>
              <a:off x="4856" y="3735"/>
              <a:ext cx="450" cy="357"/>
            </a:xfrm>
            <a:custGeom>
              <a:avLst/>
              <a:gdLst>
                <a:gd name="T0" fmla="*/ 0 w 1986"/>
                <a:gd name="T1" fmla="*/ 0 h 1576"/>
                <a:gd name="T2" fmla="*/ 0 w 1986"/>
                <a:gd name="T3" fmla="*/ 0 h 1576"/>
                <a:gd name="T4" fmla="*/ 0 w 1986"/>
                <a:gd name="T5" fmla="*/ 0 h 1576"/>
                <a:gd name="T6" fmla="*/ 0 w 1986"/>
                <a:gd name="T7" fmla="*/ 0 h 1576"/>
                <a:gd name="T8" fmla="*/ 0 w 1986"/>
                <a:gd name="T9" fmla="*/ 0 h 1576"/>
                <a:gd name="T10" fmla="*/ 0 w 1986"/>
                <a:gd name="T11" fmla="*/ 0 h 1576"/>
                <a:gd name="T12" fmla="*/ 0 w 1986"/>
                <a:gd name="T13" fmla="*/ 0 h 1576"/>
                <a:gd name="T14" fmla="*/ 0 w 1986"/>
                <a:gd name="T15" fmla="*/ 0 h 1576"/>
                <a:gd name="T16" fmla="*/ 0 w 1986"/>
                <a:gd name="T17" fmla="*/ 0 h 1576"/>
                <a:gd name="T18" fmla="*/ 0 w 1986"/>
                <a:gd name="T19" fmla="*/ 0 h 1576"/>
                <a:gd name="T20" fmla="*/ 0 w 1986"/>
                <a:gd name="T21" fmla="*/ 0 h 1576"/>
                <a:gd name="T22" fmla="*/ 0 w 1986"/>
                <a:gd name="T23" fmla="*/ 0 h 15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86"/>
                <a:gd name="T37" fmla="*/ 0 h 1576"/>
                <a:gd name="T38" fmla="*/ 1986 w 1986"/>
                <a:gd name="T39" fmla="*/ 1576 h 157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86" h="1576">
                  <a:moveTo>
                    <a:pt x="1096" y="132"/>
                  </a:moveTo>
                  <a:cubicBezTo>
                    <a:pt x="917" y="0"/>
                    <a:pt x="695" y="100"/>
                    <a:pt x="602" y="369"/>
                  </a:cubicBezTo>
                  <a:cubicBezTo>
                    <a:pt x="526" y="589"/>
                    <a:pt x="854" y="745"/>
                    <a:pt x="385" y="783"/>
                  </a:cubicBezTo>
                  <a:cubicBezTo>
                    <a:pt x="0" y="814"/>
                    <a:pt x="458" y="1382"/>
                    <a:pt x="622" y="1316"/>
                  </a:cubicBezTo>
                  <a:cubicBezTo>
                    <a:pt x="995" y="1166"/>
                    <a:pt x="874" y="1455"/>
                    <a:pt x="1175" y="1514"/>
                  </a:cubicBezTo>
                  <a:cubicBezTo>
                    <a:pt x="1487" y="1575"/>
                    <a:pt x="1465" y="1330"/>
                    <a:pt x="1550" y="1139"/>
                  </a:cubicBezTo>
                  <a:cubicBezTo>
                    <a:pt x="1614" y="996"/>
                    <a:pt x="1985" y="683"/>
                    <a:pt x="1550" y="764"/>
                  </a:cubicBezTo>
                  <a:cubicBezTo>
                    <a:pt x="1129" y="842"/>
                    <a:pt x="1510" y="411"/>
                    <a:pt x="1491" y="211"/>
                  </a:cubicBezTo>
                  <a:lnTo>
                    <a:pt x="1293" y="112"/>
                  </a:lnTo>
                  <a:lnTo>
                    <a:pt x="1096" y="151"/>
                  </a:lnTo>
                  <a:lnTo>
                    <a:pt x="1076" y="132"/>
                  </a:lnTo>
                  <a:lnTo>
                    <a:pt x="1096" y="132"/>
                  </a:lnTo>
                </a:path>
              </a:pathLst>
            </a:custGeom>
            <a:solidFill>
              <a:srgbClr val="FFFF00">
                <a:alpha val="50195"/>
              </a:srgbClr>
            </a:solidFill>
            <a:ln w="1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3" name="Oval 40"/>
            <p:cNvSpPr>
              <a:spLocks noChangeArrowheads="1"/>
            </p:cNvSpPr>
            <p:nvPr/>
          </p:nvSpPr>
          <p:spPr bwMode="auto">
            <a:xfrm>
              <a:off x="4960" y="3803"/>
              <a:ext cx="242" cy="242"/>
            </a:xfrm>
            <a:prstGeom prst="ellipse">
              <a:avLst/>
            </a:prstGeom>
            <a:solidFill>
              <a:srgbClr val="00B8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89114" name="Text Box 41"/>
            <p:cNvSpPr txBox="1">
              <a:spLocks noChangeArrowheads="1"/>
            </p:cNvSpPr>
            <p:nvPr/>
          </p:nvSpPr>
          <p:spPr bwMode="auto">
            <a:xfrm>
              <a:off x="5043" y="3849"/>
              <a:ext cx="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Tahoma" charset="0"/>
                <a:buNone/>
              </a:pPr>
              <a:r>
                <a:rPr lang="en-GB" sz="1500">
                  <a:latin typeface="Comic Sans MS" charset="0"/>
                </a:rPr>
                <a:t>n</a:t>
              </a:r>
            </a:p>
          </p:txBody>
        </p:sp>
      </p:grpSp>
      <p:sp>
        <p:nvSpPr>
          <p:cNvPr id="89102" name="Rectangle 29"/>
          <p:cNvSpPr>
            <a:spLocks noChangeArrowheads="1"/>
          </p:cNvSpPr>
          <p:nvPr/>
        </p:nvSpPr>
        <p:spPr bwMode="auto">
          <a:xfrm>
            <a:off x="6553200" y="4267200"/>
            <a:ext cx="21764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Comic Sans MS" charset="0"/>
              </a:rPr>
              <a:t>&lt;Q</a:t>
            </a:r>
            <a:r>
              <a:rPr lang="en-US" sz="1700" baseline="3000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en-US" sz="1700">
                <a:solidFill>
                  <a:srgbClr val="000000"/>
                </a:solidFill>
                <a:latin typeface="Comic Sans MS" charset="0"/>
              </a:rPr>
              <a:t>&gt; = 1.19 (GeV/c)</a:t>
            </a:r>
            <a:r>
              <a:rPr lang="en-US" sz="1700" baseline="30000">
                <a:solidFill>
                  <a:srgbClr val="000000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457200"/>
            <a:ext cx="4343400" cy="2133600"/>
          </a:xfrm>
        </p:spPr>
        <p:txBody>
          <a:bodyPr/>
          <a:lstStyle/>
          <a:p>
            <a:r>
              <a:rPr lang="en-US" sz="3600">
                <a:latin typeface="Arial" charset="0"/>
                <a:ea typeface="Osaka" charset="0"/>
                <a:cs typeface="Osaka" charset="0"/>
              </a:rPr>
              <a:t>Modifications to Simple Spectator Picture</a:t>
            </a:r>
          </a:p>
        </p:txBody>
      </p:sp>
      <p:grpSp>
        <p:nvGrpSpPr>
          <p:cNvPr id="93186" name="Group 3"/>
          <p:cNvGrpSpPr>
            <a:grpSpLocks/>
          </p:cNvGrpSpPr>
          <p:nvPr/>
        </p:nvGrpSpPr>
        <p:grpSpPr bwMode="auto">
          <a:xfrm>
            <a:off x="3886200" y="4038600"/>
            <a:ext cx="5067300" cy="2819400"/>
            <a:chOff x="624" y="672"/>
            <a:chExt cx="4560" cy="2688"/>
          </a:xfrm>
        </p:grpSpPr>
        <p:pic>
          <p:nvPicPr>
            <p:cNvPr id="604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" r="-168" b="5252"/>
            <a:stretch>
              <a:fillRect/>
            </a:stretch>
          </p:blipFill>
          <p:spPr bwMode="auto">
            <a:xfrm>
              <a:off x="624" y="672"/>
              <a:ext cx="4560" cy="2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066" r="-168" b="525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1153" y="1727"/>
              <a:ext cx="430" cy="350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sz="18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4463" y="1423"/>
              <a:ext cx="627" cy="350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sz="180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93187" name="Text Box 7"/>
          <p:cNvSpPr txBox="1">
            <a:spLocks noChangeArrowheads="1"/>
          </p:cNvSpPr>
          <p:nvPr/>
        </p:nvSpPr>
        <p:spPr bwMode="auto">
          <a:xfrm>
            <a:off x="5156200" y="3429000"/>
            <a:ext cx="330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Final State Interactions</a:t>
            </a:r>
          </a:p>
        </p:txBody>
      </p:sp>
      <p:sp>
        <p:nvSpPr>
          <p:cNvPr id="93188" name="Text Box 15"/>
          <p:cNvSpPr txBox="1">
            <a:spLocks noChangeArrowheads="1"/>
          </p:cNvSpPr>
          <p:nvPr/>
        </p:nvSpPr>
        <p:spPr bwMode="auto">
          <a:xfrm>
            <a:off x="441325" y="4086225"/>
            <a:ext cx="221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Binding Effects</a:t>
            </a:r>
          </a:p>
        </p:txBody>
      </p:sp>
      <p:sp>
        <p:nvSpPr>
          <p:cNvPr id="93189" name="Line 16"/>
          <p:cNvSpPr>
            <a:spLocks noChangeShapeType="1"/>
          </p:cNvSpPr>
          <p:nvPr/>
        </p:nvSpPr>
        <p:spPr bwMode="auto">
          <a:xfrm flipV="1">
            <a:off x="26670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Line 17"/>
          <p:cNvSpPr>
            <a:spLocks noChangeShapeType="1"/>
          </p:cNvSpPr>
          <p:nvPr/>
        </p:nvSpPr>
        <p:spPr bwMode="auto">
          <a:xfrm>
            <a:off x="85344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1371600" y="5865813"/>
            <a:ext cx="2438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Ciofi degli Atti and Kopeliovich, Eur. Phys. J. A17(2003)133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6174" r="20525" b="14520"/>
          <a:stretch>
            <a:fillRect/>
          </a:stretch>
        </p:blipFill>
        <p:spPr bwMode="auto">
          <a:xfrm>
            <a:off x="228600" y="488950"/>
            <a:ext cx="4495800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3193" name="Rectangle 19"/>
          <p:cNvSpPr>
            <a:spLocks noChangeArrowheads="1"/>
          </p:cNvSpPr>
          <p:nvPr/>
        </p:nvSpPr>
        <p:spPr bwMode="auto">
          <a:xfrm>
            <a:off x="1600200" y="622300"/>
            <a:ext cx="292100" cy="2679700"/>
          </a:xfrm>
          <a:prstGeom prst="rect">
            <a:avLst/>
          </a:prstGeom>
          <a:solidFill>
            <a:srgbClr val="0CB107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9" descr="Rn_equ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52400"/>
            <a:ext cx="40846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879600" y="615950"/>
            <a:ext cx="889000" cy="2705100"/>
          </a:xfrm>
          <a:prstGeom prst="rect">
            <a:avLst/>
          </a:prstGeom>
          <a:solidFill>
            <a:srgbClr val="E6CF00">
              <a:alpha val="46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625600" y="622300"/>
            <a:ext cx="1117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CB107">
                    <a:alpha val="4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000"/>
              <a:t>“</a:t>
            </a:r>
            <a:r>
              <a:rPr lang="en-US" sz="2000"/>
              <a:t>BoNuS</a:t>
            </a:r>
            <a:r>
              <a:rPr lang="ja-JP" altLang="en-US" sz="2000"/>
              <a:t>”</a:t>
            </a:r>
            <a:endParaRPr lang="en-US" sz="2000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657600" y="622300"/>
            <a:ext cx="889000" cy="2692400"/>
          </a:xfrm>
          <a:prstGeom prst="rect">
            <a:avLst/>
          </a:prstGeom>
          <a:gradFill rotWithShape="0">
            <a:gsLst>
              <a:gs pos="0">
                <a:schemeClr val="folHlink">
                  <a:alpha val="35001"/>
                </a:schemeClr>
              </a:gs>
              <a:gs pos="100000">
                <a:schemeClr val="folHlink">
                  <a:gamma/>
                  <a:shade val="98824"/>
                  <a:invGamma/>
                  <a:alpha val="64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198" name="WordArt 23"/>
          <p:cNvSpPr>
            <a:spLocks noChangeArrowheads="1" noChangeShapeType="1" noTextEdit="1"/>
          </p:cNvSpPr>
          <p:nvPr/>
        </p:nvSpPr>
        <p:spPr bwMode="auto">
          <a:xfrm>
            <a:off x="3689350" y="2362200"/>
            <a:ext cx="1765300" cy="55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"Deeps"...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/>
          </p:cNvSpPr>
          <p:nvPr/>
        </p:nvSpPr>
        <p:spPr bwMode="auto">
          <a:xfrm>
            <a:off x="381000" y="2286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ea typeface="Osaka" charset="0"/>
                <a:cs typeface="Osaka" charset="0"/>
              </a:rPr>
              <a:t>Deviations from free structure function</a:t>
            </a:r>
            <a:r>
              <a:rPr lang="de-DE" sz="3200">
                <a:solidFill>
                  <a:schemeClr val="tx2"/>
                </a:solidFill>
                <a:ea typeface="Osaka" charset="0"/>
                <a:cs typeface="Osaka" charset="0"/>
              </a:rPr>
              <a:t>: </a:t>
            </a:r>
            <a:br>
              <a:rPr lang="de-DE" sz="3200">
                <a:solidFill>
                  <a:schemeClr val="tx2"/>
                </a:solidFill>
                <a:ea typeface="Osaka" charset="0"/>
                <a:cs typeface="Osaka" charset="0"/>
              </a:rPr>
            </a:br>
            <a:r>
              <a:rPr lang="en-US" sz="2800" i="1">
                <a:solidFill>
                  <a:schemeClr val="tx2"/>
                </a:solidFill>
                <a:ea typeface="Osaka" charset="0"/>
                <a:cs typeface="Osaka" charset="0"/>
              </a:rPr>
              <a:t>Off-shell Effects [should depend on </a:t>
            </a:r>
            <a:r>
              <a:rPr lang="en-US" sz="2800" i="1">
                <a:solidFill>
                  <a:schemeClr val="tx2"/>
                </a:solidFill>
                <a:latin typeface="Symbol" charset="0"/>
                <a:ea typeface="Osaka" charset="0"/>
                <a:cs typeface="Osaka" charset="0"/>
                <a:sym typeface="Symbol" charset="0"/>
              </a:rPr>
              <a:t></a:t>
            </a:r>
            <a:r>
              <a:rPr lang="en-US" sz="2800" i="1">
                <a:solidFill>
                  <a:schemeClr val="tx2"/>
                </a:solidFill>
                <a:ea typeface="Osaka" charset="0"/>
                <a:cs typeface="Osaka" charset="0"/>
              </a:rPr>
              <a:t>(p</a:t>
            </a:r>
            <a:r>
              <a:rPr lang="en-US" sz="2800" i="1" baseline="-25000">
                <a:solidFill>
                  <a:schemeClr val="tx2"/>
                </a:solidFill>
                <a:ea typeface="Osaka" charset="0"/>
                <a:cs typeface="Osaka" charset="0"/>
              </a:rPr>
              <a:t>s</a:t>
            </a:r>
            <a:r>
              <a:rPr lang="en-US" sz="2800" i="1">
                <a:solidFill>
                  <a:schemeClr val="tx2"/>
                </a:solidFill>
                <a:ea typeface="Osaka" charset="0"/>
                <a:cs typeface="Osaka" charset="0"/>
              </a:rPr>
              <a:t>), x, Q</a:t>
            </a:r>
            <a:r>
              <a:rPr lang="en-US" sz="2800" i="1" baseline="30000">
                <a:solidFill>
                  <a:schemeClr val="tx2"/>
                </a:solidFill>
                <a:ea typeface="Osaka" charset="0"/>
                <a:cs typeface="Osaka" charset="0"/>
              </a:rPr>
              <a:t>2</a:t>
            </a:r>
            <a:r>
              <a:rPr lang="en-US" sz="2800" i="1">
                <a:solidFill>
                  <a:schemeClr val="tx2"/>
                </a:solidFill>
                <a:ea typeface="Osaka" charset="0"/>
                <a:cs typeface="Osaka" charset="0"/>
              </a:rPr>
              <a:t>]</a:t>
            </a:r>
            <a:endParaRPr lang="de-DE" sz="3200" i="1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pic>
        <p:nvPicPr>
          <p:cNvPr id="952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48577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5235" name="Object 4"/>
          <p:cNvGraphicFramePr>
            <a:graphicFrameLocks noChangeAspect="1"/>
          </p:cNvGraphicFramePr>
          <p:nvPr/>
        </p:nvGraphicFramePr>
        <p:xfrm>
          <a:off x="1219200" y="1981200"/>
          <a:ext cx="1828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0" name="Equation" r:id="rId4" imgW="1828800" imgH="762000" progId="Equation.3">
                  <p:embed/>
                </p:oleObj>
              </mc:Choice>
              <mc:Fallback>
                <p:oleObj name="Equation" r:id="rId4" imgW="1828800" imgH="762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1828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6" name="Line 5"/>
          <p:cNvSpPr>
            <a:spLocks noChangeShapeType="1"/>
          </p:cNvSpPr>
          <p:nvPr/>
        </p:nvSpPr>
        <p:spPr bwMode="auto">
          <a:xfrm>
            <a:off x="3200400" y="23622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" y="2971800"/>
            <a:ext cx="7162800" cy="915988"/>
            <a:chOff x="144" y="1920"/>
            <a:chExt cx="4512" cy="577"/>
          </a:xfrm>
        </p:grpSpPr>
        <p:sp>
          <p:nvSpPr>
            <p:cNvPr id="95253" name="Text Box 7"/>
            <p:cNvSpPr txBox="1">
              <a:spLocks noChangeArrowheads="1"/>
            </p:cNvSpPr>
            <p:nvPr/>
          </p:nvSpPr>
          <p:spPr bwMode="auto">
            <a:xfrm>
              <a:off x="144" y="1920"/>
              <a:ext cx="201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9A11C4"/>
                  </a:solidFill>
                  <a:latin typeface="Times" charset="0"/>
                </a:rPr>
                <a:t>Modification of the off-shell scattering amplitude (Thomas, Melnitchouk et al.)</a:t>
              </a:r>
            </a:p>
          </p:txBody>
        </p:sp>
        <p:sp>
          <p:nvSpPr>
            <p:cNvPr id="95254" name="Line 8"/>
            <p:cNvSpPr>
              <a:spLocks noChangeShapeType="1"/>
            </p:cNvSpPr>
            <p:nvPr/>
          </p:nvSpPr>
          <p:spPr bwMode="auto">
            <a:xfrm>
              <a:off x="2160" y="2112"/>
              <a:ext cx="2496" cy="0"/>
            </a:xfrm>
            <a:prstGeom prst="line">
              <a:avLst/>
            </a:prstGeom>
            <a:noFill/>
            <a:ln w="19050">
              <a:solidFill>
                <a:srgbClr val="BA0F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38200" y="3886200"/>
            <a:ext cx="7162800" cy="641350"/>
            <a:chOff x="576" y="2496"/>
            <a:chExt cx="4512" cy="404"/>
          </a:xfrm>
        </p:grpSpPr>
        <p:sp>
          <p:nvSpPr>
            <p:cNvPr id="95251" name="Text Box 10"/>
            <p:cNvSpPr txBox="1">
              <a:spLocks noChangeArrowheads="1"/>
            </p:cNvSpPr>
            <p:nvPr/>
          </p:nvSpPr>
          <p:spPr bwMode="auto">
            <a:xfrm>
              <a:off x="576" y="2496"/>
              <a:ext cx="15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F0000"/>
                  </a:solidFill>
                  <a:latin typeface="Times" charset="0"/>
                </a:rPr>
                <a:t>Color delocalization</a:t>
              </a:r>
              <a:br>
                <a:rPr lang="en-US" sz="1800" b="1">
                  <a:solidFill>
                    <a:srgbClr val="FF0000"/>
                  </a:solidFill>
                  <a:latin typeface="Times" charset="0"/>
                </a:rPr>
              </a:br>
              <a:r>
                <a:rPr lang="en-US" sz="1800" b="1">
                  <a:solidFill>
                    <a:srgbClr val="FF0000"/>
                  </a:solidFill>
                  <a:latin typeface="Times" charset="0"/>
                </a:rPr>
                <a:t>Close et al.</a:t>
              </a:r>
              <a:endParaRPr lang="en-US" sz="1800">
                <a:latin typeface="Times" charset="0"/>
              </a:endParaRPr>
            </a:p>
          </p:txBody>
        </p:sp>
        <p:sp>
          <p:nvSpPr>
            <p:cNvPr id="95252" name="Line 11"/>
            <p:cNvSpPr>
              <a:spLocks noChangeShapeType="1"/>
            </p:cNvSpPr>
            <p:nvPr/>
          </p:nvSpPr>
          <p:spPr bwMode="auto">
            <a:xfrm>
              <a:off x="2112" y="2592"/>
              <a:ext cx="297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52400" y="4572000"/>
            <a:ext cx="7391400" cy="915988"/>
            <a:chOff x="192" y="2928"/>
            <a:chExt cx="4656" cy="577"/>
          </a:xfrm>
        </p:grpSpPr>
        <p:sp>
          <p:nvSpPr>
            <p:cNvPr id="95249" name="Text Box 13"/>
            <p:cNvSpPr txBox="1">
              <a:spLocks noChangeArrowheads="1"/>
            </p:cNvSpPr>
            <p:nvPr/>
          </p:nvSpPr>
          <p:spPr bwMode="auto">
            <a:xfrm>
              <a:off x="192" y="2928"/>
              <a:ext cx="230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2226FF"/>
                  </a:solidFill>
                  <a:latin typeface="Times" charset="0"/>
                </a:rPr>
                <a:t>Suppression of </a:t>
              </a:r>
              <a:r>
                <a:rPr lang="ja-JP" altLang="en-US" sz="1800" b="1">
                  <a:solidFill>
                    <a:srgbClr val="2226FF"/>
                  </a:solidFill>
                  <a:latin typeface="Times" charset="0"/>
                </a:rPr>
                <a:t>“</a:t>
              </a:r>
              <a:r>
                <a:rPr lang="en-US" altLang="ja-JP" sz="1800" b="1">
                  <a:solidFill>
                    <a:srgbClr val="2226FF"/>
                  </a:solidFill>
                  <a:latin typeface="Times" charset="0"/>
                </a:rPr>
                <a:t>point-like configurations</a:t>
              </a:r>
              <a:r>
                <a:rPr lang="ja-JP" altLang="en-US" sz="1800" b="1">
                  <a:solidFill>
                    <a:srgbClr val="2226FF"/>
                  </a:solidFill>
                  <a:latin typeface="Times" charset="0"/>
                </a:rPr>
                <a:t>”</a:t>
              </a:r>
              <a:r>
                <a:rPr lang="en-US" altLang="ja-JP" sz="1800" b="1">
                  <a:solidFill>
                    <a:srgbClr val="2226FF"/>
                  </a:solidFill>
                  <a:latin typeface="Times" charset="0"/>
                </a:rPr>
                <a:t/>
              </a:r>
              <a:br>
                <a:rPr lang="en-US" altLang="ja-JP" sz="1800" b="1">
                  <a:solidFill>
                    <a:srgbClr val="2226FF"/>
                  </a:solidFill>
                  <a:latin typeface="Times" charset="0"/>
                </a:rPr>
              </a:br>
              <a:r>
                <a:rPr lang="en-US" altLang="ja-JP" sz="1800" b="1">
                  <a:solidFill>
                    <a:srgbClr val="2226FF"/>
                  </a:solidFill>
                  <a:latin typeface="Times" charset="0"/>
                </a:rPr>
                <a:t>Frankfurt, Strikman et al.</a:t>
              </a:r>
              <a:endParaRPr lang="en-US" sz="1800" b="1">
                <a:solidFill>
                  <a:srgbClr val="2226FF"/>
                </a:solidFill>
                <a:latin typeface="Times" charset="0"/>
              </a:endParaRPr>
            </a:p>
          </p:txBody>
        </p:sp>
        <p:sp>
          <p:nvSpPr>
            <p:cNvPr id="95250" name="Line 14"/>
            <p:cNvSpPr>
              <a:spLocks noChangeShapeType="1"/>
            </p:cNvSpPr>
            <p:nvPr/>
          </p:nvSpPr>
          <p:spPr bwMode="auto">
            <a:xfrm>
              <a:off x="2112" y="3072"/>
              <a:ext cx="2736" cy="0"/>
            </a:xfrm>
            <a:prstGeom prst="line">
              <a:avLst/>
            </a:prstGeom>
            <a:noFill/>
            <a:ln w="19050">
              <a:solidFill>
                <a:srgbClr val="222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40" name="Text Box 15"/>
          <p:cNvSpPr txBox="1">
            <a:spLocks noChangeArrowheads="1"/>
          </p:cNvSpPr>
          <p:nvPr/>
        </p:nvSpPr>
        <p:spPr bwMode="auto">
          <a:xfrm>
            <a:off x="4724400" y="2057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p</a:t>
            </a:r>
            <a:r>
              <a:rPr lang="en-US" sz="1800" baseline="-25000">
                <a:latin typeface="Times" charset="0"/>
              </a:rPr>
              <a:t>T</a:t>
            </a:r>
            <a:r>
              <a:rPr lang="en-US" sz="1800">
                <a:latin typeface="Times" charset="0"/>
              </a:rPr>
              <a:t> = 0</a:t>
            </a:r>
          </a:p>
        </p:txBody>
      </p:sp>
      <p:sp>
        <p:nvSpPr>
          <p:cNvPr id="95241" name="Text Box 16"/>
          <p:cNvSpPr txBox="1">
            <a:spLocks noChangeArrowheads="1"/>
          </p:cNvSpPr>
          <p:nvPr/>
        </p:nvSpPr>
        <p:spPr bwMode="auto">
          <a:xfrm>
            <a:off x="4495800" y="5410200"/>
            <a:ext cx="68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939 MeV</a:t>
            </a:r>
          </a:p>
        </p:txBody>
      </p:sp>
      <p:sp>
        <p:nvSpPr>
          <p:cNvPr id="95242" name="Text Box 17"/>
          <p:cNvSpPr txBox="1">
            <a:spLocks noChangeArrowheads="1"/>
          </p:cNvSpPr>
          <p:nvPr/>
        </p:nvSpPr>
        <p:spPr bwMode="auto">
          <a:xfrm>
            <a:off x="5486400" y="5410200"/>
            <a:ext cx="68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905 MeV</a:t>
            </a:r>
          </a:p>
        </p:txBody>
      </p:sp>
      <p:sp>
        <p:nvSpPr>
          <p:cNvPr id="95243" name="Text Box 18"/>
          <p:cNvSpPr txBox="1">
            <a:spLocks noChangeArrowheads="1"/>
          </p:cNvSpPr>
          <p:nvPr/>
        </p:nvSpPr>
        <p:spPr bwMode="auto">
          <a:xfrm>
            <a:off x="6705600" y="5410200"/>
            <a:ext cx="76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823 MeV</a:t>
            </a:r>
          </a:p>
        </p:txBody>
      </p:sp>
      <p:sp>
        <p:nvSpPr>
          <p:cNvPr id="95244" name="Text Box 19"/>
          <p:cNvSpPr txBox="1">
            <a:spLocks noChangeArrowheads="1"/>
          </p:cNvSpPr>
          <p:nvPr/>
        </p:nvSpPr>
        <p:spPr bwMode="auto">
          <a:xfrm>
            <a:off x="7848600" y="54102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694 MeV</a:t>
            </a:r>
          </a:p>
        </p:txBody>
      </p:sp>
      <p:sp>
        <p:nvSpPr>
          <p:cNvPr id="95245" name="Text Box 20"/>
          <p:cNvSpPr txBox="1">
            <a:spLocks noChangeArrowheads="1"/>
          </p:cNvSpPr>
          <p:nvPr/>
        </p:nvSpPr>
        <p:spPr bwMode="auto">
          <a:xfrm>
            <a:off x="0" y="62484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800">
                <a:latin typeface="Times" charset="0"/>
              </a:rPr>
              <a:t>“</a:t>
            </a:r>
            <a:r>
              <a:rPr lang="en-US" altLang="ja-JP" sz="1800">
                <a:latin typeface="Times" charset="0"/>
              </a:rPr>
              <a:t>Off-shell</a:t>
            </a:r>
            <a:r>
              <a:rPr lang="ja-JP" altLang="en-US" sz="1800">
                <a:latin typeface="Times" charset="0"/>
              </a:rPr>
              <a:t>”</a:t>
            </a:r>
            <a:r>
              <a:rPr lang="en-US" altLang="ja-JP" sz="1800">
                <a:latin typeface="Times" charset="0"/>
              </a:rPr>
              <a:t> mass of the nucleon M</a:t>
            </a:r>
            <a:r>
              <a:rPr lang="en-US" altLang="ja-JP" sz="1800" baseline="30000">
                <a:latin typeface="Times" charset="0"/>
              </a:rPr>
              <a:t>*</a:t>
            </a:r>
            <a:endParaRPr lang="en-US" sz="1800">
              <a:latin typeface="Times" charset="0"/>
            </a:endParaRPr>
          </a:p>
        </p:txBody>
      </p:sp>
      <p:sp>
        <p:nvSpPr>
          <p:cNvPr id="95246" name="Line 21"/>
          <p:cNvSpPr>
            <a:spLocks noChangeShapeType="1"/>
          </p:cNvSpPr>
          <p:nvPr/>
        </p:nvSpPr>
        <p:spPr bwMode="auto">
          <a:xfrm flipV="1">
            <a:off x="3505200" y="5791200"/>
            <a:ext cx="914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Text Box 22"/>
          <p:cNvSpPr txBox="1">
            <a:spLocks noChangeArrowheads="1"/>
          </p:cNvSpPr>
          <p:nvPr/>
        </p:nvSpPr>
        <p:spPr bwMode="auto">
          <a:xfrm>
            <a:off x="3810000" y="6491288"/>
            <a:ext cx="51054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charset="0"/>
              </a:rPr>
              <a:t>P</a:t>
            </a:r>
            <a:r>
              <a:rPr lang="en-US" sz="1800" baseline="-25000">
                <a:latin typeface="Times" charset="0"/>
              </a:rPr>
              <a:t>s</a:t>
            </a:r>
            <a:r>
              <a:rPr lang="en-US" sz="1800">
                <a:latin typeface="Times" charset="0"/>
              </a:rPr>
              <a:t> =     0      0.09     0.17    0.25    0.32    0.39   </a:t>
            </a:r>
            <a:r>
              <a:rPr lang="en-US" sz="1600">
                <a:latin typeface="Times" charset="0"/>
              </a:rPr>
              <a:t>GeV/c</a:t>
            </a:r>
            <a:endParaRPr lang="en-US" sz="1800">
              <a:latin typeface="Times" charset="0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76200" y="5648325"/>
            <a:ext cx="3494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folHlink"/>
                </a:solidFill>
                <a:latin typeface="Times" charset="0"/>
              </a:rPr>
              <a:t>… plus 6-quark bags, </a:t>
            </a:r>
            <a:r>
              <a:rPr lang="en-US" sz="1800" b="1">
                <a:solidFill>
                  <a:schemeClr val="folHlink"/>
                </a:solidFill>
                <a:latin typeface="Symbol" charset="0"/>
                <a:sym typeface="Symbol" charset="0"/>
              </a:rPr>
              <a:t></a:t>
            </a:r>
            <a:r>
              <a:rPr lang="en-US" sz="1800" b="1">
                <a:solidFill>
                  <a:schemeClr val="folHlink"/>
                </a:solidFill>
                <a:latin typeface="Times" charset="0"/>
              </a:rPr>
              <a:t>, MEC…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51059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38" y="0"/>
            <a:ext cx="512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9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8"/>
          <p:cNvSpPr>
            <a:spLocks noChangeArrowheads="1"/>
          </p:cNvSpPr>
          <p:nvPr/>
        </p:nvSpPr>
        <p:spPr bwMode="auto">
          <a:xfrm>
            <a:off x="7162800" y="579120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924800" cy="914400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Osaka" charset="0"/>
                <a:cs typeface="Osaka" charset="0"/>
              </a:rPr>
              <a:t>Structure Functions and </a:t>
            </a:r>
            <a:r>
              <a:rPr lang="en-US" sz="3200" dirty="0" smtClean="0">
                <a:latin typeface="Arial" charset="0"/>
                <a:ea typeface="Osaka" charset="0"/>
                <a:cs typeface="Osaka" charset="0"/>
              </a:rPr>
              <a:t>Moments: </a:t>
            </a:r>
            <a:br>
              <a:rPr lang="en-US" sz="3200" dirty="0" smtClean="0">
                <a:latin typeface="Arial" charset="0"/>
                <a:ea typeface="Osaka" charset="0"/>
                <a:cs typeface="Osaka" charset="0"/>
              </a:rPr>
            </a:br>
            <a:r>
              <a:rPr lang="en-US" sz="3200" dirty="0" smtClean="0">
                <a:latin typeface="Arial" charset="0"/>
                <a:ea typeface="Osaka" charset="0"/>
                <a:cs typeface="Osaka" charset="0"/>
              </a:rPr>
              <a:t>Why large x? Why neutron?</a:t>
            </a:r>
            <a:endParaRPr lang="en-US" sz="32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828800"/>
            <a:ext cx="43434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>
                <a:latin typeface="Arial" charset="0"/>
                <a:ea typeface="Osaka" charset="0"/>
                <a:cs typeface="Osaka" charset="0"/>
              </a:rPr>
              <a:t>d/u(</a:t>
            </a: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x</a:t>
            </a:r>
            <a:r>
              <a:rPr lang="en-US" sz="1800" dirty="0">
                <a:latin typeface="Arial" charset="0"/>
                <a:ea typeface="Osaka" charset="0"/>
                <a:cs typeface="Osaka" charset="0"/>
                <a:sym typeface="Symbol" charset="0"/>
              </a:rPr>
              <a:t>1) is a crucial test of valence quark models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SU(6) breaking, </a:t>
            </a:r>
            <a:r>
              <a:rPr lang="en-US" sz="1600" dirty="0" err="1">
                <a:latin typeface="Arial" charset="0"/>
                <a:ea typeface="Osaka" charset="0"/>
                <a:cs typeface="Osaka" charset="0"/>
              </a:rPr>
              <a:t>pQCD</a:t>
            </a: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,</a:t>
            </a:r>
            <a:r>
              <a:rPr lang="en-US" sz="1600" dirty="0" smtClean="0">
                <a:latin typeface="Arial" charset="0"/>
                <a:ea typeface="Osaka" charset="0"/>
                <a:cs typeface="Osaka" charset="0"/>
              </a:rPr>
              <a:t>…</a:t>
            </a:r>
            <a:endParaRPr lang="en-US" sz="1600" dirty="0">
              <a:latin typeface="Arial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Precise PDFs at large </a:t>
            </a:r>
            <a:r>
              <a:rPr lang="en-US" sz="1800" i="1" dirty="0">
                <a:latin typeface="Arial" charset="0"/>
                <a:ea typeface="Osaka" charset="0"/>
                <a:cs typeface="Osaka" charset="0"/>
              </a:rPr>
              <a:t>x</a:t>
            </a:r>
            <a:r>
              <a:rPr lang="en-US" sz="1800" dirty="0">
                <a:latin typeface="Arial" charset="0"/>
                <a:ea typeface="Osaka" charset="0"/>
                <a:cs typeface="Osaka" charset="0"/>
              </a:rPr>
              <a:t> needed as input for </a:t>
            </a:r>
            <a:r>
              <a:rPr lang="en-US" sz="1800" dirty="0" smtClean="0">
                <a:latin typeface="Arial" charset="0"/>
                <a:ea typeface="Osaka" charset="0"/>
                <a:cs typeface="Osaka" charset="0"/>
              </a:rPr>
              <a:t>LHC, </a:t>
            </a:r>
            <a:r>
              <a:rPr lang="en-US" sz="1800" dirty="0" smtClean="0">
                <a:latin typeface="Symbol" charset="2"/>
                <a:ea typeface="Osaka" charset="0"/>
                <a:cs typeface="Symbol" charset="2"/>
              </a:rPr>
              <a:t>n</a:t>
            </a:r>
            <a:r>
              <a:rPr lang="en-US" sz="1800" dirty="0" smtClean="0">
                <a:latin typeface="Arial" charset="0"/>
                <a:ea typeface="Osaka" charset="0"/>
                <a:cs typeface="Osaka" charset="0"/>
              </a:rPr>
              <a:t> experiments etc.</a:t>
            </a:r>
            <a:endParaRPr lang="en-US" sz="1800" dirty="0">
              <a:latin typeface="Arial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Large </a:t>
            </a:r>
            <a:r>
              <a:rPr lang="en-US" sz="1600" i="1" dirty="0">
                <a:latin typeface="Arial" charset="0"/>
                <a:ea typeface="Osaka" charset="0"/>
                <a:cs typeface="Osaka" charset="0"/>
              </a:rPr>
              <a:t>x</a:t>
            </a: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, medium </a:t>
            </a:r>
            <a:r>
              <a:rPr lang="en-US" sz="1600" i="1" dirty="0">
                <a:latin typeface="Arial" charset="0"/>
                <a:ea typeface="Osaka" charset="0"/>
                <a:cs typeface="Osaka" charset="0"/>
              </a:rPr>
              <a:t>Q</a:t>
            </a:r>
            <a:r>
              <a:rPr lang="en-US" sz="1600" i="1" baseline="30000" dirty="0">
                <a:latin typeface="Arial" charset="0"/>
                <a:ea typeface="Osaka" charset="0"/>
                <a:cs typeface="Osaka" charset="0"/>
              </a:rPr>
              <a:t>2</a:t>
            </a: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 evolves to medium </a:t>
            </a:r>
            <a:r>
              <a:rPr lang="en-US" sz="1600" i="1" dirty="0">
                <a:latin typeface="Arial" charset="0"/>
                <a:ea typeface="Osaka" charset="0"/>
                <a:cs typeface="Osaka" charset="0"/>
              </a:rPr>
              <a:t>x</a:t>
            </a: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, large </a:t>
            </a:r>
            <a:r>
              <a:rPr lang="en-US" sz="1600" i="1" dirty="0" smtClean="0">
                <a:latin typeface="Arial" charset="0"/>
                <a:ea typeface="Osaka" charset="0"/>
                <a:cs typeface="Osaka" charset="0"/>
              </a:rPr>
              <a:t>Q</a:t>
            </a:r>
            <a:r>
              <a:rPr lang="en-US" sz="1600" i="1" baseline="30000" dirty="0" smtClean="0">
                <a:latin typeface="Arial" charset="0"/>
                <a:ea typeface="Osaka" charset="0"/>
                <a:cs typeface="Osaka" charset="0"/>
              </a:rPr>
              <a:t>2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  <a:ea typeface="Osaka" charset="0"/>
                <a:cs typeface="Osaka" charset="0"/>
              </a:rPr>
              <a:t>Also: NUCLEAR structure functions, EMC effect require (free) </a:t>
            </a:r>
            <a:r>
              <a:rPr lang="en-US" sz="1600" i="1" dirty="0" smtClean="0">
                <a:latin typeface="Arial" charset="0"/>
                <a:ea typeface="Osaka" charset="0"/>
                <a:cs typeface="Osaka" charset="0"/>
              </a:rPr>
              <a:t>n</a:t>
            </a:r>
            <a:r>
              <a:rPr lang="en-US" sz="1600" dirty="0" smtClean="0">
                <a:latin typeface="Arial" charset="0"/>
                <a:ea typeface="Osaka" charset="0"/>
                <a:cs typeface="Osaka" charset="0"/>
              </a:rPr>
              <a:t> data!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 charset="0"/>
                <a:ea typeface="Osaka" charset="0"/>
                <a:cs typeface="Osaka" charset="0"/>
              </a:rPr>
              <a:t>Moments can be directly compared with OPE (twist expansion), Lattice QCD and Sum Rules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  <a:ea typeface="Osaka" charset="0"/>
                <a:cs typeface="Osaka" charset="0"/>
              </a:rPr>
              <a:t>All </a:t>
            </a:r>
            <a:r>
              <a:rPr lang="en-US" sz="1600" dirty="0">
                <a:latin typeface="Arial" charset="0"/>
                <a:ea typeface="Osaka" charset="0"/>
                <a:cs typeface="Osaka" charset="0"/>
              </a:rPr>
              <a:t>higher moments are weighted towards large </a:t>
            </a:r>
            <a:r>
              <a:rPr lang="en-US" sz="1600" i="1" dirty="0" smtClean="0">
                <a:latin typeface="Arial" charset="0"/>
                <a:ea typeface="Osaka" charset="0"/>
                <a:cs typeface="Osaka" charset="0"/>
              </a:rPr>
              <a:t>x</a:t>
            </a:r>
            <a:r>
              <a:rPr lang="en-US" sz="1600" dirty="0" smtClean="0">
                <a:latin typeface="Arial" charset="0"/>
                <a:ea typeface="Osaka" charset="0"/>
                <a:cs typeface="Osaka" charset="0"/>
              </a:rPr>
              <a:t>; non-singlet moments</a:t>
            </a:r>
            <a:endParaRPr lang="en-US" sz="1600" i="1" dirty="0" smtClean="0">
              <a:latin typeface="Arial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Osaka" charset="0"/>
                <a:cs typeface="Osaka" charset="0"/>
              </a:rPr>
              <a:t>Quark-Hadron Duality – both N?</a:t>
            </a:r>
            <a:endParaRPr lang="en-US" sz="2000" dirty="0">
              <a:latin typeface="Arial" charset="0"/>
              <a:ea typeface="Osaka" charset="0"/>
              <a:cs typeface="Osaka" charset="0"/>
            </a:endParaRPr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5" name="Equation" r:id="rId4" imgW="101600" imgH="177800" progId="Equation.3">
                  <p:embed/>
                </p:oleObj>
              </mc:Choice>
              <mc:Fallback>
                <p:oleObj name="Equation" r:id="rId4" imgW="101600" imgH="177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18188"/>
            <a:ext cx="67818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7146925" y="5915025"/>
            <a:ext cx="158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+ TM corr.</a:t>
            </a:r>
          </a:p>
        </p:txBody>
      </p:sp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8475"/>
            <a:ext cx="4191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0" name="Line 10"/>
          <p:cNvSpPr>
            <a:spLocks noChangeShapeType="1"/>
          </p:cNvSpPr>
          <p:nvPr/>
        </p:nvSpPr>
        <p:spPr bwMode="auto">
          <a:xfrm>
            <a:off x="2286000" y="6400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561" name="Object 11"/>
          <p:cNvGraphicFramePr>
            <a:graphicFrameLocks noChangeAspect="1"/>
          </p:cNvGraphicFramePr>
          <p:nvPr/>
        </p:nvGraphicFramePr>
        <p:xfrm>
          <a:off x="609600" y="1066800"/>
          <a:ext cx="77708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6" name="Equation" r:id="rId8" imgW="5461000" imgH="508000" progId="Equation.3">
                  <p:embed/>
                </p:oleObj>
              </mc:Choice>
              <mc:Fallback>
                <p:oleObj name="Equation" r:id="rId8" imgW="5461000" imgH="508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066800"/>
                        <a:ext cx="77708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34340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3" name="Rectangle 15"/>
          <p:cNvSpPr>
            <a:spLocks noChangeArrowheads="1"/>
          </p:cNvSpPr>
          <p:nvPr/>
        </p:nvSpPr>
        <p:spPr bwMode="auto">
          <a:xfrm>
            <a:off x="838200" y="2209800"/>
            <a:ext cx="123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1">
                <a:ea typeface="Osaka" charset="0"/>
                <a:cs typeface="Osaka" charset="0"/>
              </a:rPr>
              <a:t>q</a:t>
            </a:r>
            <a:r>
              <a:rPr lang="en-US" sz="2000" i="1" baseline="-25000">
                <a:ea typeface="Osaka" charset="0"/>
                <a:cs typeface="Osaka" charset="0"/>
              </a:rPr>
              <a:t>up</a:t>
            </a:r>
            <a:r>
              <a:rPr lang="en-US" sz="2000">
                <a:ea typeface="Osaka" charset="0"/>
                <a:cs typeface="Osaka" charset="0"/>
              </a:rPr>
              <a:t>(</a:t>
            </a:r>
            <a:r>
              <a:rPr lang="en-US" sz="2000" i="1">
                <a:ea typeface="Osaka" charset="0"/>
                <a:cs typeface="Osaka" charset="0"/>
              </a:rPr>
              <a:t>x</a:t>
            </a:r>
            <a:r>
              <a:rPr lang="en-US" sz="2000">
                <a:ea typeface="Osaka" charset="0"/>
                <a:cs typeface="Osaka" charset="0"/>
              </a:rPr>
              <a:t>, </a:t>
            </a:r>
            <a:r>
              <a:rPr lang="en-US" sz="2000" i="1">
                <a:ea typeface="Osaka" charset="0"/>
                <a:cs typeface="Osaka" charset="0"/>
              </a:rPr>
              <a:t>Q</a:t>
            </a:r>
            <a:r>
              <a:rPr lang="en-US" sz="2000" i="1" baseline="30000">
                <a:ea typeface="Osaka" charset="0"/>
                <a:cs typeface="Osaka" charset="0"/>
              </a:rPr>
              <a:t>2</a:t>
            </a:r>
            <a:r>
              <a:rPr lang="en-US" sz="2000">
                <a:ea typeface="Osaka" charset="0"/>
                <a:cs typeface="Osaka" charset="0"/>
              </a:rPr>
              <a:t>)</a:t>
            </a:r>
          </a:p>
        </p:txBody>
      </p:sp>
      <p:sp>
        <p:nvSpPr>
          <p:cNvPr id="23564" name="Rectangle 16"/>
          <p:cNvSpPr>
            <a:spLocks noChangeArrowheads="1"/>
          </p:cNvSpPr>
          <p:nvPr/>
        </p:nvSpPr>
        <p:spPr bwMode="auto">
          <a:xfrm>
            <a:off x="2819400" y="2209800"/>
            <a:ext cx="144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ea typeface="Osaka" charset="0"/>
                <a:cs typeface="Osaka" charset="0"/>
              </a:rPr>
              <a:t>q</a:t>
            </a:r>
            <a:r>
              <a:rPr lang="en-US" sz="2000" i="1" baseline="-25000">
                <a:ea typeface="Osaka" charset="0"/>
                <a:cs typeface="Osaka" charset="0"/>
              </a:rPr>
              <a:t>down</a:t>
            </a:r>
            <a:r>
              <a:rPr lang="en-US" sz="2000">
                <a:ea typeface="Osaka" charset="0"/>
                <a:cs typeface="Osaka" charset="0"/>
              </a:rPr>
              <a:t>(</a:t>
            </a:r>
            <a:r>
              <a:rPr lang="en-US" sz="2000" i="1">
                <a:ea typeface="Osaka" charset="0"/>
                <a:cs typeface="Osaka" charset="0"/>
              </a:rPr>
              <a:t>x</a:t>
            </a:r>
            <a:r>
              <a:rPr lang="en-US" sz="2000">
                <a:ea typeface="Osaka" charset="0"/>
                <a:cs typeface="Osaka" charset="0"/>
              </a:rPr>
              <a:t>, </a:t>
            </a:r>
            <a:r>
              <a:rPr lang="en-US" sz="2000" i="1">
                <a:ea typeface="Osaka" charset="0"/>
                <a:cs typeface="Osaka" charset="0"/>
              </a:rPr>
              <a:t>Q</a:t>
            </a:r>
            <a:r>
              <a:rPr lang="en-US" sz="2000" i="1" baseline="30000">
                <a:ea typeface="Osaka" charset="0"/>
                <a:cs typeface="Osaka" charset="0"/>
              </a:rPr>
              <a:t>2</a:t>
            </a:r>
            <a:r>
              <a:rPr lang="en-US" sz="2000">
                <a:ea typeface="Osaka" charset="0"/>
                <a:cs typeface="Osaka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 txBox="1">
            <a:spLocks noChangeArrowheads="1"/>
          </p:cNvSpPr>
          <p:nvPr/>
        </p:nvSpPr>
        <p:spPr bwMode="auto">
          <a:xfrm>
            <a:off x="152400" y="1981200"/>
            <a:ext cx="6019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Behavior of PDFs still unknown for </a:t>
            </a:r>
            <a:r>
              <a:rPr lang="en-US" sz="2000" i="1" dirty="0"/>
              <a:t>x</a:t>
            </a:r>
            <a:r>
              <a:rPr lang="en-US" sz="2000" dirty="0"/>
              <a:t> </a:t>
            </a:r>
            <a:r>
              <a:rPr lang="en-US" sz="2000" dirty="0">
                <a:sym typeface="Symbol" charset="0"/>
              </a:rPr>
              <a:t></a:t>
            </a:r>
            <a:r>
              <a:rPr lang="en-US" sz="2000" dirty="0"/>
              <a:t> 1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/>
              <a:t>SU(6): d/u = 1/2</a:t>
            </a:r>
            <a:r>
              <a:rPr lang="en-US" sz="1600" dirty="0"/>
              <a:t>,</a:t>
            </a:r>
            <a:r>
              <a:rPr lang="en-US" sz="1800" dirty="0"/>
              <a:t> </a:t>
            </a:r>
            <a:r>
              <a:rPr lang="en-US" sz="1800" dirty="0">
                <a:latin typeface="Symbol" charset="0"/>
              </a:rPr>
              <a:t>D</a:t>
            </a:r>
            <a:r>
              <a:rPr lang="en-US" sz="1800" dirty="0"/>
              <a:t>u/u = 2/3, </a:t>
            </a:r>
            <a:r>
              <a:rPr lang="en-US" sz="1800" dirty="0" err="1">
                <a:latin typeface="Symbol" charset="0"/>
              </a:rPr>
              <a:t>D</a:t>
            </a:r>
            <a:r>
              <a:rPr lang="en-US" sz="1800" dirty="0" err="1"/>
              <a:t>d</a:t>
            </a:r>
            <a:r>
              <a:rPr lang="en-US" sz="1800" dirty="0"/>
              <a:t>/d = -1/3 for all </a:t>
            </a:r>
            <a:r>
              <a:rPr lang="en-US" sz="1800" i="1" dirty="0"/>
              <a:t>x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/>
              <a:t>Relativistic Quark model: </a:t>
            </a:r>
            <a:r>
              <a:rPr lang="en-US" sz="1800" dirty="0" smtClean="0">
                <a:latin typeface="Symbol" charset="0"/>
              </a:rPr>
              <a:t>D</a:t>
            </a:r>
            <a:r>
              <a:rPr lang="en-US" sz="1800" dirty="0" smtClean="0"/>
              <a:t>u</a:t>
            </a:r>
            <a:r>
              <a:rPr lang="en-US" sz="1800" dirty="0"/>
              <a:t>, </a:t>
            </a:r>
            <a:r>
              <a:rPr lang="en-US" sz="1800" dirty="0" err="1">
                <a:latin typeface="Symbol" charset="0"/>
              </a:rPr>
              <a:t>D</a:t>
            </a:r>
            <a:r>
              <a:rPr lang="en-US" sz="1800" dirty="0" err="1"/>
              <a:t>d</a:t>
            </a:r>
            <a:r>
              <a:rPr lang="en-US" sz="1800" dirty="0"/>
              <a:t> reduced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/>
              <a:t>Hyperfine effect (1-gluon-exchange): Spectator spin 1 suppressed, d/u = 0, </a:t>
            </a:r>
            <a:r>
              <a:rPr lang="en-US" sz="1800" dirty="0">
                <a:latin typeface="Symbol" charset="0"/>
              </a:rPr>
              <a:t>D</a:t>
            </a:r>
            <a:r>
              <a:rPr lang="en-US" sz="1800" dirty="0"/>
              <a:t>u/u = 1, </a:t>
            </a:r>
            <a:r>
              <a:rPr lang="en-US" sz="1800" dirty="0" err="1">
                <a:latin typeface="Symbol" charset="0"/>
              </a:rPr>
              <a:t>D</a:t>
            </a:r>
            <a:r>
              <a:rPr lang="en-US" sz="1800" dirty="0" err="1"/>
              <a:t>d</a:t>
            </a:r>
            <a:r>
              <a:rPr lang="en-US" sz="1800" dirty="0"/>
              <a:t>/d = -1/3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/>
              <a:t>Helicity conservation: d/u = 1/5</a:t>
            </a:r>
            <a:r>
              <a:rPr lang="en-US" sz="1600" dirty="0"/>
              <a:t>,</a:t>
            </a:r>
            <a:r>
              <a:rPr lang="en-US" sz="1800" dirty="0"/>
              <a:t> </a:t>
            </a:r>
            <a:r>
              <a:rPr lang="en-US" sz="1800" dirty="0">
                <a:latin typeface="Symbol" charset="0"/>
              </a:rPr>
              <a:t>D</a:t>
            </a:r>
            <a:r>
              <a:rPr lang="en-US" sz="1800" dirty="0"/>
              <a:t>u/u = 1, </a:t>
            </a:r>
            <a:r>
              <a:rPr lang="en-US" sz="1800" dirty="0" err="1">
                <a:latin typeface="Symbol" charset="0"/>
              </a:rPr>
              <a:t>D</a:t>
            </a:r>
            <a:r>
              <a:rPr lang="en-US" sz="1800" dirty="0" err="1"/>
              <a:t>d</a:t>
            </a:r>
            <a:r>
              <a:rPr lang="en-US" sz="1800" dirty="0"/>
              <a:t>/d = 1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/>
              <a:t>Orbital angular momentum: can explain slower convergence to </a:t>
            </a:r>
            <a:r>
              <a:rPr lang="en-US" sz="1800" dirty="0" err="1">
                <a:latin typeface="Symbol" charset="0"/>
              </a:rPr>
              <a:t>D</a:t>
            </a:r>
            <a:r>
              <a:rPr lang="en-US" sz="1800" dirty="0" err="1"/>
              <a:t>d</a:t>
            </a:r>
            <a:r>
              <a:rPr lang="en-US" sz="1800" dirty="0"/>
              <a:t>/d = 1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Plenty of data on proton </a:t>
            </a:r>
            <a:r>
              <a:rPr lang="en-US" sz="2000" dirty="0">
                <a:sym typeface="Symbol" charset="0"/>
              </a:rPr>
              <a:t></a:t>
            </a:r>
            <a:r>
              <a:rPr lang="en-US" sz="2000" dirty="0"/>
              <a:t> mostly constraints</a:t>
            </a:r>
            <a:br>
              <a:rPr lang="en-US" sz="2000" dirty="0"/>
            </a:br>
            <a:r>
              <a:rPr lang="en-US" sz="2000" dirty="0"/>
              <a:t>on u and </a:t>
            </a:r>
            <a:r>
              <a:rPr lang="en-US" sz="2000" dirty="0">
                <a:latin typeface="Symbol" charset="0"/>
              </a:rPr>
              <a:t>D</a:t>
            </a:r>
            <a:r>
              <a:rPr lang="en-US" sz="2000" dirty="0"/>
              <a:t>u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Knowledge on d limited by lack of free neutron </a:t>
            </a:r>
            <a:br>
              <a:rPr lang="en-US" sz="2000" dirty="0"/>
            </a:br>
            <a:r>
              <a:rPr lang="en-US" sz="2000" dirty="0"/>
              <a:t>target (nuclear binding effects in d, </a:t>
            </a:r>
            <a:r>
              <a:rPr lang="en-US" sz="2000" baseline="30000" dirty="0"/>
              <a:t>3</a:t>
            </a:r>
            <a:r>
              <a:rPr lang="en-US" sz="2000" dirty="0"/>
              <a:t>He)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Large </a:t>
            </a:r>
            <a:r>
              <a:rPr lang="en-US" sz="2000" i="1" dirty="0"/>
              <a:t>x</a:t>
            </a:r>
            <a:r>
              <a:rPr lang="en-US" sz="2000" dirty="0"/>
              <a:t> requires very high luminosity and resolution; binding effects become dominant uncertainty for the neutron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307" y="0"/>
            <a:ext cx="3370405" cy="1398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371600" y="609600"/>
            <a:ext cx="685800" cy="152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5" name="Straight Arrow Connector 4"/>
          <p:cNvCxnSpPr>
            <a:stCxn id="3" idx="1"/>
            <a:endCxn id="3" idx="3"/>
          </p:cNvCxnSpPr>
          <p:nvPr/>
        </p:nvCxnSpPr>
        <p:spPr bwMode="auto">
          <a:xfrm>
            <a:off x="1371600" y="685800"/>
            <a:ext cx="685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6172200" y="76200"/>
            <a:ext cx="2895600" cy="2362200"/>
            <a:chOff x="2819400" y="3657600"/>
            <a:chExt cx="3657600" cy="32933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00" y="3657600"/>
              <a:ext cx="3657600" cy="32933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752124" y="5682716"/>
              <a:ext cx="381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43400" y="3962400"/>
              <a:ext cx="1078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Alekhin</a:t>
              </a:r>
              <a:r>
                <a:rPr lang="en-US" dirty="0" smtClean="0"/>
                <a:t> et al.</a:t>
              </a:r>
              <a:endParaRPr lang="en-US" dirty="0"/>
            </a:p>
          </p:txBody>
        </p:sp>
      </p:grpSp>
      <p:sp>
        <p:nvSpPr>
          <p:cNvPr id="22529" name="Rectangle 2"/>
          <p:cNvSpPr txBox="1">
            <a:spLocks noChangeArrowheads="1"/>
          </p:cNvSpPr>
          <p:nvPr/>
        </p:nvSpPr>
        <p:spPr bwMode="auto">
          <a:xfrm>
            <a:off x="1524000" y="9144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Valence PDFs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1"/>
          <a:stretch/>
        </p:blipFill>
        <p:spPr bwMode="auto">
          <a:xfrm>
            <a:off x="6096000" y="2895599"/>
            <a:ext cx="3047999" cy="366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8153400" y="3429000"/>
            <a:ext cx="863600" cy="1074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543800" y="3276600"/>
            <a:ext cx="58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SU(6)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467600" y="4114800"/>
            <a:ext cx="1559169" cy="273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934200" y="3962400"/>
            <a:ext cx="61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pQCD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8305800" y="4876800"/>
            <a:ext cx="5334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001000" y="4724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QM + HF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Osaka" charset="0"/>
                <a:cs typeface="Osaka" charset="0"/>
              </a:rPr>
              <a:t>Large </a:t>
            </a:r>
            <a:r>
              <a:rPr lang="en-US" sz="4000" i="1" dirty="0">
                <a:latin typeface="Arial" charset="0"/>
                <a:ea typeface="Osaka" charset="0"/>
                <a:cs typeface="Osaka" charset="0"/>
              </a:rPr>
              <a:t>x</a:t>
            </a:r>
            <a:r>
              <a:rPr lang="en-US" sz="4000" dirty="0"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4000" dirty="0" smtClean="0">
                <a:latin typeface="Arial" charset="0"/>
                <a:ea typeface="Osaka" charset="0"/>
                <a:cs typeface="Osaka" charset="0"/>
              </a:rPr>
              <a:t>= </a:t>
            </a:r>
            <a:r>
              <a:rPr lang="en-US" sz="4000" dirty="0">
                <a:latin typeface="Arial" charset="0"/>
                <a:ea typeface="Osaka" charset="0"/>
                <a:cs typeface="Osaka" charset="0"/>
              </a:rPr>
              <a:t>Large Nuclear Effects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2209800"/>
            <a:ext cx="26670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Even simple 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Fermi Smearing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 leads to significant dependence on D wave function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Different models for off-shell and 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EMC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 effects lead to large additional variations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Contributions from MEC, </a:t>
            </a:r>
            <a:r>
              <a:rPr lang="en-US" sz="2000" dirty="0">
                <a:latin typeface="Symbol" charset="0"/>
                <a:ea typeface="Osaka" charset="0"/>
                <a:cs typeface="Osaka" charset="0"/>
                <a:sym typeface="Symbol" charset="0"/>
              </a:rPr>
              <a:t>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(1232) and 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exotic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 degrees of </a:t>
            </a:r>
            <a:r>
              <a:rPr lang="en-US" sz="2000" dirty="0" smtClean="0">
                <a:latin typeface="Arial" charset="0"/>
                <a:ea typeface="Osaka" charset="0"/>
                <a:cs typeface="Osaka" charset="0"/>
              </a:rPr>
              <a:t>freedom?</a:t>
            </a:r>
            <a:endParaRPr lang="en-US" sz="2000" dirty="0">
              <a:latin typeface="Arial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FSI?</a:t>
            </a:r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604520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01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23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914400"/>
            <a:ext cx="1905000" cy="646331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a 10% uncertainty in F2N/F2p gives a</a:t>
            </a:r>
          </a:p>
          <a:p>
            <a:r>
              <a:rPr lang="en-US" dirty="0" smtClean="0"/>
              <a:t>84% uncertainty on d/u!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macsek:Applications:Microsoft Office 2004:Templates:Presentations:Designs:Blank Presentation</Template>
  <TotalTime>2799</TotalTime>
  <Words>1812</Words>
  <Application>Microsoft Macintosh PowerPoint</Application>
  <PresentationFormat>On-screen Show (4:3)</PresentationFormat>
  <Paragraphs>343</Paragraphs>
  <Slides>48</Slides>
  <Notes>20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Blank Presentation</vt:lpstr>
      <vt:lpstr>Equation</vt:lpstr>
      <vt:lpstr>Chart</vt:lpstr>
      <vt:lpstr>Run Group F –  (More than one) BONuS in your near future?</vt:lpstr>
      <vt:lpstr>Overview</vt:lpstr>
      <vt:lpstr>Fundamental Problem of Nuclear and Hadronic Physics</vt:lpstr>
      <vt:lpstr>PowerPoint Presentation</vt:lpstr>
      <vt:lpstr>PowerPoint Presentation</vt:lpstr>
      <vt:lpstr>Structure Functions and Moments:  Why large x? Why neutron?</vt:lpstr>
      <vt:lpstr>PowerPoint Presentation</vt:lpstr>
      <vt:lpstr>Large x = Large Nuclear Effects</vt:lpstr>
      <vt:lpstr>PowerPoint Presentation</vt:lpstr>
      <vt:lpstr>Bound Neutron Structure Functions - 2 Questions:</vt:lpstr>
      <vt:lpstr>Spectator Tagging</vt:lpstr>
      <vt:lpstr>Spectator Tagging  Example: BoNuS</vt:lpstr>
      <vt:lpstr>PowerPoint Presentation</vt:lpstr>
      <vt:lpstr>PowerPoint Presentation</vt:lpstr>
      <vt:lpstr>Spectator Tagging  Example: BoNuS - Results</vt:lpstr>
      <vt:lpstr>The 2nd RTPC (EG6)</vt:lpstr>
      <vt:lpstr>The EG6 RTPC (ii)</vt:lpstr>
      <vt:lpstr>PowerPoint Presentation</vt:lpstr>
      <vt:lpstr>Expected Results</vt:lpstr>
      <vt:lpstr>The context: JLab at 11 GeV </vt:lpstr>
      <vt:lpstr>PowerPoint Presentation</vt:lpstr>
      <vt:lpstr>BONuS12 RTPC Design</vt:lpstr>
      <vt:lpstr>GEANT4 Studies (Jixie Zhang)</vt:lpstr>
      <vt:lpstr>GEANT4 Studies</vt:lpstr>
      <vt:lpstr>GEANT4 Studies – Hybrid Design (E. Christy, H. Fenker, J. Zhang)</vt:lpstr>
      <vt:lpstr>GEMC Studies (K. Park, N. Dzbenski)</vt:lpstr>
      <vt:lpstr>Møller Bckgnd:</vt:lpstr>
      <vt:lpstr>Magboltz/Garfield calculations</vt:lpstr>
      <vt:lpstr>What else can we do with RG F?</vt:lpstr>
      <vt:lpstr>Summary</vt:lpstr>
      <vt:lpstr>Backup Slides</vt:lpstr>
      <vt:lpstr>Simple (Constituent) Quark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Spectator Momenta - Nearly Free Neutrons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Modifications to Simple Spectator Picture</vt:lpstr>
      <vt:lpstr>PowerPoint Presentation</vt:lpstr>
    </vt:vector>
  </TitlesOfParts>
  <Company>Old Dominion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D(e,e’ps) with “Spectator Tagging”</dc:title>
  <dc:creator>Sebastian Kuhn</dc:creator>
  <cp:lastModifiedBy>Sebastian Kuhn</cp:lastModifiedBy>
  <cp:revision>183</cp:revision>
  <dcterms:created xsi:type="dcterms:W3CDTF">2007-10-23T12:57:48Z</dcterms:created>
  <dcterms:modified xsi:type="dcterms:W3CDTF">2015-10-21T13:30:22Z</dcterms:modified>
</cp:coreProperties>
</file>