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6" r:id="rId3"/>
    <p:sldId id="258" r:id="rId4"/>
    <p:sldId id="270" r:id="rId5"/>
    <p:sldId id="271" r:id="rId6"/>
    <p:sldId id="268" r:id="rId7"/>
    <p:sldId id="273" r:id="rId8"/>
    <p:sldId id="267" r:id="rId9"/>
    <p:sldId id="261" r:id="rId10"/>
    <p:sldId id="262" r:id="rId11"/>
    <p:sldId id="265" r:id="rId12"/>
    <p:sldId id="266" r:id="rId13"/>
    <p:sldId id="275" r:id="rId14"/>
    <p:sldId id="274" r:id="rId15"/>
    <p:sldId id="272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4D4"/>
    <a:srgbClr val="0066FF"/>
    <a:srgbClr val="4F81BD"/>
    <a:srgbClr val="D8D7E1"/>
    <a:srgbClr val="0000FF"/>
    <a:srgbClr val="284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5" autoAdjust="0"/>
  </p:normalViewPr>
  <p:slideViewPr>
    <p:cSldViewPr snapToGrid="0" snapToObjects="1">
      <p:cViewPr>
        <p:scale>
          <a:sx n="66" d="100"/>
          <a:sy n="66" d="100"/>
        </p:scale>
        <p:origin x="-780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jlabhome\home\mestayer\Berr-with+1mmradial-stack-in-coilA_Zcomponent_v2_R40cm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dB variation along Z at</a:t>
            </a:r>
            <a:r>
              <a:rPr lang="en-US" baseline="0"/>
              <a:t> 15deg at R=0.4m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846199576269796"/>
          <c:y val="0.14207758210892579"/>
          <c:w val="0.83132014680657762"/>
          <c:h val="0.7547239551823889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'Z=2m-5m (Mac)15_30_45degR40cm'!$V$7</c:f>
              <c:strCache>
                <c:ptCount val="1"/>
                <c:pt idx="0">
                  <c:v>dBx (Gauss)</c:v>
                </c:pt>
              </c:strCache>
            </c:strRef>
          </c:tx>
          <c:marker>
            <c:symbol val="none"/>
          </c:marker>
          <c:xVal>
            <c:numRef>
              <c:f>'Z=2m-5m (Mac)15_30_45degR40cm'!$L$8:$L$23</c:f>
              <c:numCache>
                <c:formatCode>0.0</c:formatCode>
                <c:ptCount val="16"/>
                <c:pt idx="0">
                  <c:v>2</c:v>
                </c:pt>
                <c:pt idx="1">
                  <c:v>2.2000000000000002</c:v>
                </c:pt>
                <c:pt idx="2">
                  <c:v>2.4</c:v>
                </c:pt>
                <c:pt idx="3">
                  <c:v>2.6</c:v>
                </c:pt>
                <c:pt idx="4">
                  <c:v>2.8</c:v>
                </c:pt>
                <c:pt idx="5">
                  <c:v>3</c:v>
                </c:pt>
                <c:pt idx="6">
                  <c:v>3.2</c:v>
                </c:pt>
                <c:pt idx="7">
                  <c:v>3.4</c:v>
                </c:pt>
                <c:pt idx="8">
                  <c:v>3.6</c:v>
                </c:pt>
                <c:pt idx="9">
                  <c:v>3.8</c:v>
                </c:pt>
                <c:pt idx="10">
                  <c:v>4</c:v>
                </c:pt>
                <c:pt idx="11">
                  <c:v>4.2</c:v>
                </c:pt>
                <c:pt idx="12">
                  <c:v>4.4000000000000004</c:v>
                </c:pt>
                <c:pt idx="13">
                  <c:v>4.5999999999999996</c:v>
                </c:pt>
                <c:pt idx="14">
                  <c:v>4.8</c:v>
                </c:pt>
                <c:pt idx="15">
                  <c:v>5</c:v>
                </c:pt>
              </c:numCache>
            </c:numRef>
          </c:xVal>
          <c:yVal>
            <c:numRef>
              <c:f>'Z=2m-5m (Mac)15_30_45degR40cm'!$V$8:$V$23</c:f>
              <c:numCache>
                <c:formatCode>0.00</c:formatCode>
                <c:ptCount val="16"/>
                <c:pt idx="0">
                  <c:v>-0.12745717018000002</c:v>
                </c:pt>
                <c:pt idx="1">
                  <c:v>-0.28728958144000011</c:v>
                </c:pt>
                <c:pt idx="2">
                  <c:v>-0.68609927589999897</c:v>
                </c:pt>
                <c:pt idx="3">
                  <c:v>-1.7045361601999987</c:v>
                </c:pt>
                <c:pt idx="4">
                  <c:v>8.3460289819999041</c:v>
                </c:pt>
                <c:pt idx="5">
                  <c:v>5.2193816999990261</c:v>
                </c:pt>
                <c:pt idx="6">
                  <c:v>-3.5307731000000508</c:v>
                </c:pt>
                <c:pt idx="7">
                  <c:v>-8.1854114000012856</c:v>
                </c:pt>
                <c:pt idx="8">
                  <c:v>-12.301832600001283</c:v>
                </c:pt>
                <c:pt idx="9">
                  <c:v>-13.446799800000964</c:v>
                </c:pt>
                <c:pt idx="10">
                  <c:v>-14.240915999998993</c:v>
                </c:pt>
                <c:pt idx="11">
                  <c:v>-15.732343000001148</c:v>
                </c:pt>
                <c:pt idx="12">
                  <c:v>-2.8386626999998832</c:v>
                </c:pt>
                <c:pt idx="13">
                  <c:v>23.012468309999701</c:v>
                </c:pt>
                <c:pt idx="14">
                  <c:v>-6.0541929690999945</c:v>
                </c:pt>
                <c:pt idx="15">
                  <c:v>-3.4725468823999988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'Z=2m-5m (Mac)15_30_45degR40cm'!$W$7</c:f>
              <c:strCache>
                <c:ptCount val="1"/>
                <c:pt idx="0">
                  <c:v>dBy (Gauss)</c:v>
                </c:pt>
              </c:strCache>
            </c:strRef>
          </c:tx>
          <c:marker>
            <c:symbol val="none"/>
          </c:marker>
          <c:xVal>
            <c:numRef>
              <c:f>'Z=2m-5m (Mac)15_30_45degR40cm'!$L$8:$L$23</c:f>
              <c:numCache>
                <c:formatCode>0.0</c:formatCode>
                <c:ptCount val="16"/>
                <c:pt idx="0">
                  <c:v>2</c:v>
                </c:pt>
                <c:pt idx="1">
                  <c:v>2.2000000000000002</c:v>
                </c:pt>
                <c:pt idx="2">
                  <c:v>2.4</c:v>
                </c:pt>
                <c:pt idx="3">
                  <c:v>2.6</c:v>
                </c:pt>
                <c:pt idx="4">
                  <c:v>2.8</c:v>
                </c:pt>
                <c:pt idx="5">
                  <c:v>3</c:v>
                </c:pt>
                <c:pt idx="6">
                  <c:v>3.2</c:v>
                </c:pt>
                <c:pt idx="7">
                  <c:v>3.4</c:v>
                </c:pt>
                <c:pt idx="8">
                  <c:v>3.6</c:v>
                </c:pt>
                <c:pt idx="9">
                  <c:v>3.8</c:v>
                </c:pt>
                <c:pt idx="10">
                  <c:v>4</c:v>
                </c:pt>
                <c:pt idx="11">
                  <c:v>4.2</c:v>
                </c:pt>
                <c:pt idx="12">
                  <c:v>4.4000000000000004</c:v>
                </c:pt>
                <c:pt idx="13">
                  <c:v>4.5999999999999996</c:v>
                </c:pt>
                <c:pt idx="14">
                  <c:v>4.8</c:v>
                </c:pt>
                <c:pt idx="15">
                  <c:v>5</c:v>
                </c:pt>
              </c:numCache>
            </c:numRef>
          </c:xVal>
          <c:yVal>
            <c:numRef>
              <c:f>'Z=2m-5m (Mac)15_30_45degR40cm'!$W$8:$W$23</c:f>
              <c:numCache>
                <c:formatCode>0.00</c:formatCode>
                <c:ptCount val="16"/>
                <c:pt idx="0">
                  <c:v>-3.7986812899999535E-2</c:v>
                </c:pt>
                <c:pt idx="1">
                  <c:v>-8.0160011500002459E-2</c:v>
                </c:pt>
                <c:pt idx="2">
                  <c:v>-0.21806499399999735</c:v>
                </c:pt>
                <c:pt idx="3">
                  <c:v>-0.98435287799999993</c:v>
                </c:pt>
                <c:pt idx="4">
                  <c:v>-5.2935534499998216</c:v>
                </c:pt>
                <c:pt idx="5">
                  <c:v>13.271037290000232</c:v>
                </c:pt>
                <c:pt idx="6">
                  <c:v>3.7272689000000803</c:v>
                </c:pt>
                <c:pt idx="7">
                  <c:v>6.359833900000389</c:v>
                </c:pt>
                <c:pt idx="8">
                  <c:v>10.206479300001181</c:v>
                </c:pt>
                <c:pt idx="9">
                  <c:v>10.683863000000571</c:v>
                </c:pt>
                <c:pt idx="10">
                  <c:v>10.72818919999996</c:v>
                </c:pt>
                <c:pt idx="11">
                  <c:v>10.919927399999363</c:v>
                </c:pt>
                <c:pt idx="12">
                  <c:v>9.4987028900006543</c:v>
                </c:pt>
                <c:pt idx="13">
                  <c:v>-9.474521149999692</c:v>
                </c:pt>
                <c:pt idx="14">
                  <c:v>-4.9633439620000441</c:v>
                </c:pt>
                <c:pt idx="15">
                  <c:v>-0.77516552609999989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'Z=2m-5m (Mac)15_30_45degR40cm'!$X$7</c:f>
              <c:strCache>
                <c:ptCount val="1"/>
                <c:pt idx="0">
                  <c:v>dBz (Gauss)</c:v>
                </c:pt>
              </c:strCache>
            </c:strRef>
          </c:tx>
          <c:marker>
            <c:symbol val="none"/>
          </c:marker>
          <c:xVal>
            <c:numRef>
              <c:f>'Z=2m-5m (Mac)15_30_45degR40cm'!$L$8:$L$23</c:f>
              <c:numCache>
                <c:formatCode>0.0</c:formatCode>
                <c:ptCount val="16"/>
                <c:pt idx="0">
                  <c:v>2</c:v>
                </c:pt>
                <c:pt idx="1">
                  <c:v>2.2000000000000002</c:v>
                </c:pt>
                <c:pt idx="2">
                  <c:v>2.4</c:v>
                </c:pt>
                <c:pt idx="3">
                  <c:v>2.6</c:v>
                </c:pt>
                <c:pt idx="4">
                  <c:v>2.8</c:v>
                </c:pt>
                <c:pt idx="5">
                  <c:v>3</c:v>
                </c:pt>
                <c:pt idx="6">
                  <c:v>3.2</c:v>
                </c:pt>
                <c:pt idx="7">
                  <c:v>3.4</c:v>
                </c:pt>
                <c:pt idx="8">
                  <c:v>3.6</c:v>
                </c:pt>
                <c:pt idx="9">
                  <c:v>3.8</c:v>
                </c:pt>
                <c:pt idx="10">
                  <c:v>4</c:v>
                </c:pt>
                <c:pt idx="11">
                  <c:v>4.2</c:v>
                </c:pt>
                <c:pt idx="12">
                  <c:v>4.4000000000000004</c:v>
                </c:pt>
                <c:pt idx="13">
                  <c:v>4.5999999999999996</c:v>
                </c:pt>
                <c:pt idx="14">
                  <c:v>4.8</c:v>
                </c:pt>
                <c:pt idx="15">
                  <c:v>5</c:v>
                </c:pt>
              </c:numCache>
            </c:numRef>
          </c:xVal>
          <c:yVal>
            <c:numRef>
              <c:f>'Z=2m-5m (Mac)15_30_45degR40cm'!$X$8:$X$23</c:f>
              <c:numCache>
                <c:formatCode>0.00</c:formatCode>
                <c:ptCount val="16"/>
                <c:pt idx="0">
                  <c:v>-6.5577199480000042E-2</c:v>
                </c:pt>
                <c:pt idx="1">
                  <c:v>-0.14288819429999872</c:v>
                </c:pt>
                <c:pt idx="2">
                  <c:v>-0.41563098929999276</c:v>
                </c:pt>
                <c:pt idx="3">
                  <c:v>-1.9702046149999708</c:v>
                </c:pt>
                <c:pt idx="4">
                  <c:v>-9.904158989999523</c:v>
                </c:pt>
                <c:pt idx="5">
                  <c:v>6.6012632500001001</c:v>
                </c:pt>
                <c:pt idx="6">
                  <c:v>-3.9506100799999166</c:v>
                </c:pt>
                <c:pt idx="7">
                  <c:v>-1.0642163530000075</c:v>
                </c:pt>
                <c:pt idx="8">
                  <c:v>-0.23138864557999975</c:v>
                </c:pt>
                <c:pt idx="9">
                  <c:v>-0.12257176794000015</c:v>
                </c:pt>
                <c:pt idx="10">
                  <c:v>-0.3153535839000004</c:v>
                </c:pt>
                <c:pt idx="11">
                  <c:v>-2.9833142309999836</c:v>
                </c:pt>
                <c:pt idx="12">
                  <c:v>-15.108888959999845</c:v>
                </c:pt>
                <c:pt idx="13">
                  <c:v>2.9836181600001455</c:v>
                </c:pt>
                <c:pt idx="14">
                  <c:v>8.0894092130000264</c:v>
                </c:pt>
                <c:pt idx="15">
                  <c:v>1.5862699011000032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260672"/>
        <c:axId val="78905344"/>
      </c:scatterChart>
      <c:valAx>
        <c:axId val="77260672"/>
        <c:scaling>
          <c:orientation val="minMax"/>
          <c:max val="5"/>
          <c:min val="2"/>
        </c:scaling>
        <c:delete val="0"/>
        <c:axPos val="b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Z (m)</a:t>
                </a:r>
              </a:p>
            </c:rich>
          </c:tx>
          <c:layout/>
          <c:overlay val="0"/>
        </c:title>
        <c:numFmt formatCode="0.0" sourceLinked="1"/>
        <c:majorTickMark val="none"/>
        <c:minorTickMark val="none"/>
        <c:tickLblPos val="nextTo"/>
        <c:crossAx val="78905344"/>
        <c:crosses val="autoZero"/>
        <c:crossBetween val="midCat"/>
      </c:valAx>
      <c:valAx>
        <c:axId val="78905344"/>
        <c:scaling>
          <c:orientation val="minMax"/>
          <c:max val="25"/>
          <c:min val="-25"/>
        </c:scaling>
        <c:delete val="0"/>
        <c:axPos val="l"/>
        <c:majorGridlines>
          <c:spPr>
            <a:ln>
              <a:solidFill>
                <a:schemeClr val="accent1"/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dB (Gauss)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772606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7849261025173249"/>
          <c:y val="0.18638075743908403"/>
          <c:w val="0.17998540395697923"/>
          <c:h val="0.2136377858118083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ABA701C-BD42-409B-ABA7-B1F05CBAC2A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EBC9256-1DAB-4262-A7AD-BF38A13E1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486">
              <a:defRPr/>
            </a:pPr>
            <a:r>
              <a:rPr lang="en-US" dirty="0" smtClean="0"/>
              <a:t>Outline: see slide 10 for quick answers to each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D9E0C-DCB6-44DD-A850-1E117A779CE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70D6C-1CE9-47E8-A573-C8AD233FF8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4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486">
              <a:defRPr/>
            </a:pPr>
            <a:r>
              <a:rPr lang="en-US" dirty="0" smtClean="0"/>
              <a:t>Here is a plot</a:t>
            </a:r>
            <a:r>
              <a:rPr lang="en-US" baseline="0" dirty="0" smtClean="0"/>
              <a:t> of the fractional deviation of the B-field from ideal (measured at the mid-plane between coils, for</a:t>
            </a:r>
          </a:p>
          <a:p>
            <a:pPr defTabSz="966486">
              <a:defRPr/>
            </a:pPr>
            <a:r>
              <a:rPr lang="en-US" baseline="0" dirty="0" smtClean="0"/>
              <a:t>radii between 0.5 and 2 m) for a coil that was made with a stack height 2mm too large.  Upper left: closest to</a:t>
            </a:r>
          </a:p>
          <a:p>
            <a:pPr defTabSz="966486">
              <a:defRPr/>
            </a:pPr>
            <a:r>
              <a:rPr lang="en-US" baseline="0" dirty="0" smtClean="0"/>
              <a:t>beam edge aligned, upper right: centered, below left: coil aligned on outer edge.  Main point: 1 -2mm imperfections</a:t>
            </a:r>
          </a:p>
          <a:p>
            <a:pPr defTabSz="966486">
              <a:defRPr/>
            </a:pPr>
            <a:r>
              <a:rPr lang="en-US" baseline="0" dirty="0" smtClean="0"/>
              <a:t>create problems which are barely at the noticeable level.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D9E0C-DCB6-44DD-A850-1E117A779CE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486">
              <a:defRPr/>
            </a:pPr>
            <a:r>
              <a:rPr lang="en-US" dirty="0" smtClean="0"/>
              <a:t>brief</a:t>
            </a:r>
            <a:r>
              <a:rPr lang="en-US" baseline="0" dirty="0" smtClean="0"/>
              <a:t> answers to </a:t>
            </a:r>
            <a:r>
              <a:rPr lang="en-US" baseline="0" smtClean="0"/>
              <a:t>the various points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D9E0C-DCB6-44DD-A850-1E117A779CE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8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4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7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9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4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5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4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BEEA-B9D0-4849-B3EB-DC69818B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9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 bwMode="auto">
          <a:xfrm>
            <a:off x="381000" y="9144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Content Placeholder 2"/>
          <p:cNvSpPr>
            <a:spLocks noGrp="1"/>
          </p:cNvSpPr>
          <p:nvPr>
            <p:ph type="subTitle" idx="1"/>
          </p:nvPr>
        </p:nvSpPr>
        <p:spPr>
          <a:xfrm>
            <a:off x="341561" y="1431062"/>
            <a:ext cx="8229600" cy="4611915"/>
          </a:xfrm>
        </p:spPr>
        <p:txBody>
          <a:bodyPr/>
          <a:lstStyle/>
          <a:p>
            <a:pPr marL="342900" lvl="0" indent="-342900" algn="l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 Requirements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 to Manufacturing Imperfections</a:t>
            </a: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</a:p>
          <a:p>
            <a:pPr marL="742950" lvl="1" indent="-28575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to map field</a:t>
            </a:r>
          </a:p>
          <a:p>
            <a:pPr marL="742950" lvl="1" indent="-28575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deviation from ideal model</a:t>
            </a:r>
          </a:p>
          <a:p>
            <a:pPr marL="742950" lvl="1" indent="-28575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 to error tables</a:t>
            </a:r>
          </a:p>
          <a:p>
            <a:pPr marL="342900" indent="-342900" algn="l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Project Plan</a:t>
            </a:r>
          </a:p>
          <a:p>
            <a:pPr marL="742950" lvl="1" indent="-28575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prototyping,  data-taking plans,  analysis plans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62000" y="232227"/>
            <a:ext cx="7772400" cy="1028700"/>
          </a:xfrm>
          <a:prstGeom prst="rect">
            <a:avLst/>
          </a:prstGeom>
          <a:solidFill>
            <a:srgbClr val="C6C4D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CLAS12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Torus Magnetic Field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Mapping</a:t>
            </a:r>
            <a:endParaRPr lang="en-US" altLang="en-US" sz="3600" kern="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98618" y="2859857"/>
            <a:ext cx="3843337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Team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Physicist: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Mestayer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Hall B Engineers: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Renuka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Ghoshal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Ghoshal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Ruben Fair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Accelerator: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Ken Baggett, Joe Meyers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Shift Personnel: collaboration 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913706" y="159905"/>
            <a:ext cx="7404591" cy="523220"/>
          </a:xfrm>
          <a:prstGeom prst="rect">
            <a:avLst/>
          </a:prstGeom>
          <a:solidFill>
            <a:srgbClr val="C6C4D4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 Mapping Sensor Head Mechanical Sketch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24" y="823151"/>
            <a:ext cx="3845858" cy="5943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2" y="823151"/>
            <a:ext cx="3845858" cy="5943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06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6C4D4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Torus Mapper Prototype: Build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447800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adjust test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of ~2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Tesla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nlarge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 to accommodate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tube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roduce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gradient of ~2% per cm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build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prototype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sensor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cylindrical sensor head containing three 1-dimensional Hall probes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 rod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connections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tube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tube assembly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and survey points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translation system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analysis and display software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control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system: motion, data-taking runs, interlocks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06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6C4D4"/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Torus Mapper Prototype: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8229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Test operation of prototype</a:t>
            </a:r>
          </a:p>
          <a:p>
            <a:pPr lvl="1"/>
            <a:r>
              <a:rPr lang="en-US" dirty="0"/>
              <a:t>Do all systems work?</a:t>
            </a:r>
          </a:p>
          <a:p>
            <a:pPr lvl="2"/>
            <a:r>
              <a:rPr lang="en-US" dirty="0"/>
              <a:t>placement and survey </a:t>
            </a:r>
          </a:p>
          <a:p>
            <a:pPr lvl="2"/>
            <a:r>
              <a:rPr lang="en-US" dirty="0"/>
              <a:t>rotating and moving of sensor</a:t>
            </a:r>
          </a:p>
          <a:p>
            <a:pPr lvl="2"/>
            <a:r>
              <a:rPr lang="en-US" dirty="0"/>
              <a:t>signal readout under various conditions; noise measurement</a:t>
            </a:r>
          </a:p>
          <a:p>
            <a:pPr lvl="2"/>
            <a:r>
              <a:rPr lang="en-US" dirty="0"/>
              <a:t>quick ‘real-time’ analysis of results</a:t>
            </a:r>
          </a:p>
          <a:p>
            <a:pPr lvl="1"/>
            <a:r>
              <a:rPr lang="en-US" dirty="0"/>
              <a:t>Do procedures make sense?  How long does a scan take?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Verify reproducibility to better than 0.1%</a:t>
            </a:r>
          </a:p>
          <a:p>
            <a:pPr lvl="1"/>
            <a:r>
              <a:rPr lang="en-US" dirty="0"/>
              <a:t>many scans, no changes</a:t>
            </a:r>
          </a:p>
          <a:p>
            <a:pPr lvl="1"/>
            <a:r>
              <a:rPr lang="en-US" dirty="0"/>
              <a:t>changing </a:t>
            </a:r>
            <a:r>
              <a:rPr lang="en-US" dirty="0" smtClean="0"/>
              <a:t>step </a:t>
            </a:r>
            <a:r>
              <a:rPr lang="en-US" dirty="0"/>
              <a:t>size</a:t>
            </a:r>
          </a:p>
          <a:p>
            <a:pPr lvl="1"/>
            <a:r>
              <a:rPr lang="en-US" dirty="0"/>
              <a:t>changing position within magnet; removing, replacing</a:t>
            </a:r>
          </a:p>
          <a:p>
            <a:pPr lvl="1"/>
            <a:r>
              <a:rPr lang="en-US" dirty="0"/>
              <a:t>changing orientation with respect to </a:t>
            </a:r>
            <a:r>
              <a:rPr lang="en-US" dirty="0" smtClean="0"/>
              <a:t>gravity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Calibration</a:t>
            </a:r>
            <a:r>
              <a:rPr lang="en-US" b="1" dirty="0"/>
              <a:t> </a:t>
            </a:r>
            <a:r>
              <a:rPr lang="en-US" b="1" dirty="0" smtClean="0"/>
              <a:t>of Hall probes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6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Tube Holder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898"/>
            <a:ext cx="8229600" cy="4404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Move 1 Sensor  or  Fixture Holds Several ?</a:t>
            </a:r>
          </a:p>
          <a:p>
            <a:r>
              <a:rPr lang="en-US" dirty="0" smtClean="0"/>
              <a:t>my vote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Move 1 Sensor via Links</a:t>
            </a:r>
          </a:p>
          <a:p>
            <a:pPr lvl="1"/>
            <a:r>
              <a:rPr lang="en-US" sz="2400" dirty="0" smtClean="0"/>
              <a:t>Pro: mapping location flexible; single probe calibration</a:t>
            </a:r>
          </a:p>
          <a:p>
            <a:pPr lvl="1"/>
            <a:r>
              <a:rPr lang="en-US" sz="2400" dirty="0" smtClean="0"/>
              <a:t>Con: need to survey all locations within one sector</a:t>
            </a:r>
          </a:p>
          <a:p>
            <a:pPr lvl="1"/>
            <a:r>
              <a:rPr lang="en-US" sz="2400" dirty="0" smtClean="0"/>
              <a:t>Issues: where to locate link ends ?  beam axis ?</a:t>
            </a:r>
          </a:p>
          <a:p>
            <a:pPr lvl="1"/>
            <a:r>
              <a:rPr lang="en-US" sz="2400" dirty="0" smtClean="0"/>
              <a:t>Move to exact position ?</a:t>
            </a:r>
          </a:p>
          <a:p>
            <a:pPr marL="914400" lvl="2" indent="0">
              <a:buNone/>
            </a:pPr>
            <a:r>
              <a:rPr lang="en-US" sz="2200" dirty="0" smtClean="0">
                <a:sym typeface="Wingdings" panose="05000000000000000000" pitchFamily="2" charset="2"/>
              </a:rPr>
              <a:t> more complicated hardware, survey procedure</a:t>
            </a:r>
            <a:endParaRPr lang="en-US" sz="2200" dirty="0" smtClean="0"/>
          </a:p>
          <a:p>
            <a:pPr lvl="1"/>
            <a:r>
              <a:rPr lang="en-US" sz="2600" dirty="0" smtClean="0"/>
              <a:t>Move to approx. position and survey ?</a:t>
            </a:r>
          </a:p>
          <a:p>
            <a:pPr lvl="2">
              <a:buFont typeface="Wingdings"/>
              <a:buChar char="à"/>
            </a:pPr>
            <a:r>
              <a:rPr lang="en-US" sz="2000" dirty="0" smtClean="0">
                <a:sym typeface="Wingdings" panose="05000000000000000000" pitchFamily="2" charset="2"/>
              </a:rPr>
              <a:t>more complicated software</a:t>
            </a:r>
          </a:p>
          <a:p>
            <a:pPr marL="457200" lvl="1" indent="0"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CLAS12 Torus B-field Magnetic Mapping                    Mac </a:t>
            </a:r>
            <a:r>
              <a:rPr lang="en-US" dirty="0" err="1" smtClean="0"/>
              <a:t>Mestayer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13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7067080" y="4078514"/>
            <a:ext cx="1937657" cy="2002972"/>
            <a:chOff x="6749143" y="4078514"/>
            <a:chExt cx="1937657" cy="2002972"/>
          </a:xfrm>
        </p:grpSpPr>
        <p:grpSp>
          <p:nvGrpSpPr>
            <p:cNvPr id="17" name="Group 16"/>
            <p:cNvGrpSpPr/>
            <p:nvPr/>
          </p:nvGrpSpPr>
          <p:grpSpPr>
            <a:xfrm>
              <a:off x="7039429" y="4209682"/>
              <a:ext cx="1428931" cy="1509838"/>
              <a:chOff x="3295468" y="4136571"/>
              <a:chExt cx="1428931" cy="150983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352800" y="4136571"/>
                <a:ext cx="101600" cy="10595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3600000">
                <a:off x="4143828" y="4576078"/>
                <a:ext cx="101600" cy="10595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295468" y="5372089"/>
                <a:ext cx="274320" cy="27432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18181866">
                <a:off x="3265265" y="5110052"/>
                <a:ext cx="85634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 rot="18181866">
                <a:off x="3392764" y="5460393"/>
                <a:ext cx="87086" cy="90265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 rot="18181866">
                <a:off x="3907872" y="4632965"/>
                <a:ext cx="137160" cy="1371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6749143" y="4078514"/>
              <a:ext cx="1937657" cy="2002972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>
            <a:off x="7213600" y="3654871"/>
            <a:ext cx="420914" cy="307529"/>
          </a:xfrm>
          <a:custGeom>
            <a:avLst/>
            <a:gdLst>
              <a:gd name="connsiteX0" fmla="*/ 0 w 420914"/>
              <a:gd name="connsiteY0" fmla="*/ 17243 h 307529"/>
              <a:gd name="connsiteX1" fmla="*/ 304800 w 420914"/>
              <a:gd name="connsiteY1" fmla="*/ 31758 h 307529"/>
              <a:gd name="connsiteX2" fmla="*/ 420914 w 420914"/>
              <a:gd name="connsiteY2" fmla="*/ 307529 h 30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0914" h="307529">
                <a:moveTo>
                  <a:pt x="0" y="17243"/>
                </a:moveTo>
                <a:cubicBezTo>
                  <a:pt x="117324" y="310"/>
                  <a:pt x="234648" y="-16623"/>
                  <a:pt x="304800" y="31758"/>
                </a:cubicBezTo>
                <a:cubicBezTo>
                  <a:pt x="374952" y="80139"/>
                  <a:pt x="397933" y="193834"/>
                  <a:pt x="420914" y="307529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36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6C4D4"/>
          </a:solidFill>
        </p:spPr>
        <p:txBody>
          <a:bodyPr/>
          <a:lstStyle/>
          <a:p>
            <a:r>
              <a:rPr lang="en-US" dirty="0" smtClean="0"/>
              <a:t>Torus Mapping Timelines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06482"/>
              </p:ext>
            </p:extLst>
          </p:nvPr>
        </p:nvGraphicFramePr>
        <p:xfrm>
          <a:off x="457200" y="1567546"/>
          <a:ext cx="8004638" cy="4699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4766"/>
                <a:gridCol w="267864"/>
                <a:gridCol w="208280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  <a:gridCol w="238072"/>
              </a:tblGrid>
              <a:tr h="31931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Sep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Oct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Nov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Dec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Jan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Feb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Mar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Apr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May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Jun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Jul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Aug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Sep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709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Sensor Conceptual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09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Prototype Sensor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09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Fixture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09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Mapper Built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09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Location,</a:t>
                      </a:r>
                      <a:r>
                        <a:rPr lang="en-US" sz="1400" baseline="0" dirty="0" smtClean="0"/>
                        <a:t> Procedure Verified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09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Torus Ready for Installation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09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Mapper Installed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09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Torus Commissioned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4709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Mapping Done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>
            <a:off x="4455885" y="3135085"/>
            <a:ext cx="609600" cy="435733"/>
          </a:xfrm>
          <a:custGeom>
            <a:avLst/>
            <a:gdLst>
              <a:gd name="connsiteX0" fmla="*/ 0 w 609600"/>
              <a:gd name="connsiteY0" fmla="*/ 0 h 435733"/>
              <a:gd name="connsiteX1" fmla="*/ 72572 w 609600"/>
              <a:gd name="connsiteY1" fmla="*/ 14514 h 435733"/>
              <a:gd name="connsiteX2" fmla="*/ 174172 w 609600"/>
              <a:gd name="connsiteY2" fmla="*/ 29029 h 435733"/>
              <a:gd name="connsiteX3" fmla="*/ 290286 w 609600"/>
              <a:gd name="connsiteY3" fmla="*/ 116114 h 435733"/>
              <a:gd name="connsiteX4" fmla="*/ 304800 w 609600"/>
              <a:gd name="connsiteY4" fmla="*/ 159657 h 435733"/>
              <a:gd name="connsiteX5" fmla="*/ 348343 w 609600"/>
              <a:gd name="connsiteY5" fmla="*/ 261257 h 435733"/>
              <a:gd name="connsiteX6" fmla="*/ 377372 w 609600"/>
              <a:gd name="connsiteY6" fmla="*/ 362857 h 435733"/>
              <a:gd name="connsiteX7" fmla="*/ 420915 w 609600"/>
              <a:gd name="connsiteY7" fmla="*/ 391886 h 435733"/>
              <a:gd name="connsiteX8" fmla="*/ 595086 w 609600"/>
              <a:gd name="connsiteY8" fmla="*/ 435429 h 435733"/>
              <a:gd name="connsiteX9" fmla="*/ 609600 w 609600"/>
              <a:gd name="connsiteY9" fmla="*/ 435429 h 43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" h="435733">
                <a:moveTo>
                  <a:pt x="0" y="0"/>
                </a:moveTo>
                <a:cubicBezTo>
                  <a:pt x="24191" y="4838"/>
                  <a:pt x="48238" y="10458"/>
                  <a:pt x="72572" y="14514"/>
                </a:cubicBezTo>
                <a:cubicBezTo>
                  <a:pt x="106317" y="20138"/>
                  <a:pt x="141717" y="18211"/>
                  <a:pt x="174172" y="29029"/>
                </a:cubicBezTo>
                <a:cubicBezTo>
                  <a:pt x="228274" y="47063"/>
                  <a:pt x="253040" y="78869"/>
                  <a:pt x="290286" y="116114"/>
                </a:cubicBezTo>
                <a:cubicBezTo>
                  <a:pt x="295124" y="130628"/>
                  <a:pt x="299118" y="145452"/>
                  <a:pt x="304800" y="159657"/>
                </a:cubicBezTo>
                <a:cubicBezTo>
                  <a:pt x="318484" y="193868"/>
                  <a:pt x="335950" y="226558"/>
                  <a:pt x="348343" y="261257"/>
                </a:cubicBezTo>
                <a:cubicBezTo>
                  <a:pt x="360189" y="294427"/>
                  <a:pt x="360267" y="332068"/>
                  <a:pt x="377372" y="362857"/>
                </a:cubicBezTo>
                <a:cubicBezTo>
                  <a:pt x="385844" y="378106"/>
                  <a:pt x="404974" y="384801"/>
                  <a:pt x="420915" y="391886"/>
                </a:cubicBezTo>
                <a:cubicBezTo>
                  <a:pt x="483920" y="419888"/>
                  <a:pt x="527829" y="425820"/>
                  <a:pt x="595086" y="435429"/>
                </a:cubicBezTo>
                <a:cubicBezTo>
                  <a:pt x="599875" y="436113"/>
                  <a:pt x="604762" y="435429"/>
                  <a:pt x="609600" y="435429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688114" y="3715653"/>
            <a:ext cx="348343" cy="391890"/>
          </a:xfrm>
          <a:custGeom>
            <a:avLst/>
            <a:gdLst>
              <a:gd name="connsiteX0" fmla="*/ 0 w 348343"/>
              <a:gd name="connsiteY0" fmla="*/ 391890 h 391890"/>
              <a:gd name="connsiteX1" fmla="*/ 72572 w 348343"/>
              <a:gd name="connsiteY1" fmla="*/ 348347 h 391890"/>
              <a:gd name="connsiteX2" fmla="*/ 130629 w 348343"/>
              <a:gd name="connsiteY2" fmla="*/ 217718 h 391890"/>
              <a:gd name="connsiteX3" fmla="*/ 116115 w 348343"/>
              <a:gd name="connsiteY3" fmla="*/ 116118 h 391890"/>
              <a:gd name="connsiteX4" fmla="*/ 130629 w 348343"/>
              <a:gd name="connsiteY4" fmla="*/ 58061 h 391890"/>
              <a:gd name="connsiteX5" fmla="*/ 232229 w 348343"/>
              <a:gd name="connsiteY5" fmla="*/ 14518 h 391890"/>
              <a:gd name="connsiteX6" fmla="*/ 348343 w 348343"/>
              <a:gd name="connsiteY6" fmla="*/ 4 h 39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343" h="391890">
                <a:moveTo>
                  <a:pt x="0" y="391890"/>
                </a:moveTo>
                <a:cubicBezTo>
                  <a:pt x="24191" y="377376"/>
                  <a:pt x="52624" y="368295"/>
                  <a:pt x="72572" y="348347"/>
                </a:cubicBezTo>
                <a:cubicBezTo>
                  <a:pt x="86131" y="334788"/>
                  <a:pt x="126223" y="228733"/>
                  <a:pt x="130629" y="217718"/>
                </a:cubicBezTo>
                <a:cubicBezTo>
                  <a:pt x="125791" y="183851"/>
                  <a:pt x="116115" y="150328"/>
                  <a:pt x="116115" y="116118"/>
                </a:cubicBezTo>
                <a:cubicBezTo>
                  <a:pt x="116115" y="96170"/>
                  <a:pt x="119564" y="74659"/>
                  <a:pt x="130629" y="58061"/>
                </a:cubicBezTo>
                <a:cubicBezTo>
                  <a:pt x="149357" y="29969"/>
                  <a:pt x="204606" y="19540"/>
                  <a:pt x="232229" y="14518"/>
                </a:cubicBezTo>
                <a:cubicBezTo>
                  <a:pt x="315818" y="-680"/>
                  <a:pt x="302843" y="4"/>
                  <a:pt x="348343" y="4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991200" y="2523285"/>
            <a:ext cx="1074286" cy="916601"/>
          </a:xfrm>
          <a:custGeom>
            <a:avLst/>
            <a:gdLst>
              <a:gd name="connsiteX0" fmla="*/ 229 w 1074286"/>
              <a:gd name="connsiteY0" fmla="*/ 31229 h 916601"/>
              <a:gd name="connsiteX1" fmla="*/ 130857 w 1074286"/>
              <a:gd name="connsiteY1" fmla="*/ 16715 h 916601"/>
              <a:gd name="connsiteX2" fmla="*/ 798514 w 1074286"/>
              <a:gd name="connsiteY2" fmla="*/ 234429 h 916601"/>
              <a:gd name="connsiteX3" fmla="*/ 929143 w 1074286"/>
              <a:gd name="connsiteY3" fmla="*/ 742429 h 916601"/>
              <a:gd name="connsiteX4" fmla="*/ 1074286 w 1074286"/>
              <a:gd name="connsiteY4" fmla="*/ 916601 h 91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4286" h="916601">
                <a:moveTo>
                  <a:pt x="229" y="31229"/>
                </a:moveTo>
                <a:cubicBezTo>
                  <a:pt x="-981" y="7038"/>
                  <a:pt x="-2190" y="-17152"/>
                  <a:pt x="130857" y="16715"/>
                </a:cubicBezTo>
                <a:cubicBezTo>
                  <a:pt x="263904" y="50582"/>
                  <a:pt x="665466" y="113477"/>
                  <a:pt x="798514" y="234429"/>
                </a:cubicBezTo>
                <a:cubicBezTo>
                  <a:pt x="931562" y="355381"/>
                  <a:pt x="883181" y="628734"/>
                  <a:pt x="929143" y="742429"/>
                </a:cubicBezTo>
                <a:cubicBezTo>
                  <a:pt x="975105" y="856124"/>
                  <a:pt x="1024695" y="886362"/>
                  <a:pt x="1074286" y="916601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06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 bwMode="auto">
          <a:xfrm>
            <a:off x="381000" y="9144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Content Placeholder 2"/>
          <p:cNvSpPr>
            <a:spLocks noGrp="1"/>
          </p:cNvSpPr>
          <p:nvPr>
            <p:ph type="subTitle" idx="1"/>
          </p:nvPr>
        </p:nvSpPr>
        <p:spPr>
          <a:xfrm>
            <a:off x="381000" y="1103086"/>
            <a:ext cx="8229600" cy="5562600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 Requirements 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field to 0.1%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accuracy at a </a:t>
            </a:r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radius known to 0.1mm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Sensitivity to Manufacturing Imperfections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1mm</a:t>
            </a: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</a:p>
          <a:p>
            <a:pPr marL="742950" lvl="1" indent="-28575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to map field :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locations each sector, ~25 – 50 pts in z</a:t>
            </a:r>
          </a:p>
          <a:p>
            <a:pPr marL="742950" lvl="1" indent="-28575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 actual, calculate  deviation from ideal model</a:t>
            </a:r>
          </a:p>
          <a:p>
            <a:pPr marL="742950" lvl="1" indent="-28575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 to error tables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adjustable strength</a:t>
            </a:r>
          </a:p>
          <a:p>
            <a:pPr marL="342900" indent="-342900" algn="l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</a:t>
            </a:r>
          </a:p>
          <a:p>
            <a:pPr marL="742950" lvl="1" indent="-28575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sensor head with 3 Hall probes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Plan</a:t>
            </a:r>
          </a:p>
          <a:p>
            <a:pPr marL="742950" lvl="1" indent="-285750" algn="l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timeline: prototype in fall 2015, build in spring, map in June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62000" y="188686"/>
            <a:ext cx="7772400" cy="914400"/>
          </a:xfrm>
          <a:prstGeom prst="rect">
            <a:avLst/>
          </a:prstGeom>
          <a:solidFill>
            <a:srgbClr val="C6C4D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32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5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7deg10.1gevelectr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541712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6C4D4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CLAS12 Torus Magnetic Field Mapping</a:t>
            </a:r>
          </a:p>
          <a:p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Physics Requirement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8"/>
              <p:cNvSpPr txBox="1">
                <a:spLocks noChangeArrowheads="1"/>
              </p:cNvSpPr>
              <p:nvPr/>
            </p:nvSpPr>
            <p:spPr bwMode="auto">
              <a:xfrm>
                <a:off x="4428281" y="1985361"/>
                <a:ext cx="4572000" cy="3596562"/>
              </a:xfrm>
              <a:prstGeom prst="rect">
                <a:avLst/>
              </a:prstGeom>
              <a:solidFill>
                <a:srgbClr val="D8D7E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Best </a:t>
                </a:r>
                <a:r>
                  <a:rPr lang="en-US" altLang="en-US" sz="2000" dirty="0" err="1" smtClean="0">
                    <a:latin typeface="Times New Roman" pitchFamily="18" charset="0"/>
                    <a:cs typeface="Times New Roman" pitchFamily="18" charset="0"/>
                  </a:rPr>
                  <a:t>dp</a:t>
                </a:r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/p resolution is from particle trajectories near the beam-line (highest B-field) </a:t>
                </a:r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  <a:sym typeface="Wingdings" panose="05000000000000000000" pitchFamily="2" charset="2"/>
                  </a:rPr>
                  <a:t> low-angle elastic scattering</a:t>
                </a:r>
              </a:p>
              <a:p>
                <a:pPr eaLnBrk="1" hangingPunct="1"/>
                <a:endParaRPr lang="en-US" alt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Here is the trajectory of an elastically scattered electron from 11 </a:t>
                </a:r>
                <a:r>
                  <a:rPr lang="en-US" altLang="en-US" sz="2000" dirty="0" err="1" smtClean="0">
                    <a:latin typeface="Times New Roman" pitchFamily="18" charset="0"/>
                    <a:cs typeface="Times New Roman" pitchFamily="18" charset="0"/>
                  </a:rPr>
                  <a:t>GeV</a:t>
                </a:r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 beam</a:t>
                </a:r>
              </a:p>
              <a:p>
                <a:pPr eaLnBrk="1" hangingPunct="1"/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 (p = 10.1 </a:t>
                </a:r>
                <a:r>
                  <a:rPr lang="en-US" altLang="en-US" sz="2000" dirty="0" err="1" smtClean="0">
                    <a:latin typeface="Times New Roman" pitchFamily="18" charset="0"/>
                    <a:cs typeface="Times New Roman" pitchFamily="18" charset="0"/>
                  </a:rPr>
                  <a:t>GeV</a:t>
                </a:r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/c, </a:t>
                </a:r>
                <a:r>
                  <a:rPr lang="en-US" altLang="en-US" sz="2000" dirty="0" smtClean="0">
                    <a:latin typeface="Symbol" pitchFamily="18" charset="2"/>
                    <a:cs typeface="Times New Roman" pitchFamily="18" charset="0"/>
                  </a:rPr>
                  <a:t>q</a:t>
                </a:r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 = 7</a:t>
                </a:r>
                <a:r>
                  <a:rPr lang="en-US" alt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eaLnBrk="1" hangingPunct="1"/>
                <a:endParaRPr lang="en-US" alt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For this track, </a:t>
                </a:r>
                <a:r>
                  <a:rPr lang="en-US" altLang="en-US" sz="2000" dirty="0" err="1" smtClean="0">
                    <a:latin typeface="Times New Roman" pitchFamily="18" charset="0"/>
                    <a:cs typeface="Times New Roman" pitchFamily="18" charset="0"/>
                  </a:rPr>
                  <a:t>dp</a:t>
                </a:r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</a:rPr>
                  <a:t>/p ~ 0.3%</a:t>
                </a:r>
              </a:p>
              <a:p>
                <a:pPr eaLnBrk="1" hangingPunct="1"/>
                <a:endParaRPr lang="en-US" alt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altLang="en-US" sz="2000" dirty="0" smtClean="0">
                    <a:latin typeface="Times New Roman" pitchFamily="18" charset="0"/>
                    <a:cs typeface="Times New Roman" pitchFamily="18" charset="0"/>
                    <a:sym typeface="Wingdings" panose="05000000000000000000" pitchFamily="2" charset="2"/>
                  </a:rPr>
                  <a:t> </a:t>
                </a:r>
                <a:r>
                  <a:rPr lang="en-US" altLang="en-US" sz="2400" dirty="0" smtClean="0">
                    <a:latin typeface="Times New Roman" pitchFamily="18" charset="0"/>
                    <a:cs typeface="Times New Roman" pitchFamily="18" charset="0"/>
                    <a:sym typeface="Wingdings" panose="05000000000000000000" pitchFamily="2" charset="2"/>
                  </a:rPr>
                  <a:t>need to know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altLang="en-US" sz="240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en-US" alt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Wingdings" panose="05000000000000000000" pitchFamily="2" charset="2"/>
                          </a:rPr>
                          <m:t>𝐵</m:t>
                        </m:r>
                        <m:r>
                          <a:rPr lang="en-US" alt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alt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  <a:sym typeface="Wingdings" panose="05000000000000000000" pitchFamily="2" charset="2"/>
                          </a:rPr>
                          <m:t>𝑑𝑙</m:t>
                        </m:r>
                      </m:e>
                    </m:nary>
                  </m:oMath>
                </a14:m>
                <a:r>
                  <a:rPr lang="en-US" alt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400" dirty="0" smtClean="0">
                    <a:latin typeface="Times New Roman" pitchFamily="18" charset="0"/>
                    <a:cs typeface="Times New Roman" pitchFamily="18" charset="0"/>
                  </a:rPr>
                  <a:t>to</a:t>
                </a:r>
                <a:r>
                  <a:rPr lang="en-US" alt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~ 0.1%</a:t>
                </a:r>
                <a:endParaRPr lang="en-US" alt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8281" y="1985361"/>
                <a:ext cx="4572000" cy="3596562"/>
              </a:xfrm>
              <a:prstGeom prst="rect">
                <a:avLst/>
              </a:prstGeom>
              <a:blipFill rotWithShape="1">
                <a:blip r:embed="rId3"/>
                <a:stretch>
                  <a:fillRect l="-1333" t="-847" b="-28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2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31686" y="228600"/>
            <a:ext cx="7010400" cy="1208314"/>
          </a:xfrm>
          <a:solidFill>
            <a:srgbClr val="C6C4D4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 Mapping and Adjusting the CLAS12 Torus Magnetic Field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0429" y="1600200"/>
            <a:ext cx="753291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distortions: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from design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(e.g. shrinkage at low temperature 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differences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(like one coil being shifted in z, or one coil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being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wound as tight as another, etc.).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trategy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 and adjust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magnetic field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distortions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design as part of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nominal field calculation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 B-field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distorted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various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anticipated distortions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manufacturing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mapping, fit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 sum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"error B-fields"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scaled by adjustable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coefficients</a:t>
            </a:r>
          </a:p>
          <a:p>
            <a:pPr marL="342900" indent="-342900">
              <a:buFont typeface="+mj-lt"/>
              <a:buAutoNum type="arabicPeriod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 bwMode="auto">
          <a:xfrm>
            <a:off x="381000" y="9144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44713" y="2091418"/>
            <a:ext cx="4122737" cy="3724096"/>
          </a:xfrm>
          <a:prstGeom prst="rect">
            <a:avLst/>
          </a:prstGeom>
          <a:solidFill>
            <a:srgbClr val="C6C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% Change in B-field: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plotted vs. radius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coil stack too large by 2mm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coil moved down, centered, </a:t>
            </a:r>
            <a:r>
              <a:rPr lang="en-US" alt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up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à"/>
              <a:defRPr/>
            </a:pP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2 mm increase in stack size can cause field distortions of up to a few parts per thousand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à"/>
              <a:defRPr/>
            </a:pPr>
            <a:endParaRPr lang="en-US" alt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à"/>
              <a:defRPr/>
            </a:pP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large radius surface of inner coil is most critical dimension</a:t>
            </a:r>
            <a:endParaRPr lang="en-US" altLang="en-US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en-US" sz="16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479" y="1572216"/>
            <a:ext cx="4560888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682343" y="4238171"/>
            <a:ext cx="1465943" cy="4354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 bwMode="auto">
          <a:xfrm>
            <a:off x="610279" y="457200"/>
            <a:ext cx="7772400" cy="914400"/>
          </a:xfrm>
          <a:prstGeom prst="rect">
            <a:avLst/>
          </a:prstGeom>
          <a:solidFill>
            <a:srgbClr val="C6C4D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 Distortion in Coil-Winding</a:t>
            </a:r>
            <a:endParaRPr lang="en-US" sz="28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6C4D4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Effect of Change in Coil Stack Height</a:t>
            </a:r>
            <a:br>
              <a:rPr lang="en-US" sz="3200" dirty="0" smtClean="0"/>
            </a:br>
            <a:r>
              <a:rPr lang="en-US" sz="3200" dirty="0" smtClean="0"/>
              <a:t>of 1 mm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Aug. 12,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CLAS12 Torus B-field Distortions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2D519-45AE-478D-AA8B-E8A9F6FFCEB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889272"/>
              </p:ext>
            </p:extLst>
          </p:nvPr>
        </p:nvGraphicFramePr>
        <p:xfrm>
          <a:off x="263236" y="1950975"/>
          <a:ext cx="6021677" cy="404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ight Brace 8"/>
          <p:cNvSpPr/>
          <p:nvPr/>
        </p:nvSpPr>
        <p:spPr>
          <a:xfrm>
            <a:off x="5791200" y="2917825"/>
            <a:ext cx="333375" cy="146526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6496050" y="3327399"/>
            <a:ext cx="2190750" cy="646113"/>
          </a:xfrm>
          <a:prstGeom prst="rect">
            <a:avLst/>
          </a:prstGeom>
          <a:solidFill>
            <a:srgbClr val="E6E0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~ 18 Gauss change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in field; ~ 0.1 %</a:t>
            </a:r>
          </a:p>
        </p:txBody>
      </p:sp>
    </p:spTree>
    <p:extLst>
      <p:ext uri="{BB962C8B-B14F-4D97-AF65-F5344CB8AC3E}">
        <p14:creationId xmlns:p14="http://schemas.microsoft.com/office/powerpoint/2010/main" val="155954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507" y="609598"/>
            <a:ext cx="6699739" cy="5545015"/>
          </a:xfrm>
          <a:prstGeom prst="rect">
            <a:avLst/>
          </a:prstGeom>
          <a:solidFill>
            <a:srgbClr val="D8D7E1"/>
          </a:solidFill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4194628"/>
            <a:ext cx="2058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Need to </a:t>
            </a:r>
            <a:r>
              <a:rPr lang="en-US" sz="2000" u="sng" dirty="0" smtClean="0"/>
              <a:t>know</a:t>
            </a:r>
          </a:p>
          <a:p>
            <a:r>
              <a:rPr lang="en-US" sz="2000" dirty="0" smtClean="0"/>
              <a:t>radius to ~ 0.1mm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61028" y="3744687"/>
            <a:ext cx="986971" cy="624114"/>
          </a:xfrm>
          <a:prstGeom prst="straightConnector1">
            <a:avLst/>
          </a:prstGeom>
          <a:ln w="28575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6C4D4"/>
          </a:solidFill>
        </p:spPr>
        <p:txBody>
          <a:bodyPr/>
          <a:lstStyle/>
          <a:p>
            <a:r>
              <a:rPr lang="en-US" dirty="0" smtClean="0"/>
              <a:t>Fitting the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measurements</a:t>
            </a:r>
          </a:p>
          <a:p>
            <a:pPr lvl="1"/>
            <a:r>
              <a:rPr lang="en-US" dirty="0" smtClean="0"/>
              <a:t>6 </a:t>
            </a:r>
            <a:r>
              <a:rPr lang="en-US" sz="2000" dirty="0" smtClean="0"/>
              <a:t>(sectors) </a:t>
            </a:r>
            <a:r>
              <a:rPr lang="en-US" dirty="0" smtClean="0"/>
              <a:t>x 4 </a:t>
            </a:r>
            <a:r>
              <a:rPr lang="en-US" sz="2000" dirty="0" smtClean="0"/>
              <a:t>(x-y </a:t>
            </a:r>
            <a:r>
              <a:rPr lang="en-US" sz="2000" dirty="0" err="1" smtClean="0"/>
              <a:t>posn’s</a:t>
            </a:r>
            <a:r>
              <a:rPr lang="en-US" sz="2000" dirty="0" smtClean="0"/>
              <a:t>)</a:t>
            </a:r>
            <a:r>
              <a:rPr lang="en-US" dirty="0" smtClean="0"/>
              <a:t> x 3 </a:t>
            </a:r>
            <a:r>
              <a:rPr lang="en-US" sz="2000" dirty="0" smtClean="0"/>
              <a:t>(dim.) </a:t>
            </a:r>
            <a:r>
              <a:rPr lang="en-US" dirty="0" smtClean="0"/>
              <a:t>x 50 </a:t>
            </a:r>
            <a:r>
              <a:rPr lang="en-US" sz="2000" dirty="0" smtClean="0"/>
              <a:t>(z </a:t>
            </a:r>
            <a:r>
              <a:rPr lang="en-US" sz="2000" dirty="0" err="1" smtClean="0"/>
              <a:t>posn’s</a:t>
            </a:r>
            <a:r>
              <a:rPr lang="en-US" sz="2000" dirty="0" smtClean="0"/>
              <a:t>)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C00000"/>
                </a:solidFill>
              </a:rPr>
              <a:t>3600</a:t>
            </a:r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fit </a:t>
            </a:r>
            <a:r>
              <a:rPr lang="en-US" dirty="0" smtClean="0">
                <a:solidFill>
                  <a:srgbClr val="C00000"/>
                </a:solidFill>
              </a:rPr>
              <a:t>measured deviation from ideal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C00000"/>
                </a:solidFill>
              </a:rPr>
              <a:t>adjustable parameters</a:t>
            </a:r>
            <a:r>
              <a:rPr lang="en-US" dirty="0" smtClean="0"/>
              <a:t> which scale tables of calculated deviations from ideal due to </a:t>
            </a:r>
            <a:r>
              <a:rPr lang="en-US" dirty="0" smtClean="0">
                <a:solidFill>
                  <a:srgbClr val="C00000"/>
                </a:solidFill>
              </a:rPr>
              <a:t>‘unit distortions’</a:t>
            </a:r>
          </a:p>
          <a:p>
            <a:r>
              <a:rPr lang="en-US" dirty="0" smtClean="0"/>
              <a:t>Number of parameters</a:t>
            </a:r>
          </a:p>
          <a:p>
            <a:pPr lvl="1"/>
            <a:r>
              <a:rPr lang="en-US" dirty="0" smtClean="0"/>
              <a:t>6 </a:t>
            </a:r>
            <a:r>
              <a:rPr lang="en-US" sz="2000" dirty="0" smtClean="0"/>
              <a:t>(coils)</a:t>
            </a:r>
            <a:r>
              <a:rPr lang="en-US" dirty="0" smtClean="0"/>
              <a:t> x [ 2 </a:t>
            </a:r>
            <a:r>
              <a:rPr lang="en-US" sz="2000" dirty="0" smtClean="0"/>
              <a:t>(movements) </a:t>
            </a:r>
            <a:r>
              <a:rPr lang="en-US" dirty="0" smtClean="0"/>
              <a:t>+ 1 </a:t>
            </a:r>
            <a:r>
              <a:rPr lang="en-US" sz="2000" dirty="0" smtClean="0"/>
              <a:t>(expansion) </a:t>
            </a:r>
            <a:r>
              <a:rPr lang="en-US" dirty="0" smtClean="0"/>
              <a:t>] x 3 </a:t>
            </a:r>
            <a:r>
              <a:rPr lang="en-US" sz="2000" dirty="0" smtClean="0"/>
              <a:t>(dim.)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C00000"/>
                </a:solidFill>
              </a:rPr>
              <a:t>36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0810983">
            <a:off x="1562313" y="5928117"/>
            <a:ext cx="2056973" cy="369332"/>
          </a:xfrm>
          <a:prstGeom prst="rect">
            <a:avLst/>
          </a:prstGeom>
          <a:solidFill>
            <a:srgbClr val="C6C4D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 total; is 2 enough?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>
          <a:xfrm flipV="1">
            <a:off x="2548787" y="5698972"/>
            <a:ext cx="194413" cy="23398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20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Definition of </a:t>
            </a:r>
            <a:r>
              <a:rPr lang="en-US" dirty="0">
                <a:latin typeface="Symbol" panose="05050102010706020507" pitchFamily="18" charset="2"/>
              </a:rPr>
              <a:t>c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18377" y="1410311"/>
                <a:ext cx="7693901" cy="683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Symbol" panose="05050102010706020507" pitchFamily="18" charset="2"/>
                  </a:rPr>
                  <a:t>c</a:t>
                </a:r>
                <a:r>
                  <a:rPr lang="en-US" sz="2400" baseline="30000" dirty="0" smtClean="0"/>
                  <a:t>2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𝑚𝑒𝑎𝑠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𝑑𝑖𝑚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𝑩𝒎𝒆𝒂𝒔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𝑖𝑑𝑖𝑚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𝑖𝑚𝑒𝑎𝑠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)−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𝑩𝒄𝒂𝒍𝒄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𝑖𝑑𝑖𝑚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𝑖𝑚𝑒𝑎𝑠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2400" i="1" smtClean="0"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𝑖𝑑𝑖𝑚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2400" b="1" i="1" baseline="30000" smtClean="0">
                                <a:latin typeface="Cambria Math"/>
                              </a:rPr>
                              <m:t>𝟐</m:t>
                            </m:r>
                          </m:e>
                        </m:nary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77" y="1410311"/>
                <a:ext cx="7693901" cy="683520"/>
              </a:xfrm>
              <a:prstGeom prst="rect">
                <a:avLst/>
              </a:prstGeom>
              <a:blipFill rotWithShape="1">
                <a:blip r:embed="rId2"/>
                <a:stretch>
                  <a:fillRect l="-1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18377" y="3071700"/>
                <a:ext cx="75838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1" i="1" smtClean="0">
                          <a:latin typeface="Cambria Math"/>
                        </a:rPr>
                        <m:t>𝑩𝒎𝒆𝒂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𝑑𝑖𝑚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𝑖𝑚𝑒𝑎𝑠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[</m:t>
                      </m:r>
                      <m:r>
                        <a:rPr lang="en-US" b="1" i="1" smtClean="0">
                          <a:latin typeface="Cambria Math"/>
                        </a:rPr>
                        <m:t>𝑩𝒎𝒆𝒂𝒔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𝑖𝑑𝑖𝑚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𝑖𝑚𝑒𝑎𝑠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𝑩𝒊𝒅𝒆𝒂𝒍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𝑖𝑑𝑖𝑚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𝑖𝑚𝑒𝑎𝑠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77" y="3071700"/>
                <a:ext cx="7583871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1002" y="4402626"/>
                <a:ext cx="8438198" cy="338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1600" b="1" i="1">
                        <a:latin typeface="Cambria Math"/>
                      </a:rPr>
                      <m:t>𝑩</m:t>
                    </m:r>
                    <m:r>
                      <a:rPr lang="en-US" sz="1600" b="1" i="1" smtClean="0">
                        <a:latin typeface="Cambria Math"/>
                      </a:rPr>
                      <m:t>𝒄𝒂𝒍𝒄</m:t>
                    </m:r>
                    <m:r>
                      <a:rPr lang="en-US" sz="1600" b="0" i="1" smtClean="0"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latin typeface="Cambria Math"/>
                      </a:rPr>
                      <m:t>𝑖𝑑</m:t>
                    </m:r>
                    <m:r>
                      <a:rPr lang="en-US" sz="1600" b="0" i="1" smtClean="0">
                        <a:latin typeface="Cambria Math"/>
                      </a:rPr>
                      <m:t>,</m:t>
                    </m:r>
                    <m:r>
                      <a:rPr lang="en-US" sz="1600" b="0" i="1" smtClean="0">
                        <a:latin typeface="Cambria Math"/>
                      </a:rPr>
                      <m:t>𝑖𝑚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𝑐𝑜𝑖𝑙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6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𝑚𝑜𝑑𝑒</m:t>
                            </m:r>
                          </m:sub>
                          <m:sup/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1600" b="1" i="1">
                                <a:latin typeface="Cambria Math"/>
                                <a:ea typeface="Cambria Math"/>
                              </a:rPr>
                              <m:t>𝜶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1600" i="1" baseline="-25000">
                                <a:latin typeface="Cambria Math"/>
                                <a:ea typeface="Cambria Math"/>
                              </a:rPr>
                              <m:t>𝑖𝑐</m:t>
                            </m:r>
                            <m:r>
                              <a:rPr lang="en-US" sz="1600" i="1" baseline="-2500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1600" i="1" baseline="-25000">
                                <a:latin typeface="Cambria Math"/>
                                <a:ea typeface="Cambria Math"/>
                              </a:rPr>
                              <m:t>𝑖𝑚𝑜𝑑𝑒</m:t>
                            </m:r>
                            <m:r>
                              <a:rPr lang="en-US" sz="1600" b="1" i="1" baseline="-25000" smtClean="0">
                                <a:latin typeface="Cambria Math"/>
                                <a:ea typeface="Cambria Math"/>
                              </a:rPr>
                              <m:t>   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1600" b="1" i="1" smtClean="0">
                                <a:latin typeface="Cambria Math"/>
                              </a:rPr>
                              <m:t>𝑩𝒊𝒅𝒆𝒂𝒍</m:t>
                            </m:r>
                            <m:d>
                              <m:dPr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𝑖𝑑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𝑖𝑚</m:t>
                                </m:r>
                              </m:e>
                            </m:d>
                            <m:r>
                              <a:rPr lang="en-US" sz="16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600" b="1" i="1" smtClean="0">
                                <a:latin typeface="Cambria Math"/>
                              </a:rPr>
                              <m:t>𝑩𝒅𝒊𝒔𝒕𝒐𝒓𝒕𝒆𝒅</m:t>
                            </m:r>
                            <m:d>
                              <m:dPr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𝑖𝑑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𝑖𝑚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𝑖𝑐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𝑖𝑚𝑜𝑑𝑒</m:t>
                                </m:r>
                              </m:e>
                            </m:d>
                            <m:r>
                              <a:rPr lang="en-US" sz="1600" b="0" i="1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" y="4402626"/>
                <a:ext cx="8438198" cy="338747"/>
              </a:xfrm>
              <a:prstGeom prst="rect">
                <a:avLst/>
              </a:prstGeom>
              <a:blipFill rotWithShape="1">
                <a:blip r:embed="rId4"/>
                <a:stretch>
                  <a:fillRect t="-108929" b="-16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273912" y="2361472"/>
            <a:ext cx="478842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sum over measurement points and dimensions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0800" y="3625699"/>
            <a:ext cx="387939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table of  measurements minus ‘ideals’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30448" y="5165554"/>
            <a:ext cx="29718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pre-calculated table of ideal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field plus fields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due to</a:t>
            </a:r>
          </a:p>
          <a:p>
            <a:pPr algn="ctr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‘unit distortions’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286000" y="3465280"/>
            <a:ext cx="236621" cy="3456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743200" y="2135423"/>
            <a:ext cx="457200" cy="3890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07349" y="5312077"/>
            <a:ext cx="141742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adjustable parameters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916059" y="4763296"/>
            <a:ext cx="363873" cy="5318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 rot="5400000">
            <a:off x="6839346" y="3715149"/>
            <a:ext cx="265906" cy="2362199"/>
          </a:xfrm>
          <a:prstGeom prst="righ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6C4D4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We Going to Map?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Data 6"/>
          <p:cNvSpPr/>
          <p:nvPr/>
        </p:nvSpPr>
        <p:spPr>
          <a:xfrm flipV="1">
            <a:off x="2757488" y="3333750"/>
            <a:ext cx="1771650" cy="1249363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Data 7"/>
          <p:cNvSpPr/>
          <p:nvPr/>
        </p:nvSpPr>
        <p:spPr>
          <a:xfrm>
            <a:off x="2757488" y="4837113"/>
            <a:ext cx="1771650" cy="1247775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27313" y="3959225"/>
            <a:ext cx="2220912" cy="1301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9525" y="3983038"/>
            <a:ext cx="228600" cy="9048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24013" y="4005263"/>
            <a:ext cx="2195512" cy="104775"/>
          </a:xfrm>
          <a:custGeom>
            <a:avLst/>
            <a:gdLst>
              <a:gd name="connsiteX0" fmla="*/ 2195512 w 2195512"/>
              <a:gd name="connsiteY0" fmla="*/ 28685 h 104901"/>
              <a:gd name="connsiteX1" fmla="*/ 2166937 w 2195512"/>
              <a:gd name="connsiteY1" fmla="*/ 33448 h 104901"/>
              <a:gd name="connsiteX2" fmla="*/ 2143125 w 2195512"/>
              <a:gd name="connsiteY2" fmla="*/ 28685 h 104901"/>
              <a:gd name="connsiteX3" fmla="*/ 2081212 w 2195512"/>
              <a:gd name="connsiteY3" fmla="*/ 19160 h 104901"/>
              <a:gd name="connsiteX4" fmla="*/ 2062162 w 2195512"/>
              <a:gd name="connsiteY4" fmla="*/ 14398 h 104901"/>
              <a:gd name="connsiteX5" fmla="*/ 1905000 w 2195512"/>
              <a:gd name="connsiteY5" fmla="*/ 42973 h 104901"/>
              <a:gd name="connsiteX6" fmla="*/ 1828800 w 2195512"/>
              <a:gd name="connsiteY6" fmla="*/ 38210 h 104901"/>
              <a:gd name="connsiteX7" fmla="*/ 1743075 w 2195512"/>
              <a:gd name="connsiteY7" fmla="*/ 23923 h 104901"/>
              <a:gd name="connsiteX8" fmla="*/ 1695450 w 2195512"/>
              <a:gd name="connsiteY8" fmla="*/ 19160 h 104901"/>
              <a:gd name="connsiteX9" fmla="*/ 1666875 w 2195512"/>
              <a:gd name="connsiteY9" fmla="*/ 9635 h 104901"/>
              <a:gd name="connsiteX10" fmla="*/ 1652587 w 2195512"/>
              <a:gd name="connsiteY10" fmla="*/ 4873 h 104901"/>
              <a:gd name="connsiteX11" fmla="*/ 1414462 w 2195512"/>
              <a:gd name="connsiteY11" fmla="*/ 14398 h 104901"/>
              <a:gd name="connsiteX12" fmla="*/ 1381125 w 2195512"/>
              <a:gd name="connsiteY12" fmla="*/ 19160 h 104901"/>
              <a:gd name="connsiteX13" fmla="*/ 995362 w 2195512"/>
              <a:gd name="connsiteY13" fmla="*/ 9635 h 104901"/>
              <a:gd name="connsiteX14" fmla="*/ 500062 w 2195512"/>
              <a:gd name="connsiteY14" fmla="*/ 4873 h 104901"/>
              <a:gd name="connsiteX15" fmla="*/ 433387 w 2195512"/>
              <a:gd name="connsiteY15" fmla="*/ 110 h 104901"/>
              <a:gd name="connsiteX16" fmla="*/ 371475 w 2195512"/>
              <a:gd name="connsiteY16" fmla="*/ 9635 h 104901"/>
              <a:gd name="connsiteX17" fmla="*/ 319087 w 2195512"/>
              <a:gd name="connsiteY17" fmla="*/ 19160 h 104901"/>
              <a:gd name="connsiteX18" fmla="*/ 295275 w 2195512"/>
              <a:gd name="connsiteY18" fmla="*/ 23923 h 104901"/>
              <a:gd name="connsiteX19" fmla="*/ 242887 w 2195512"/>
              <a:gd name="connsiteY19" fmla="*/ 28685 h 104901"/>
              <a:gd name="connsiteX20" fmla="*/ 223837 w 2195512"/>
              <a:gd name="connsiteY20" fmla="*/ 33448 h 104901"/>
              <a:gd name="connsiteX21" fmla="*/ 200025 w 2195512"/>
              <a:gd name="connsiteY21" fmla="*/ 38210 h 104901"/>
              <a:gd name="connsiteX22" fmla="*/ 123825 w 2195512"/>
              <a:gd name="connsiteY22" fmla="*/ 62023 h 104901"/>
              <a:gd name="connsiteX23" fmla="*/ 95250 w 2195512"/>
              <a:gd name="connsiteY23" fmla="*/ 81073 h 104901"/>
              <a:gd name="connsiteX24" fmla="*/ 80962 w 2195512"/>
              <a:gd name="connsiteY24" fmla="*/ 85835 h 104901"/>
              <a:gd name="connsiteX25" fmla="*/ 0 w 2195512"/>
              <a:gd name="connsiteY25" fmla="*/ 104885 h 10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95512" h="104901">
                <a:moveTo>
                  <a:pt x="2195512" y="28685"/>
                </a:moveTo>
                <a:cubicBezTo>
                  <a:pt x="2185987" y="30273"/>
                  <a:pt x="2176593" y="33448"/>
                  <a:pt x="2166937" y="33448"/>
                </a:cubicBezTo>
                <a:cubicBezTo>
                  <a:pt x="2158842" y="33448"/>
                  <a:pt x="2151109" y="30016"/>
                  <a:pt x="2143125" y="28685"/>
                </a:cubicBezTo>
                <a:cubicBezTo>
                  <a:pt x="2115630" y="24103"/>
                  <a:pt x="2107610" y="24440"/>
                  <a:pt x="2081212" y="19160"/>
                </a:cubicBezTo>
                <a:cubicBezTo>
                  <a:pt x="2074794" y="17876"/>
                  <a:pt x="2068512" y="15985"/>
                  <a:pt x="2062162" y="14398"/>
                </a:cubicBezTo>
                <a:cubicBezTo>
                  <a:pt x="2006180" y="28394"/>
                  <a:pt x="1972176" y="38058"/>
                  <a:pt x="1905000" y="42973"/>
                </a:cubicBezTo>
                <a:cubicBezTo>
                  <a:pt x="1879618" y="44830"/>
                  <a:pt x="1854200" y="39798"/>
                  <a:pt x="1828800" y="38210"/>
                </a:cubicBezTo>
                <a:cubicBezTo>
                  <a:pt x="1793636" y="31178"/>
                  <a:pt x="1789453" y="29973"/>
                  <a:pt x="1743075" y="23923"/>
                </a:cubicBezTo>
                <a:cubicBezTo>
                  <a:pt x="1727255" y="21859"/>
                  <a:pt x="1711325" y="20748"/>
                  <a:pt x="1695450" y="19160"/>
                </a:cubicBezTo>
                <a:lnTo>
                  <a:pt x="1666875" y="9635"/>
                </a:lnTo>
                <a:lnTo>
                  <a:pt x="1652587" y="4873"/>
                </a:lnTo>
                <a:lnTo>
                  <a:pt x="1414462" y="14398"/>
                </a:lnTo>
                <a:cubicBezTo>
                  <a:pt x="1403252" y="14988"/>
                  <a:pt x="1392349" y="19288"/>
                  <a:pt x="1381125" y="19160"/>
                </a:cubicBezTo>
                <a:cubicBezTo>
                  <a:pt x="1252506" y="17698"/>
                  <a:pt x="1123972" y="11720"/>
                  <a:pt x="995362" y="9635"/>
                </a:cubicBezTo>
                <a:lnTo>
                  <a:pt x="500062" y="4873"/>
                </a:lnTo>
                <a:cubicBezTo>
                  <a:pt x="477837" y="3285"/>
                  <a:pt x="455653" y="-715"/>
                  <a:pt x="433387" y="110"/>
                </a:cubicBezTo>
                <a:cubicBezTo>
                  <a:pt x="412521" y="883"/>
                  <a:pt x="392071" y="6202"/>
                  <a:pt x="371475" y="9635"/>
                </a:cubicBezTo>
                <a:cubicBezTo>
                  <a:pt x="353968" y="12553"/>
                  <a:pt x="336532" y="15889"/>
                  <a:pt x="319087" y="19160"/>
                </a:cubicBezTo>
                <a:cubicBezTo>
                  <a:pt x="311131" y="20652"/>
                  <a:pt x="303307" y="22919"/>
                  <a:pt x="295275" y="23923"/>
                </a:cubicBezTo>
                <a:cubicBezTo>
                  <a:pt x="277876" y="26098"/>
                  <a:pt x="260350" y="27098"/>
                  <a:pt x="242887" y="28685"/>
                </a:cubicBezTo>
                <a:cubicBezTo>
                  <a:pt x="236537" y="30273"/>
                  <a:pt x="230227" y="32028"/>
                  <a:pt x="223837" y="33448"/>
                </a:cubicBezTo>
                <a:cubicBezTo>
                  <a:pt x="215935" y="35204"/>
                  <a:pt x="207791" y="35926"/>
                  <a:pt x="200025" y="38210"/>
                </a:cubicBezTo>
                <a:cubicBezTo>
                  <a:pt x="80300" y="73423"/>
                  <a:pt x="180729" y="47796"/>
                  <a:pt x="123825" y="62023"/>
                </a:cubicBezTo>
                <a:cubicBezTo>
                  <a:pt x="114300" y="68373"/>
                  <a:pt x="105257" y="75514"/>
                  <a:pt x="95250" y="81073"/>
                </a:cubicBezTo>
                <a:cubicBezTo>
                  <a:pt x="90862" y="83511"/>
                  <a:pt x="85778" y="84418"/>
                  <a:pt x="80962" y="85835"/>
                </a:cubicBezTo>
                <a:cubicBezTo>
                  <a:pt x="11742" y="106193"/>
                  <a:pt x="36982" y="104885"/>
                  <a:pt x="0" y="104885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47825" y="3995738"/>
            <a:ext cx="2176463" cy="123825"/>
          </a:xfrm>
          <a:custGeom>
            <a:avLst/>
            <a:gdLst>
              <a:gd name="connsiteX0" fmla="*/ 2176463 w 2176463"/>
              <a:gd name="connsiteY0" fmla="*/ 28575 h 123825"/>
              <a:gd name="connsiteX1" fmla="*/ 1971675 w 2176463"/>
              <a:gd name="connsiteY1" fmla="*/ 38100 h 123825"/>
              <a:gd name="connsiteX2" fmla="*/ 1885950 w 2176463"/>
              <a:gd name="connsiteY2" fmla="*/ 42863 h 123825"/>
              <a:gd name="connsiteX3" fmla="*/ 1747838 w 2176463"/>
              <a:gd name="connsiteY3" fmla="*/ 38100 h 123825"/>
              <a:gd name="connsiteX4" fmla="*/ 1524000 w 2176463"/>
              <a:gd name="connsiteY4" fmla="*/ 23813 h 123825"/>
              <a:gd name="connsiteX5" fmla="*/ 1490663 w 2176463"/>
              <a:gd name="connsiteY5" fmla="*/ 19050 h 123825"/>
              <a:gd name="connsiteX6" fmla="*/ 1457325 w 2176463"/>
              <a:gd name="connsiteY6" fmla="*/ 9525 h 123825"/>
              <a:gd name="connsiteX7" fmla="*/ 1443038 w 2176463"/>
              <a:gd name="connsiteY7" fmla="*/ 4763 h 123825"/>
              <a:gd name="connsiteX8" fmla="*/ 1385888 w 2176463"/>
              <a:gd name="connsiteY8" fmla="*/ 0 h 123825"/>
              <a:gd name="connsiteX9" fmla="*/ 1081088 w 2176463"/>
              <a:gd name="connsiteY9" fmla="*/ 14288 h 123825"/>
              <a:gd name="connsiteX10" fmla="*/ 971550 w 2176463"/>
              <a:gd name="connsiteY10" fmla="*/ 4763 h 123825"/>
              <a:gd name="connsiteX11" fmla="*/ 823913 w 2176463"/>
              <a:gd name="connsiteY11" fmla="*/ 9525 h 123825"/>
              <a:gd name="connsiteX12" fmla="*/ 742950 w 2176463"/>
              <a:gd name="connsiteY12" fmla="*/ 0 h 123825"/>
              <a:gd name="connsiteX13" fmla="*/ 409575 w 2176463"/>
              <a:gd name="connsiteY13" fmla="*/ 4763 h 123825"/>
              <a:gd name="connsiteX14" fmla="*/ 390525 w 2176463"/>
              <a:gd name="connsiteY14" fmla="*/ 9525 h 123825"/>
              <a:gd name="connsiteX15" fmla="*/ 328613 w 2176463"/>
              <a:gd name="connsiteY15" fmla="*/ 23813 h 123825"/>
              <a:gd name="connsiteX16" fmla="*/ 295275 w 2176463"/>
              <a:gd name="connsiteY16" fmla="*/ 33338 h 123825"/>
              <a:gd name="connsiteX17" fmla="*/ 233363 w 2176463"/>
              <a:gd name="connsiteY17" fmla="*/ 61913 h 123825"/>
              <a:gd name="connsiteX18" fmla="*/ 180975 w 2176463"/>
              <a:gd name="connsiteY18" fmla="*/ 109538 h 123825"/>
              <a:gd name="connsiteX19" fmla="*/ 161925 w 2176463"/>
              <a:gd name="connsiteY19" fmla="*/ 123825 h 123825"/>
              <a:gd name="connsiteX20" fmla="*/ 114300 w 2176463"/>
              <a:gd name="connsiteY20" fmla="*/ 109538 h 123825"/>
              <a:gd name="connsiteX21" fmla="*/ 76200 w 2176463"/>
              <a:gd name="connsiteY21" fmla="*/ 100013 h 123825"/>
              <a:gd name="connsiteX22" fmla="*/ 52388 w 2176463"/>
              <a:gd name="connsiteY22" fmla="*/ 80963 h 123825"/>
              <a:gd name="connsiteX23" fmla="*/ 19050 w 2176463"/>
              <a:gd name="connsiteY23" fmla="*/ 38100 h 123825"/>
              <a:gd name="connsiteX24" fmla="*/ 0 w 2176463"/>
              <a:gd name="connsiteY24" fmla="*/ 23813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76463" h="123825">
                <a:moveTo>
                  <a:pt x="2176463" y="28575"/>
                </a:moveTo>
                <a:cubicBezTo>
                  <a:pt x="2068959" y="39327"/>
                  <a:pt x="2170172" y="30316"/>
                  <a:pt x="1971675" y="38100"/>
                </a:cubicBezTo>
                <a:cubicBezTo>
                  <a:pt x="1943078" y="39221"/>
                  <a:pt x="1914525" y="41275"/>
                  <a:pt x="1885950" y="42863"/>
                </a:cubicBezTo>
                <a:lnTo>
                  <a:pt x="1747838" y="38100"/>
                </a:lnTo>
                <a:cubicBezTo>
                  <a:pt x="1674316" y="34758"/>
                  <a:pt x="1597984" y="32517"/>
                  <a:pt x="1524000" y="23813"/>
                </a:cubicBezTo>
                <a:cubicBezTo>
                  <a:pt x="1512852" y="22501"/>
                  <a:pt x="1501775" y="20638"/>
                  <a:pt x="1490663" y="19050"/>
                </a:cubicBezTo>
                <a:cubicBezTo>
                  <a:pt x="1456399" y="7630"/>
                  <a:pt x="1499194" y="21488"/>
                  <a:pt x="1457325" y="9525"/>
                </a:cubicBezTo>
                <a:cubicBezTo>
                  <a:pt x="1452498" y="8146"/>
                  <a:pt x="1448014" y="5426"/>
                  <a:pt x="1443038" y="4763"/>
                </a:cubicBezTo>
                <a:cubicBezTo>
                  <a:pt x="1424090" y="2237"/>
                  <a:pt x="1404938" y="1588"/>
                  <a:pt x="1385888" y="0"/>
                </a:cubicBezTo>
                <a:cubicBezTo>
                  <a:pt x="1258562" y="12126"/>
                  <a:pt x="1236452" y="16642"/>
                  <a:pt x="1081088" y="14288"/>
                </a:cubicBezTo>
                <a:cubicBezTo>
                  <a:pt x="1044442" y="13733"/>
                  <a:pt x="1008063" y="7938"/>
                  <a:pt x="971550" y="4763"/>
                </a:cubicBezTo>
                <a:cubicBezTo>
                  <a:pt x="922338" y="6350"/>
                  <a:pt x="873140" y="10551"/>
                  <a:pt x="823913" y="9525"/>
                </a:cubicBezTo>
                <a:cubicBezTo>
                  <a:pt x="796745" y="8959"/>
                  <a:pt x="770122" y="312"/>
                  <a:pt x="742950" y="0"/>
                </a:cubicBezTo>
                <a:lnTo>
                  <a:pt x="409575" y="4763"/>
                </a:lnTo>
                <a:cubicBezTo>
                  <a:pt x="403225" y="6350"/>
                  <a:pt x="396915" y="8105"/>
                  <a:pt x="390525" y="9525"/>
                </a:cubicBezTo>
                <a:cubicBezTo>
                  <a:pt x="357044" y="16965"/>
                  <a:pt x="369443" y="12147"/>
                  <a:pt x="328613" y="23813"/>
                </a:cubicBezTo>
                <a:cubicBezTo>
                  <a:pt x="317500" y="26988"/>
                  <a:pt x="306096" y="29280"/>
                  <a:pt x="295275" y="33338"/>
                </a:cubicBezTo>
                <a:cubicBezTo>
                  <a:pt x="289827" y="35381"/>
                  <a:pt x="246463" y="54428"/>
                  <a:pt x="233363" y="61913"/>
                </a:cubicBezTo>
                <a:cubicBezTo>
                  <a:pt x="210626" y="74906"/>
                  <a:pt x="202743" y="87770"/>
                  <a:pt x="180975" y="109538"/>
                </a:cubicBezTo>
                <a:cubicBezTo>
                  <a:pt x="175362" y="115151"/>
                  <a:pt x="168275" y="119063"/>
                  <a:pt x="161925" y="123825"/>
                </a:cubicBezTo>
                <a:cubicBezTo>
                  <a:pt x="102921" y="109076"/>
                  <a:pt x="195430" y="132718"/>
                  <a:pt x="114300" y="109538"/>
                </a:cubicBezTo>
                <a:cubicBezTo>
                  <a:pt x="101713" y="105942"/>
                  <a:pt x="88900" y="103188"/>
                  <a:pt x="76200" y="100013"/>
                </a:cubicBezTo>
                <a:cubicBezTo>
                  <a:pt x="68263" y="93663"/>
                  <a:pt x="59283" y="88432"/>
                  <a:pt x="52388" y="80963"/>
                </a:cubicBezTo>
                <a:cubicBezTo>
                  <a:pt x="40111" y="67663"/>
                  <a:pt x="34110" y="48141"/>
                  <a:pt x="19050" y="38100"/>
                </a:cubicBezTo>
                <a:cubicBezTo>
                  <a:pt x="2895" y="27330"/>
                  <a:pt x="8811" y="32622"/>
                  <a:pt x="0" y="23813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68338" y="3609975"/>
            <a:ext cx="1349375" cy="9731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24013" y="3995738"/>
            <a:ext cx="46037" cy="460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31950" y="4090988"/>
            <a:ext cx="44450" cy="460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14400" y="4264025"/>
            <a:ext cx="92075" cy="85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338263" y="4264025"/>
            <a:ext cx="90487" cy="85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55663" y="3798888"/>
            <a:ext cx="631825" cy="32067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3713" y="2833688"/>
            <a:ext cx="168275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Voltage </a:t>
            </a:r>
          </a:p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7502" y="2463800"/>
            <a:ext cx="3121025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Probes in Sensor Block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1-dimensional probes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measure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~ every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5cm in Z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>
            <a:stCxn id="21" idx="1"/>
          </p:cNvCxnSpPr>
          <p:nvPr/>
        </p:nvCxnSpPr>
        <p:spPr>
          <a:xfrm flipH="1">
            <a:off x="4191000" y="2925465"/>
            <a:ext cx="1316502" cy="9369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01888" y="2101850"/>
            <a:ext cx="2670175" cy="922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Measurement Tubes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non-magnetic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~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2” diameter Carbon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454400" y="3024188"/>
            <a:ext cx="14288" cy="863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CLAS12 Torus B-field Magnetic Mapping                    Mac Mestayer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BEEA-B9D0-4849-B3EB-DC69818B5731}" type="slidenum">
              <a:rPr lang="en-US" smtClean="0"/>
              <a:t>9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479732" y="3967308"/>
            <a:ext cx="1681417" cy="304510"/>
            <a:chOff x="5338871" y="3962110"/>
            <a:chExt cx="1681417" cy="304510"/>
          </a:xfrm>
        </p:grpSpPr>
        <p:sp>
          <p:nvSpPr>
            <p:cNvPr id="33" name="Rectangle 32"/>
            <p:cNvSpPr/>
            <p:nvPr/>
          </p:nvSpPr>
          <p:spPr>
            <a:xfrm>
              <a:off x="5338871" y="4220901"/>
              <a:ext cx="1681417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38871" y="3962110"/>
              <a:ext cx="1600200" cy="11885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5491271" y="3995655"/>
              <a:ext cx="225246" cy="22524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6554717" y="3995655"/>
              <a:ext cx="225246" cy="22524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634814" y="3715041"/>
            <a:ext cx="76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stage</a:t>
            </a:r>
            <a:endParaRPr lang="en-US" dirty="0"/>
          </a:p>
        </p:txBody>
      </p:sp>
      <p:cxnSp>
        <p:nvCxnSpPr>
          <p:cNvPr id="46" name="Straight Connector 45"/>
          <p:cNvCxnSpPr>
            <a:stCxn id="11" idx="3"/>
          </p:cNvCxnSpPr>
          <p:nvPr/>
        </p:nvCxnSpPr>
        <p:spPr>
          <a:xfrm flipV="1">
            <a:off x="4048125" y="4026735"/>
            <a:ext cx="1385888" cy="154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050579" y="40014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434013" y="40014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New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Palatino"/>
      <a:ea typeface=""/>
      <a:cs typeface=""/>
    </a:majorFont>
    <a:minorFont>
      <a:latin typeface="Palatin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1178</Words>
  <Application>Microsoft Office PowerPoint</Application>
  <PresentationFormat>On-screen Show (4:3)</PresentationFormat>
  <Paragraphs>206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Strategy for Mapping and Adjusting the CLAS12 Torus Magnetic Field</vt:lpstr>
      <vt:lpstr>PowerPoint Presentation</vt:lpstr>
      <vt:lpstr>Effect of Change in Coil Stack Height of 1 mm</vt:lpstr>
      <vt:lpstr>PowerPoint Presentation</vt:lpstr>
      <vt:lpstr>Fitting the Measurements</vt:lpstr>
      <vt:lpstr>Definition of c2</vt:lpstr>
      <vt:lpstr>How Are We Going to Map?</vt:lpstr>
      <vt:lpstr>PowerPoint Presentation</vt:lpstr>
      <vt:lpstr>Torus Mapper Prototype: Build</vt:lpstr>
      <vt:lpstr>Torus Mapper Prototype: Test</vt:lpstr>
      <vt:lpstr>Tube Holder ?</vt:lpstr>
      <vt:lpstr>Torus Mapping Timelines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mestayer</dc:creator>
  <cp:lastModifiedBy>mestayer</cp:lastModifiedBy>
  <cp:revision>58</cp:revision>
  <cp:lastPrinted>2015-08-12T20:21:22Z</cp:lastPrinted>
  <dcterms:created xsi:type="dcterms:W3CDTF">2014-04-04T19:34:41Z</dcterms:created>
  <dcterms:modified xsi:type="dcterms:W3CDTF">2015-09-24T21:08:33Z</dcterms:modified>
</cp:coreProperties>
</file>