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307" r:id="rId4"/>
    <p:sldId id="310" r:id="rId5"/>
    <p:sldId id="311" r:id="rId6"/>
    <p:sldId id="312" r:id="rId7"/>
    <p:sldId id="313" r:id="rId8"/>
    <p:sldId id="315" r:id="rId9"/>
    <p:sldId id="308" r:id="rId10"/>
    <p:sldId id="309" r:id="rId11"/>
    <p:sldId id="306" r:id="rId12"/>
    <p:sldId id="316" r:id="rId13"/>
    <p:sldId id="317" r:id="rId14"/>
    <p:sldId id="318" r:id="rId15"/>
    <p:sldId id="319" r:id="rId16"/>
    <p:sldId id="320" r:id="rId17"/>
    <p:sldId id="289" r:id="rId18"/>
    <p:sldId id="28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63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E8C8-51CE-4C82-A0EA-11D6B1FE8602}" type="datetimeFigureOut">
              <a:rPr lang="en-US" smtClean="0"/>
              <a:t>10/21/2015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E1B0A3-06B4-49BD-BD58-8467B8286442}" type="slidenum">
              <a:rPr lang="en-US" smtClean="0"/>
              <a:t>‹#›</a:t>
            </a:fld>
            <a:endParaRPr lang="en-US"/>
          </a:p>
        </p:txBody>
      </p:sp>
    </p:spTree>
    <p:extLst>
      <p:ext uri="{BB962C8B-B14F-4D97-AF65-F5344CB8AC3E}">
        <p14:creationId xmlns:p14="http://schemas.microsoft.com/office/powerpoint/2010/main" val="1566415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lIns="89464" tIns="44729" rIns="89464" bIns="44729" numCol="1" anchorCtr="0" compatLnSpc="1">
            <a:prstTxWarp prst="textNoShape">
              <a:avLst/>
            </a:prstTxWarp>
          </a:bodyPr>
          <a:lstStyle/>
          <a:p>
            <a:pPr algn="ctr" eaLnBrk="0" fontAlgn="base" hangingPunct="0">
              <a:spcBef>
                <a:spcPct val="0"/>
              </a:spcBef>
              <a:spcAft>
                <a:spcPct val="0"/>
              </a:spcAft>
            </a:pPr>
            <a:fld id="{2936AE6F-0960-42F7-9669-79FC85849ACC}" type="slidenum">
              <a:rPr lang="en-US">
                <a:solidFill>
                  <a:srgbClr val="000000"/>
                </a:solidFill>
              </a:rPr>
              <a:pPr algn="ctr" eaLnBrk="0" fontAlgn="base" hangingPunct="0">
                <a:spcBef>
                  <a:spcPct val="0"/>
                </a:spcBef>
                <a:spcAft>
                  <a:spcPct val="0"/>
                </a:spcAft>
              </a:pPr>
              <a:t>3</a:t>
            </a:fld>
            <a:endParaRPr lang="en-US" dirty="0">
              <a:solidFill>
                <a:srgbClr val="000000"/>
              </a:solidFill>
            </a:endParaRPr>
          </a:p>
        </p:txBody>
      </p:sp>
      <p:sp>
        <p:nvSpPr>
          <p:cNvPr id="39939" name="Rectangle 2"/>
          <p:cNvSpPr>
            <a:spLocks noGrp="1" noRot="1" noChangeAspect="1" noChangeArrowheads="1" noTextEdit="1"/>
          </p:cNvSpPr>
          <p:nvPr>
            <p:ph type="sldImg"/>
          </p:nvPr>
        </p:nvSpPr>
        <p:spPr bwMode="auto">
          <a:xfrm>
            <a:off x="1154113" y="688975"/>
            <a:ext cx="4560887" cy="3422650"/>
          </a:xfrm>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1170706">
              <a:spcBef>
                <a:spcPct val="0"/>
              </a:spcBef>
            </a:pPr>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Deleted</a:t>
            </a:r>
          </a:p>
          <a:p>
            <a:r>
              <a:rPr lang="en-US" dirty="0" smtClean="0"/>
              <a:t>Brightened graphic (no more shame); added current activities from previous</a:t>
            </a:r>
            <a:r>
              <a:rPr lang="en-US" baseline="0" dirty="0" smtClean="0"/>
              <a:t> version; </a:t>
            </a:r>
          </a:p>
          <a:p>
            <a:r>
              <a:rPr lang="en-US" baseline="0" dirty="0" smtClean="0"/>
              <a:t>Mary Beth please format text</a:t>
            </a:r>
            <a:endParaRPr lang="en-US" dirty="0"/>
          </a:p>
        </p:txBody>
      </p:sp>
      <p:sp>
        <p:nvSpPr>
          <p:cNvPr id="4" name="Slide Number Placeholder 3"/>
          <p:cNvSpPr>
            <a:spLocks noGrp="1"/>
          </p:cNvSpPr>
          <p:nvPr>
            <p:ph type="sldNum" sz="quarter" idx="10"/>
          </p:nvPr>
        </p:nvSpPr>
        <p:spPr/>
        <p:txBody>
          <a:bodyPr/>
          <a:lstStyle/>
          <a:p>
            <a:pPr>
              <a:defRPr/>
            </a:pPr>
            <a:fld id="{CC5D57BF-9709-4F95-A032-C1177D04A7B5}"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289367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solidFill>
                  <a:prstClr val="white"/>
                </a:solidFill>
              </a:rPr>
              <a:pPr/>
              <a:t>10/21/2015</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58F48A6-A3E1-4848-9AC3-B43F560BE4F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4592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457200" y="1290918"/>
            <a:ext cx="8229600" cy="4835245"/>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132"/>
            <a:ext cx="9144000" cy="420624"/>
          </a:xfrm>
          <a:prstGeom prst="rect">
            <a:avLst/>
          </a:prstGeom>
        </p:spPr>
      </p:pic>
      <p:sp>
        <p:nvSpPr>
          <p:cNvPr id="9" name="Slide Number Placeholder 4"/>
          <p:cNvSpPr txBox="1">
            <a:spLocks/>
          </p:cNvSpPr>
          <p:nvPr userDrawn="1"/>
        </p:nvSpPr>
        <p:spPr>
          <a:xfrm>
            <a:off x="3505200" y="6561248"/>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11" name="TextBox 10"/>
          <p:cNvSpPr txBox="1"/>
          <p:nvPr userDrawn="1"/>
        </p:nvSpPr>
        <p:spPr>
          <a:xfrm>
            <a:off x="2505981" y="6537624"/>
            <a:ext cx="955711" cy="246221"/>
          </a:xfrm>
          <a:prstGeom prst="rect">
            <a:avLst/>
          </a:prstGeom>
          <a:noFill/>
        </p:spPr>
        <p:txBody>
          <a:bodyPr wrap="none" rtlCol="0">
            <a:spAutoFit/>
          </a:bodyPr>
          <a:lstStyle/>
          <a:p>
            <a:r>
              <a:rPr lang="en-US" sz="1000" baseline="0" dirty="0" smtClean="0">
                <a:solidFill>
                  <a:schemeClr val="bg1"/>
                </a:solidFill>
                <a:latin typeface="Arial" panose="020B0604020202020204" pitchFamily="34" charset="0"/>
                <a:cs typeface="Arial" panose="020B0604020202020204" pitchFamily="34" charset="0"/>
              </a:rPr>
              <a:t>October 2015</a:t>
            </a:r>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88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5" name="Slide Number Placeholder 4"/>
          <p:cNvSpPr txBox="1">
            <a:spLocks/>
          </p:cNvSpPr>
          <p:nvPr userDrawn="1"/>
        </p:nvSpPr>
        <p:spPr>
          <a:xfrm>
            <a:off x="3505200" y="6561248"/>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8" name="TextBox 7"/>
          <p:cNvSpPr txBox="1"/>
          <p:nvPr userDrawn="1"/>
        </p:nvSpPr>
        <p:spPr>
          <a:xfrm>
            <a:off x="2505981" y="6537624"/>
            <a:ext cx="955711" cy="246221"/>
          </a:xfrm>
          <a:prstGeom prst="rect">
            <a:avLst/>
          </a:prstGeom>
          <a:noFill/>
        </p:spPr>
        <p:txBody>
          <a:bodyPr wrap="none" rtlCol="0">
            <a:spAutoFit/>
          </a:bodyPr>
          <a:lstStyle/>
          <a:p>
            <a:r>
              <a:rPr lang="en-US" sz="1000" baseline="0" dirty="0" smtClean="0">
                <a:solidFill>
                  <a:schemeClr val="bg1"/>
                </a:solidFill>
                <a:latin typeface="Arial" panose="020B0604020202020204" pitchFamily="34" charset="0"/>
                <a:cs typeface="Arial" panose="020B0604020202020204" pitchFamily="34" charset="0"/>
              </a:rPr>
              <a:t>October 2015</a:t>
            </a:r>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989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5" name="Slide Number Placeholder 4"/>
          <p:cNvSpPr txBox="1">
            <a:spLocks/>
          </p:cNvSpPr>
          <p:nvPr userDrawn="1"/>
        </p:nvSpPr>
        <p:spPr>
          <a:xfrm>
            <a:off x="3505200" y="6561248"/>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10" name="TextBox 9"/>
          <p:cNvSpPr txBox="1"/>
          <p:nvPr userDrawn="1"/>
        </p:nvSpPr>
        <p:spPr>
          <a:xfrm>
            <a:off x="2505981" y="6537624"/>
            <a:ext cx="955711" cy="246221"/>
          </a:xfrm>
          <a:prstGeom prst="rect">
            <a:avLst/>
          </a:prstGeom>
          <a:noFill/>
        </p:spPr>
        <p:txBody>
          <a:bodyPr wrap="none" rtlCol="0">
            <a:spAutoFit/>
          </a:bodyPr>
          <a:lstStyle/>
          <a:p>
            <a:r>
              <a:rPr lang="en-US" sz="1000" baseline="0" dirty="0" smtClean="0">
                <a:solidFill>
                  <a:schemeClr val="bg1"/>
                </a:solidFill>
                <a:latin typeface="Arial" panose="020B0604020202020204" pitchFamily="34" charset="0"/>
                <a:cs typeface="Arial" panose="020B0604020202020204" pitchFamily="34" charset="0"/>
              </a:rPr>
              <a:t>October 2015</a:t>
            </a:r>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986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05200" y="6394375"/>
            <a:ext cx="2133600" cy="365125"/>
          </a:xfrm>
          <a:prstGeom prst="rect">
            <a:avLst/>
          </a:prstGeom>
        </p:spPr>
        <p:txBody>
          <a:bodyPr vert="horz" lIns="91440" tIns="45720" rIns="91440" bIns="45720" rtlCol="0" anchor="ctr"/>
          <a:lstStyle>
            <a:lvl1pPr algn="ctr">
              <a:defRPr sz="1000">
                <a:solidFill>
                  <a:schemeClr val="bg1"/>
                </a:solidFill>
                <a:latin typeface="Minion Pro"/>
              </a:defRPr>
            </a:lvl1pPr>
          </a:lstStyle>
          <a:p>
            <a:pPr defTabSz="457200"/>
            <a:fld id="{65109F8C-9F4D-5945-807D-33CC9F4EE4DF}" type="datetimeFigureOut">
              <a:rPr lang="en-US" smtClean="0">
                <a:solidFill>
                  <a:prstClr val="white"/>
                </a:solidFill>
              </a:rPr>
              <a:pPr defTabSz="457200"/>
              <a:t>10/21/2015</a:t>
            </a:fld>
            <a:endParaRPr lang="en-US" dirty="0">
              <a:solidFill>
                <a:prstClr val="white"/>
              </a:solidFill>
            </a:endParaRPr>
          </a:p>
        </p:txBody>
      </p:sp>
      <p:sp>
        <p:nvSpPr>
          <p:cNvPr id="6" name="Slide Number Placeholder 5"/>
          <p:cNvSpPr>
            <a:spLocks noGrp="1"/>
          </p:cNvSpPr>
          <p:nvPr>
            <p:ph type="sldNum" sz="quarter" idx="4"/>
          </p:nvPr>
        </p:nvSpPr>
        <p:spPr>
          <a:xfrm>
            <a:off x="3505200" y="6645425"/>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pPr defTabSz="457200"/>
            <a:fld id="{B58F48A6-A3E1-4848-9AC3-B43F560BE4FE}"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222132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1680245" y="-19050"/>
            <a:ext cx="7273255" cy="666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r" defTabSz="457200" fontAlgn="base">
              <a:spcBef>
                <a:spcPct val="0"/>
              </a:spcBef>
              <a:spcAft>
                <a:spcPct val="0"/>
              </a:spcAft>
              <a:defRPr/>
            </a:pPr>
            <a:r>
              <a:rPr lang="en-US" sz="3600"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Jefferson </a:t>
            </a:r>
            <a:r>
              <a:rPr lang="en-US" sz="3600" b="1" kern="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Lab Status</a:t>
            </a:r>
            <a:endParaRPr lang="en-US" sz="3600"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itle 1"/>
          <p:cNvSpPr txBox="1">
            <a:spLocks/>
          </p:cNvSpPr>
          <p:nvPr/>
        </p:nvSpPr>
        <p:spPr bwMode="auto">
          <a:xfrm>
            <a:off x="-12070" y="6019800"/>
            <a:ext cx="2714625"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defTabSz="457200" fontAlgn="base">
              <a:spcBef>
                <a:spcPct val="0"/>
              </a:spcBef>
              <a:spcAft>
                <a:spcPct val="0"/>
              </a:spcAft>
              <a:defRPr/>
            </a:pPr>
            <a:r>
              <a:rPr lang="en-US" b="1" kern="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Bob </a:t>
            </a:r>
            <a:r>
              <a:rPr lang="en-US" b="1" kern="0"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McKeown</a:t>
            </a:r>
            <a:endParaRPr lang="en-US"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defTabSz="457200" fontAlgn="base">
              <a:spcBef>
                <a:spcPct val="0"/>
              </a:spcBef>
              <a:spcAft>
                <a:spcPct val="0"/>
              </a:spcAft>
              <a:defRPr/>
            </a:pPr>
            <a:r>
              <a:rPr lang="en-US" sz="1600" b="1" kern="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October 21, </a:t>
            </a:r>
            <a:r>
              <a:rPr lang="en-US" sz="1600"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2015</a:t>
            </a:r>
          </a:p>
        </p:txBody>
      </p:sp>
      <p:sp>
        <p:nvSpPr>
          <p:cNvPr id="2" name="AutoShape 2" descr="imap://bmck@mail.jlab.org:993/fetch%3EUID%3E/INBOX%3E278150?part=1.2&amp;type=image/jpeg&amp;filename=Version%20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p://bmck@mail.jlab.org:993/fetch%3EUID%3E/INBOX%3E278150?part=1.2&amp;type=image/jpeg&amp;filename=Version%205.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p://bmck@mail.jlab.org:993/fetch%3EUID%3E/INBOX%3E278150?part=1.2&amp;type=image/jpeg&amp;filename=Version%205.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descr="C:\Users\bmck\Desktop\D_drive\Jlab\DOE\2015\phot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9600"/>
            <a:ext cx="9144000" cy="552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513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477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88"/>
          <a:stretch/>
        </p:blipFill>
        <p:spPr bwMode="auto">
          <a:xfrm>
            <a:off x="236082" y="190499"/>
            <a:ext cx="8668019" cy="61260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527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idx="1"/>
          </p:nvPr>
        </p:nvSpPr>
        <p:spPr/>
        <p:txBody>
          <a:bodyPr>
            <a:normAutofit/>
          </a:bodyPr>
          <a:lstStyle/>
          <a:p>
            <a:r>
              <a:rPr lang="en-US" sz="2800" dirty="0" smtClean="0"/>
              <a:t>Beam restoration now Nov. 9</a:t>
            </a:r>
          </a:p>
          <a:p>
            <a:r>
              <a:rPr lang="en-US" sz="2800" dirty="0" smtClean="0"/>
              <a:t>Commissioning only in 2015</a:t>
            </a:r>
          </a:p>
          <a:p>
            <a:r>
              <a:rPr lang="en-US" sz="2800" dirty="0" smtClean="0"/>
              <a:t>New schedule to be issued in early November </a:t>
            </a:r>
          </a:p>
          <a:p>
            <a:r>
              <a:rPr lang="en-US" sz="2800" dirty="0"/>
              <a:t> </a:t>
            </a:r>
            <a:r>
              <a:rPr lang="en-US" sz="2800" dirty="0" smtClean="0"/>
              <a:t>CLAS12 construction has priority in Hall B.</a:t>
            </a:r>
          </a:p>
          <a:p>
            <a:r>
              <a:rPr lang="en-US" sz="2800" dirty="0"/>
              <a:t> </a:t>
            </a:r>
            <a:r>
              <a:rPr lang="en-US" sz="2800" dirty="0" smtClean="0"/>
              <a:t>Hope to run HPS in Feb. </a:t>
            </a:r>
          </a:p>
          <a:p>
            <a:r>
              <a:rPr lang="en-US" sz="2800" dirty="0"/>
              <a:t> </a:t>
            </a:r>
            <a:r>
              <a:rPr lang="en-US" sz="2800" dirty="0" smtClean="0"/>
              <a:t>Perhaps PRAD later in April-May</a:t>
            </a:r>
            <a:endParaRPr lang="en-US" sz="2800" dirty="0"/>
          </a:p>
        </p:txBody>
      </p:sp>
    </p:spTree>
    <p:extLst>
      <p:ext uri="{BB962C8B-B14F-4D97-AF65-F5344CB8AC3E}">
        <p14:creationId xmlns:p14="http://schemas.microsoft.com/office/powerpoint/2010/main" val="1675603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NSAC 2015 LRP</a:t>
            </a:r>
            <a:endParaRPr lang="en-US" dirty="0"/>
          </a:p>
        </p:txBody>
      </p:sp>
      <p:sp>
        <p:nvSpPr>
          <p:cNvPr id="3" name="Content Placeholder 2"/>
          <p:cNvSpPr>
            <a:spLocks noGrp="1"/>
          </p:cNvSpPr>
          <p:nvPr>
            <p:ph idx="1"/>
          </p:nvPr>
        </p:nvSpPr>
        <p:spPr/>
        <p:txBody>
          <a:bodyPr>
            <a:normAutofit lnSpcReduction="10000"/>
          </a:bodyPr>
          <a:lstStyle/>
          <a:p>
            <a:r>
              <a:rPr lang="en-US" b="1" dirty="0">
                <a:solidFill>
                  <a:srgbClr val="005D9A"/>
                </a:solidFill>
                <a:latin typeface="Proxima Nova Rg"/>
              </a:rPr>
              <a:t>RECOMMENDATION I</a:t>
            </a:r>
            <a:endParaRPr lang="en-US" dirty="0">
              <a:solidFill>
                <a:srgbClr val="005D9A"/>
              </a:solidFill>
              <a:latin typeface="Proxima Nova Rg"/>
            </a:endParaRPr>
          </a:p>
          <a:p>
            <a:r>
              <a:rPr lang="en-US" b="1" dirty="0">
                <a:solidFill>
                  <a:srgbClr val="007BB0"/>
                </a:solidFill>
                <a:latin typeface="Proxima Nova Lt"/>
              </a:rPr>
              <a:t>The progress achieved under the guidance of the 2007 Long Range Plan has reinforced U.S. world leadership in nuclear science. The highest priority in this 2015 Plan is to capitalize on the investments made.</a:t>
            </a:r>
            <a:endParaRPr lang="en-US" dirty="0">
              <a:solidFill>
                <a:srgbClr val="007BB0"/>
              </a:solidFill>
              <a:latin typeface="Proxima Nova Lt"/>
            </a:endParaRPr>
          </a:p>
          <a:p>
            <a:r>
              <a:rPr lang="en-US" i="1" dirty="0">
                <a:solidFill>
                  <a:srgbClr val="404041"/>
                </a:solidFill>
                <a:latin typeface="Proxima Nova Rg"/>
              </a:rPr>
              <a:t>With the imminent completion of the CEBAF 12-GeV Upgrade, its forefront program of using electrons to unfold the quark and gluon structure of hadrons and nuclei and to probe the Standard Model must be realized.</a:t>
            </a:r>
            <a:endParaRPr lang="en-US" dirty="0">
              <a:solidFill>
                <a:srgbClr val="404041"/>
              </a:solidFill>
              <a:latin typeface="Proxima Nova Rg"/>
            </a:endParaRPr>
          </a:p>
          <a:p>
            <a:r>
              <a:rPr lang="en-US" i="1" dirty="0">
                <a:solidFill>
                  <a:srgbClr val="404041"/>
                </a:solidFill>
                <a:latin typeface="Proxima Nova Rg"/>
              </a:rPr>
              <a:t>Expeditiously completing the Facility for Rare Isotope Beams (FRIB) construction is essential. Initiating its scientific program will revolutionize our understanding of nuclei and their role in the cosmos.</a:t>
            </a:r>
            <a:endParaRPr lang="en-US" dirty="0">
              <a:solidFill>
                <a:srgbClr val="404041"/>
              </a:solidFill>
              <a:latin typeface="Proxima Nova Rg"/>
            </a:endParaRPr>
          </a:p>
          <a:p>
            <a:r>
              <a:rPr lang="en-US" i="1" dirty="0">
                <a:solidFill>
                  <a:srgbClr val="404041"/>
                </a:solidFill>
                <a:latin typeface="Proxima Nova Rg"/>
              </a:rPr>
              <a:t>The targeted program of fundamental symmetries and neutrino research that opens new doors to physics beyond the Standard Model must be sustained.</a:t>
            </a:r>
            <a:endParaRPr lang="en-US" dirty="0">
              <a:solidFill>
                <a:srgbClr val="404041"/>
              </a:solidFill>
              <a:latin typeface="Proxima Nova Rg"/>
            </a:endParaRPr>
          </a:p>
          <a:p>
            <a:r>
              <a:rPr lang="en-US" i="1" dirty="0">
                <a:solidFill>
                  <a:srgbClr val="404041"/>
                </a:solidFill>
                <a:latin typeface="Proxima Nova Rg"/>
              </a:rPr>
              <a:t>The upgraded RHIC facility provides unique capabilities that must be utilized to explore the properties and phases of quark and gluon matter in the high temperatures of the early universe and to explore the spin structure of the proton.</a:t>
            </a:r>
            <a:endParaRPr lang="en-US" dirty="0">
              <a:solidFill>
                <a:srgbClr val="404041"/>
              </a:solidFill>
              <a:latin typeface="Proxima Nova Rg"/>
            </a:endParaRPr>
          </a:p>
          <a:p>
            <a:pPr marL="0" indent="0">
              <a:buNone/>
            </a:pPr>
            <a:endParaRPr lang="en-US" dirty="0"/>
          </a:p>
        </p:txBody>
      </p:sp>
    </p:spTree>
    <p:extLst>
      <p:ext uri="{BB962C8B-B14F-4D97-AF65-F5344CB8AC3E}">
        <p14:creationId xmlns:p14="http://schemas.microsoft.com/office/powerpoint/2010/main" val="3847602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NSAC 2015 LRP</a:t>
            </a:r>
          </a:p>
        </p:txBody>
      </p:sp>
      <p:sp>
        <p:nvSpPr>
          <p:cNvPr id="3" name="Content Placeholder 2"/>
          <p:cNvSpPr>
            <a:spLocks noGrp="1"/>
          </p:cNvSpPr>
          <p:nvPr>
            <p:ph idx="1"/>
          </p:nvPr>
        </p:nvSpPr>
        <p:spPr/>
        <p:txBody>
          <a:bodyPr/>
          <a:lstStyle/>
          <a:p>
            <a:pPr marL="0" indent="0">
              <a:buNone/>
            </a:pPr>
            <a:r>
              <a:rPr lang="en-US" b="1" dirty="0">
                <a:solidFill>
                  <a:srgbClr val="005D9A"/>
                </a:solidFill>
                <a:latin typeface="Proxima Nova Rg"/>
              </a:rPr>
              <a:t>RECOMMENDATION II</a:t>
            </a:r>
            <a:endParaRPr lang="en-US" dirty="0">
              <a:solidFill>
                <a:srgbClr val="005D9A"/>
              </a:solidFill>
              <a:latin typeface="Proxima Nova Rg"/>
            </a:endParaRPr>
          </a:p>
          <a:p>
            <a:pPr marL="0" indent="0">
              <a:buNone/>
            </a:pPr>
            <a:r>
              <a:rPr lang="en-US" i="1" dirty="0">
                <a:solidFill>
                  <a:srgbClr val="4F4B4C"/>
                </a:solidFill>
                <a:latin typeface="Proxima Nova Rg"/>
              </a:rPr>
              <a:t>The excess of matter over antimatter in the universe is one of the most compelling mysteries in all of science. The observation of </a:t>
            </a:r>
            <a:r>
              <a:rPr lang="en-US" i="1" dirty="0" err="1">
                <a:solidFill>
                  <a:srgbClr val="4F4B4C"/>
                </a:solidFill>
                <a:latin typeface="Proxima Nova Rg"/>
              </a:rPr>
              <a:t>neutrinoless</a:t>
            </a:r>
            <a:r>
              <a:rPr lang="en-US" i="1" dirty="0">
                <a:solidFill>
                  <a:srgbClr val="4F4B4C"/>
                </a:solidFill>
                <a:latin typeface="Proxima Nova Rg"/>
              </a:rPr>
              <a:t> double beta decay in nuclei would immediately demonstrate that neutrinos are their own antiparticles and would have profound implications for our understanding of the matter-antimatter mystery.</a:t>
            </a:r>
            <a:endParaRPr lang="en-US" dirty="0">
              <a:solidFill>
                <a:srgbClr val="4F4B4C"/>
              </a:solidFill>
              <a:latin typeface="Proxima Nova Rg"/>
            </a:endParaRPr>
          </a:p>
          <a:p>
            <a:pPr marL="0" indent="0">
              <a:buNone/>
            </a:pPr>
            <a:r>
              <a:rPr lang="en-US" b="1" dirty="0">
                <a:solidFill>
                  <a:srgbClr val="007BB0"/>
                </a:solidFill>
                <a:latin typeface="Proxima Nova Lt"/>
              </a:rPr>
              <a:t>We recommend the timely development and deployment of a U.S.-led ton-scale </a:t>
            </a:r>
            <a:r>
              <a:rPr lang="en-US" b="1" dirty="0" err="1">
                <a:solidFill>
                  <a:srgbClr val="007BB0"/>
                </a:solidFill>
                <a:latin typeface="Proxima Nova Lt"/>
              </a:rPr>
              <a:t>neutrinoless</a:t>
            </a:r>
            <a:r>
              <a:rPr lang="en-US" b="1" dirty="0">
                <a:solidFill>
                  <a:srgbClr val="007BB0"/>
                </a:solidFill>
                <a:latin typeface="Proxima Nova Lt"/>
              </a:rPr>
              <a:t> double beta decay experiment.</a:t>
            </a:r>
            <a:endParaRPr lang="en-US" dirty="0"/>
          </a:p>
        </p:txBody>
      </p:sp>
    </p:spTree>
    <p:extLst>
      <p:ext uri="{BB962C8B-B14F-4D97-AF65-F5344CB8AC3E}">
        <p14:creationId xmlns:p14="http://schemas.microsoft.com/office/powerpoint/2010/main" val="2268984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NSAC 2015 LRP</a:t>
            </a:r>
          </a:p>
        </p:txBody>
      </p:sp>
      <p:sp>
        <p:nvSpPr>
          <p:cNvPr id="3" name="Content Placeholder 2"/>
          <p:cNvSpPr>
            <a:spLocks noGrp="1"/>
          </p:cNvSpPr>
          <p:nvPr>
            <p:ph idx="1"/>
          </p:nvPr>
        </p:nvSpPr>
        <p:spPr/>
        <p:txBody>
          <a:bodyPr/>
          <a:lstStyle/>
          <a:p>
            <a:pPr marL="0" indent="0">
              <a:buNone/>
            </a:pPr>
            <a:r>
              <a:rPr lang="en-US" b="1" dirty="0">
                <a:solidFill>
                  <a:srgbClr val="005D9A"/>
                </a:solidFill>
                <a:latin typeface="Proxima Nova Rg"/>
              </a:rPr>
              <a:t>RECOMMENDATION III</a:t>
            </a:r>
            <a:endParaRPr lang="en-US" dirty="0">
              <a:solidFill>
                <a:srgbClr val="005D9A"/>
              </a:solidFill>
              <a:latin typeface="Proxima Nova Rg"/>
            </a:endParaRPr>
          </a:p>
          <a:p>
            <a:pPr marL="0" indent="0">
              <a:buNone/>
            </a:pPr>
            <a:r>
              <a:rPr lang="en-US" i="1" dirty="0">
                <a:solidFill>
                  <a:srgbClr val="4F4B4C"/>
                </a:solidFill>
                <a:latin typeface="Proxima Nova Rg"/>
              </a:rPr>
              <a:t>Gluons, the carriers of the strong force, bind the quarks together inside nucleons and nuclei and generate nearly all of the visible mass in the universe. Despite their importance, fundamental questions remain about the role of gluons in nucleons and nuclei. These questions can only be answered with a powerful new electron ion collider (EIC), providing unprecedented precision and versatility. The realization of this instrument is enabled by recent advances in accelerator technology.</a:t>
            </a:r>
            <a:endParaRPr lang="en-US" dirty="0">
              <a:solidFill>
                <a:srgbClr val="4F4B4C"/>
              </a:solidFill>
              <a:latin typeface="Proxima Nova Rg"/>
            </a:endParaRPr>
          </a:p>
          <a:p>
            <a:pPr marL="0" indent="0">
              <a:buNone/>
            </a:pPr>
            <a:r>
              <a:rPr lang="en-US" b="1" dirty="0">
                <a:solidFill>
                  <a:srgbClr val="007BB0"/>
                </a:solidFill>
                <a:latin typeface="Proxima Nova Lt"/>
              </a:rPr>
              <a:t>We recommend a high-energy high-luminosity polarized EIC as the highest priority for new facility construction following the completion of FRIB.</a:t>
            </a:r>
            <a:endParaRPr lang="en-US" dirty="0"/>
          </a:p>
        </p:txBody>
      </p:sp>
    </p:spTree>
    <p:extLst>
      <p:ext uri="{BB962C8B-B14F-4D97-AF65-F5344CB8AC3E}">
        <p14:creationId xmlns:p14="http://schemas.microsoft.com/office/powerpoint/2010/main" val="591763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NSAC 2015 LRP</a:t>
            </a:r>
          </a:p>
        </p:txBody>
      </p:sp>
      <p:sp>
        <p:nvSpPr>
          <p:cNvPr id="3" name="Content Placeholder 2"/>
          <p:cNvSpPr>
            <a:spLocks noGrp="1"/>
          </p:cNvSpPr>
          <p:nvPr>
            <p:ph idx="1"/>
          </p:nvPr>
        </p:nvSpPr>
        <p:spPr/>
        <p:txBody>
          <a:bodyPr/>
          <a:lstStyle/>
          <a:p>
            <a:pPr marL="0" indent="0">
              <a:buNone/>
            </a:pPr>
            <a:r>
              <a:rPr lang="en-US" b="1" dirty="0">
                <a:solidFill>
                  <a:srgbClr val="005D9A"/>
                </a:solidFill>
                <a:latin typeface="Proxima Nova Rg"/>
              </a:rPr>
              <a:t>RECOMMENDATION IV </a:t>
            </a:r>
            <a:endParaRPr lang="en-US" dirty="0">
              <a:solidFill>
                <a:srgbClr val="005D9A"/>
              </a:solidFill>
              <a:latin typeface="Proxima Nova Rg"/>
            </a:endParaRPr>
          </a:p>
          <a:p>
            <a:pPr marL="0" indent="0">
              <a:buNone/>
            </a:pPr>
            <a:r>
              <a:rPr lang="en-US" b="1" dirty="0">
                <a:solidFill>
                  <a:srgbClr val="007BB0"/>
                </a:solidFill>
                <a:latin typeface="Proxima Nova Lt"/>
              </a:rPr>
              <a:t>We recommend increasing investment in small-scale and mid-scale projects and initiatives that enable forefront research at universities and laboratories. </a:t>
            </a:r>
            <a:endParaRPr lang="en-US" dirty="0"/>
          </a:p>
        </p:txBody>
      </p:sp>
    </p:spTree>
    <p:extLst>
      <p:ext uri="{BB962C8B-B14F-4D97-AF65-F5344CB8AC3E}">
        <p14:creationId xmlns:p14="http://schemas.microsoft.com/office/powerpoint/2010/main" val="1847051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prstClr val="black"/>
                </a:solidFill>
                <a:latin typeface="Arial" charset="0"/>
              </a:rPr>
              <a:t>JLEIC: EIC at Jefferson Lab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5702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005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984677"/>
            <a:ext cx="4648200" cy="5339923"/>
          </a:xfrm>
          <a:prstGeom prst="rect">
            <a:avLst/>
          </a:prstGeom>
          <a:noFill/>
          <a:ln w="9525">
            <a:noFill/>
            <a:miter lim="800000"/>
            <a:headEnd/>
            <a:tailEnd/>
          </a:ln>
        </p:spPr>
        <p:txBody>
          <a:bodyPr wrap="square">
            <a:spAutoFit/>
          </a:bodyPr>
          <a:lstStyle/>
          <a:p>
            <a:pPr defTabSz="457200">
              <a:defRPr/>
            </a:pPr>
            <a:r>
              <a:rPr lang="en-US" sz="1400" b="1" u="sng" dirty="0" err="1">
                <a:solidFill>
                  <a:srgbClr val="002060"/>
                </a:solidFill>
                <a:latin typeface="Arial" panose="020B0604020202020204" pitchFamily="34" charset="0"/>
                <a:ea typeface="ＭＳ Ｐゴシック" pitchFamily="1" charset="-128"/>
                <a:cs typeface="Arial" panose="020B0604020202020204" pitchFamily="34" charset="0"/>
              </a:rPr>
              <a:t>JLab</a:t>
            </a:r>
            <a:r>
              <a:rPr lang="en-US" sz="1400" b="1" u="sng" dirty="0">
                <a:solidFill>
                  <a:srgbClr val="002060"/>
                </a:solidFill>
                <a:latin typeface="Arial" panose="020B0604020202020204" pitchFamily="34" charset="0"/>
                <a:ea typeface="ＭＳ Ｐゴシック" pitchFamily="1" charset="-128"/>
                <a:cs typeface="Arial" panose="020B0604020202020204" pitchFamily="34" charset="0"/>
              </a:rPr>
              <a:t> </a:t>
            </a:r>
            <a:r>
              <a:rPr lang="en-US" sz="1400" b="1" u="sng" dirty="0" smtClean="0">
                <a:solidFill>
                  <a:srgbClr val="002060"/>
                </a:solidFill>
                <a:latin typeface="Arial" panose="020B0604020202020204" pitchFamily="34" charset="0"/>
                <a:ea typeface="ＭＳ Ｐゴシック" pitchFamily="1" charset="-128"/>
                <a:cs typeface="Arial" panose="020B0604020202020204" pitchFamily="34" charset="0"/>
              </a:rPr>
              <a:t>EIC </a:t>
            </a:r>
            <a:r>
              <a:rPr lang="en-US" sz="1400" b="1" u="sng" dirty="0">
                <a:solidFill>
                  <a:srgbClr val="002060"/>
                </a:solidFill>
                <a:latin typeface="Arial" panose="020B0604020202020204" pitchFamily="34" charset="0"/>
                <a:ea typeface="ＭＳ Ｐゴシック" pitchFamily="1" charset="-128"/>
                <a:cs typeface="Arial" panose="020B0604020202020204" pitchFamily="34" charset="0"/>
              </a:rPr>
              <a:t>Figure 8 Concept</a:t>
            </a:r>
          </a:p>
          <a:p>
            <a:pPr defTabSz="457200">
              <a:defRPr/>
            </a:pPr>
            <a:endParaRPr lang="en-US" sz="500" b="1" dirty="0">
              <a:solidFill>
                <a:srgbClr val="002060"/>
              </a:solidFill>
              <a:latin typeface="Arial" panose="020B0604020202020204" pitchFamily="34" charset="0"/>
              <a:ea typeface="ＭＳ Ｐゴシック" pitchFamily="1" charset="-128"/>
              <a:cs typeface="Arial" panose="020B0604020202020204" pitchFamily="34" charset="0"/>
            </a:endParaRPr>
          </a:p>
          <a:p>
            <a:pPr marL="284163" indent="-284163" defTabSz="457200">
              <a:buFontTx/>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Initial </a:t>
            </a:r>
            <a:r>
              <a:rPr lang="en-US" sz="1300" b="1" dirty="0">
                <a:solidFill>
                  <a:prstClr val="black"/>
                </a:solidFill>
                <a:latin typeface="Arial" panose="020B0604020202020204" pitchFamily="34" charset="0"/>
                <a:ea typeface="ＭＳ Ｐゴシック" pitchFamily="1" charset="-128"/>
                <a:cs typeface="Arial" panose="020B0604020202020204" pitchFamily="34" charset="0"/>
              </a:rPr>
              <a:t>configuration</a:t>
            </a:r>
            <a:r>
              <a:rPr lang="en-US" sz="1300" dirty="0">
                <a:solidFill>
                  <a:prstClr val="black"/>
                </a:solidFill>
                <a:latin typeface="Arial" panose="020B0604020202020204" pitchFamily="34" charset="0"/>
                <a:ea typeface="ＭＳ Ｐゴシック" pitchFamily="1" charset="-128"/>
                <a:cs typeface="Arial" panose="020B0604020202020204" pitchFamily="34" charset="0"/>
              </a:rPr>
              <a:t>:</a:t>
            </a:r>
          </a:p>
          <a:p>
            <a:pPr lvl="1" indent="-171450" defTabSz="457200">
              <a:buFont typeface="Arial" pitchFamily="34" charset="0"/>
              <a:buChar char="•"/>
              <a:defRPr/>
            </a:pPr>
            <a:r>
              <a:rPr lang="en-US" sz="1300" dirty="0">
                <a:solidFill>
                  <a:prstClr val="black"/>
                </a:solidFill>
                <a:latin typeface="Arial" panose="020B0604020202020204" pitchFamily="34" charset="0"/>
                <a:ea typeface="ＭＳ Ｐゴシック" pitchFamily="1" charset="-128"/>
                <a:cs typeface="Arial" panose="020B0604020202020204" pitchFamily="34" charset="0"/>
              </a:rPr>
              <a:t>3-10 GeV on 20-100 GeV </a:t>
            </a:r>
            <a:r>
              <a:rPr lang="en-US" sz="1300" dirty="0" err="1">
                <a:solidFill>
                  <a:prstClr val="black"/>
                </a:solidFill>
                <a:latin typeface="Arial" panose="020B0604020202020204" pitchFamily="34" charset="0"/>
                <a:ea typeface="ＭＳ Ｐゴシック" pitchFamily="1" charset="-128"/>
                <a:cs typeface="Arial" panose="020B0604020202020204" pitchFamily="34" charset="0"/>
              </a:rPr>
              <a:t>ep/eA</a:t>
            </a:r>
            <a:r>
              <a:rPr lang="en-US" sz="1300" dirty="0">
                <a:solidFill>
                  <a:prstClr val="black"/>
                </a:solidFill>
                <a:latin typeface="Arial" panose="020B0604020202020204" pitchFamily="34" charset="0"/>
                <a:ea typeface="ＭＳ Ｐゴシック" pitchFamily="1" charset="-128"/>
                <a:cs typeface="Arial" panose="020B0604020202020204" pitchFamily="34" charset="0"/>
              </a:rPr>
              <a:t> collider</a:t>
            </a:r>
          </a:p>
          <a:p>
            <a:pPr lvl="1" indent="-171450" defTabSz="457200">
              <a:buFont typeface="Arial" pitchFamily="34" charset="0"/>
              <a:buChar char="•"/>
              <a:defRPr/>
            </a:pPr>
            <a:r>
              <a:rPr lang="en-US" sz="1300" dirty="0">
                <a:solidFill>
                  <a:prstClr val="black"/>
                </a:solidFill>
                <a:latin typeface="Arial" panose="020B0604020202020204" pitchFamily="34" charset="0"/>
                <a:ea typeface="ＭＳ Ｐゴシック" pitchFamily="1" charset="-128"/>
                <a:cs typeface="Arial" panose="020B0604020202020204" pitchFamily="34" charset="0"/>
              </a:rPr>
              <a:t>Optimized for high ion beam polarization:</a:t>
            </a:r>
          </a:p>
          <a:p>
            <a:pPr marL="1028700" lvl="2" indent="-285750" defTabSz="457200">
              <a:buFont typeface="Wingdings" panose="05000000000000000000" pitchFamily="2" charset="2"/>
              <a:buChar char="§"/>
              <a:defRPr/>
            </a:pPr>
            <a:r>
              <a:rPr lang="en-US" sz="1300" dirty="0">
                <a:solidFill>
                  <a:prstClr val="black"/>
                </a:solidFill>
                <a:latin typeface="Arial" panose="020B0604020202020204" pitchFamily="34" charset="0"/>
                <a:ea typeface="ＭＳ Ｐゴシック" pitchFamily="1" charset="-128"/>
                <a:cs typeface="Arial" panose="020B0604020202020204" pitchFamily="34" charset="0"/>
              </a:rPr>
              <a:t>polarized deuterons</a:t>
            </a:r>
          </a:p>
          <a:p>
            <a:pPr marL="461963" lvl="1" indent="-176213" defTabSz="457200">
              <a:buFont typeface="Arial" pitchFamily="34" charset="0"/>
              <a:buChar char="•"/>
              <a:defRPr/>
            </a:pPr>
            <a:r>
              <a:rPr lang="en-US" sz="1300" dirty="0">
                <a:solidFill>
                  <a:prstClr val="black"/>
                </a:solidFill>
                <a:latin typeface="Arial" panose="020B0604020202020204" pitchFamily="34" charset="0"/>
                <a:ea typeface="ＭＳ Ｐゴシック" pitchFamily="1" charset="-128"/>
                <a:cs typeface="Arial" panose="020B0604020202020204" pitchFamily="34" charset="0"/>
              </a:rPr>
              <a:t>Luminosity: </a:t>
            </a:r>
          </a:p>
          <a:p>
            <a:pPr marL="1028700" lvl="2" indent="-285750" defTabSz="457200">
              <a:buFont typeface="Wingdings" panose="05000000000000000000" pitchFamily="2" charset="2"/>
              <a:buChar char="§"/>
              <a:defRPr/>
            </a:pPr>
            <a:r>
              <a:rPr lang="en-US" sz="1300" dirty="0">
                <a:solidFill>
                  <a:prstClr val="black"/>
                </a:solidFill>
                <a:latin typeface="Arial" panose="020B0604020202020204" pitchFamily="34" charset="0"/>
                <a:ea typeface="ＭＳ Ｐゴシック" pitchFamily="1" charset="-128"/>
                <a:cs typeface="Arial" panose="020B0604020202020204" pitchFamily="34" charset="0"/>
              </a:rPr>
              <a:t>up to few x 10</a:t>
            </a:r>
            <a:r>
              <a:rPr lang="en-US" sz="1300" baseline="30000" dirty="0">
                <a:solidFill>
                  <a:prstClr val="black"/>
                </a:solidFill>
                <a:latin typeface="Arial" panose="020B0604020202020204" pitchFamily="34" charset="0"/>
                <a:ea typeface="ＭＳ Ｐゴシック" pitchFamily="1" charset="-128"/>
                <a:cs typeface="Arial" panose="020B0604020202020204" pitchFamily="34" charset="0"/>
              </a:rPr>
              <a:t>34</a:t>
            </a:r>
            <a:r>
              <a:rPr lang="en-US" sz="1300" dirty="0">
                <a:solidFill>
                  <a:prstClr val="black"/>
                </a:solidFill>
                <a:latin typeface="Arial" panose="020B0604020202020204" pitchFamily="34" charset="0"/>
                <a:ea typeface="ＭＳ Ｐゴシック" pitchFamily="1" charset="-128"/>
                <a:cs typeface="Arial" panose="020B0604020202020204" pitchFamily="34" charset="0"/>
              </a:rPr>
              <a:t> e-nucleons cm</a:t>
            </a:r>
            <a:r>
              <a:rPr lang="en-US" sz="1300" baseline="30000" dirty="0">
                <a:solidFill>
                  <a:prstClr val="black"/>
                </a:solidFill>
                <a:latin typeface="Arial" panose="020B0604020202020204" pitchFamily="34" charset="0"/>
                <a:ea typeface="ＭＳ Ｐゴシック" pitchFamily="1" charset="-128"/>
                <a:cs typeface="Arial" panose="020B0604020202020204" pitchFamily="34" charset="0"/>
              </a:rPr>
              <a:t>-2</a:t>
            </a:r>
            <a:r>
              <a:rPr lang="en-US" sz="1300" dirty="0">
                <a:solidFill>
                  <a:prstClr val="black"/>
                </a:solidFill>
                <a:latin typeface="Arial" panose="020B0604020202020204" pitchFamily="34" charset="0"/>
                <a:ea typeface="ＭＳ Ｐゴシック" pitchFamily="1" charset="-128"/>
                <a:cs typeface="Arial" panose="020B0604020202020204" pitchFamily="34" charset="0"/>
              </a:rPr>
              <a:t> s</a:t>
            </a:r>
            <a:r>
              <a:rPr lang="en-US" sz="1300" baseline="30000" dirty="0">
                <a:solidFill>
                  <a:prstClr val="black"/>
                </a:solidFill>
                <a:latin typeface="Arial" panose="020B0604020202020204" pitchFamily="34" charset="0"/>
                <a:ea typeface="ＭＳ Ｐゴシック" pitchFamily="1" charset="-128"/>
                <a:cs typeface="Arial" panose="020B0604020202020204" pitchFamily="34" charset="0"/>
              </a:rPr>
              <a:t>-1 </a:t>
            </a:r>
          </a:p>
          <a:p>
            <a:pPr marL="284163" lvl="2" indent="-284163" defTabSz="457200">
              <a:spcAft>
                <a:spcPts val="600"/>
              </a:spcAft>
              <a:buSzPct val="100000"/>
              <a:buFontTx/>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Low </a:t>
            </a:r>
            <a:r>
              <a:rPr lang="en-US" sz="1300" b="1" dirty="0">
                <a:solidFill>
                  <a:prstClr val="black"/>
                </a:solidFill>
                <a:latin typeface="Arial" panose="020B0604020202020204" pitchFamily="34" charset="0"/>
                <a:ea typeface="ＭＳ Ｐゴシック" pitchFamily="1" charset="-128"/>
                <a:cs typeface="Arial" panose="020B0604020202020204" pitchFamily="34" charset="0"/>
              </a:rPr>
              <a:t>technical </a:t>
            </a: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risk</a:t>
            </a:r>
            <a:endParaRPr lang="en-US" sz="1300" b="1" dirty="0">
              <a:solidFill>
                <a:prstClr val="black"/>
              </a:solidFill>
              <a:latin typeface="Arial" panose="020B0604020202020204" pitchFamily="34" charset="0"/>
              <a:ea typeface="ＭＳ Ｐゴシック" pitchFamily="1" charset="-128"/>
              <a:cs typeface="Arial" panose="020B0604020202020204" pitchFamily="34" charset="0"/>
            </a:endParaRPr>
          </a:p>
          <a:p>
            <a:pPr marL="284163" lvl="2" indent="-284163" defTabSz="457200">
              <a:buFontTx/>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Upgradable </a:t>
            </a:r>
            <a:r>
              <a:rPr lang="en-US" sz="1300" b="1" dirty="0">
                <a:solidFill>
                  <a:prstClr val="black"/>
                </a:solidFill>
                <a:latin typeface="Arial" panose="020B0604020202020204" pitchFamily="34" charset="0"/>
                <a:ea typeface="ＭＳ Ｐゴシック" pitchFamily="1" charset="-128"/>
                <a:cs typeface="Arial" panose="020B0604020202020204" pitchFamily="34" charset="0"/>
              </a:rPr>
              <a:t>to higher energies </a:t>
            </a:r>
          </a:p>
          <a:p>
            <a:pPr marL="0" lvl="2" defTabSz="457200">
              <a:defRPr/>
            </a:pPr>
            <a:r>
              <a:rPr lang="en-US" sz="1300" dirty="0">
                <a:solidFill>
                  <a:prstClr val="black"/>
                </a:solidFill>
                <a:latin typeface="Arial" panose="020B0604020202020204" pitchFamily="34" charset="0"/>
                <a:ea typeface="ＭＳ Ｐゴシック" pitchFamily="1" charset="-128"/>
                <a:cs typeface="Arial" panose="020B0604020202020204" pitchFamily="34" charset="0"/>
              </a:rPr>
              <a:t>	</a:t>
            </a:r>
            <a:r>
              <a:rPr lang="en-US" sz="1300" dirty="0" smtClean="0">
                <a:solidFill>
                  <a:prstClr val="black"/>
                </a:solidFill>
                <a:latin typeface="Arial" panose="020B0604020202020204" pitchFamily="34" charset="0"/>
                <a:ea typeface="ＭＳ Ｐゴシック" pitchFamily="1" charset="-128"/>
                <a:cs typeface="Arial" panose="020B0604020202020204" pitchFamily="34" charset="0"/>
              </a:rPr>
              <a:t>250 </a:t>
            </a:r>
            <a:r>
              <a:rPr lang="en-US" sz="1300" dirty="0">
                <a:solidFill>
                  <a:prstClr val="black"/>
                </a:solidFill>
                <a:latin typeface="Arial" panose="020B0604020202020204" pitchFamily="34" charset="0"/>
                <a:ea typeface="ＭＳ Ｐゴシック" pitchFamily="1" charset="-128"/>
                <a:cs typeface="Arial" panose="020B0604020202020204" pitchFamily="34" charset="0"/>
              </a:rPr>
              <a:t>GeV protons + 20 GeV </a:t>
            </a:r>
            <a:r>
              <a:rPr lang="en-US" sz="1300" dirty="0" smtClean="0">
                <a:solidFill>
                  <a:prstClr val="black"/>
                </a:solidFill>
                <a:latin typeface="Arial" panose="020B0604020202020204" pitchFamily="34" charset="0"/>
                <a:ea typeface="ＭＳ Ｐゴシック" pitchFamily="1" charset="-128"/>
                <a:cs typeface="Arial" panose="020B0604020202020204" pitchFamily="34" charset="0"/>
              </a:rPr>
              <a:t>electrons</a:t>
            </a:r>
          </a:p>
          <a:p>
            <a:pPr marL="0" lvl="2" defTabSz="457200">
              <a:defRPr/>
            </a:pPr>
            <a:endParaRPr lang="en-US" sz="500" dirty="0">
              <a:solidFill>
                <a:prstClr val="black"/>
              </a:solidFill>
              <a:latin typeface="Arial" panose="020B0604020202020204" pitchFamily="34" charset="0"/>
              <a:ea typeface="ＭＳ Ｐゴシック" pitchFamily="1" charset="-128"/>
              <a:cs typeface="Arial" panose="020B0604020202020204" pitchFamily="34" charset="0"/>
            </a:endParaRPr>
          </a:p>
          <a:p>
            <a:pPr marL="284163" lvl="2" indent="-284163" defTabSz="457200">
              <a:buSzPct val="100000"/>
              <a:buFontTx/>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Flexible </a:t>
            </a:r>
            <a:r>
              <a:rPr lang="en-US" sz="1300" b="1" dirty="0">
                <a:solidFill>
                  <a:prstClr val="black"/>
                </a:solidFill>
                <a:latin typeface="Arial" panose="020B0604020202020204" pitchFamily="34" charset="0"/>
                <a:ea typeface="ＭＳ Ｐゴシック" pitchFamily="1" charset="-128"/>
                <a:cs typeface="Arial" panose="020B0604020202020204" pitchFamily="34" charset="0"/>
              </a:rPr>
              <a:t>timeframe for Construction </a:t>
            </a:r>
            <a:r>
              <a:rPr lang="en-US" sz="1300" dirty="0">
                <a:solidFill>
                  <a:prstClr val="black"/>
                </a:solidFill>
                <a:latin typeface="Arial" panose="020B0604020202020204" pitchFamily="34" charset="0"/>
                <a:ea typeface="ＭＳ Ｐゴシック" pitchFamily="1" charset="-128"/>
                <a:cs typeface="Arial" panose="020B0604020202020204" pitchFamily="34" charset="0"/>
              </a:rPr>
              <a:t>	</a:t>
            </a:r>
          </a:p>
          <a:p>
            <a:pPr marL="0" lvl="2" defTabSz="457200">
              <a:buSzPct val="70000"/>
              <a:defRPr/>
            </a:pPr>
            <a:r>
              <a:rPr lang="en-US" sz="1300" dirty="0">
                <a:solidFill>
                  <a:prstClr val="black"/>
                </a:solidFill>
                <a:latin typeface="Arial" panose="020B0604020202020204" pitchFamily="34" charset="0"/>
                <a:ea typeface="ＭＳ Ｐゴシック" pitchFamily="1" charset="-128"/>
                <a:cs typeface="Arial" panose="020B0604020202020204" pitchFamily="34" charset="0"/>
              </a:rPr>
              <a:t>	</a:t>
            </a:r>
            <a:r>
              <a:rPr lang="en-US" sz="1300" dirty="0" smtClean="0">
                <a:solidFill>
                  <a:prstClr val="black"/>
                </a:solidFill>
                <a:latin typeface="Arial" panose="020B0604020202020204" pitchFamily="34" charset="0"/>
                <a:ea typeface="ＭＳ Ｐゴシック" pitchFamily="1" charset="-128"/>
                <a:cs typeface="Arial" panose="020B0604020202020204" pitchFamily="34" charset="0"/>
              </a:rPr>
              <a:t>consistent </a:t>
            </a:r>
            <a:r>
              <a:rPr lang="en-US" sz="1300" dirty="0">
                <a:solidFill>
                  <a:prstClr val="black"/>
                </a:solidFill>
                <a:latin typeface="Arial" panose="020B0604020202020204" pitchFamily="34" charset="0"/>
                <a:ea typeface="ＭＳ Ｐゴシック" pitchFamily="1" charset="-128"/>
                <a:cs typeface="Arial" panose="020B0604020202020204" pitchFamily="34" charset="0"/>
              </a:rPr>
              <a:t>w/running 12 GeV </a:t>
            </a:r>
            <a:r>
              <a:rPr lang="en-US" sz="1300" dirty="0" smtClean="0">
                <a:solidFill>
                  <a:prstClr val="black"/>
                </a:solidFill>
                <a:latin typeface="Arial" panose="020B0604020202020204" pitchFamily="34" charset="0"/>
                <a:ea typeface="ＭＳ Ｐゴシック" pitchFamily="1" charset="-128"/>
                <a:cs typeface="Arial" panose="020B0604020202020204" pitchFamily="34" charset="0"/>
              </a:rPr>
              <a:t>CEBAF</a:t>
            </a:r>
          </a:p>
          <a:p>
            <a:pPr marL="0" lvl="2" defTabSz="457200">
              <a:buSzPct val="70000"/>
              <a:defRPr/>
            </a:pPr>
            <a:endParaRPr lang="en-US" sz="500" dirty="0">
              <a:solidFill>
                <a:prstClr val="black"/>
              </a:solidFill>
              <a:latin typeface="Arial" panose="020B0604020202020204" pitchFamily="34" charset="0"/>
              <a:ea typeface="ＭＳ Ｐゴシック" pitchFamily="1" charset="-128"/>
              <a:cs typeface="Arial" panose="020B0604020202020204" pitchFamily="34" charset="0"/>
            </a:endParaRPr>
          </a:p>
          <a:p>
            <a:pPr marL="284163" lvl="2" indent="-284163" defTabSz="457200">
              <a:spcAft>
                <a:spcPts val="600"/>
              </a:spcAft>
              <a:buFontTx/>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Thorough </a:t>
            </a:r>
            <a:r>
              <a:rPr lang="en-US" sz="1300" b="1" dirty="0">
                <a:solidFill>
                  <a:prstClr val="black"/>
                </a:solidFill>
                <a:latin typeface="Arial" panose="020B0604020202020204" pitchFamily="34" charset="0"/>
                <a:ea typeface="ＭＳ Ｐゴシック" pitchFamily="1" charset="-128"/>
                <a:cs typeface="Arial" panose="020B0604020202020204" pitchFamily="34" charset="0"/>
              </a:rPr>
              <a:t>cost estimate </a:t>
            </a: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completed</a:t>
            </a:r>
          </a:p>
          <a:p>
            <a:pPr marL="0" lvl="2" defTabSz="457200">
              <a:spcAft>
                <a:spcPts val="600"/>
              </a:spcAft>
              <a:defRPr/>
            </a:pPr>
            <a:r>
              <a:rPr lang="en-US" sz="1300" b="1" dirty="0">
                <a:solidFill>
                  <a:prstClr val="black"/>
                </a:solidFill>
                <a:latin typeface="Arial" panose="020B0604020202020204" pitchFamily="34" charset="0"/>
                <a:ea typeface="ＭＳ Ｐゴシック" pitchFamily="1" charset="-128"/>
                <a:cs typeface="Arial" panose="020B0604020202020204" pitchFamily="34" charset="0"/>
              </a:rPr>
              <a:t>	</a:t>
            </a:r>
            <a:r>
              <a:rPr lang="en-US" sz="1300" dirty="0" smtClean="0">
                <a:solidFill>
                  <a:prstClr val="black"/>
                </a:solidFill>
                <a:latin typeface="Arial" panose="020B0604020202020204" pitchFamily="34" charset="0"/>
                <a:ea typeface="ＭＳ Ｐゴシック" pitchFamily="1" charset="-128"/>
                <a:cs typeface="Arial" panose="020B0604020202020204" pitchFamily="34" charset="0"/>
              </a:rPr>
              <a:t>presented </a:t>
            </a:r>
            <a:r>
              <a:rPr lang="en-US" sz="1300" dirty="0">
                <a:solidFill>
                  <a:prstClr val="black"/>
                </a:solidFill>
                <a:latin typeface="Arial" panose="020B0604020202020204" pitchFamily="34" charset="0"/>
                <a:ea typeface="ＭＳ Ｐゴシック" pitchFamily="1" charset="-128"/>
                <a:cs typeface="Arial" panose="020B0604020202020204" pitchFamily="34" charset="0"/>
              </a:rPr>
              <a:t>to NSAC EIC Review</a:t>
            </a:r>
          </a:p>
          <a:p>
            <a:pPr marL="284163" lvl="2" indent="-284163" defTabSz="457200">
              <a:buFontTx/>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Cost </a:t>
            </a:r>
            <a:r>
              <a:rPr lang="en-US" sz="1300" b="1" dirty="0">
                <a:solidFill>
                  <a:prstClr val="black"/>
                </a:solidFill>
                <a:latin typeface="Arial" panose="020B0604020202020204" pitchFamily="34" charset="0"/>
                <a:ea typeface="ＭＳ Ｐゴシック" pitchFamily="1" charset="-128"/>
                <a:cs typeface="Arial" panose="020B0604020202020204" pitchFamily="34" charset="0"/>
              </a:rPr>
              <a:t>effective </a:t>
            </a: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operations</a:t>
            </a:r>
          </a:p>
          <a:p>
            <a:pPr marL="171450" lvl="0" indent="-171450" defTabSz="457200">
              <a:buFont typeface="Arial" panose="020B0604020202020204" pitchFamily="34" charset="0"/>
              <a:buChar char="•"/>
              <a:defRPr/>
            </a:pPr>
            <a:endParaRPr lang="en-US" sz="1300" dirty="0" smtClean="0">
              <a:solidFill>
                <a:prstClr val="black"/>
              </a:solidFill>
              <a:latin typeface="Arial" panose="020B0604020202020204" pitchFamily="34" charset="0"/>
              <a:ea typeface="ＭＳ Ｐゴシック" pitchFamily="1" charset="-128"/>
              <a:cs typeface="Arial" panose="020B0604020202020204" pitchFamily="34" charset="0"/>
            </a:endParaRPr>
          </a:p>
          <a:p>
            <a:pPr marL="171450" lvl="2" indent="-171450" defTabSz="457200">
              <a:buFont typeface="Wingdings 3"/>
              <a:buChar char="&quot;"/>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sym typeface="Wingdings 3"/>
              </a:rPr>
              <a:t>Fulfills White Paper Requirements</a:t>
            </a:r>
          </a:p>
          <a:p>
            <a:pPr marL="171450" lvl="2" indent="-171450" defTabSz="457200">
              <a:buFont typeface="Wingdings 3"/>
              <a:buChar char="&quot;"/>
              <a:defRPr/>
            </a:pPr>
            <a:endParaRPr lang="en-US" sz="1300" b="1" dirty="0">
              <a:solidFill>
                <a:prstClr val="black"/>
              </a:solidFill>
              <a:latin typeface="Arial" panose="020B0604020202020204" pitchFamily="34" charset="0"/>
              <a:ea typeface="ＭＳ Ｐゴシック" pitchFamily="1" charset="-128"/>
              <a:cs typeface="Arial" panose="020B0604020202020204" pitchFamily="34" charset="0"/>
              <a:sym typeface="Wingdings 3"/>
            </a:endParaRPr>
          </a:p>
          <a:p>
            <a:pPr defTabSz="457200">
              <a:defRPr/>
            </a:pPr>
            <a:r>
              <a:rPr lang="en-US" sz="1400" b="1" u="sng" dirty="0" smtClean="0">
                <a:solidFill>
                  <a:srgbClr val="002060"/>
                </a:solidFill>
                <a:latin typeface="Arial" panose="020B0604020202020204" pitchFamily="34" charset="0"/>
                <a:ea typeface="ＭＳ Ｐゴシック" pitchFamily="1" charset="-128"/>
                <a:cs typeface="Arial" panose="020B0604020202020204" pitchFamily="34" charset="0"/>
              </a:rPr>
              <a:t>Current Activities</a:t>
            </a:r>
          </a:p>
          <a:p>
            <a:pPr defTabSz="457200">
              <a:defRPr/>
            </a:pPr>
            <a:endParaRPr lang="en-US" sz="500" b="1" dirty="0" smtClean="0">
              <a:solidFill>
                <a:srgbClr val="002060"/>
              </a:solidFill>
              <a:latin typeface="Arial" panose="020B0604020202020204" pitchFamily="34" charset="0"/>
              <a:ea typeface="ＭＳ Ｐゴシック" pitchFamily="1" charset="-128"/>
              <a:cs typeface="Arial" panose="020B0604020202020204" pitchFamily="34" charset="0"/>
            </a:endParaRPr>
          </a:p>
          <a:p>
            <a:pPr marL="284163" indent="-284163" defTabSz="457200">
              <a:buFontTx/>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Site evaluation (VA funds)</a:t>
            </a:r>
          </a:p>
          <a:p>
            <a:pPr marL="284163" indent="-284163" defTabSz="457200">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Accelerator, detector R&amp;D</a:t>
            </a:r>
          </a:p>
          <a:p>
            <a:pPr marL="284163" lvl="0" indent="-284163" defTabSz="457200">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Design optimization</a:t>
            </a:r>
          </a:p>
          <a:p>
            <a:pPr marL="284163" lvl="0" indent="-284163" defTabSz="457200">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Cost reduction</a:t>
            </a:r>
            <a:endParaRPr lang="en-US" sz="1300" dirty="0">
              <a:solidFill>
                <a:prstClr val="black"/>
              </a:solidFill>
              <a:ea typeface="ＭＳ Ｐゴシック" pitchFamily="1" charset="-128"/>
            </a:endParaRPr>
          </a:p>
        </p:txBody>
      </p:sp>
      <p:sp>
        <p:nvSpPr>
          <p:cNvPr id="4" name="Rectangle 2"/>
          <p:cNvSpPr txBox="1">
            <a:spLocks noChangeArrowheads="1"/>
          </p:cNvSpPr>
          <p:nvPr/>
        </p:nvSpPr>
        <p:spPr>
          <a:xfrm>
            <a:off x="304800" y="0"/>
            <a:ext cx="8179242" cy="685800"/>
          </a:xfrm>
          <a:prstGeom prst="rect">
            <a:avLst/>
          </a:prstGeom>
        </p:spPr>
        <p:txBody>
          <a:bodyPr vert="horz" lIns="91440" tIns="45720" rIns="91440" bIns="45720" rtlCol="0" anchor="ctr">
            <a:normAutofit fontScale="97500"/>
          </a:bodyPr>
          <a:lstStyle/>
          <a:p>
            <a:pPr algn="ctr" defTabSz="457200">
              <a:defRPr/>
            </a:pPr>
            <a:r>
              <a:rPr lang="en-US" sz="3200" b="1" dirty="0" smtClean="0">
                <a:solidFill>
                  <a:prstClr val="black"/>
                </a:solidFill>
                <a:latin typeface="Arial" charset="0"/>
              </a:rPr>
              <a:t>JLEIC: EIC at Jefferson </a:t>
            </a:r>
            <a:r>
              <a:rPr lang="en-US" sz="3200" b="1" dirty="0">
                <a:solidFill>
                  <a:prstClr val="black"/>
                </a:solidFill>
                <a:latin typeface="Arial" charset="0"/>
              </a:rPr>
              <a:t>Lab </a:t>
            </a:r>
          </a:p>
        </p:txBody>
      </p:sp>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8000" contrast="43000"/>
                    </a14:imgEffect>
                  </a14:imgLayer>
                </a14:imgProps>
              </a:ext>
              <a:ext uri="{28A0092B-C50C-407E-A947-70E740481C1C}">
                <a14:useLocalDpi xmlns:a14="http://schemas.microsoft.com/office/drawing/2010/main" val="0"/>
              </a:ext>
            </a:extLst>
          </a:blip>
          <a:srcRect l="1852" r="1"/>
          <a:stretch/>
        </p:blipFill>
        <p:spPr>
          <a:xfrm>
            <a:off x="4359590" y="1252096"/>
            <a:ext cx="4286010" cy="40057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3462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685800"/>
          </a:xfrm>
        </p:spPr>
        <p:txBody>
          <a:bodyPr/>
          <a:lstStyle/>
          <a:p>
            <a:r>
              <a:rPr lang="en-US" sz="3200" b="1" dirty="0" smtClean="0">
                <a:solidFill>
                  <a:schemeClr val="tx1"/>
                </a:solidFill>
                <a:latin typeface="Arial" panose="020B0604020202020204" pitchFamily="34" charset="0"/>
                <a:cs typeface="Arial" panose="020B0604020202020204" pitchFamily="34" charset="0"/>
              </a:rPr>
              <a:t>Summary and Outlook</a:t>
            </a:r>
            <a:endParaRPr lang="en-US" sz="3200" b="1" dirty="0">
              <a:solidFill>
                <a:schemeClr val="tx1"/>
              </a:solidFill>
              <a:latin typeface="Arial" panose="020B0604020202020204" pitchFamily="34" charset="0"/>
              <a:cs typeface="Arial" panose="020B0604020202020204" pitchFamily="34" charset="0"/>
            </a:endParaRPr>
          </a:p>
        </p:txBody>
      </p:sp>
      <p:pic>
        <p:nvPicPr>
          <p:cNvPr id="297987" name="Picture 3"/>
          <p:cNvPicPr>
            <a:picLocks noChangeAspect="1" noChangeArrowheads="1"/>
          </p:cNvPicPr>
          <p:nvPr/>
        </p:nvPicPr>
        <p:blipFill>
          <a:blip r:embed="rId2" cstate="print"/>
          <a:srcRect/>
          <a:stretch>
            <a:fillRect/>
          </a:stretch>
        </p:blipFill>
        <p:spPr bwMode="auto">
          <a:xfrm>
            <a:off x="2971800" y="1905000"/>
            <a:ext cx="3581400" cy="2545773"/>
          </a:xfrm>
          <a:prstGeom prst="rect">
            <a:avLst/>
          </a:prstGeom>
          <a:noFill/>
          <a:ln w="9525">
            <a:noFill/>
            <a:miter lim="800000"/>
            <a:headEnd/>
            <a:tailEnd/>
          </a:ln>
        </p:spPr>
      </p:pic>
      <p:pic>
        <p:nvPicPr>
          <p:cNvPr id="14" name="Picture 4"/>
          <p:cNvPicPr>
            <a:picLocks noChangeArrowheads="1"/>
          </p:cNvPicPr>
          <p:nvPr/>
        </p:nvPicPr>
        <p:blipFill>
          <a:blip r:embed="rId3" cstate="print"/>
          <a:srcRect/>
          <a:stretch>
            <a:fillRect/>
          </a:stretch>
        </p:blipFill>
        <p:spPr bwMode="auto">
          <a:xfrm>
            <a:off x="6629400" y="685800"/>
            <a:ext cx="2071687" cy="2209800"/>
          </a:xfrm>
          <a:prstGeom prst="rect">
            <a:avLst/>
          </a:prstGeom>
          <a:noFill/>
          <a:ln w="12700">
            <a:noFill/>
            <a:miter lim="800000"/>
            <a:headEnd/>
            <a:tailEnd/>
          </a:ln>
        </p:spPr>
      </p:pic>
      <p:pic>
        <p:nvPicPr>
          <p:cNvPr id="11" name="Picture 4" descr="ev2_side"/>
          <p:cNvPicPr>
            <a:picLocks noChangeAspect="1" noChangeArrowheads="1"/>
          </p:cNvPicPr>
          <p:nvPr/>
        </p:nvPicPr>
        <p:blipFill>
          <a:blip r:embed="rId4" cstate="print"/>
          <a:srcRect/>
          <a:stretch>
            <a:fillRect/>
          </a:stretch>
        </p:blipFill>
        <p:spPr bwMode="auto">
          <a:xfrm>
            <a:off x="3886200" y="4572000"/>
            <a:ext cx="1876324" cy="1447800"/>
          </a:xfrm>
          <a:prstGeom prst="rect">
            <a:avLst/>
          </a:prstGeom>
          <a:noFill/>
          <a:ln w="9525">
            <a:noFill/>
            <a:miter lim="800000"/>
            <a:headEnd/>
            <a:tailEnd/>
          </a:ln>
        </p:spPr>
      </p:pic>
      <p:pic>
        <p:nvPicPr>
          <p:cNvPr id="13" name="Picture 3"/>
          <p:cNvPicPr>
            <a:picLocks noChangeAspect="1" noChangeArrowheads="1"/>
          </p:cNvPicPr>
          <p:nvPr/>
        </p:nvPicPr>
        <p:blipFill>
          <a:blip r:embed="rId5" cstate="print"/>
          <a:srcRect/>
          <a:stretch>
            <a:fillRect/>
          </a:stretch>
        </p:blipFill>
        <p:spPr bwMode="auto">
          <a:xfrm>
            <a:off x="838200" y="2743200"/>
            <a:ext cx="1169966" cy="1752600"/>
          </a:xfrm>
          <a:prstGeom prst="rect">
            <a:avLst/>
          </a:prstGeom>
          <a:noFill/>
          <a:ln w="9525">
            <a:noFill/>
            <a:miter lim="800000"/>
            <a:headEnd/>
            <a:tailEnd/>
          </a:ln>
        </p:spPr>
      </p:pic>
      <p:pic>
        <p:nvPicPr>
          <p:cNvPr id="12" name="Picture 3" descr="CSSMcover1280x1024lattice"/>
          <p:cNvPicPr>
            <a:picLocks noChangeAspect="1" noChangeArrowheads="1"/>
          </p:cNvPicPr>
          <p:nvPr/>
        </p:nvPicPr>
        <p:blipFill>
          <a:blip r:embed="rId6" cstate="print"/>
          <a:srcRect t="6697"/>
          <a:stretch>
            <a:fillRect/>
          </a:stretch>
        </p:blipFill>
        <p:spPr bwMode="auto">
          <a:xfrm>
            <a:off x="1524000" y="4876800"/>
            <a:ext cx="1676400" cy="1250982"/>
          </a:xfrm>
          <a:prstGeom prst="rect">
            <a:avLst/>
          </a:prstGeom>
          <a:noFill/>
          <a:ln w="9525">
            <a:noFill/>
            <a:miter lim="800000"/>
            <a:headEnd/>
            <a:tailEnd/>
          </a:ln>
        </p:spPr>
      </p:pic>
      <p:pic>
        <p:nvPicPr>
          <p:cNvPr id="297988" name="Picture 4"/>
          <p:cNvPicPr>
            <a:picLocks noChangeAspect="1" noChangeArrowheads="1"/>
          </p:cNvPicPr>
          <p:nvPr/>
        </p:nvPicPr>
        <p:blipFill>
          <a:blip r:embed="rId7" cstate="print"/>
          <a:srcRect/>
          <a:stretch>
            <a:fillRect/>
          </a:stretch>
        </p:blipFill>
        <p:spPr bwMode="auto">
          <a:xfrm>
            <a:off x="3810000" y="914400"/>
            <a:ext cx="1657350" cy="1386904"/>
          </a:xfrm>
          <a:prstGeom prst="rect">
            <a:avLst/>
          </a:prstGeom>
          <a:noFill/>
          <a:ln w="9525">
            <a:noFill/>
            <a:miter lim="800000"/>
            <a:headEnd/>
            <a:tailEnd/>
          </a:ln>
        </p:spPr>
      </p:pic>
      <p:pic>
        <p:nvPicPr>
          <p:cNvPr id="10" name="Picture 2"/>
          <p:cNvPicPr>
            <a:picLocks noChangeAspect="1" noChangeArrowheads="1"/>
          </p:cNvPicPr>
          <p:nvPr/>
        </p:nvPicPr>
        <p:blipFill>
          <a:blip r:embed="rId8" cstate="print"/>
          <a:srcRect/>
          <a:stretch>
            <a:fillRect/>
          </a:stretch>
        </p:blipFill>
        <p:spPr bwMode="auto">
          <a:xfrm>
            <a:off x="6400800" y="3581400"/>
            <a:ext cx="2447734" cy="61446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297990" name="Picture 6"/>
          <p:cNvPicPr>
            <a:picLocks noChangeAspect="1" noChangeArrowheads="1"/>
          </p:cNvPicPr>
          <p:nvPr/>
        </p:nvPicPr>
        <p:blipFill>
          <a:blip r:embed="rId9" cstate="print"/>
          <a:srcRect/>
          <a:stretch>
            <a:fillRect/>
          </a:stretch>
        </p:blipFill>
        <p:spPr bwMode="auto">
          <a:xfrm>
            <a:off x="1371600" y="914400"/>
            <a:ext cx="2045443" cy="1457324"/>
          </a:xfrm>
          <a:prstGeom prst="rect">
            <a:avLst/>
          </a:prstGeom>
          <a:noFill/>
          <a:ln w="9525">
            <a:noFill/>
            <a:miter lim="800000"/>
            <a:headEnd/>
            <a:tailEnd/>
          </a:ln>
        </p:spPr>
      </p:pic>
      <p:pic>
        <p:nvPicPr>
          <p:cNvPr id="305153" name="Picture 1"/>
          <p:cNvPicPr>
            <a:picLocks noChangeAspect="1" noChangeArrowheads="1"/>
          </p:cNvPicPr>
          <p:nvPr/>
        </p:nvPicPr>
        <p:blipFill>
          <a:blip r:embed="rId10" cstate="print"/>
          <a:srcRect/>
          <a:stretch>
            <a:fillRect/>
          </a:stretch>
        </p:blipFill>
        <p:spPr bwMode="auto">
          <a:xfrm>
            <a:off x="6714020" y="4648200"/>
            <a:ext cx="1515580" cy="1371600"/>
          </a:xfrm>
          <a:prstGeom prst="rect">
            <a:avLst/>
          </a:prstGeom>
          <a:noFill/>
          <a:ln w="9525">
            <a:noFill/>
            <a:miter lim="800000"/>
            <a:headEnd/>
            <a:tailEnd/>
          </a:ln>
        </p:spPr>
      </p:pic>
      <p:sp>
        <p:nvSpPr>
          <p:cNvPr id="15" name="Content Placeholder 3"/>
          <p:cNvSpPr txBox="1">
            <a:spLocks/>
          </p:cNvSpPr>
          <p:nvPr/>
        </p:nvSpPr>
        <p:spPr>
          <a:xfrm>
            <a:off x="247650" y="838200"/>
            <a:ext cx="8791575" cy="5314950"/>
          </a:xfrm>
          <a:prstGeom prst="rect">
            <a:avLst/>
          </a:prstGeom>
          <a:solidFill>
            <a:schemeClr val="tx2">
              <a:lumMod val="20000"/>
              <a:lumOff val="80000"/>
              <a:alpha val="85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1963" indent="-461963"/>
            <a:endParaRPr lang="en-US" sz="2200" b="1" dirty="0" smtClean="0">
              <a:latin typeface="Arial" panose="020B0604020202020204" pitchFamily="34" charset="0"/>
              <a:cs typeface="Arial" panose="020B0604020202020204" pitchFamily="34" charset="0"/>
            </a:endParaRPr>
          </a:p>
          <a:p>
            <a:pPr marL="461963" indent="-461963"/>
            <a:r>
              <a:rPr lang="en-US" sz="2200" b="1" dirty="0" smtClean="0">
                <a:latin typeface="Arial" panose="020B0604020202020204" pitchFamily="34" charset="0"/>
                <a:cs typeface="Arial" panose="020B0604020202020204" pitchFamily="34" charset="0"/>
              </a:rPr>
              <a:t> 12 GeV Upgrade making good progress – challenges remain</a:t>
            </a:r>
          </a:p>
          <a:p>
            <a:pPr marL="461963" indent="-461963"/>
            <a:endParaRPr lang="en-US" sz="2200" b="1" dirty="0" smtClean="0">
              <a:latin typeface="Arial" panose="020B0604020202020204" pitchFamily="34" charset="0"/>
              <a:cs typeface="Arial" panose="020B0604020202020204" pitchFamily="34" charset="0"/>
            </a:endParaRPr>
          </a:p>
          <a:p>
            <a:pPr marL="461963" indent="-461963"/>
            <a:r>
              <a:rPr lang="en-US" sz="2200" b="1" dirty="0" smtClean="0">
                <a:latin typeface="Arial" panose="020B0604020202020204" pitchFamily="34" charset="0"/>
                <a:cs typeface="Arial" panose="020B0604020202020204" pitchFamily="34" charset="0"/>
              </a:rPr>
              <a:t> PAC process revised for parallel running</a:t>
            </a:r>
          </a:p>
          <a:p>
            <a:pPr marL="461963" indent="-461963"/>
            <a:endParaRPr lang="en-US" sz="2200" b="1" dirty="0" smtClean="0">
              <a:latin typeface="Arial" panose="020B0604020202020204" pitchFamily="34" charset="0"/>
              <a:cs typeface="Arial" panose="020B0604020202020204" pitchFamily="34" charset="0"/>
            </a:endParaRPr>
          </a:p>
          <a:p>
            <a:pPr marL="461963" indent="-461963"/>
            <a:r>
              <a:rPr lang="en-US" sz="2200" b="1" dirty="0" smtClean="0">
                <a:latin typeface="Arial" panose="020B0604020202020204" pitchFamily="34" charset="0"/>
                <a:cs typeface="Arial" panose="020B0604020202020204" pitchFamily="34" charset="0"/>
              </a:rPr>
              <a:t> CR budget – we plan to run 16 weeks, but…</a:t>
            </a:r>
          </a:p>
          <a:p>
            <a:pPr marL="461963" indent="-461963"/>
            <a:endParaRPr lang="en-US" sz="2200" b="1" dirty="0" smtClean="0">
              <a:latin typeface="Arial" panose="020B0604020202020204" pitchFamily="34" charset="0"/>
              <a:cs typeface="Arial" panose="020B0604020202020204" pitchFamily="34" charset="0"/>
            </a:endParaRPr>
          </a:p>
          <a:p>
            <a:pPr marL="461963" indent="-461963"/>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NSAC LRP released </a:t>
            </a:r>
          </a:p>
          <a:p>
            <a:pPr marL="0" indent="0">
              <a:buNone/>
            </a:pP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 good for </a:t>
            </a:r>
            <a:r>
              <a:rPr lang="en-US" sz="2200" b="1" dirty="0" err="1" smtClean="0">
                <a:latin typeface="Arial" panose="020B0604020202020204" pitchFamily="34" charset="0"/>
                <a:cs typeface="Arial" panose="020B0604020202020204" pitchFamily="34" charset="0"/>
              </a:rPr>
              <a:t>Jlab</a:t>
            </a:r>
            <a:endParaRPr lang="en-US" sz="2200" b="1" dirty="0" smtClean="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 requires modest budget growth</a:t>
            </a:r>
          </a:p>
          <a:p>
            <a:pPr marL="0" indent="0">
              <a:buNone/>
            </a:pP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 recommends future EIC construction</a:t>
            </a:r>
          </a:p>
        </p:txBody>
      </p:sp>
    </p:spTree>
    <p:extLst>
      <p:ext uri="{BB962C8B-B14F-4D97-AF65-F5344CB8AC3E}">
        <p14:creationId xmlns:p14="http://schemas.microsoft.com/office/powerpoint/2010/main" val="1982614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609600" y="1295400"/>
            <a:ext cx="7620000" cy="4835245"/>
          </a:xfrm>
        </p:spPr>
        <p:txBody>
          <a:bodyPr>
            <a:normAutofit/>
          </a:bodyPr>
          <a:lstStyle/>
          <a:p>
            <a:pPr marL="569913" indent="-569913">
              <a:lnSpc>
                <a:spcPct val="150000"/>
              </a:lnSpc>
            </a:pPr>
            <a:r>
              <a:rPr lang="en-US" sz="2400" dirty="0" smtClean="0"/>
              <a:t>12 GeV Project</a:t>
            </a:r>
          </a:p>
          <a:p>
            <a:pPr marL="569913" indent="-569913">
              <a:lnSpc>
                <a:spcPct val="150000"/>
              </a:lnSpc>
            </a:pPr>
            <a:r>
              <a:rPr lang="en-US" sz="2400" dirty="0" smtClean="0"/>
              <a:t>PAC43</a:t>
            </a:r>
          </a:p>
          <a:p>
            <a:pPr marL="569913" indent="-569913">
              <a:lnSpc>
                <a:spcPct val="150000"/>
              </a:lnSpc>
            </a:pPr>
            <a:r>
              <a:rPr lang="en-US" sz="2400" dirty="0" smtClean="0"/>
              <a:t>Budgets and Schedule</a:t>
            </a:r>
          </a:p>
          <a:p>
            <a:pPr marL="569913" indent="-569913">
              <a:lnSpc>
                <a:spcPct val="150000"/>
              </a:lnSpc>
            </a:pPr>
            <a:r>
              <a:rPr lang="en-US" sz="2400" dirty="0" smtClean="0"/>
              <a:t>NSAC </a:t>
            </a:r>
            <a:r>
              <a:rPr lang="en-US" sz="2400" dirty="0" smtClean="0"/>
              <a:t>Long Range Plan</a:t>
            </a:r>
          </a:p>
          <a:p>
            <a:pPr marL="569913" indent="-569913">
              <a:lnSpc>
                <a:spcPct val="150000"/>
              </a:lnSpc>
            </a:pPr>
            <a:r>
              <a:rPr lang="en-US" sz="2400" dirty="0" smtClean="0"/>
              <a:t>JLEIC</a:t>
            </a:r>
          </a:p>
          <a:p>
            <a:pPr marL="569913" indent="-569913">
              <a:lnSpc>
                <a:spcPct val="150000"/>
              </a:lnSpc>
            </a:pPr>
            <a:r>
              <a:rPr lang="en-US" sz="2400" dirty="0" smtClean="0"/>
              <a:t>Outlook</a:t>
            </a:r>
          </a:p>
        </p:txBody>
      </p:sp>
    </p:spTree>
    <p:extLst>
      <p:ext uri="{BB962C8B-B14F-4D97-AF65-F5344CB8AC3E}">
        <p14:creationId xmlns:p14="http://schemas.microsoft.com/office/powerpoint/2010/main" val="1947884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5875"/>
            <a:ext cx="9144000" cy="777875"/>
          </a:xfrm>
        </p:spPr>
        <p:txBody>
          <a:bodyPr rtlCol="0">
            <a:normAutofit/>
          </a:bodyPr>
          <a:lstStyle/>
          <a:p>
            <a:pPr fontAlgn="auto">
              <a:spcAft>
                <a:spcPts val="0"/>
              </a:spcAft>
              <a:defRPr/>
            </a:pPr>
            <a:r>
              <a:rPr lang="en-US" b="1" dirty="0" smtClean="0">
                <a:solidFill>
                  <a:schemeClr val="tx1"/>
                </a:solidFill>
              </a:rPr>
              <a:t>12 GeV Upgrade Project</a:t>
            </a:r>
          </a:p>
        </p:txBody>
      </p:sp>
      <p:grpSp>
        <p:nvGrpSpPr>
          <p:cNvPr id="2" name="Group 341"/>
          <p:cNvGrpSpPr/>
          <p:nvPr/>
        </p:nvGrpSpPr>
        <p:grpSpPr>
          <a:xfrm>
            <a:off x="1674738" y="1554736"/>
            <a:ext cx="6747606" cy="4151461"/>
            <a:chOff x="1060450" y="1790700"/>
            <a:chExt cx="7245350" cy="4457698"/>
          </a:xfrm>
        </p:grpSpPr>
        <p:grpSp>
          <p:nvGrpSpPr>
            <p:cNvPr id="3" name="Group 327"/>
            <p:cNvGrpSpPr>
              <a:grpSpLocks/>
            </p:cNvGrpSpPr>
            <p:nvPr/>
          </p:nvGrpSpPr>
          <p:grpSpPr bwMode="auto">
            <a:xfrm>
              <a:off x="1060450" y="1790700"/>
              <a:ext cx="6330386" cy="4457698"/>
              <a:chOff x="198440" y="1524000"/>
              <a:chExt cx="6291260" cy="4610105"/>
            </a:xfrm>
          </p:grpSpPr>
          <p:grpSp>
            <p:nvGrpSpPr>
              <p:cNvPr id="4" name="Group 408"/>
              <p:cNvGrpSpPr>
                <a:grpSpLocks/>
              </p:cNvGrpSpPr>
              <p:nvPr/>
            </p:nvGrpSpPr>
            <p:grpSpPr bwMode="auto">
              <a:xfrm>
                <a:off x="3810000" y="1524000"/>
                <a:ext cx="2679700" cy="1509713"/>
                <a:chOff x="2400" y="960"/>
                <a:chExt cx="1688" cy="951"/>
              </a:xfrm>
            </p:grpSpPr>
            <p:grpSp>
              <p:nvGrpSpPr>
                <p:cNvPr id="5" name="Group 407"/>
                <p:cNvGrpSpPr>
                  <a:grpSpLocks/>
                </p:cNvGrpSpPr>
                <p:nvPr/>
              </p:nvGrpSpPr>
              <p:grpSpPr bwMode="auto">
                <a:xfrm>
                  <a:off x="2477" y="960"/>
                  <a:ext cx="1611" cy="912"/>
                  <a:chOff x="2477" y="960"/>
                  <a:chExt cx="1611" cy="912"/>
                </a:xfrm>
              </p:grpSpPr>
              <p:sp>
                <p:nvSpPr>
                  <p:cNvPr id="9542" name="Text Box 5"/>
                  <p:cNvSpPr txBox="1">
                    <a:spLocks noChangeArrowheads="1"/>
                  </p:cNvSpPr>
                  <p:nvPr/>
                </p:nvSpPr>
                <p:spPr bwMode="auto">
                  <a:xfrm>
                    <a:off x="3589" y="1053"/>
                    <a:ext cx="499" cy="180"/>
                  </a:xfrm>
                  <a:prstGeom prst="rect">
                    <a:avLst/>
                  </a:prstGeom>
                  <a:noFill/>
                  <a:ln w="9525">
                    <a:noFill/>
                    <a:miter lim="800000"/>
                    <a:headEnd/>
                    <a:tailEnd/>
                  </a:ln>
                </p:spPr>
                <p:txBody>
                  <a:bodyPr wrap="none">
                    <a:spAutoFit/>
                  </a:bodyPr>
                  <a:lstStyle/>
                  <a:p>
                    <a:pPr algn="ctr" defTabSz="457200" eaLnBrk="0" hangingPunct="0"/>
                    <a:r>
                      <a:rPr lang="en-US" sz="1200" dirty="0">
                        <a:solidFill>
                          <a:srgbClr val="000000"/>
                        </a:solidFill>
                        <a:latin typeface="Arial" pitchFamily="34" charset="0"/>
                        <a:cs typeface="Arial" pitchFamily="34" charset="0"/>
                      </a:rPr>
                      <a:t>New Hall</a:t>
                    </a:r>
                  </a:p>
                </p:txBody>
              </p:sp>
              <p:sp>
                <p:nvSpPr>
                  <p:cNvPr id="9543" name="Line 70"/>
                  <p:cNvSpPr>
                    <a:spLocks noChangeShapeType="1"/>
                  </p:cNvSpPr>
                  <p:nvPr/>
                </p:nvSpPr>
                <p:spPr bwMode="auto">
                  <a:xfrm flipH="1" flipV="1">
                    <a:off x="2477" y="1870"/>
                    <a:ext cx="0" cy="2"/>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44" name="Freeform 318"/>
                  <p:cNvSpPr>
                    <a:spLocks/>
                  </p:cNvSpPr>
                  <p:nvPr/>
                </p:nvSpPr>
                <p:spPr bwMode="auto">
                  <a:xfrm>
                    <a:off x="3303" y="1036"/>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545" name="Freeform 319"/>
                  <p:cNvSpPr>
                    <a:spLocks/>
                  </p:cNvSpPr>
                  <p:nvPr/>
                </p:nvSpPr>
                <p:spPr bwMode="auto">
                  <a:xfrm>
                    <a:off x="3303" y="1036"/>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p:spPr>
                <p:txBody>
                  <a:bodyPr/>
                  <a:lstStyle/>
                  <a:p>
                    <a:pPr defTabSz="457200"/>
                    <a:endParaRPr lang="en-US" dirty="0">
                      <a:solidFill>
                        <a:prstClr val="black"/>
                      </a:solidFill>
                    </a:endParaRPr>
                  </a:p>
                </p:txBody>
              </p:sp>
              <p:sp>
                <p:nvSpPr>
                  <p:cNvPr id="9546" name="Freeform 320"/>
                  <p:cNvSpPr>
                    <a:spLocks/>
                  </p:cNvSpPr>
                  <p:nvPr/>
                </p:nvSpPr>
                <p:spPr bwMode="auto">
                  <a:xfrm>
                    <a:off x="3303" y="960"/>
                    <a:ext cx="323" cy="115"/>
                  </a:xfrm>
                  <a:custGeom>
                    <a:avLst/>
                    <a:gdLst>
                      <a:gd name="T0" fmla="*/ 239 w 323"/>
                      <a:gd name="T1" fmla="*/ 0 h 117"/>
                      <a:gd name="T2" fmla="*/ 0 w 323"/>
                      <a:gd name="T3" fmla="*/ 66 h 117"/>
                      <a:gd name="T4" fmla="*/ 89 w 323"/>
                      <a:gd name="T5" fmla="*/ 97 h 117"/>
                      <a:gd name="T6" fmla="*/ 323 w 323"/>
                      <a:gd name="T7" fmla="*/ 24 h 117"/>
                      <a:gd name="T8" fmla="*/ 239 w 323"/>
                      <a:gd name="T9" fmla="*/ 0 h 117"/>
                      <a:gd name="T10" fmla="*/ 0 60000 65536"/>
                      <a:gd name="T11" fmla="*/ 0 60000 65536"/>
                      <a:gd name="T12" fmla="*/ 0 60000 65536"/>
                      <a:gd name="T13" fmla="*/ 0 60000 65536"/>
                      <a:gd name="T14" fmla="*/ 0 60000 65536"/>
                      <a:gd name="T15" fmla="*/ 0 w 323"/>
                      <a:gd name="T16" fmla="*/ 0 h 117"/>
                      <a:gd name="T17" fmla="*/ 323 w 323"/>
                      <a:gd name="T18" fmla="*/ 117 h 117"/>
                    </a:gdLst>
                    <a:ahLst/>
                    <a:cxnLst>
                      <a:cxn ang="T10">
                        <a:pos x="T0" y="T1"/>
                      </a:cxn>
                      <a:cxn ang="T11">
                        <a:pos x="T2" y="T3"/>
                      </a:cxn>
                      <a:cxn ang="T12">
                        <a:pos x="T4" y="T5"/>
                      </a:cxn>
                      <a:cxn ang="T13">
                        <a:pos x="T6" y="T7"/>
                      </a:cxn>
                      <a:cxn ang="T14">
                        <a:pos x="T8" y="T9"/>
                      </a:cxn>
                    </a:cxnLst>
                    <a:rect l="T15" t="T16" r="T17" b="T18"/>
                    <a:pathLst>
                      <a:path w="323" h="117">
                        <a:moveTo>
                          <a:pt x="239" y="0"/>
                        </a:moveTo>
                        <a:lnTo>
                          <a:pt x="0" y="76"/>
                        </a:lnTo>
                        <a:lnTo>
                          <a:pt x="89" y="117"/>
                        </a:lnTo>
                        <a:lnTo>
                          <a:pt x="323" y="24"/>
                        </a:lnTo>
                        <a:lnTo>
                          <a:pt x="239" y="0"/>
                        </a:lnTo>
                        <a:close/>
                      </a:path>
                    </a:pathLst>
                  </a:custGeom>
                  <a:solidFill>
                    <a:srgbClr val="6666FF"/>
                  </a:solidFill>
                  <a:ln w="0">
                    <a:solidFill>
                      <a:srgbClr val="6666FF"/>
                    </a:solidFill>
                    <a:round/>
                    <a:headEnd/>
                    <a:tailEnd/>
                  </a:ln>
                </p:spPr>
                <p:txBody>
                  <a:bodyPr/>
                  <a:lstStyle/>
                  <a:p>
                    <a:pPr defTabSz="457200"/>
                    <a:endParaRPr lang="en-US" dirty="0">
                      <a:solidFill>
                        <a:prstClr val="black"/>
                      </a:solidFill>
                    </a:endParaRPr>
                  </a:p>
                </p:txBody>
              </p:sp>
              <p:sp>
                <p:nvSpPr>
                  <p:cNvPr id="9547" name="Freeform 321"/>
                  <p:cNvSpPr>
                    <a:spLocks/>
                  </p:cNvSpPr>
                  <p:nvPr/>
                </p:nvSpPr>
                <p:spPr bwMode="auto">
                  <a:xfrm>
                    <a:off x="3303" y="960"/>
                    <a:ext cx="323" cy="115"/>
                  </a:xfrm>
                  <a:custGeom>
                    <a:avLst/>
                    <a:gdLst>
                      <a:gd name="T0" fmla="*/ 239 w 323"/>
                      <a:gd name="T1" fmla="*/ 0 h 117"/>
                      <a:gd name="T2" fmla="*/ 0 w 323"/>
                      <a:gd name="T3" fmla="*/ 66 h 117"/>
                      <a:gd name="T4" fmla="*/ 89 w 323"/>
                      <a:gd name="T5" fmla="*/ 97 h 117"/>
                      <a:gd name="T6" fmla="*/ 323 w 323"/>
                      <a:gd name="T7" fmla="*/ 24 h 117"/>
                      <a:gd name="T8" fmla="*/ 0 60000 65536"/>
                      <a:gd name="T9" fmla="*/ 0 60000 65536"/>
                      <a:gd name="T10" fmla="*/ 0 60000 65536"/>
                      <a:gd name="T11" fmla="*/ 0 60000 65536"/>
                      <a:gd name="T12" fmla="*/ 0 w 323"/>
                      <a:gd name="T13" fmla="*/ 0 h 117"/>
                      <a:gd name="T14" fmla="*/ 323 w 323"/>
                      <a:gd name="T15" fmla="*/ 117 h 117"/>
                    </a:gdLst>
                    <a:ahLst/>
                    <a:cxnLst>
                      <a:cxn ang="T8">
                        <a:pos x="T0" y="T1"/>
                      </a:cxn>
                      <a:cxn ang="T9">
                        <a:pos x="T2" y="T3"/>
                      </a:cxn>
                      <a:cxn ang="T10">
                        <a:pos x="T4" y="T5"/>
                      </a:cxn>
                      <a:cxn ang="T11">
                        <a:pos x="T6" y="T7"/>
                      </a:cxn>
                    </a:cxnLst>
                    <a:rect l="T12" t="T13" r="T14" b="T15"/>
                    <a:pathLst>
                      <a:path w="323" h="117">
                        <a:moveTo>
                          <a:pt x="239" y="0"/>
                        </a:moveTo>
                        <a:lnTo>
                          <a:pt x="0" y="76"/>
                        </a:lnTo>
                        <a:lnTo>
                          <a:pt x="89" y="117"/>
                        </a:lnTo>
                        <a:lnTo>
                          <a:pt x="323" y="24"/>
                        </a:lnTo>
                      </a:path>
                    </a:pathLst>
                  </a:custGeom>
                  <a:noFill/>
                  <a:ln w="3175">
                    <a:solidFill>
                      <a:srgbClr val="000000"/>
                    </a:solidFill>
                    <a:round/>
                    <a:headEnd/>
                    <a:tailEnd/>
                  </a:ln>
                </p:spPr>
                <p:txBody>
                  <a:bodyPr/>
                  <a:lstStyle/>
                  <a:p>
                    <a:pPr defTabSz="457200"/>
                    <a:endParaRPr lang="en-US" dirty="0">
                      <a:solidFill>
                        <a:prstClr val="black"/>
                      </a:solidFill>
                    </a:endParaRPr>
                  </a:p>
                </p:txBody>
              </p:sp>
              <p:sp>
                <p:nvSpPr>
                  <p:cNvPr id="9548" name="Freeform 322"/>
                  <p:cNvSpPr>
                    <a:spLocks/>
                  </p:cNvSpPr>
                  <p:nvPr/>
                </p:nvSpPr>
                <p:spPr bwMode="auto">
                  <a:xfrm>
                    <a:off x="3392" y="986"/>
                    <a:ext cx="236" cy="177"/>
                  </a:xfrm>
                  <a:custGeom>
                    <a:avLst/>
                    <a:gdLst>
                      <a:gd name="T0" fmla="*/ 0 w 236"/>
                      <a:gd name="T1" fmla="*/ 150 h 180"/>
                      <a:gd name="T2" fmla="*/ 0 w 236"/>
                      <a:gd name="T3" fmla="*/ 80 h 180"/>
                      <a:gd name="T4" fmla="*/ 236 w 236"/>
                      <a:gd name="T5" fmla="*/ 0 h 180"/>
                      <a:gd name="T6" fmla="*/ 234 w 236"/>
                      <a:gd name="T7" fmla="*/ 77 h 180"/>
                      <a:gd name="T8" fmla="*/ 0 w 236"/>
                      <a:gd name="T9" fmla="*/ 15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close/>
                      </a:path>
                    </a:pathLst>
                  </a:custGeom>
                  <a:solidFill>
                    <a:srgbClr val="6666FF"/>
                  </a:solidFill>
                  <a:ln w="0">
                    <a:solidFill>
                      <a:srgbClr val="6666FF"/>
                    </a:solidFill>
                    <a:round/>
                    <a:headEnd/>
                    <a:tailEnd/>
                  </a:ln>
                </p:spPr>
                <p:txBody>
                  <a:bodyPr/>
                  <a:lstStyle/>
                  <a:p>
                    <a:pPr defTabSz="457200"/>
                    <a:endParaRPr lang="en-US" dirty="0">
                      <a:solidFill>
                        <a:prstClr val="black"/>
                      </a:solidFill>
                    </a:endParaRPr>
                  </a:p>
                </p:txBody>
              </p:sp>
              <p:sp>
                <p:nvSpPr>
                  <p:cNvPr id="9549" name="Freeform 323"/>
                  <p:cNvSpPr>
                    <a:spLocks/>
                  </p:cNvSpPr>
                  <p:nvPr/>
                </p:nvSpPr>
                <p:spPr bwMode="auto">
                  <a:xfrm>
                    <a:off x="3392" y="986"/>
                    <a:ext cx="236" cy="177"/>
                  </a:xfrm>
                  <a:custGeom>
                    <a:avLst/>
                    <a:gdLst>
                      <a:gd name="T0" fmla="*/ 0 w 236"/>
                      <a:gd name="T1" fmla="*/ 150 h 180"/>
                      <a:gd name="T2" fmla="*/ 0 w 236"/>
                      <a:gd name="T3" fmla="*/ 80 h 180"/>
                      <a:gd name="T4" fmla="*/ 236 w 236"/>
                      <a:gd name="T5" fmla="*/ 0 h 180"/>
                      <a:gd name="T6" fmla="*/ 234 w 236"/>
                      <a:gd name="T7" fmla="*/ 77 h 180"/>
                      <a:gd name="T8" fmla="*/ 0 w 236"/>
                      <a:gd name="T9" fmla="*/ 15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path>
                    </a:pathLst>
                  </a:custGeom>
                  <a:noFill/>
                  <a:ln w="3175">
                    <a:solidFill>
                      <a:srgbClr val="000000"/>
                    </a:solidFill>
                    <a:round/>
                    <a:headEnd/>
                    <a:tailEnd/>
                  </a:ln>
                </p:spPr>
                <p:txBody>
                  <a:bodyPr/>
                  <a:lstStyle/>
                  <a:p>
                    <a:pPr defTabSz="457200"/>
                    <a:endParaRPr lang="en-US" dirty="0">
                      <a:solidFill>
                        <a:prstClr val="black"/>
                      </a:solidFill>
                    </a:endParaRPr>
                  </a:p>
                </p:txBody>
              </p:sp>
              <p:sp>
                <p:nvSpPr>
                  <p:cNvPr id="9550" name="Freeform 324"/>
                  <p:cNvSpPr>
                    <a:spLocks noEditPoints="1"/>
                  </p:cNvSpPr>
                  <p:nvPr/>
                </p:nvSpPr>
                <p:spPr bwMode="auto">
                  <a:xfrm>
                    <a:off x="3452" y="1006"/>
                    <a:ext cx="90" cy="106"/>
                  </a:xfrm>
                  <a:custGeom>
                    <a:avLst/>
                    <a:gdLst>
                      <a:gd name="T0" fmla="*/ 42 w 90"/>
                      <a:gd name="T1" fmla="*/ 19 h 108"/>
                      <a:gd name="T2" fmla="*/ 48 w 90"/>
                      <a:gd name="T3" fmla="*/ 19 h 108"/>
                      <a:gd name="T4" fmla="*/ 53 w 90"/>
                      <a:gd name="T5" fmla="*/ 21 h 108"/>
                      <a:gd name="T6" fmla="*/ 59 w 90"/>
                      <a:gd name="T7" fmla="*/ 22 h 108"/>
                      <a:gd name="T8" fmla="*/ 63 w 90"/>
                      <a:gd name="T9" fmla="*/ 27 h 108"/>
                      <a:gd name="T10" fmla="*/ 64 w 90"/>
                      <a:gd name="T11" fmla="*/ 27 h 108"/>
                      <a:gd name="T12" fmla="*/ 66 w 90"/>
                      <a:gd name="T13" fmla="*/ 33 h 108"/>
                      <a:gd name="T14" fmla="*/ 66 w 90"/>
                      <a:gd name="T15" fmla="*/ 42 h 108"/>
                      <a:gd name="T16" fmla="*/ 66 w 90"/>
                      <a:gd name="T17" fmla="*/ 53 h 108"/>
                      <a:gd name="T18" fmla="*/ 64 w 90"/>
                      <a:gd name="T19" fmla="*/ 63 h 108"/>
                      <a:gd name="T20" fmla="*/ 61 w 90"/>
                      <a:gd name="T21" fmla="*/ 70 h 108"/>
                      <a:gd name="T22" fmla="*/ 55 w 90"/>
                      <a:gd name="T23" fmla="*/ 73 h 108"/>
                      <a:gd name="T24" fmla="*/ 50 w 90"/>
                      <a:gd name="T25" fmla="*/ 74 h 108"/>
                      <a:gd name="T26" fmla="*/ 42 w 90"/>
                      <a:gd name="T27" fmla="*/ 75 h 108"/>
                      <a:gd name="T28" fmla="*/ 20 w 90"/>
                      <a:gd name="T29" fmla="*/ 75 h 108"/>
                      <a:gd name="T30" fmla="*/ 20 w 90"/>
                      <a:gd name="T31" fmla="*/ 19 h 108"/>
                      <a:gd name="T32" fmla="*/ 42 w 90"/>
                      <a:gd name="T33" fmla="*/ 19 h 108"/>
                      <a:gd name="T34" fmla="*/ 46 w 90"/>
                      <a:gd name="T35" fmla="*/ 0 h 108"/>
                      <a:gd name="T36" fmla="*/ 0 w 90"/>
                      <a:gd name="T37" fmla="*/ 0 h 108"/>
                      <a:gd name="T38" fmla="*/ 0 w 90"/>
                      <a:gd name="T39" fmla="*/ 88 h 108"/>
                      <a:gd name="T40" fmla="*/ 46 w 90"/>
                      <a:gd name="T41" fmla="*/ 88 h 108"/>
                      <a:gd name="T42" fmla="*/ 61 w 90"/>
                      <a:gd name="T43" fmla="*/ 84 h 108"/>
                      <a:gd name="T44" fmla="*/ 72 w 90"/>
                      <a:gd name="T45" fmla="*/ 79 h 108"/>
                      <a:gd name="T46" fmla="*/ 81 w 90"/>
                      <a:gd name="T47" fmla="*/ 74 h 108"/>
                      <a:gd name="T48" fmla="*/ 89 w 90"/>
                      <a:gd name="T49" fmla="*/ 61 h 108"/>
                      <a:gd name="T50" fmla="*/ 90 w 90"/>
                      <a:gd name="T51" fmla="*/ 40 h 108"/>
                      <a:gd name="T52" fmla="*/ 89 w 90"/>
                      <a:gd name="T53" fmla="*/ 33 h 108"/>
                      <a:gd name="T54" fmla="*/ 89 w 90"/>
                      <a:gd name="T55" fmla="*/ 27 h 108"/>
                      <a:gd name="T56" fmla="*/ 85 w 90"/>
                      <a:gd name="T57" fmla="*/ 24 h 108"/>
                      <a:gd name="T58" fmla="*/ 81 w 90"/>
                      <a:gd name="T59" fmla="*/ 15 h 108"/>
                      <a:gd name="T60" fmla="*/ 76 w 90"/>
                      <a:gd name="T61" fmla="*/ 9 h 108"/>
                      <a:gd name="T62" fmla="*/ 68 w 90"/>
                      <a:gd name="T63" fmla="*/ 6 h 108"/>
                      <a:gd name="T64" fmla="*/ 63 w 90"/>
                      <a:gd name="T65" fmla="*/ 2 h 108"/>
                      <a:gd name="T66" fmla="*/ 55 w 90"/>
                      <a:gd name="T67" fmla="*/ 0 h 108"/>
                      <a:gd name="T68" fmla="*/ 46 w 90"/>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108"/>
                      <a:gd name="T107" fmla="*/ 90 w 90"/>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108">
                        <a:moveTo>
                          <a:pt x="42" y="19"/>
                        </a:moveTo>
                        <a:lnTo>
                          <a:pt x="48" y="19"/>
                        </a:lnTo>
                        <a:lnTo>
                          <a:pt x="53" y="21"/>
                        </a:lnTo>
                        <a:lnTo>
                          <a:pt x="59" y="22"/>
                        </a:lnTo>
                        <a:lnTo>
                          <a:pt x="63" y="28"/>
                        </a:lnTo>
                        <a:lnTo>
                          <a:pt x="64" y="34"/>
                        </a:lnTo>
                        <a:lnTo>
                          <a:pt x="66" y="43"/>
                        </a:lnTo>
                        <a:lnTo>
                          <a:pt x="66" y="52"/>
                        </a:lnTo>
                        <a:lnTo>
                          <a:pt x="66" y="63"/>
                        </a:lnTo>
                        <a:lnTo>
                          <a:pt x="64" y="73"/>
                        </a:lnTo>
                        <a:lnTo>
                          <a:pt x="61" y="80"/>
                        </a:lnTo>
                        <a:lnTo>
                          <a:pt x="55" y="86"/>
                        </a:lnTo>
                        <a:lnTo>
                          <a:pt x="50" y="87"/>
                        </a:lnTo>
                        <a:lnTo>
                          <a:pt x="42" y="89"/>
                        </a:lnTo>
                        <a:lnTo>
                          <a:pt x="20" y="89"/>
                        </a:lnTo>
                        <a:lnTo>
                          <a:pt x="20" y="19"/>
                        </a:lnTo>
                        <a:lnTo>
                          <a:pt x="42" y="19"/>
                        </a:lnTo>
                        <a:close/>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551" name="Freeform 325"/>
                  <p:cNvSpPr>
                    <a:spLocks/>
                  </p:cNvSpPr>
                  <p:nvPr/>
                </p:nvSpPr>
                <p:spPr bwMode="auto">
                  <a:xfrm>
                    <a:off x="3472" y="1025"/>
                    <a:ext cx="46" cy="69"/>
                  </a:xfrm>
                  <a:custGeom>
                    <a:avLst/>
                    <a:gdLst>
                      <a:gd name="T0" fmla="*/ 22 w 46"/>
                      <a:gd name="T1" fmla="*/ 0 h 70"/>
                      <a:gd name="T2" fmla="*/ 28 w 46"/>
                      <a:gd name="T3" fmla="*/ 0 h 70"/>
                      <a:gd name="T4" fmla="*/ 33 w 46"/>
                      <a:gd name="T5" fmla="*/ 2 h 70"/>
                      <a:gd name="T6" fmla="*/ 39 w 46"/>
                      <a:gd name="T7" fmla="*/ 3 h 70"/>
                      <a:gd name="T8" fmla="*/ 43 w 46"/>
                      <a:gd name="T9" fmla="*/ 9 h 70"/>
                      <a:gd name="T10" fmla="*/ 44 w 46"/>
                      <a:gd name="T11" fmla="*/ 15 h 70"/>
                      <a:gd name="T12" fmla="*/ 46 w 46"/>
                      <a:gd name="T13" fmla="*/ 24 h 70"/>
                      <a:gd name="T14" fmla="*/ 46 w 46"/>
                      <a:gd name="T15" fmla="*/ 33 h 70"/>
                      <a:gd name="T16" fmla="*/ 46 w 46"/>
                      <a:gd name="T17" fmla="*/ 35 h 70"/>
                      <a:gd name="T18" fmla="*/ 44 w 46"/>
                      <a:gd name="T19" fmla="*/ 44 h 70"/>
                      <a:gd name="T20" fmla="*/ 41 w 46"/>
                      <a:gd name="T21" fmla="*/ 51 h 70"/>
                      <a:gd name="T22" fmla="*/ 35 w 46"/>
                      <a:gd name="T23" fmla="*/ 57 h 70"/>
                      <a:gd name="T24" fmla="*/ 30 w 46"/>
                      <a:gd name="T25" fmla="*/ 58 h 70"/>
                      <a:gd name="T26" fmla="*/ 22 w 46"/>
                      <a:gd name="T27" fmla="*/ 60 h 70"/>
                      <a:gd name="T28" fmla="*/ 0 w 46"/>
                      <a:gd name="T29" fmla="*/ 60 h 70"/>
                      <a:gd name="T30" fmla="*/ 0 w 46"/>
                      <a:gd name="T31" fmla="*/ 0 h 70"/>
                      <a:gd name="T32" fmla="*/ 22 w 46"/>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70"/>
                      <a:gd name="T53" fmla="*/ 46 w 4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70">
                        <a:moveTo>
                          <a:pt x="22" y="0"/>
                        </a:moveTo>
                        <a:lnTo>
                          <a:pt x="28" y="0"/>
                        </a:lnTo>
                        <a:lnTo>
                          <a:pt x="33" y="2"/>
                        </a:lnTo>
                        <a:lnTo>
                          <a:pt x="39" y="3"/>
                        </a:lnTo>
                        <a:lnTo>
                          <a:pt x="43" y="9"/>
                        </a:lnTo>
                        <a:lnTo>
                          <a:pt x="44" y="15"/>
                        </a:lnTo>
                        <a:lnTo>
                          <a:pt x="46" y="24"/>
                        </a:lnTo>
                        <a:lnTo>
                          <a:pt x="46" y="33"/>
                        </a:lnTo>
                        <a:lnTo>
                          <a:pt x="46" y="44"/>
                        </a:lnTo>
                        <a:lnTo>
                          <a:pt x="44" y="54"/>
                        </a:lnTo>
                        <a:lnTo>
                          <a:pt x="41" y="61"/>
                        </a:lnTo>
                        <a:lnTo>
                          <a:pt x="35" y="67"/>
                        </a:lnTo>
                        <a:lnTo>
                          <a:pt x="30" y="68"/>
                        </a:lnTo>
                        <a:lnTo>
                          <a:pt x="22" y="70"/>
                        </a:lnTo>
                        <a:lnTo>
                          <a:pt x="0" y="70"/>
                        </a:lnTo>
                        <a:lnTo>
                          <a:pt x="0" y="0"/>
                        </a:lnTo>
                        <a:lnTo>
                          <a:pt x="22"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552" name="Freeform 326"/>
                  <p:cNvSpPr>
                    <a:spLocks/>
                  </p:cNvSpPr>
                  <p:nvPr/>
                </p:nvSpPr>
                <p:spPr bwMode="auto">
                  <a:xfrm>
                    <a:off x="3452" y="1006"/>
                    <a:ext cx="90" cy="106"/>
                  </a:xfrm>
                  <a:custGeom>
                    <a:avLst/>
                    <a:gdLst>
                      <a:gd name="T0" fmla="*/ 46 w 90"/>
                      <a:gd name="T1" fmla="*/ 0 h 108"/>
                      <a:gd name="T2" fmla="*/ 0 w 90"/>
                      <a:gd name="T3" fmla="*/ 0 h 108"/>
                      <a:gd name="T4" fmla="*/ 0 w 90"/>
                      <a:gd name="T5" fmla="*/ 88 h 108"/>
                      <a:gd name="T6" fmla="*/ 46 w 90"/>
                      <a:gd name="T7" fmla="*/ 88 h 108"/>
                      <a:gd name="T8" fmla="*/ 61 w 90"/>
                      <a:gd name="T9" fmla="*/ 84 h 108"/>
                      <a:gd name="T10" fmla="*/ 72 w 90"/>
                      <a:gd name="T11" fmla="*/ 79 h 108"/>
                      <a:gd name="T12" fmla="*/ 81 w 90"/>
                      <a:gd name="T13" fmla="*/ 74 h 108"/>
                      <a:gd name="T14" fmla="*/ 89 w 90"/>
                      <a:gd name="T15" fmla="*/ 61 h 108"/>
                      <a:gd name="T16" fmla="*/ 90 w 90"/>
                      <a:gd name="T17" fmla="*/ 40 h 108"/>
                      <a:gd name="T18" fmla="*/ 89 w 90"/>
                      <a:gd name="T19" fmla="*/ 33 h 108"/>
                      <a:gd name="T20" fmla="*/ 89 w 90"/>
                      <a:gd name="T21" fmla="*/ 27 h 108"/>
                      <a:gd name="T22" fmla="*/ 85 w 90"/>
                      <a:gd name="T23" fmla="*/ 24 h 108"/>
                      <a:gd name="T24" fmla="*/ 81 w 90"/>
                      <a:gd name="T25" fmla="*/ 15 h 108"/>
                      <a:gd name="T26" fmla="*/ 76 w 90"/>
                      <a:gd name="T27" fmla="*/ 9 h 108"/>
                      <a:gd name="T28" fmla="*/ 68 w 90"/>
                      <a:gd name="T29" fmla="*/ 6 h 108"/>
                      <a:gd name="T30" fmla="*/ 63 w 90"/>
                      <a:gd name="T31" fmla="*/ 2 h 108"/>
                      <a:gd name="T32" fmla="*/ 55 w 90"/>
                      <a:gd name="T33" fmla="*/ 0 h 108"/>
                      <a:gd name="T34" fmla="*/ 46 w 90"/>
                      <a:gd name="T35" fmla="*/ 0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08"/>
                      <a:gd name="T56" fmla="*/ 90 w 90"/>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08">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553" name="Freeform 327"/>
                  <p:cNvSpPr>
                    <a:spLocks/>
                  </p:cNvSpPr>
                  <p:nvPr/>
                </p:nvSpPr>
                <p:spPr bwMode="auto">
                  <a:xfrm>
                    <a:off x="2925" y="1160"/>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554" name="Freeform 328"/>
                  <p:cNvSpPr>
                    <a:spLocks/>
                  </p:cNvSpPr>
                  <p:nvPr/>
                </p:nvSpPr>
                <p:spPr bwMode="auto">
                  <a:xfrm>
                    <a:off x="2925" y="1160"/>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p:spPr>
                <p:txBody>
                  <a:bodyPr/>
                  <a:lstStyle/>
                  <a:p>
                    <a:pPr defTabSz="457200"/>
                    <a:endParaRPr lang="en-US" dirty="0">
                      <a:solidFill>
                        <a:prstClr val="black"/>
                      </a:solidFill>
                    </a:endParaRPr>
                  </a:p>
                </p:txBody>
              </p:sp>
              <p:sp>
                <p:nvSpPr>
                  <p:cNvPr id="9555" name="Freeform 329"/>
                  <p:cNvSpPr>
                    <a:spLocks/>
                  </p:cNvSpPr>
                  <p:nvPr/>
                </p:nvSpPr>
                <p:spPr bwMode="auto">
                  <a:xfrm>
                    <a:off x="2925" y="1130"/>
                    <a:ext cx="176" cy="70"/>
                  </a:xfrm>
                  <a:custGeom>
                    <a:avLst/>
                    <a:gdLst>
                      <a:gd name="T0" fmla="*/ 176 w 176"/>
                      <a:gd name="T1" fmla="*/ 35 h 71"/>
                      <a:gd name="T2" fmla="*/ 89 w 176"/>
                      <a:gd name="T3" fmla="*/ 61 h 71"/>
                      <a:gd name="T4" fmla="*/ 0 w 176"/>
                      <a:gd name="T5" fmla="*/ 30 h 71"/>
                      <a:gd name="T6" fmla="*/ 87 w 176"/>
                      <a:gd name="T7" fmla="*/ 0 h 71"/>
                      <a:gd name="T8" fmla="*/ 176 w 176"/>
                      <a:gd name="T9" fmla="*/ 35 h 71"/>
                      <a:gd name="T10" fmla="*/ 0 60000 65536"/>
                      <a:gd name="T11" fmla="*/ 0 60000 65536"/>
                      <a:gd name="T12" fmla="*/ 0 60000 65536"/>
                      <a:gd name="T13" fmla="*/ 0 60000 65536"/>
                      <a:gd name="T14" fmla="*/ 0 60000 65536"/>
                      <a:gd name="T15" fmla="*/ 0 w 176"/>
                      <a:gd name="T16" fmla="*/ 0 h 71"/>
                      <a:gd name="T17" fmla="*/ 176 w 176"/>
                      <a:gd name="T18" fmla="*/ 71 h 71"/>
                    </a:gdLst>
                    <a:ahLst/>
                    <a:cxnLst>
                      <a:cxn ang="T10">
                        <a:pos x="T0" y="T1"/>
                      </a:cxn>
                      <a:cxn ang="T11">
                        <a:pos x="T2" y="T3"/>
                      </a:cxn>
                      <a:cxn ang="T12">
                        <a:pos x="T4" y="T5"/>
                      </a:cxn>
                      <a:cxn ang="T13">
                        <a:pos x="T6" y="T7"/>
                      </a:cxn>
                      <a:cxn ang="T14">
                        <a:pos x="T8" y="T9"/>
                      </a:cxn>
                    </a:cxnLst>
                    <a:rect l="T15" t="T16" r="T17" b="T18"/>
                    <a:pathLst>
                      <a:path w="176" h="71">
                        <a:moveTo>
                          <a:pt x="176" y="39"/>
                        </a:moveTo>
                        <a:lnTo>
                          <a:pt x="89" y="71"/>
                        </a:lnTo>
                        <a:lnTo>
                          <a:pt x="0" y="30"/>
                        </a:lnTo>
                        <a:lnTo>
                          <a:pt x="87" y="0"/>
                        </a:lnTo>
                        <a:lnTo>
                          <a:pt x="176" y="39"/>
                        </a:lnTo>
                        <a:close/>
                      </a:path>
                    </a:pathLst>
                  </a:custGeom>
                  <a:solidFill>
                    <a:srgbClr val="6666FF"/>
                  </a:solidFill>
                  <a:ln w="0">
                    <a:solidFill>
                      <a:srgbClr val="6666FF"/>
                    </a:solidFill>
                    <a:round/>
                    <a:headEnd/>
                    <a:tailEnd/>
                  </a:ln>
                </p:spPr>
                <p:txBody>
                  <a:bodyPr/>
                  <a:lstStyle/>
                  <a:p>
                    <a:pPr defTabSz="457200"/>
                    <a:endParaRPr lang="en-US" dirty="0">
                      <a:solidFill>
                        <a:prstClr val="black"/>
                      </a:solidFill>
                    </a:endParaRPr>
                  </a:p>
                </p:txBody>
              </p:sp>
              <p:sp>
                <p:nvSpPr>
                  <p:cNvPr id="9556" name="Freeform 330"/>
                  <p:cNvSpPr>
                    <a:spLocks/>
                  </p:cNvSpPr>
                  <p:nvPr/>
                </p:nvSpPr>
                <p:spPr bwMode="auto">
                  <a:xfrm>
                    <a:off x="3014" y="1169"/>
                    <a:ext cx="87" cy="119"/>
                  </a:xfrm>
                  <a:custGeom>
                    <a:avLst/>
                    <a:gdLst>
                      <a:gd name="T0" fmla="*/ 0 w 87"/>
                      <a:gd name="T1" fmla="*/ 101 h 121"/>
                      <a:gd name="T2" fmla="*/ 0 w 87"/>
                      <a:gd name="T3" fmla="*/ 30 h 121"/>
                      <a:gd name="T4" fmla="*/ 87 w 87"/>
                      <a:gd name="T5" fmla="*/ 0 h 121"/>
                      <a:gd name="T6" fmla="*/ 87 w 87"/>
                      <a:gd name="T7" fmla="*/ 76 h 121"/>
                      <a:gd name="T8" fmla="*/ 0 w 87"/>
                      <a:gd name="T9" fmla="*/ 101 h 121"/>
                      <a:gd name="T10" fmla="*/ 0 60000 65536"/>
                      <a:gd name="T11" fmla="*/ 0 60000 65536"/>
                      <a:gd name="T12" fmla="*/ 0 60000 65536"/>
                      <a:gd name="T13" fmla="*/ 0 60000 65536"/>
                      <a:gd name="T14" fmla="*/ 0 60000 65536"/>
                      <a:gd name="T15" fmla="*/ 0 w 87"/>
                      <a:gd name="T16" fmla="*/ 0 h 121"/>
                      <a:gd name="T17" fmla="*/ 87 w 87"/>
                      <a:gd name="T18" fmla="*/ 121 h 121"/>
                    </a:gdLst>
                    <a:ahLst/>
                    <a:cxnLst>
                      <a:cxn ang="T10">
                        <a:pos x="T0" y="T1"/>
                      </a:cxn>
                      <a:cxn ang="T11">
                        <a:pos x="T2" y="T3"/>
                      </a:cxn>
                      <a:cxn ang="T12">
                        <a:pos x="T4" y="T5"/>
                      </a:cxn>
                      <a:cxn ang="T13">
                        <a:pos x="T6" y="T7"/>
                      </a:cxn>
                      <a:cxn ang="T14">
                        <a:pos x="T8" y="T9"/>
                      </a:cxn>
                    </a:cxnLst>
                    <a:rect l="T15" t="T16" r="T17" b="T18"/>
                    <a:pathLst>
                      <a:path w="87" h="121">
                        <a:moveTo>
                          <a:pt x="0" y="121"/>
                        </a:moveTo>
                        <a:lnTo>
                          <a:pt x="0" y="32"/>
                        </a:lnTo>
                        <a:lnTo>
                          <a:pt x="87" y="0"/>
                        </a:lnTo>
                        <a:lnTo>
                          <a:pt x="87" y="86"/>
                        </a:lnTo>
                        <a:lnTo>
                          <a:pt x="0" y="121"/>
                        </a:lnTo>
                        <a:close/>
                      </a:path>
                    </a:pathLst>
                  </a:custGeom>
                  <a:solidFill>
                    <a:srgbClr val="6666FF"/>
                  </a:solidFill>
                  <a:ln w="0">
                    <a:solidFill>
                      <a:srgbClr val="6666FF"/>
                    </a:solidFill>
                    <a:round/>
                    <a:headEnd/>
                    <a:tailEnd/>
                  </a:ln>
                </p:spPr>
                <p:txBody>
                  <a:bodyPr/>
                  <a:lstStyle/>
                  <a:p>
                    <a:pPr defTabSz="457200"/>
                    <a:endParaRPr lang="en-US" dirty="0">
                      <a:solidFill>
                        <a:prstClr val="black"/>
                      </a:solidFill>
                    </a:endParaRPr>
                  </a:p>
                </p:txBody>
              </p:sp>
              <p:sp>
                <p:nvSpPr>
                  <p:cNvPr id="9557" name="Freeform 332"/>
                  <p:cNvSpPr>
                    <a:spLocks/>
                  </p:cNvSpPr>
                  <p:nvPr/>
                </p:nvSpPr>
                <p:spPr bwMode="auto">
                  <a:xfrm>
                    <a:off x="3099" y="1110"/>
                    <a:ext cx="238" cy="105"/>
                  </a:xfrm>
                  <a:custGeom>
                    <a:avLst/>
                    <a:gdLst>
                      <a:gd name="T0" fmla="*/ 238 w 238"/>
                      <a:gd name="T1" fmla="*/ 0 h 106"/>
                      <a:gd name="T2" fmla="*/ 206 w 238"/>
                      <a:gd name="T3" fmla="*/ 30 h 106"/>
                      <a:gd name="T4" fmla="*/ 184 w 238"/>
                      <a:gd name="T5" fmla="*/ 15 h 106"/>
                      <a:gd name="T6" fmla="*/ 165 w 238"/>
                      <a:gd name="T7" fmla="*/ 41 h 106"/>
                      <a:gd name="T8" fmla="*/ 145 w 238"/>
                      <a:gd name="T9" fmla="*/ 26 h 106"/>
                      <a:gd name="T10" fmla="*/ 132 w 238"/>
                      <a:gd name="T11" fmla="*/ 53 h 106"/>
                      <a:gd name="T12" fmla="*/ 112 w 238"/>
                      <a:gd name="T13" fmla="*/ 43 h 106"/>
                      <a:gd name="T14" fmla="*/ 100 w 238"/>
                      <a:gd name="T15" fmla="*/ 61 h 106"/>
                      <a:gd name="T16" fmla="*/ 78 w 238"/>
                      <a:gd name="T17" fmla="*/ 53 h 106"/>
                      <a:gd name="T18" fmla="*/ 67 w 238"/>
                      <a:gd name="T19" fmla="*/ 73 h 106"/>
                      <a:gd name="T20" fmla="*/ 45 w 238"/>
                      <a:gd name="T21" fmla="*/ 59 h 106"/>
                      <a:gd name="T22" fmla="*/ 32 w 238"/>
                      <a:gd name="T23" fmla="*/ 86 h 106"/>
                      <a:gd name="T24" fmla="*/ 15 w 238"/>
                      <a:gd name="T25" fmla="*/ 68 h 106"/>
                      <a:gd name="T26" fmla="*/ 0 w 238"/>
                      <a:gd name="T27" fmla="*/ 96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106"/>
                      <a:gd name="T44" fmla="*/ 238 w 238"/>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106">
                        <a:moveTo>
                          <a:pt x="238" y="0"/>
                        </a:moveTo>
                        <a:lnTo>
                          <a:pt x="206" y="30"/>
                        </a:lnTo>
                        <a:lnTo>
                          <a:pt x="184" y="15"/>
                        </a:lnTo>
                        <a:lnTo>
                          <a:pt x="165" y="41"/>
                        </a:lnTo>
                        <a:lnTo>
                          <a:pt x="145" y="26"/>
                        </a:lnTo>
                        <a:lnTo>
                          <a:pt x="132" y="54"/>
                        </a:lnTo>
                        <a:lnTo>
                          <a:pt x="112" y="43"/>
                        </a:lnTo>
                        <a:lnTo>
                          <a:pt x="100" y="71"/>
                        </a:lnTo>
                        <a:lnTo>
                          <a:pt x="78" y="56"/>
                        </a:lnTo>
                        <a:lnTo>
                          <a:pt x="67" y="83"/>
                        </a:lnTo>
                        <a:lnTo>
                          <a:pt x="45" y="69"/>
                        </a:lnTo>
                        <a:lnTo>
                          <a:pt x="32" y="96"/>
                        </a:lnTo>
                        <a:lnTo>
                          <a:pt x="15" y="78"/>
                        </a:lnTo>
                        <a:lnTo>
                          <a:pt x="0" y="106"/>
                        </a:lnTo>
                      </a:path>
                    </a:pathLst>
                  </a:custGeom>
                  <a:noFill/>
                  <a:ln w="11113">
                    <a:solidFill>
                      <a:srgbClr val="0000FF"/>
                    </a:solidFill>
                    <a:round/>
                    <a:headEnd/>
                    <a:tailEnd/>
                  </a:ln>
                </p:spPr>
                <p:txBody>
                  <a:bodyPr/>
                  <a:lstStyle/>
                  <a:p>
                    <a:pPr defTabSz="457200"/>
                    <a:endParaRPr lang="en-US" dirty="0">
                      <a:solidFill>
                        <a:prstClr val="black"/>
                      </a:solidFill>
                    </a:endParaRPr>
                  </a:p>
                </p:txBody>
              </p:sp>
              <p:sp>
                <p:nvSpPr>
                  <p:cNvPr id="9558" name="Line 333"/>
                  <p:cNvSpPr>
                    <a:spLocks noChangeShapeType="1"/>
                  </p:cNvSpPr>
                  <p:nvPr/>
                </p:nvSpPr>
                <p:spPr bwMode="auto">
                  <a:xfrm flipV="1">
                    <a:off x="2877" y="1234"/>
                    <a:ext cx="92" cy="40"/>
                  </a:xfrm>
                  <a:prstGeom prst="line">
                    <a:avLst/>
                  </a:prstGeom>
                  <a:noFill/>
                  <a:ln w="11113">
                    <a:solidFill>
                      <a:srgbClr val="0000FF"/>
                    </a:solidFill>
                    <a:round/>
                    <a:headEnd/>
                    <a:tailEnd/>
                  </a:ln>
                </p:spPr>
                <p:txBody>
                  <a:bodyPr/>
                  <a:lstStyle/>
                  <a:p>
                    <a:pPr defTabSz="457200"/>
                    <a:endParaRPr lang="en-US" dirty="0">
                      <a:solidFill>
                        <a:prstClr val="black"/>
                      </a:solidFill>
                    </a:endParaRPr>
                  </a:p>
                </p:txBody>
              </p:sp>
            </p:grpSp>
            <p:sp>
              <p:nvSpPr>
                <p:cNvPr id="9541" name="Freeform 331"/>
                <p:cNvSpPr>
                  <a:spLocks/>
                </p:cNvSpPr>
                <p:nvPr/>
              </p:nvSpPr>
              <p:spPr bwMode="auto">
                <a:xfrm>
                  <a:off x="2400" y="1275"/>
                  <a:ext cx="477" cy="636"/>
                </a:xfrm>
                <a:custGeom>
                  <a:avLst/>
                  <a:gdLst>
                    <a:gd name="T0" fmla="*/ 0 w 477"/>
                    <a:gd name="T1" fmla="*/ 636 h 636"/>
                    <a:gd name="T2" fmla="*/ 247 w 477"/>
                    <a:gd name="T3" fmla="*/ 493 h 636"/>
                    <a:gd name="T4" fmla="*/ 477 w 477"/>
                    <a:gd name="T5" fmla="*/ 0 h 636"/>
                    <a:gd name="T6" fmla="*/ 0 60000 65536"/>
                    <a:gd name="T7" fmla="*/ 0 60000 65536"/>
                    <a:gd name="T8" fmla="*/ 0 60000 65536"/>
                    <a:gd name="T9" fmla="*/ 0 w 477"/>
                    <a:gd name="T10" fmla="*/ 0 h 636"/>
                    <a:gd name="T11" fmla="*/ 477 w 477"/>
                    <a:gd name="T12" fmla="*/ 636 h 636"/>
                  </a:gdLst>
                  <a:ahLst/>
                  <a:cxnLst>
                    <a:cxn ang="T6">
                      <a:pos x="T0" y="T1"/>
                    </a:cxn>
                    <a:cxn ang="T7">
                      <a:pos x="T2" y="T3"/>
                    </a:cxn>
                    <a:cxn ang="T8">
                      <a:pos x="T4" y="T5"/>
                    </a:cxn>
                  </a:cxnLst>
                  <a:rect l="T9" t="T10" r="T11" b="T12"/>
                  <a:pathLst>
                    <a:path w="477" h="636">
                      <a:moveTo>
                        <a:pt x="0" y="636"/>
                      </a:moveTo>
                      <a:lnTo>
                        <a:pt x="247" y="493"/>
                      </a:lnTo>
                      <a:lnTo>
                        <a:pt x="477" y="0"/>
                      </a:lnTo>
                    </a:path>
                  </a:pathLst>
                </a:custGeom>
                <a:noFill/>
                <a:ln w="11113">
                  <a:solidFill>
                    <a:srgbClr val="0000FF"/>
                  </a:solidFill>
                  <a:round/>
                  <a:headEnd/>
                  <a:tailEnd/>
                </a:ln>
              </p:spPr>
              <p:txBody>
                <a:bodyPr/>
                <a:lstStyle/>
                <a:p>
                  <a:pPr defTabSz="457200"/>
                  <a:endParaRPr lang="en-US" dirty="0">
                    <a:solidFill>
                      <a:prstClr val="black"/>
                    </a:solidFill>
                  </a:endParaRPr>
                </a:p>
              </p:txBody>
            </p:sp>
          </p:grpSp>
          <p:grpSp>
            <p:nvGrpSpPr>
              <p:cNvPr id="6" name="Group 429"/>
              <p:cNvGrpSpPr>
                <a:grpSpLocks/>
              </p:cNvGrpSpPr>
              <p:nvPr/>
            </p:nvGrpSpPr>
            <p:grpSpPr bwMode="auto">
              <a:xfrm>
                <a:off x="962025" y="2286001"/>
                <a:ext cx="4654551" cy="2616201"/>
                <a:chOff x="558" y="1440"/>
                <a:chExt cx="2932" cy="1648"/>
              </a:xfrm>
            </p:grpSpPr>
            <p:sp>
              <p:nvSpPr>
                <p:cNvPr id="9348" name="Freeform 135"/>
                <p:cNvSpPr>
                  <a:spLocks/>
                </p:cNvSpPr>
                <p:nvPr/>
              </p:nvSpPr>
              <p:spPr bwMode="auto">
                <a:xfrm>
                  <a:off x="672" y="2400"/>
                  <a:ext cx="1687" cy="688"/>
                </a:xfrm>
                <a:custGeom>
                  <a:avLst/>
                  <a:gdLst>
                    <a:gd name="T0" fmla="*/ 934 w 1687"/>
                    <a:gd name="T1" fmla="*/ 0 h 688"/>
                    <a:gd name="T2" fmla="*/ 794 w 1687"/>
                    <a:gd name="T3" fmla="*/ 17 h 688"/>
                    <a:gd name="T4" fmla="*/ 756 w 1687"/>
                    <a:gd name="T5" fmla="*/ 39 h 688"/>
                    <a:gd name="T6" fmla="*/ 727 w 1687"/>
                    <a:gd name="T7" fmla="*/ 60 h 688"/>
                    <a:gd name="T8" fmla="*/ 705 w 1687"/>
                    <a:gd name="T9" fmla="*/ 76 h 688"/>
                    <a:gd name="T10" fmla="*/ 692 w 1687"/>
                    <a:gd name="T11" fmla="*/ 89 h 688"/>
                    <a:gd name="T12" fmla="*/ 682 w 1687"/>
                    <a:gd name="T13" fmla="*/ 99 h 688"/>
                    <a:gd name="T14" fmla="*/ 680 w 1687"/>
                    <a:gd name="T15" fmla="*/ 101 h 688"/>
                    <a:gd name="T16" fmla="*/ 649 w 1687"/>
                    <a:gd name="T17" fmla="*/ 136 h 688"/>
                    <a:gd name="T18" fmla="*/ 628 w 1687"/>
                    <a:gd name="T19" fmla="*/ 169 h 688"/>
                    <a:gd name="T20" fmla="*/ 616 w 1687"/>
                    <a:gd name="T21" fmla="*/ 202 h 688"/>
                    <a:gd name="T22" fmla="*/ 612 w 1687"/>
                    <a:gd name="T23" fmla="*/ 232 h 688"/>
                    <a:gd name="T24" fmla="*/ 614 w 1687"/>
                    <a:gd name="T25" fmla="*/ 260 h 688"/>
                    <a:gd name="T26" fmla="*/ 617 w 1687"/>
                    <a:gd name="T27" fmla="*/ 286 h 688"/>
                    <a:gd name="T28" fmla="*/ 627 w 1687"/>
                    <a:gd name="T29" fmla="*/ 308 h 688"/>
                    <a:gd name="T30" fmla="*/ 634 w 1687"/>
                    <a:gd name="T31" fmla="*/ 325 h 688"/>
                    <a:gd name="T32" fmla="*/ 643 w 1687"/>
                    <a:gd name="T33" fmla="*/ 338 h 688"/>
                    <a:gd name="T34" fmla="*/ 649 w 1687"/>
                    <a:gd name="T35" fmla="*/ 347 h 688"/>
                    <a:gd name="T36" fmla="*/ 651 w 1687"/>
                    <a:gd name="T37" fmla="*/ 349 h 688"/>
                    <a:gd name="T38" fmla="*/ 682 w 1687"/>
                    <a:gd name="T39" fmla="*/ 384 h 688"/>
                    <a:gd name="T40" fmla="*/ 719 w 1687"/>
                    <a:gd name="T41" fmla="*/ 412 h 688"/>
                    <a:gd name="T42" fmla="*/ 758 w 1687"/>
                    <a:gd name="T43" fmla="*/ 434 h 688"/>
                    <a:gd name="T44" fmla="*/ 797 w 1687"/>
                    <a:gd name="T45" fmla="*/ 451 h 688"/>
                    <a:gd name="T46" fmla="*/ 834 w 1687"/>
                    <a:gd name="T47" fmla="*/ 462 h 688"/>
                    <a:gd name="T48" fmla="*/ 866 w 1687"/>
                    <a:gd name="T49" fmla="*/ 471 h 688"/>
                    <a:gd name="T50" fmla="*/ 892 w 1687"/>
                    <a:gd name="T51" fmla="*/ 477 h 688"/>
                    <a:gd name="T52" fmla="*/ 910 w 1687"/>
                    <a:gd name="T53" fmla="*/ 479 h 688"/>
                    <a:gd name="T54" fmla="*/ 916 w 1687"/>
                    <a:gd name="T55" fmla="*/ 481 h 688"/>
                    <a:gd name="T56" fmla="*/ 992 w 1687"/>
                    <a:gd name="T57" fmla="*/ 486 h 688"/>
                    <a:gd name="T58" fmla="*/ 1059 w 1687"/>
                    <a:gd name="T59" fmla="*/ 488 h 688"/>
                    <a:gd name="T60" fmla="*/ 1114 w 1687"/>
                    <a:gd name="T61" fmla="*/ 488 h 688"/>
                    <a:gd name="T62" fmla="*/ 1161 w 1687"/>
                    <a:gd name="T63" fmla="*/ 486 h 688"/>
                    <a:gd name="T64" fmla="*/ 1198 w 1687"/>
                    <a:gd name="T65" fmla="*/ 482 h 688"/>
                    <a:gd name="T66" fmla="*/ 1227 w 1687"/>
                    <a:gd name="T67" fmla="*/ 479 h 688"/>
                    <a:gd name="T68" fmla="*/ 1250 w 1687"/>
                    <a:gd name="T69" fmla="*/ 473 h 688"/>
                    <a:gd name="T70" fmla="*/ 1265 w 1687"/>
                    <a:gd name="T71" fmla="*/ 470 h 688"/>
                    <a:gd name="T72" fmla="*/ 1274 w 1687"/>
                    <a:gd name="T73" fmla="*/ 468 h 688"/>
                    <a:gd name="T74" fmla="*/ 1277 w 1687"/>
                    <a:gd name="T75" fmla="*/ 466 h 688"/>
                    <a:gd name="T76" fmla="*/ 1320 w 1687"/>
                    <a:gd name="T77" fmla="*/ 453 h 688"/>
                    <a:gd name="T78" fmla="*/ 1361 w 1687"/>
                    <a:gd name="T79" fmla="*/ 436 h 688"/>
                    <a:gd name="T80" fmla="*/ 1402 w 1687"/>
                    <a:gd name="T81" fmla="*/ 419 h 688"/>
                    <a:gd name="T82" fmla="*/ 1441 w 1687"/>
                    <a:gd name="T83" fmla="*/ 401 h 688"/>
                    <a:gd name="T84" fmla="*/ 1478 w 1687"/>
                    <a:gd name="T85" fmla="*/ 382 h 688"/>
                    <a:gd name="T86" fmla="*/ 1509 w 1687"/>
                    <a:gd name="T87" fmla="*/ 364 h 688"/>
                    <a:gd name="T88" fmla="*/ 1537 w 1687"/>
                    <a:gd name="T89" fmla="*/ 347 h 688"/>
                    <a:gd name="T90" fmla="*/ 1561 w 1687"/>
                    <a:gd name="T91" fmla="*/ 332 h 688"/>
                    <a:gd name="T92" fmla="*/ 1578 w 1687"/>
                    <a:gd name="T93" fmla="*/ 321 h 688"/>
                    <a:gd name="T94" fmla="*/ 1589 w 1687"/>
                    <a:gd name="T95" fmla="*/ 314 h 688"/>
                    <a:gd name="T96" fmla="*/ 1593 w 1687"/>
                    <a:gd name="T97" fmla="*/ 312 h 688"/>
                    <a:gd name="T98" fmla="*/ 1687 w 1687"/>
                    <a:gd name="T99" fmla="*/ 317 h 688"/>
                    <a:gd name="T100" fmla="*/ 1096 w 1687"/>
                    <a:gd name="T101" fmla="*/ 651 h 688"/>
                    <a:gd name="T102" fmla="*/ 1092 w 1687"/>
                    <a:gd name="T103" fmla="*/ 653 h 688"/>
                    <a:gd name="T104" fmla="*/ 1079 w 1687"/>
                    <a:gd name="T105" fmla="*/ 657 h 688"/>
                    <a:gd name="T106" fmla="*/ 1059 w 1687"/>
                    <a:gd name="T107" fmla="*/ 664 h 688"/>
                    <a:gd name="T108" fmla="*/ 1033 w 1687"/>
                    <a:gd name="T109" fmla="*/ 672 h 688"/>
                    <a:gd name="T110" fmla="*/ 999 w 1687"/>
                    <a:gd name="T111" fmla="*/ 679 h 688"/>
                    <a:gd name="T112" fmla="*/ 960 w 1687"/>
                    <a:gd name="T113" fmla="*/ 685 h 688"/>
                    <a:gd name="T114" fmla="*/ 916 w 1687"/>
                    <a:gd name="T115" fmla="*/ 688 h 688"/>
                    <a:gd name="T116" fmla="*/ 868 w 1687"/>
                    <a:gd name="T117" fmla="*/ 688 h 688"/>
                    <a:gd name="T118" fmla="*/ 0 w 1687"/>
                    <a:gd name="T119" fmla="*/ 668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87"/>
                    <a:gd name="T181" fmla="*/ 0 h 688"/>
                    <a:gd name="T182" fmla="*/ 1687 w 1687"/>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87" h="688">
                      <a:moveTo>
                        <a:pt x="934" y="0"/>
                      </a:moveTo>
                      <a:lnTo>
                        <a:pt x="794" y="17"/>
                      </a:lnTo>
                      <a:lnTo>
                        <a:pt x="756" y="39"/>
                      </a:lnTo>
                      <a:lnTo>
                        <a:pt x="727" y="60"/>
                      </a:lnTo>
                      <a:lnTo>
                        <a:pt x="705" y="76"/>
                      </a:lnTo>
                      <a:lnTo>
                        <a:pt x="692" y="89"/>
                      </a:lnTo>
                      <a:lnTo>
                        <a:pt x="682" y="99"/>
                      </a:lnTo>
                      <a:lnTo>
                        <a:pt x="680" y="101"/>
                      </a:lnTo>
                      <a:lnTo>
                        <a:pt x="649" y="136"/>
                      </a:lnTo>
                      <a:lnTo>
                        <a:pt x="628" y="169"/>
                      </a:lnTo>
                      <a:lnTo>
                        <a:pt x="616" y="202"/>
                      </a:lnTo>
                      <a:lnTo>
                        <a:pt x="612" y="232"/>
                      </a:lnTo>
                      <a:lnTo>
                        <a:pt x="614" y="260"/>
                      </a:lnTo>
                      <a:lnTo>
                        <a:pt x="617" y="286"/>
                      </a:lnTo>
                      <a:lnTo>
                        <a:pt x="627" y="308"/>
                      </a:lnTo>
                      <a:lnTo>
                        <a:pt x="634" y="325"/>
                      </a:lnTo>
                      <a:lnTo>
                        <a:pt x="643" y="338"/>
                      </a:lnTo>
                      <a:lnTo>
                        <a:pt x="649" y="347"/>
                      </a:lnTo>
                      <a:lnTo>
                        <a:pt x="651" y="349"/>
                      </a:lnTo>
                      <a:lnTo>
                        <a:pt x="682" y="384"/>
                      </a:lnTo>
                      <a:lnTo>
                        <a:pt x="719" y="412"/>
                      </a:lnTo>
                      <a:lnTo>
                        <a:pt x="758" y="434"/>
                      </a:lnTo>
                      <a:lnTo>
                        <a:pt x="797" y="451"/>
                      </a:lnTo>
                      <a:lnTo>
                        <a:pt x="834" y="462"/>
                      </a:lnTo>
                      <a:lnTo>
                        <a:pt x="866" y="471"/>
                      </a:lnTo>
                      <a:lnTo>
                        <a:pt x="892" y="477"/>
                      </a:lnTo>
                      <a:lnTo>
                        <a:pt x="910" y="479"/>
                      </a:lnTo>
                      <a:lnTo>
                        <a:pt x="916" y="481"/>
                      </a:lnTo>
                      <a:lnTo>
                        <a:pt x="992" y="486"/>
                      </a:lnTo>
                      <a:lnTo>
                        <a:pt x="1059" y="488"/>
                      </a:lnTo>
                      <a:lnTo>
                        <a:pt x="1114" y="488"/>
                      </a:lnTo>
                      <a:lnTo>
                        <a:pt x="1161" y="486"/>
                      </a:lnTo>
                      <a:lnTo>
                        <a:pt x="1198" y="482"/>
                      </a:lnTo>
                      <a:lnTo>
                        <a:pt x="1227" y="479"/>
                      </a:lnTo>
                      <a:lnTo>
                        <a:pt x="1250" y="473"/>
                      </a:lnTo>
                      <a:lnTo>
                        <a:pt x="1265" y="470"/>
                      </a:lnTo>
                      <a:lnTo>
                        <a:pt x="1274" y="468"/>
                      </a:lnTo>
                      <a:lnTo>
                        <a:pt x="1277" y="466"/>
                      </a:lnTo>
                      <a:lnTo>
                        <a:pt x="1320" y="453"/>
                      </a:lnTo>
                      <a:lnTo>
                        <a:pt x="1361" y="436"/>
                      </a:lnTo>
                      <a:lnTo>
                        <a:pt x="1402" y="419"/>
                      </a:lnTo>
                      <a:lnTo>
                        <a:pt x="1441" y="401"/>
                      </a:lnTo>
                      <a:lnTo>
                        <a:pt x="1478" y="382"/>
                      </a:lnTo>
                      <a:lnTo>
                        <a:pt x="1509" y="364"/>
                      </a:lnTo>
                      <a:lnTo>
                        <a:pt x="1537" y="347"/>
                      </a:lnTo>
                      <a:lnTo>
                        <a:pt x="1561" y="332"/>
                      </a:lnTo>
                      <a:lnTo>
                        <a:pt x="1578" y="321"/>
                      </a:lnTo>
                      <a:lnTo>
                        <a:pt x="1589" y="314"/>
                      </a:lnTo>
                      <a:lnTo>
                        <a:pt x="1593" y="312"/>
                      </a:lnTo>
                      <a:lnTo>
                        <a:pt x="1687" y="317"/>
                      </a:lnTo>
                      <a:lnTo>
                        <a:pt x="1096" y="651"/>
                      </a:lnTo>
                      <a:lnTo>
                        <a:pt x="1092" y="653"/>
                      </a:lnTo>
                      <a:lnTo>
                        <a:pt x="1079" y="657"/>
                      </a:lnTo>
                      <a:lnTo>
                        <a:pt x="1059" y="664"/>
                      </a:lnTo>
                      <a:lnTo>
                        <a:pt x="1033" y="672"/>
                      </a:lnTo>
                      <a:lnTo>
                        <a:pt x="999" y="679"/>
                      </a:lnTo>
                      <a:lnTo>
                        <a:pt x="960" y="685"/>
                      </a:lnTo>
                      <a:lnTo>
                        <a:pt x="916" y="688"/>
                      </a:lnTo>
                      <a:lnTo>
                        <a:pt x="868" y="688"/>
                      </a:lnTo>
                      <a:lnTo>
                        <a:pt x="0" y="668"/>
                      </a:lnTo>
                    </a:path>
                  </a:pathLst>
                </a:custGeom>
                <a:noFill/>
                <a:ln w="11113">
                  <a:solidFill>
                    <a:srgbClr val="FF0000"/>
                  </a:solidFill>
                  <a:round/>
                  <a:headEnd/>
                  <a:tailEnd/>
                </a:ln>
              </p:spPr>
              <p:txBody>
                <a:bodyPr/>
                <a:lstStyle/>
                <a:p>
                  <a:pPr defTabSz="457200"/>
                  <a:endParaRPr lang="en-US" dirty="0">
                    <a:solidFill>
                      <a:prstClr val="black"/>
                    </a:solidFill>
                  </a:endParaRPr>
                </a:p>
              </p:txBody>
            </p:sp>
            <p:grpSp>
              <p:nvGrpSpPr>
                <p:cNvPr id="7" name="Group 428"/>
                <p:cNvGrpSpPr>
                  <a:grpSpLocks/>
                </p:cNvGrpSpPr>
                <p:nvPr/>
              </p:nvGrpSpPr>
              <p:grpSpPr bwMode="auto">
                <a:xfrm>
                  <a:off x="558" y="1440"/>
                  <a:ext cx="2932" cy="1485"/>
                  <a:chOff x="558" y="1440"/>
                  <a:chExt cx="2932" cy="1485"/>
                </a:xfrm>
              </p:grpSpPr>
              <p:grpSp>
                <p:nvGrpSpPr>
                  <p:cNvPr id="8" name="Group 425"/>
                  <p:cNvGrpSpPr>
                    <a:grpSpLocks/>
                  </p:cNvGrpSpPr>
                  <p:nvPr/>
                </p:nvGrpSpPr>
                <p:grpSpPr bwMode="auto">
                  <a:xfrm>
                    <a:off x="944" y="1440"/>
                    <a:ext cx="2546" cy="1485"/>
                    <a:chOff x="944" y="1440"/>
                    <a:chExt cx="2546" cy="1485"/>
                  </a:xfrm>
                </p:grpSpPr>
                <p:sp>
                  <p:nvSpPr>
                    <p:cNvPr id="9352" name="Freeform 118"/>
                    <p:cNvSpPr>
                      <a:spLocks/>
                    </p:cNvSpPr>
                    <p:nvPr/>
                  </p:nvSpPr>
                  <p:spPr bwMode="auto">
                    <a:xfrm>
                      <a:off x="1603" y="1964"/>
                      <a:ext cx="665" cy="401"/>
                    </a:xfrm>
                    <a:custGeom>
                      <a:avLst/>
                      <a:gdLst>
                        <a:gd name="T0" fmla="*/ 647 w 665"/>
                        <a:gd name="T1" fmla="*/ 0 h 401"/>
                        <a:gd name="T2" fmla="*/ 647 w 665"/>
                        <a:gd name="T3" fmla="*/ 2 h 401"/>
                        <a:gd name="T4" fmla="*/ 651 w 665"/>
                        <a:gd name="T5" fmla="*/ 4 h 401"/>
                        <a:gd name="T6" fmla="*/ 654 w 665"/>
                        <a:gd name="T7" fmla="*/ 6 h 401"/>
                        <a:gd name="T8" fmla="*/ 658 w 665"/>
                        <a:gd name="T9" fmla="*/ 10 h 401"/>
                        <a:gd name="T10" fmla="*/ 662 w 665"/>
                        <a:gd name="T11" fmla="*/ 13 h 401"/>
                        <a:gd name="T12" fmla="*/ 664 w 665"/>
                        <a:gd name="T13" fmla="*/ 19 h 401"/>
                        <a:gd name="T14" fmla="*/ 665 w 665"/>
                        <a:gd name="T15" fmla="*/ 23 h 401"/>
                        <a:gd name="T16" fmla="*/ 15 w 665"/>
                        <a:gd name="T17" fmla="*/ 401 h 401"/>
                        <a:gd name="T18" fmla="*/ 0 w 665"/>
                        <a:gd name="T19" fmla="*/ 379 h 401"/>
                        <a:gd name="T20" fmla="*/ 647 w 665"/>
                        <a:gd name="T21" fmla="*/ 0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5"/>
                        <a:gd name="T34" fmla="*/ 0 h 401"/>
                        <a:gd name="T35" fmla="*/ 665 w 665"/>
                        <a:gd name="T36" fmla="*/ 401 h 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5" h="401">
                          <a:moveTo>
                            <a:pt x="647" y="0"/>
                          </a:moveTo>
                          <a:lnTo>
                            <a:pt x="647" y="2"/>
                          </a:lnTo>
                          <a:lnTo>
                            <a:pt x="651" y="4"/>
                          </a:lnTo>
                          <a:lnTo>
                            <a:pt x="654" y="6"/>
                          </a:lnTo>
                          <a:lnTo>
                            <a:pt x="658" y="10"/>
                          </a:lnTo>
                          <a:lnTo>
                            <a:pt x="662" y="13"/>
                          </a:lnTo>
                          <a:lnTo>
                            <a:pt x="664" y="19"/>
                          </a:lnTo>
                          <a:lnTo>
                            <a:pt x="665" y="23"/>
                          </a:lnTo>
                          <a:lnTo>
                            <a:pt x="15" y="401"/>
                          </a:lnTo>
                          <a:lnTo>
                            <a:pt x="0" y="379"/>
                          </a:lnTo>
                          <a:lnTo>
                            <a:pt x="647" y="0"/>
                          </a:lnTo>
                          <a:close/>
                        </a:path>
                      </a:pathLst>
                    </a:custGeom>
                    <a:solidFill>
                      <a:srgbClr val="FFD5D5"/>
                    </a:solidFill>
                    <a:ln w="0">
                      <a:solidFill>
                        <a:srgbClr val="FFD5D5"/>
                      </a:solidFill>
                      <a:round/>
                      <a:headEnd/>
                      <a:tailEnd/>
                    </a:ln>
                  </p:spPr>
                  <p:txBody>
                    <a:bodyPr/>
                    <a:lstStyle/>
                    <a:p>
                      <a:pPr defTabSz="457200"/>
                      <a:endParaRPr lang="en-US" dirty="0">
                        <a:solidFill>
                          <a:prstClr val="black"/>
                        </a:solidFill>
                      </a:endParaRPr>
                    </a:p>
                  </p:txBody>
                </p:sp>
                <p:sp>
                  <p:nvSpPr>
                    <p:cNvPr id="9353" name="Line 153"/>
                    <p:cNvSpPr>
                      <a:spLocks noChangeShapeType="1"/>
                    </p:cNvSpPr>
                    <p:nvPr/>
                  </p:nvSpPr>
                  <p:spPr bwMode="auto">
                    <a:xfrm flipH="1">
                      <a:off x="1925" y="2649"/>
                      <a:ext cx="95" cy="276"/>
                    </a:xfrm>
                    <a:prstGeom prst="line">
                      <a:avLst/>
                    </a:prstGeom>
                    <a:noFill/>
                    <a:ln w="6350">
                      <a:solidFill>
                        <a:srgbClr val="0000FF"/>
                      </a:solidFill>
                      <a:round/>
                      <a:headEnd/>
                      <a:tailEnd/>
                    </a:ln>
                  </p:spPr>
                  <p:txBody>
                    <a:bodyPr/>
                    <a:lstStyle/>
                    <a:p>
                      <a:pPr defTabSz="457200"/>
                      <a:endParaRPr lang="en-US" dirty="0">
                        <a:solidFill>
                          <a:prstClr val="black"/>
                        </a:solidFill>
                      </a:endParaRPr>
                    </a:p>
                  </p:txBody>
                </p:sp>
                <p:sp>
                  <p:nvSpPr>
                    <p:cNvPr id="9354" name="Line 154"/>
                    <p:cNvSpPr>
                      <a:spLocks noChangeShapeType="1"/>
                    </p:cNvSpPr>
                    <p:nvPr/>
                  </p:nvSpPr>
                  <p:spPr bwMode="auto">
                    <a:xfrm flipH="1">
                      <a:off x="1925" y="2706"/>
                      <a:ext cx="95" cy="219"/>
                    </a:xfrm>
                    <a:prstGeom prst="line">
                      <a:avLst/>
                    </a:prstGeom>
                    <a:noFill/>
                    <a:ln w="6350">
                      <a:solidFill>
                        <a:srgbClr val="0000FF"/>
                      </a:solidFill>
                      <a:round/>
                      <a:headEnd/>
                      <a:tailEnd/>
                    </a:ln>
                  </p:spPr>
                  <p:txBody>
                    <a:bodyPr/>
                    <a:lstStyle/>
                    <a:p>
                      <a:pPr defTabSz="457200"/>
                      <a:endParaRPr lang="en-US" dirty="0">
                        <a:solidFill>
                          <a:prstClr val="black"/>
                        </a:solidFill>
                      </a:endParaRPr>
                    </a:p>
                  </p:txBody>
                </p:sp>
                <p:sp>
                  <p:nvSpPr>
                    <p:cNvPr id="9355" name="Line 155"/>
                    <p:cNvSpPr>
                      <a:spLocks noChangeShapeType="1"/>
                    </p:cNvSpPr>
                    <p:nvPr/>
                  </p:nvSpPr>
                  <p:spPr bwMode="auto">
                    <a:xfrm flipH="1">
                      <a:off x="1925" y="2754"/>
                      <a:ext cx="95" cy="171"/>
                    </a:xfrm>
                    <a:prstGeom prst="line">
                      <a:avLst/>
                    </a:prstGeom>
                    <a:noFill/>
                    <a:ln w="6350">
                      <a:solidFill>
                        <a:srgbClr val="0000FF"/>
                      </a:solidFill>
                      <a:round/>
                      <a:headEnd/>
                      <a:tailEnd/>
                    </a:ln>
                  </p:spPr>
                  <p:txBody>
                    <a:bodyPr/>
                    <a:lstStyle/>
                    <a:p>
                      <a:pPr defTabSz="457200"/>
                      <a:endParaRPr lang="en-US" dirty="0">
                        <a:solidFill>
                          <a:prstClr val="black"/>
                        </a:solidFill>
                      </a:endParaRPr>
                    </a:p>
                  </p:txBody>
                </p:sp>
                <p:sp>
                  <p:nvSpPr>
                    <p:cNvPr id="9356" name="Line 156"/>
                    <p:cNvSpPr>
                      <a:spLocks noChangeShapeType="1"/>
                    </p:cNvSpPr>
                    <p:nvPr/>
                  </p:nvSpPr>
                  <p:spPr bwMode="auto">
                    <a:xfrm flipH="1">
                      <a:off x="1925" y="2808"/>
                      <a:ext cx="95" cy="117"/>
                    </a:xfrm>
                    <a:prstGeom prst="line">
                      <a:avLst/>
                    </a:prstGeom>
                    <a:noFill/>
                    <a:ln w="6350">
                      <a:solidFill>
                        <a:srgbClr val="0000FF"/>
                      </a:solidFill>
                      <a:round/>
                      <a:headEnd/>
                      <a:tailEnd/>
                    </a:ln>
                  </p:spPr>
                  <p:txBody>
                    <a:bodyPr/>
                    <a:lstStyle/>
                    <a:p>
                      <a:pPr defTabSz="457200"/>
                      <a:endParaRPr lang="en-US" dirty="0">
                        <a:solidFill>
                          <a:prstClr val="black"/>
                        </a:solidFill>
                      </a:endParaRPr>
                    </a:p>
                  </p:txBody>
                </p:sp>
                <p:sp>
                  <p:nvSpPr>
                    <p:cNvPr id="9357" name="Freeform 171"/>
                    <p:cNvSpPr>
                      <a:spLocks/>
                    </p:cNvSpPr>
                    <p:nvPr/>
                  </p:nvSpPr>
                  <p:spPr bwMode="auto">
                    <a:xfrm>
                      <a:off x="2022" y="2808"/>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358" name="Freeform 172"/>
                    <p:cNvSpPr>
                      <a:spLocks/>
                    </p:cNvSpPr>
                    <p:nvPr/>
                  </p:nvSpPr>
                  <p:spPr bwMode="auto">
                    <a:xfrm>
                      <a:off x="2022" y="2808"/>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359" name="Freeform 173"/>
                    <p:cNvSpPr>
                      <a:spLocks/>
                    </p:cNvSpPr>
                    <p:nvPr/>
                  </p:nvSpPr>
                  <p:spPr bwMode="auto">
                    <a:xfrm>
                      <a:off x="2027" y="2797"/>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close/>
                        </a:path>
                      </a:pathLst>
                    </a:custGeom>
                    <a:solidFill>
                      <a:srgbClr val="FFFF00"/>
                    </a:solidFill>
                    <a:ln w="0">
                      <a:solidFill>
                        <a:srgbClr val="FFFF00"/>
                      </a:solidFill>
                      <a:round/>
                      <a:headEnd/>
                      <a:tailEnd/>
                    </a:ln>
                  </p:spPr>
                  <p:txBody>
                    <a:bodyPr/>
                    <a:lstStyle/>
                    <a:p>
                      <a:pPr defTabSz="457200"/>
                      <a:endParaRPr lang="en-US" dirty="0">
                        <a:solidFill>
                          <a:prstClr val="black"/>
                        </a:solidFill>
                      </a:endParaRPr>
                    </a:p>
                  </p:txBody>
                </p:sp>
                <p:sp>
                  <p:nvSpPr>
                    <p:cNvPr id="9360" name="Freeform 174"/>
                    <p:cNvSpPr>
                      <a:spLocks/>
                    </p:cNvSpPr>
                    <p:nvPr/>
                  </p:nvSpPr>
                  <p:spPr bwMode="auto">
                    <a:xfrm>
                      <a:off x="2027" y="2797"/>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361" name="Freeform 334"/>
                    <p:cNvSpPr>
                      <a:spLocks/>
                    </p:cNvSpPr>
                    <p:nvPr/>
                  </p:nvSpPr>
                  <p:spPr bwMode="auto">
                    <a:xfrm>
                      <a:off x="1269" y="2389"/>
                      <a:ext cx="1075" cy="510"/>
                    </a:xfrm>
                    <a:custGeom>
                      <a:avLst/>
                      <a:gdLst>
                        <a:gd name="T0" fmla="*/ 323 w 1075"/>
                        <a:gd name="T1" fmla="*/ 0 h 510"/>
                        <a:gd name="T2" fmla="*/ 184 w 1075"/>
                        <a:gd name="T3" fmla="*/ 39 h 510"/>
                        <a:gd name="T4" fmla="*/ 145 w 1075"/>
                        <a:gd name="T5" fmla="*/ 61 h 510"/>
                        <a:gd name="T6" fmla="*/ 117 w 1075"/>
                        <a:gd name="T7" fmla="*/ 82 h 510"/>
                        <a:gd name="T8" fmla="*/ 95 w 1075"/>
                        <a:gd name="T9" fmla="*/ 98 h 510"/>
                        <a:gd name="T10" fmla="*/ 80 w 1075"/>
                        <a:gd name="T11" fmla="*/ 111 h 510"/>
                        <a:gd name="T12" fmla="*/ 70 w 1075"/>
                        <a:gd name="T13" fmla="*/ 120 h 510"/>
                        <a:gd name="T14" fmla="*/ 69 w 1075"/>
                        <a:gd name="T15" fmla="*/ 122 h 510"/>
                        <a:gd name="T16" fmla="*/ 37 w 1075"/>
                        <a:gd name="T17" fmla="*/ 158 h 510"/>
                        <a:gd name="T18" fmla="*/ 17 w 1075"/>
                        <a:gd name="T19" fmla="*/ 191 h 510"/>
                        <a:gd name="T20" fmla="*/ 6 w 1075"/>
                        <a:gd name="T21" fmla="*/ 224 h 510"/>
                        <a:gd name="T22" fmla="*/ 0 w 1075"/>
                        <a:gd name="T23" fmla="*/ 254 h 510"/>
                        <a:gd name="T24" fmla="*/ 2 w 1075"/>
                        <a:gd name="T25" fmla="*/ 282 h 510"/>
                        <a:gd name="T26" fmla="*/ 7 w 1075"/>
                        <a:gd name="T27" fmla="*/ 308 h 510"/>
                        <a:gd name="T28" fmla="*/ 15 w 1075"/>
                        <a:gd name="T29" fmla="*/ 328 h 510"/>
                        <a:gd name="T30" fmla="*/ 24 w 1075"/>
                        <a:gd name="T31" fmla="*/ 347 h 510"/>
                        <a:gd name="T32" fmla="*/ 31 w 1075"/>
                        <a:gd name="T33" fmla="*/ 360 h 510"/>
                        <a:gd name="T34" fmla="*/ 37 w 1075"/>
                        <a:gd name="T35" fmla="*/ 369 h 510"/>
                        <a:gd name="T36" fmla="*/ 41 w 1075"/>
                        <a:gd name="T37" fmla="*/ 371 h 510"/>
                        <a:gd name="T38" fmla="*/ 67 w 1075"/>
                        <a:gd name="T39" fmla="*/ 402 h 510"/>
                        <a:gd name="T40" fmla="*/ 98 w 1075"/>
                        <a:gd name="T41" fmla="*/ 428 h 510"/>
                        <a:gd name="T42" fmla="*/ 133 w 1075"/>
                        <a:gd name="T43" fmla="*/ 449 h 510"/>
                        <a:gd name="T44" fmla="*/ 172 w 1075"/>
                        <a:gd name="T45" fmla="*/ 467 h 510"/>
                        <a:gd name="T46" fmla="*/ 213 w 1075"/>
                        <a:gd name="T47" fmla="*/ 480 h 510"/>
                        <a:gd name="T48" fmla="*/ 250 w 1075"/>
                        <a:gd name="T49" fmla="*/ 489 h 510"/>
                        <a:gd name="T50" fmla="*/ 286 w 1075"/>
                        <a:gd name="T51" fmla="*/ 497 h 510"/>
                        <a:gd name="T52" fmla="*/ 317 w 1075"/>
                        <a:gd name="T53" fmla="*/ 502 h 510"/>
                        <a:gd name="T54" fmla="*/ 341 w 1075"/>
                        <a:gd name="T55" fmla="*/ 504 h 510"/>
                        <a:gd name="T56" fmla="*/ 356 w 1075"/>
                        <a:gd name="T57" fmla="*/ 506 h 510"/>
                        <a:gd name="T58" fmla="*/ 362 w 1075"/>
                        <a:gd name="T59" fmla="*/ 506 h 510"/>
                        <a:gd name="T60" fmla="*/ 395 w 1075"/>
                        <a:gd name="T61" fmla="*/ 510 h 510"/>
                        <a:gd name="T62" fmla="*/ 432 w 1075"/>
                        <a:gd name="T63" fmla="*/ 510 h 510"/>
                        <a:gd name="T64" fmla="*/ 473 w 1075"/>
                        <a:gd name="T65" fmla="*/ 508 h 510"/>
                        <a:gd name="T66" fmla="*/ 514 w 1075"/>
                        <a:gd name="T67" fmla="*/ 504 h 510"/>
                        <a:gd name="T68" fmla="*/ 553 w 1075"/>
                        <a:gd name="T69" fmla="*/ 501 h 510"/>
                        <a:gd name="T70" fmla="*/ 588 w 1075"/>
                        <a:gd name="T71" fmla="*/ 497 h 510"/>
                        <a:gd name="T72" fmla="*/ 619 w 1075"/>
                        <a:gd name="T73" fmla="*/ 493 h 510"/>
                        <a:gd name="T74" fmla="*/ 643 w 1075"/>
                        <a:gd name="T75" fmla="*/ 491 h 510"/>
                        <a:gd name="T76" fmla="*/ 660 w 1075"/>
                        <a:gd name="T77" fmla="*/ 488 h 510"/>
                        <a:gd name="T78" fmla="*/ 666 w 1075"/>
                        <a:gd name="T79" fmla="*/ 488 h 510"/>
                        <a:gd name="T80" fmla="*/ 708 w 1075"/>
                        <a:gd name="T81" fmla="*/ 475 h 510"/>
                        <a:gd name="T82" fmla="*/ 751 w 1075"/>
                        <a:gd name="T83" fmla="*/ 458 h 510"/>
                        <a:gd name="T84" fmla="*/ 792 w 1075"/>
                        <a:gd name="T85" fmla="*/ 441 h 510"/>
                        <a:gd name="T86" fmla="*/ 831 w 1075"/>
                        <a:gd name="T87" fmla="*/ 423 h 510"/>
                        <a:gd name="T88" fmla="*/ 866 w 1075"/>
                        <a:gd name="T89" fmla="*/ 404 h 510"/>
                        <a:gd name="T90" fmla="*/ 897 w 1075"/>
                        <a:gd name="T91" fmla="*/ 386 h 510"/>
                        <a:gd name="T92" fmla="*/ 927 w 1075"/>
                        <a:gd name="T93" fmla="*/ 369 h 510"/>
                        <a:gd name="T94" fmla="*/ 949 w 1075"/>
                        <a:gd name="T95" fmla="*/ 354 h 510"/>
                        <a:gd name="T96" fmla="*/ 966 w 1075"/>
                        <a:gd name="T97" fmla="*/ 343 h 510"/>
                        <a:gd name="T98" fmla="*/ 977 w 1075"/>
                        <a:gd name="T99" fmla="*/ 336 h 510"/>
                        <a:gd name="T100" fmla="*/ 981 w 1075"/>
                        <a:gd name="T101" fmla="*/ 332 h 510"/>
                        <a:gd name="T102" fmla="*/ 1075 w 1075"/>
                        <a:gd name="T103" fmla="*/ 317 h 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75"/>
                        <a:gd name="T157" fmla="*/ 0 h 510"/>
                        <a:gd name="T158" fmla="*/ 1075 w 1075"/>
                        <a:gd name="T159" fmla="*/ 510 h 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75" h="510">
                          <a:moveTo>
                            <a:pt x="323" y="0"/>
                          </a:moveTo>
                          <a:lnTo>
                            <a:pt x="184" y="39"/>
                          </a:lnTo>
                          <a:lnTo>
                            <a:pt x="145" y="61"/>
                          </a:lnTo>
                          <a:lnTo>
                            <a:pt x="117" y="82"/>
                          </a:lnTo>
                          <a:lnTo>
                            <a:pt x="95" y="98"/>
                          </a:lnTo>
                          <a:lnTo>
                            <a:pt x="80" y="111"/>
                          </a:lnTo>
                          <a:lnTo>
                            <a:pt x="70" y="120"/>
                          </a:lnTo>
                          <a:lnTo>
                            <a:pt x="69" y="122"/>
                          </a:lnTo>
                          <a:lnTo>
                            <a:pt x="37" y="158"/>
                          </a:lnTo>
                          <a:lnTo>
                            <a:pt x="17" y="191"/>
                          </a:lnTo>
                          <a:lnTo>
                            <a:pt x="6" y="224"/>
                          </a:lnTo>
                          <a:lnTo>
                            <a:pt x="0" y="254"/>
                          </a:lnTo>
                          <a:lnTo>
                            <a:pt x="2" y="282"/>
                          </a:lnTo>
                          <a:lnTo>
                            <a:pt x="7" y="308"/>
                          </a:lnTo>
                          <a:lnTo>
                            <a:pt x="15" y="328"/>
                          </a:lnTo>
                          <a:lnTo>
                            <a:pt x="24" y="347"/>
                          </a:lnTo>
                          <a:lnTo>
                            <a:pt x="31" y="360"/>
                          </a:lnTo>
                          <a:lnTo>
                            <a:pt x="37" y="369"/>
                          </a:lnTo>
                          <a:lnTo>
                            <a:pt x="41" y="371"/>
                          </a:lnTo>
                          <a:lnTo>
                            <a:pt x="67" y="402"/>
                          </a:lnTo>
                          <a:lnTo>
                            <a:pt x="98" y="428"/>
                          </a:lnTo>
                          <a:lnTo>
                            <a:pt x="133" y="449"/>
                          </a:lnTo>
                          <a:lnTo>
                            <a:pt x="172" y="467"/>
                          </a:lnTo>
                          <a:lnTo>
                            <a:pt x="213" y="480"/>
                          </a:lnTo>
                          <a:lnTo>
                            <a:pt x="250" y="489"/>
                          </a:lnTo>
                          <a:lnTo>
                            <a:pt x="286" y="497"/>
                          </a:lnTo>
                          <a:lnTo>
                            <a:pt x="317" y="502"/>
                          </a:lnTo>
                          <a:lnTo>
                            <a:pt x="341" y="504"/>
                          </a:lnTo>
                          <a:lnTo>
                            <a:pt x="356" y="506"/>
                          </a:lnTo>
                          <a:lnTo>
                            <a:pt x="362" y="506"/>
                          </a:lnTo>
                          <a:lnTo>
                            <a:pt x="395" y="510"/>
                          </a:lnTo>
                          <a:lnTo>
                            <a:pt x="432" y="510"/>
                          </a:lnTo>
                          <a:lnTo>
                            <a:pt x="473" y="508"/>
                          </a:lnTo>
                          <a:lnTo>
                            <a:pt x="514" y="504"/>
                          </a:lnTo>
                          <a:lnTo>
                            <a:pt x="553" y="501"/>
                          </a:lnTo>
                          <a:lnTo>
                            <a:pt x="588" y="497"/>
                          </a:lnTo>
                          <a:lnTo>
                            <a:pt x="619" y="493"/>
                          </a:lnTo>
                          <a:lnTo>
                            <a:pt x="643" y="491"/>
                          </a:lnTo>
                          <a:lnTo>
                            <a:pt x="660" y="488"/>
                          </a:lnTo>
                          <a:lnTo>
                            <a:pt x="666" y="488"/>
                          </a:lnTo>
                          <a:lnTo>
                            <a:pt x="708" y="475"/>
                          </a:lnTo>
                          <a:lnTo>
                            <a:pt x="751" y="458"/>
                          </a:lnTo>
                          <a:lnTo>
                            <a:pt x="792" y="441"/>
                          </a:lnTo>
                          <a:lnTo>
                            <a:pt x="831" y="423"/>
                          </a:lnTo>
                          <a:lnTo>
                            <a:pt x="866" y="404"/>
                          </a:lnTo>
                          <a:lnTo>
                            <a:pt x="897" y="386"/>
                          </a:lnTo>
                          <a:lnTo>
                            <a:pt x="927" y="369"/>
                          </a:lnTo>
                          <a:lnTo>
                            <a:pt x="949" y="354"/>
                          </a:lnTo>
                          <a:lnTo>
                            <a:pt x="966" y="343"/>
                          </a:lnTo>
                          <a:lnTo>
                            <a:pt x="977" y="336"/>
                          </a:lnTo>
                          <a:lnTo>
                            <a:pt x="981" y="332"/>
                          </a:lnTo>
                          <a:lnTo>
                            <a:pt x="1075" y="317"/>
                          </a:lnTo>
                        </a:path>
                      </a:pathLst>
                    </a:custGeom>
                    <a:noFill/>
                    <a:ln w="11113">
                      <a:solidFill>
                        <a:srgbClr val="0000FF"/>
                      </a:solidFill>
                      <a:round/>
                      <a:headEnd/>
                      <a:tailEnd/>
                    </a:ln>
                  </p:spPr>
                  <p:txBody>
                    <a:bodyPr/>
                    <a:lstStyle/>
                    <a:p>
                      <a:pPr defTabSz="457200"/>
                      <a:endParaRPr lang="en-US" dirty="0">
                        <a:solidFill>
                          <a:prstClr val="black"/>
                        </a:solidFill>
                      </a:endParaRPr>
                    </a:p>
                  </p:txBody>
                </p:sp>
                <p:sp>
                  <p:nvSpPr>
                    <p:cNvPr id="9362" name="Freeform 13"/>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363" name="Freeform 14"/>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path>
                      </a:pathLst>
                    </a:custGeom>
                    <a:noFill/>
                    <a:ln w="11113">
                      <a:solidFill>
                        <a:srgbClr val="000000"/>
                      </a:solidFill>
                      <a:round/>
                      <a:headEnd/>
                      <a:tailEnd/>
                    </a:ln>
                  </p:spPr>
                  <p:txBody>
                    <a:bodyPr/>
                    <a:lstStyle/>
                    <a:p>
                      <a:pPr defTabSz="457200"/>
                      <a:endParaRPr lang="en-US" dirty="0">
                        <a:solidFill>
                          <a:prstClr val="black"/>
                        </a:solidFill>
                      </a:endParaRPr>
                    </a:p>
                  </p:txBody>
                </p:sp>
                <p:sp>
                  <p:nvSpPr>
                    <p:cNvPr id="9364" name="Freeform 15"/>
                    <p:cNvSpPr>
                      <a:spLocks/>
                    </p:cNvSpPr>
                    <p:nvPr/>
                  </p:nvSpPr>
                  <p:spPr bwMode="auto">
                    <a:xfrm>
                      <a:off x="1282" y="2471"/>
                      <a:ext cx="120" cy="94"/>
                    </a:xfrm>
                    <a:custGeom>
                      <a:avLst/>
                      <a:gdLst>
                        <a:gd name="T0" fmla="*/ 35 w 120"/>
                        <a:gd name="T1" fmla="*/ 94 h 94"/>
                        <a:gd name="T2" fmla="*/ 0 w 120"/>
                        <a:gd name="T3" fmla="*/ 48 h 94"/>
                        <a:gd name="T4" fmla="*/ 83 w 120"/>
                        <a:gd name="T5" fmla="*/ 0 h 94"/>
                        <a:gd name="T6" fmla="*/ 85 w 120"/>
                        <a:gd name="T7" fmla="*/ 0 h 94"/>
                        <a:gd name="T8" fmla="*/ 91 w 120"/>
                        <a:gd name="T9" fmla="*/ 0 h 94"/>
                        <a:gd name="T10" fmla="*/ 98 w 120"/>
                        <a:gd name="T11" fmla="*/ 1 h 94"/>
                        <a:gd name="T12" fmla="*/ 107 w 120"/>
                        <a:gd name="T13" fmla="*/ 5 h 94"/>
                        <a:gd name="T14" fmla="*/ 115 w 120"/>
                        <a:gd name="T15" fmla="*/ 14 h 94"/>
                        <a:gd name="T16" fmla="*/ 119 w 120"/>
                        <a:gd name="T17" fmla="*/ 27 h 94"/>
                        <a:gd name="T18" fmla="*/ 120 w 120"/>
                        <a:gd name="T19" fmla="*/ 46 h 94"/>
                        <a:gd name="T20" fmla="*/ 35 w 120"/>
                        <a:gd name="T21" fmla="*/ 94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94"/>
                        <a:gd name="T35" fmla="*/ 120 w 12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94">
                          <a:moveTo>
                            <a:pt x="35" y="94"/>
                          </a:moveTo>
                          <a:lnTo>
                            <a:pt x="0" y="48"/>
                          </a:lnTo>
                          <a:lnTo>
                            <a:pt x="83" y="0"/>
                          </a:lnTo>
                          <a:lnTo>
                            <a:pt x="85" y="0"/>
                          </a:lnTo>
                          <a:lnTo>
                            <a:pt x="91" y="0"/>
                          </a:lnTo>
                          <a:lnTo>
                            <a:pt x="98" y="1"/>
                          </a:lnTo>
                          <a:lnTo>
                            <a:pt x="107" y="5"/>
                          </a:lnTo>
                          <a:lnTo>
                            <a:pt x="115" y="14"/>
                          </a:lnTo>
                          <a:lnTo>
                            <a:pt x="119" y="27"/>
                          </a:lnTo>
                          <a:lnTo>
                            <a:pt x="120" y="46"/>
                          </a:lnTo>
                          <a:lnTo>
                            <a:pt x="35" y="94"/>
                          </a:lnTo>
                          <a:close/>
                        </a:path>
                      </a:pathLst>
                    </a:custGeom>
                    <a:solidFill>
                      <a:srgbClr val="2B2BFF"/>
                    </a:solidFill>
                    <a:ln w="0">
                      <a:solidFill>
                        <a:srgbClr val="2B2BFF"/>
                      </a:solidFill>
                      <a:round/>
                      <a:headEnd/>
                      <a:tailEnd/>
                    </a:ln>
                  </p:spPr>
                  <p:txBody>
                    <a:bodyPr/>
                    <a:lstStyle/>
                    <a:p>
                      <a:pPr defTabSz="457200"/>
                      <a:endParaRPr lang="en-US" dirty="0">
                        <a:solidFill>
                          <a:prstClr val="black"/>
                        </a:solidFill>
                      </a:endParaRPr>
                    </a:p>
                  </p:txBody>
                </p:sp>
                <p:sp>
                  <p:nvSpPr>
                    <p:cNvPr id="9365" name="Freeform 16"/>
                    <p:cNvSpPr>
                      <a:spLocks/>
                    </p:cNvSpPr>
                    <p:nvPr/>
                  </p:nvSpPr>
                  <p:spPr bwMode="auto">
                    <a:xfrm>
                      <a:off x="1287" y="2471"/>
                      <a:ext cx="114" cy="89"/>
                    </a:xfrm>
                    <a:custGeom>
                      <a:avLst/>
                      <a:gdLst>
                        <a:gd name="T0" fmla="*/ 30 w 114"/>
                        <a:gd name="T1" fmla="*/ 89 h 89"/>
                        <a:gd name="T2" fmla="*/ 0 w 114"/>
                        <a:gd name="T3" fmla="*/ 48 h 89"/>
                        <a:gd name="T4" fmla="*/ 82 w 114"/>
                        <a:gd name="T5" fmla="*/ 0 h 89"/>
                        <a:gd name="T6" fmla="*/ 84 w 114"/>
                        <a:gd name="T7" fmla="*/ 1 h 89"/>
                        <a:gd name="T8" fmla="*/ 91 w 114"/>
                        <a:gd name="T9" fmla="*/ 1 h 89"/>
                        <a:gd name="T10" fmla="*/ 99 w 114"/>
                        <a:gd name="T11" fmla="*/ 5 h 89"/>
                        <a:gd name="T12" fmla="*/ 108 w 114"/>
                        <a:gd name="T13" fmla="*/ 12 h 89"/>
                        <a:gd name="T14" fmla="*/ 114 w 114"/>
                        <a:gd name="T15" fmla="*/ 24 h 89"/>
                        <a:gd name="T16" fmla="*/ 114 w 114"/>
                        <a:gd name="T17" fmla="*/ 40 h 89"/>
                        <a:gd name="T18" fmla="*/ 30 w 114"/>
                        <a:gd name="T19" fmla="*/ 8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9"/>
                        <a:gd name="T32" fmla="*/ 114 w 11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9">
                          <a:moveTo>
                            <a:pt x="30" y="89"/>
                          </a:moveTo>
                          <a:lnTo>
                            <a:pt x="0" y="48"/>
                          </a:lnTo>
                          <a:lnTo>
                            <a:pt x="82" y="0"/>
                          </a:lnTo>
                          <a:lnTo>
                            <a:pt x="84" y="1"/>
                          </a:lnTo>
                          <a:lnTo>
                            <a:pt x="91" y="1"/>
                          </a:lnTo>
                          <a:lnTo>
                            <a:pt x="99" y="5"/>
                          </a:lnTo>
                          <a:lnTo>
                            <a:pt x="108" y="12"/>
                          </a:lnTo>
                          <a:lnTo>
                            <a:pt x="114" y="24"/>
                          </a:lnTo>
                          <a:lnTo>
                            <a:pt x="114" y="40"/>
                          </a:lnTo>
                          <a:lnTo>
                            <a:pt x="30" y="89"/>
                          </a:lnTo>
                          <a:close/>
                        </a:path>
                      </a:pathLst>
                    </a:custGeom>
                    <a:solidFill>
                      <a:srgbClr val="5555FF"/>
                    </a:solidFill>
                    <a:ln w="0">
                      <a:solidFill>
                        <a:srgbClr val="5555FF"/>
                      </a:solidFill>
                      <a:round/>
                      <a:headEnd/>
                      <a:tailEnd/>
                    </a:ln>
                  </p:spPr>
                  <p:txBody>
                    <a:bodyPr/>
                    <a:lstStyle/>
                    <a:p>
                      <a:pPr defTabSz="457200"/>
                      <a:endParaRPr lang="en-US" dirty="0">
                        <a:solidFill>
                          <a:prstClr val="black"/>
                        </a:solidFill>
                      </a:endParaRPr>
                    </a:p>
                  </p:txBody>
                </p:sp>
                <p:sp>
                  <p:nvSpPr>
                    <p:cNvPr id="9366" name="Freeform 17"/>
                    <p:cNvSpPr>
                      <a:spLocks/>
                    </p:cNvSpPr>
                    <p:nvPr/>
                  </p:nvSpPr>
                  <p:spPr bwMode="auto">
                    <a:xfrm>
                      <a:off x="1293" y="2472"/>
                      <a:ext cx="108" cy="82"/>
                    </a:xfrm>
                    <a:custGeom>
                      <a:avLst/>
                      <a:gdLst>
                        <a:gd name="T0" fmla="*/ 24 w 108"/>
                        <a:gd name="T1" fmla="*/ 82 h 82"/>
                        <a:gd name="T2" fmla="*/ 0 w 108"/>
                        <a:gd name="T3" fmla="*/ 49 h 82"/>
                        <a:gd name="T4" fmla="*/ 80 w 108"/>
                        <a:gd name="T5" fmla="*/ 0 h 82"/>
                        <a:gd name="T6" fmla="*/ 82 w 108"/>
                        <a:gd name="T7" fmla="*/ 0 h 82"/>
                        <a:gd name="T8" fmla="*/ 87 w 108"/>
                        <a:gd name="T9" fmla="*/ 2 h 82"/>
                        <a:gd name="T10" fmla="*/ 95 w 108"/>
                        <a:gd name="T11" fmla="*/ 6 h 82"/>
                        <a:gd name="T12" fmla="*/ 102 w 108"/>
                        <a:gd name="T13" fmla="*/ 11 h 82"/>
                        <a:gd name="T14" fmla="*/ 106 w 108"/>
                        <a:gd name="T15" fmla="*/ 21 h 82"/>
                        <a:gd name="T16" fmla="*/ 108 w 108"/>
                        <a:gd name="T17" fmla="*/ 36 h 82"/>
                        <a:gd name="T18" fmla="*/ 24 w 108"/>
                        <a:gd name="T19" fmla="*/ 82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82"/>
                        <a:gd name="T32" fmla="*/ 108 w 108"/>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82">
                          <a:moveTo>
                            <a:pt x="24" y="82"/>
                          </a:moveTo>
                          <a:lnTo>
                            <a:pt x="0" y="49"/>
                          </a:lnTo>
                          <a:lnTo>
                            <a:pt x="80" y="0"/>
                          </a:lnTo>
                          <a:lnTo>
                            <a:pt x="82" y="0"/>
                          </a:lnTo>
                          <a:lnTo>
                            <a:pt x="87" y="2"/>
                          </a:lnTo>
                          <a:lnTo>
                            <a:pt x="95" y="6"/>
                          </a:lnTo>
                          <a:lnTo>
                            <a:pt x="102" y="11"/>
                          </a:lnTo>
                          <a:lnTo>
                            <a:pt x="106" y="21"/>
                          </a:lnTo>
                          <a:lnTo>
                            <a:pt x="108" y="36"/>
                          </a:lnTo>
                          <a:lnTo>
                            <a:pt x="24" y="82"/>
                          </a:lnTo>
                          <a:close/>
                        </a:path>
                      </a:pathLst>
                    </a:custGeom>
                    <a:solidFill>
                      <a:srgbClr val="8080FF"/>
                    </a:solidFill>
                    <a:ln w="0">
                      <a:solidFill>
                        <a:srgbClr val="8080FF"/>
                      </a:solidFill>
                      <a:round/>
                      <a:headEnd/>
                      <a:tailEnd/>
                    </a:ln>
                  </p:spPr>
                  <p:txBody>
                    <a:bodyPr/>
                    <a:lstStyle/>
                    <a:p>
                      <a:pPr defTabSz="457200"/>
                      <a:endParaRPr lang="en-US" dirty="0">
                        <a:solidFill>
                          <a:prstClr val="black"/>
                        </a:solidFill>
                      </a:endParaRPr>
                    </a:p>
                  </p:txBody>
                </p:sp>
                <p:sp>
                  <p:nvSpPr>
                    <p:cNvPr id="9367" name="Freeform 18"/>
                    <p:cNvSpPr>
                      <a:spLocks/>
                    </p:cNvSpPr>
                    <p:nvPr/>
                  </p:nvSpPr>
                  <p:spPr bwMode="auto">
                    <a:xfrm>
                      <a:off x="1299" y="2474"/>
                      <a:ext cx="100" cy="74"/>
                    </a:xfrm>
                    <a:custGeom>
                      <a:avLst/>
                      <a:gdLst>
                        <a:gd name="T0" fmla="*/ 18 w 100"/>
                        <a:gd name="T1" fmla="*/ 74 h 74"/>
                        <a:gd name="T2" fmla="*/ 0 w 100"/>
                        <a:gd name="T3" fmla="*/ 47 h 74"/>
                        <a:gd name="T4" fmla="*/ 77 w 100"/>
                        <a:gd name="T5" fmla="*/ 0 h 74"/>
                        <a:gd name="T6" fmla="*/ 79 w 100"/>
                        <a:gd name="T7" fmla="*/ 0 h 74"/>
                        <a:gd name="T8" fmla="*/ 81 w 100"/>
                        <a:gd name="T9" fmla="*/ 0 h 74"/>
                        <a:gd name="T10" fmla="*/ 85 w 100"/>
                        <a:gd name="T11" fmla="*/ 2 h 74"/>
                        <a:gd name="T12" fmla="*/ 89 w 100"/>
                        <a:gd name="T13" fmla="*/ 4 h 74"/>
                        <a:gd name="T14" fmla="*/ 92 w 100"/>
                        <a:gd name="T15" fmla="*/ 8 h 74"/>
                        <a:gd name="T16" fmla="*/ 96 w 100"/>
                        <a:gd name="T17" fmla="*/ 11 h 74"/>
                        <a:gd name="T18" fmla="*/ 98 w 100"/>
                        <a:gd name="T19" fmla="*/ 15 h 74"/>
                        <a:gd name="T20" fmla="*/ 100 w 100"/>
                        <a:gd name="T21" fmla="*/ 21 h 74"/>
                        <a:gd name="T22" fmla="*/ 100 w 100"/>
                        <a:gd name="T23" fmla="*/ 28 h 74"/>
                        <a:gd name="T24" fmla="*/ 18 w 100"/>
                        <a:gd name="T25" fmla="*/ 7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74"/>
                        <a:gd name="T41" fmla="*/ 100 w 100"/>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74">
                          <a:moveTo>
                            <a:pt x="18" y="74"/>
                          </a:moveTo>
                          <a:lnTo>
                            <a:pt x="0" y="47"/>
                          </a:lnTo>
                          <a:lnTo>
                            <a:pt x="77" y="0"/>
                          </a:lnTo>
                          <a:lnTo>
                            <a:pt x="79" y="0"/>
                          </a:lnTo>
                          <a:lnTo>
                            <a:pt x="81" y="0"/>
                          </a:lnTo>
                          <a:lnTo>
                            <a:pt x="85" y="2"/>
                          </a:lnTo>
                          <a:lnTo>
                            <a:pt x="89" y="4"/>
                          </a:lnTo>
                          <a:lnTo>
                            <a:pt x="92" y="8"/>
                          </a:lnTo>
                          <a:lnTo>
                            <a:pt x="96" y="11"/>
                          </a:lnTo>
                          <a:lnTo>
                            <a:pt x="98" y="15"/>
                          </a:lnTo>
                          <a:lnTo>
                            <a:pt x="100" y="21"/>
                          </a:lnTo>
                          <a:lnTo>
                            <a:pt x="100" y="28"/>
                          </a:lnTo>
                          <a:lnTo>
                            <a:pt x="18" y="74"/>
                          </a:lnTo>
                          <a:close/>
                        </a:path>
                      </a:pathLst>
                    </a:custGeom>
                    <a:solidFill>
                      <a:srgbClr val="AAAAFF"/>
                    </a:solidFill>
                    <a:ln w="0">
                      <a:solidFill>
                        <a:srgbClr val="AAAAFF"/>
                      </a:solidFill>
                      <a:round/>
                      <a:headEnd/>
                      <a:tailEnd/>
                    </a:ln>
                  </p:spPr>
                  <p:txBody>
                    <a:bodyPr/>
                    <a:lstStyle/>
                    <a:p>
                      <a:pPr defTabSz="457200"/>
                      <a:endParaRPr lang="en-US" dirty="0">
                        <a:solidFill>
                          <a:prstClr val="black"/>
                        </a:solidFill>
                      </a:endParaRPr>
                    </a:p>
                  </p:txBody>
                </p:sp>
                <p:sp>
                  <p:nvSpPr>
                    <p:cNvPr id="9368" name="Freeform 19"/>
                    <p:cNvSpPr>
                      <a:spLocks/>
                    </p:cNvSpPr>
                    <p:nvPr/>
                  </p:nvSpPr>
                  <p:spPr bwMode="auto">
                    <a:xfrm>
                      <a:off x="1304" y="2474"/>
                      <a:ext cx="95" cy="67"/>
                    </a:xfrm>
                    <a:custGeom>
                      <a:avLst/>
                      <a:gdLst>
                        <a:gd name="T0" fmla="*/ 13 w 95"/>
                        <a:gd name="T1" fmla="*/ 67 h 67"/>
                        <a:gd name="T2" fmla="*/ 0 w 95"/>
                        <a:gd name="T3" fmla="*/ 47 h 67"/>
                        <a:gd name="T4" fmla="*/ 76 w 95"/>
                        <a:gd name="T5" fmla="*/ 0 h 67"/>
                        <a:gd name="T6" fmla="*/ 78 w 95"/>
                        <a:gd name="T7" fmla="*/ 2 h 67"/>
                        <a:gd name="T8" fmla="*/ 80 w 95"/>
                        <a:gd name="T9" fmla="*/ 4 h 67"/>
                        <a:gd name="T10" fmla="*/ 84 w 95"/>
                        <a:gd name="T11" fmla="*/ 6 h 67"/>
                        <a:gd name="T12" fmla="*/ 87 w 95"/>
                        <a:gd name="T13" fmla="*/ 9 h 67"/>
                        <a:gd name="T14" fmla="*/ 91 w 95"/>
                        <a:gd name="T15" fmla="*/ 13 h 67"/>
                        <a:gd name="T16" fmla="*/ 95 w 95"/>
                        <a:gd name="T17" fmla="*/ 19 h 67"/>
                        <a:gd name="T18" fmla="*/ 95 w 95"/>
                        <a:gd name="T19" fmla="*/ 22 h 67"/>
                        <a:gd name="T20" fmla="*/ 13 w 95"/>
                        <a:gd name="T21" fmla="*/ 67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7"/>
                        <a:gd name="T35" fmla="*/ 95 w 95"/>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7">
                          <a:moveTo>
                            <a:pt x="13" y="67"/>
                          </a:moveTo>
                          <a:lnTo>
                            <a:pt x="0" y="47"/>
                          </a:lnTo>
                          <a:lnTo>
                            <a:pt x="76" y="0"/>
                          </a:lnTo>
                          <a:lnTo>
                            <a:pt x="78" y="2"/>
                          </a:lnTo>
                          <a:lnTo>
                            <a:pt x="80" y="4"/>
                          </a:lnTo>
                          <a:lnTo>
                            <a:pt x="84" y="6"/>
                          </a:lnTo>
                          <a:lnTo>
                            <a:pt x="87" y="9"/>
                          </a:lnTo>
                          <a:lnTo>
                            <a:pt x="91" y="13"/>
                          </a:lnTo>
                          <a:lnTo>
                            <a:pt x="95" y="19"/>
                          </a:lnTo>
                          <a:lnTo>
                            <a:pt x="95" y="22"/>
                          </a:lnTo>
                          <a:lnTo>
                            <a:pt x="13" y="67"/>
                          </a:lnTo>
                          <a:close/>
                        </a:path>
                      </a:pathLst>
                    </a:custGeom>
                    <a:solidFill>
                      <a:srgbClr val="D5D5FF"/>
                    </a:solidFill>
                    <a:ln w="0">
                      <a:solidFill>
                        <a:srgbClr val="D5D5FF"/>
                      </a:solidFill>
                      <a:round/>
                      <a:headEnd/>
                      <a:tailEnd/>
                    </a:ln>
                  </p:spPr>
                  <p:txBody>
                    <a:bodyPr/>
                    <a:lstStyle/>
                    <a:p>
                      <a:pPr defTabSz="457200"/>
                      <a:endParaRPr lang="en-US" dirty="0">
                        <a:solidFill>
                          <a:prstClr val="black"/>
                        </a:solidFill>
                      </a:endParaRPr>
                    </a:p>
                  </p:txBody>
                </p:sp>
                <p:sp>
                  <p:nvSpPr>
                    <p:cNvPr id="9369" name="Freeform 20"/>
                    <p:cNvSpPr>
                      <a:spLocks/>
                    </p:cNvSpPr>
                    <p:nvPr/>
                  </p:nvSpPr>
                  <p:spPr bwMode="auto">
                    <a:xfrm>
                      <a:off x="1310" y="2476"/>
                      <a:ext cx="89" cy="59"/>
                    </a:xfrm>
                    <a:custGeom>
                      <a:avLst/>
                      <a:gdLst>
                        <a:gd name="T0" fmla="*/ 89 w 89"/>
                        <a:gd name="T1" fmla="*/ 15 h 59"/>
                        <a:gd name="T2" fmla="*/ 7 w 89"/>
                        <a:gd name="T3" fmla="*/ 59 h 59"/>
                        <a:gd name="T4" fmla="*/ 0 w 89"/>
                        <a:gd name="T5" fmla="*/ 45 h 59"/>
                        <a:gd name="T6" fmla="*/ 74 w 89"/>
                        <a:gd name="T7" fmla="*/ 0 h 59"/>
                        <a:gd name="T8" fmla="*/ 89 w 89"/>
                        <a:gd name="T9" fmla="*/ 15 h 59"/>
                        <a:gd name="T10" fmla="*/ 0 60000 65536"/>
                        <a:gd name="T11" fmla="*/ 0 60000 65536"/>
                        <a:gd name="T12" fmla="*/ 0 60000 65536"/>
                        <a:gd name="T13" fmla="*/ 0 60000 65536"/>
                        <a:gd name="T14" fmla="*/ 0 60000 65536"/>
                        <a:gd name="T15" fmla="*/ 0 w 89"/>
                        <a:gd name="T16" fmla="*/ 0 h 59"/>
                        <a:gd name="T17" fmla="*/ 89 w 89"/>
                        <a:gd name="T18" fmla="*/ 59 h 59"/>
                      </a:gdLst>
                      <a:ahLst/>
                      <a:cxnLst>
                        <a:cxn ang="T10">
                          <a:pos x="T0" y="T1"/>
                        </a:cxn>
                        <a:cxn ang="T11">
                          <a:pos x="T2" y="T3"/>
                        </a:cxn>
                        <a:cxn ang="T12">
                          <a:pos x="T4" y="T5"/>
                        </a:cxn>
                        <a:cxn ang="T13">
                          <a:pos x="T6" y="T7"/>
                        </a:cxn>
                        <a:cxn ang="T14">
                          <a:pos x="T8" y="T9"/>
                        </a:cxn>
                      </a:cxnLst>
                      <a:rect l="T15" t="T16" r="T17" b="T18"/>
                      <a:pathLst>
                        <a:path w="89" h="59">
                          <a:moveTo>
                            <a:pt x="89" y="15"/>
                          </a:moveTo>
                          <a:lnTo>
                            <a:pt x="7" y="59"/>
                          </a:lnTo>
                          <a:lnTo>
                            <a:pt x="0" y="45"/>
                          </a:lnTo>
                          <a:lnTo>
                            <a:pt x="74" y="0"/>
                          </a:lnTo>
                          <a:lnTo>
                            <a:pt x="89" y="15"/>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370" name="Freeform 21"/>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371" name="Freeform 22"/>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path>
                      </a:pathLst>
                    </a:custGeom>
                    <a:noFill/>
                    <a:ln w="11113">
                      <a:solidFill>
                        <a:srgbClr val="000000"/>
                      </a:solidFill>
                      <a:round/>
                      <a:headEnd/>
                      <a:tailEnd/>
                    </a:ln>
                  </p:spPr>
                  <p:txBody>
                    <a:bodyPr/>
                    <a:lstStyle/>
                    <a:p>
                      <a:pPr defTabSz="457200"/>
                      <a:endParaRPr lang="en-US" dirty="0">
                        <a:solidFill>
                          <a:prstClr val="black"/>
                        </a:solidFill>
                      </a:endParaRPr>
                    </a:p>
                  </p:txBody>
                </p:sp>
                <p:sp>
                  <p:nvSpPr>
                    <p:cNvPr id="9372" name="Freeform 24"/>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close/>
                        </a:path>
                      </a:pathLst>
                    </a:custGeom>
                    <a:solidFill>
                      <a:srgbClr val="FF0000"/>
                    </a:solidFill>
                    <a:ln w="0">
                      <a:solidFill>
                        <a:srgbClr val="FF0000"/>
                      </a:solidFill>
                      <a:round/>
                      <a:headEnd/>
                      <a:tailEnd/>
                    </a:ln>
                  </p:spPr>
                  <p:txBody>
                    <a:bodyPr/>
                    <a:lstStyle/>
                    <a:p>
                      <a:pPr defTabSz="457200"/>
                      <a:endParaRPr lang="en-US" dirty="0">
                        <a:solidFill>
                          <a:prstClr val="black"/>
                        </a:solidFill>
                      </a:endParaRPr>
                    </a:p>
                  </p:txBody>
                </p:sp>
                <p:sp>
                  <p:nvSpPr>
                    <p:cNvPr id="9373" name="Freeform 25"/>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path>
                      </a:pathLst>
                    </a:custGeom>
                    <a:noFill/>
                    <a:ln w="11113">
                      <a:solidFill>
                        <a:srgbClr val="000000"/>
                      </a:solidFill>
                      <a:round/>
                      <a:headEnd/>
                      <a:tailEnd/>
                    </a:ln>
                  </p:spPr>
                  <p:txBody>
                    <a:bodyPr/>
                    <a:lstStyle/>
                    <a:p>
                      <a:pPr defTabSz="457200"/>
                      <a:endParaRPr lang="en-US" dirty="0">
                        <a:solidFill>
                          <a:prstClr val="black"/>
                        </a:solidFill>
                      </a:endParaRPr>
                    </a:p>
                  </p:txBody>
                </p:sp>
                <p:sp>
                  <p:nvSpPr>
                    <p:cNvPr id="9374" name="Line 26"/>
                    <p:cNvSpPr>
                      <a:spLocks noChangeShapeType="1"/>
                    </p:cNvSpPr>
                    <p:nvPr/>
                  </p:nvSpPr>
                  <p:spPr bwMode="auto">
                    <a:xfrm flipH="1">
                      <a:off x="1592" y="2407"/>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75" name="Line 27"/>
                    <p:cNvSpPr>
                      <a:spLocks noChangeShapeType="1"/>
                    </p:cNvSpPr>
                    <p:nvPr/>
                  </p:nvSpPr>
                  <p:spPr bwMode="auto">
                    <a:xfrm flipH="1">
                      <a:off x="1567" y="2422"/>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76" name="Freeform 28"/>
                    <p:cNvSpPr>
                      <a:spLocks/>
                    </p:cNvSpPr>
                    <p:nvPr/>
                  </p:nvSpPr>
                  <p:spPr bwMode="auto">
                    <a:xfrm>
                      <a:off x="1551" y="2437"/>
                      <a:ext cx="5" cy="9"/>
                    </a:xfrm>
                    <a:custGeom>
                      <a:avLst/>
                      <a:gdLst>
                        <a:gd name="T0" fmla="*/ 5 w 5"/>
                        <a:gd name="T1" fmla="*/ 0 h 9"/>
                        <a:gd name="T2" fmla="*/ 0 w 5"/>
                        <a:gd name="T3" fmla="*/ 6 h 9"/>
                        <a:gd name="T4" fmla="*/ 4 w 5"/>
                        <a:gd name="T5" fmla="*/ 9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5" y="0"/>
                          </a:moveTo>
                          <a:lnTo>
                            <a:pt x="0" y="6"/>
                          </a:lnTo>
                          <a:lnTo>
                            <a:pt x="4" y="9"/>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377" name="Line 29"/>
                    <p:cNvSpPr>
                      <a:spLocks noChangeShapeType="1"/>
                    </p:cNvSpPr>
                    <p:nvPr/>
                  </p:nvSpPr>
                  <p:spPr bwMode="auto">
                    <a:xfrm>
                      <a:off x="1566" y="2456"/>
                      <a:ext cx="11" cy="11"/>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78" name="Line 30"/>
                    <p:cNvSpPr>
                      <a:spLocks noChangeShapeType="1"/>
                    </p:cNvSpPr>
                    <p:nvPr/>
                  </p:nvSpPr>
                  <p:spPr bwMode="auto">
                    <a:xfrm flipV="1">
                      <a:off x="1588" y="2456"/>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79" name="Line 31"/>
                    <p:cNvSpPr>
                      <a:spLocks noChangeShapeType="1"/>
                    </p:cNvSpPr>
                    <p:nvPr/>
                  </p:nvSpPr>
                  <p:spPr bwMode="auto">
                    <a:xfrm flipV="1">
                      <a:off x="1612" y="2443"/>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0" name="Line 32"/>
                    <p:cNvSpPr>
                      <a:spLocks noChangeShapeType="1"/>
                    </p:cNvSpPr>
                    <p:nvPr/>
                  </p:nvSpPr>
                  <p:spPr bwMode="auto">
                    <a:xfrm flipV="1">
                      <a:off x="1636" y="2428"/>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1" name="Line 33"/>
                    <p:cNvSpPr>
                      <a:spLocks noChangeShapeType="1"/>
                    </p:cNvSpPr>
                    <p:nvPr/>
                  </p:nvSpPr>
                  <p:spPr bwMode="auto">
                    <a:xfrm flipV="1">
                      <a:off x="1662" y="2413"/>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2" name="Line 34"/>
                    <p:cNvSpPr>
                      <a:spLocks noChangeShapeType="1"/>
                    </p:cNvSpPr>
                    <p:nvPr/>
                  </p:nvSpPr>
                  <p:spPr bwMode="auto">
                    <a:xfrm flipV="1">
                      <a:off x="1686" y="2398"/>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3" name="Line 35"/>
                    <p:cNvSpPr>
                      <a:spLocks noChangeShapeType="1"/>
                    </p:cNvSpPr>
                    <p:nvPr/>
                  </p:nvSpPr>
                  <p:spPr bwMode="auto">
                    <a:xfrm flipV="1">
                      <a:off x="1710" y="2385"/>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4" name="Line 36"/>
                    <p:cNvSpPr>
                      <a:spLocks noChangeShapeType="1"/>
                    </p:cNvSpPr>
                    <p:nvPr/>
                  </p:nvSpPr>
                  <p:spPr bwMode="auto">
                    <a:xfrm flipV="1">
                      <a:off x="1736" y="2370"/>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5" name="Line 37"/>
                    <p:cNvSpPr>
                      <a:spLocks noChangeShapeType="1"/>
                    </p:cNvSpPr>
                    <p:nvPr/>
                  </p:nvSpPr>
                  <p:spPr bwMode="auto">
                    <a:xfrm flipV="1">
                      <a:off x="1760" y="2356"/>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6" name="Line 38"/>
                    <p:cNvSpPr>
                      <a:spLocks noChangeShapeType="1"/>
                    </p:cNvSpPr>
                    <p:nvPr/>
                  </p:nvSpPr>
                  <p:spPr bwMode="auto">
                    <a:xfrm flipV="1">
                      <a:off x="1784" y="2343"/>
                      <a:ext cx="13" cy="5"/>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7" name="Line 39"/>
                    <p:cNvSpPr>
                      <a:spLocks noChangeShapeType="1"/>
                    </p:cNvSpPr>
                    <p:nvPr/>
                  </p:nvSpPr>
                  <p:spPr bwMode="auto">
                    <a:xfrm flipV="1">
                      <a:off x="1809" y="2328"/>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8" name="Line 40"/>
                    <p:cNvSpPr>
                      <a:spLocks noChangeShapeType="1"/>
                    </p:cNvSpPr>
                    <p:nvPr/>
                  </p:nvSpPr>
                  <p:spPr bwMode="auto">
                    <a:xfrm flipV="1">
                      <a:off x="1835" y="2313"/>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9" name="Line 41"/>
                    <p:cNvSpPr>
                      <a:spLocks noChangeShapeType="1"/>
                    </p:cNvSpPr>
                    <p:nvPr/>
                  </p:nvSpPr>
                  <p:spPr bwMode="auto">
                    <a:xfrm flipV="1">
                      <a:off x="1859" y="2298"/>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0" name="Line 42"/>
                    <p:cNvSpPr>
                      <a:spLocks noChangeShapeType="1"/>
                    </p:cNvSpPr>
                    <p:nvPr/>
                  </p:nvSpPr>
                  <p:spPr bwMode="auto">
                    <a:xfrm flipV="1">
                      <a:off x="1883" y="2285"/>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1" name="Line 43"/>
                    <p:cNvSpPr>
                      <a:spLocks noChangeShapeType="1"/>
                    </p:cNvSpPr>
                    <p:nvPr/>
                  </p:nvSpPr>
                  <p:spPr bwMode="auto">
                    <a:xfrm flipV="1">
                      <a:off x="1907" y="2270"/>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2" name="Line 44"/>
                    <p:cNvSpPr>
                      <a:spLocks noChangeShapeType="1"/>
                    </p:cNvSpPr>
                    <p:nvPr/>
                  </p:nvSpPr>
                  <p:spPr bwMode="auto">
                    <a:xfrm flipV="1">
                      <a:off x="1933" y="2255"/>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3" name="Line 45"/>
                    <p:cNvSpPr>
                      <a:spLocks noChangeShapeType="1"/>
                    </p:cNvSpPr>
                    <p:nvPr/>
                  </p:nvSpPr>
                  <p:spPr bwMode="auto">
                    <a:xfrm flipV="1">
                      <a:off x="1957" y="2241"/>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4" name="Line 46"/>
                    <p:cNvSpPr>
                      <a:spLocks noChangeShapeType="1"/>
                    </p:cNvSpPr>
                    <p:nvPr/>
                  </p:nvSpPr>
                  <p:spPr bwMode="auto">
                    <a:xfrm flipV="1">
                      <a:off x="1981" y="2228"/>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5" name="Line 47"/>
                    <p:cNvSpPr>
                      <a:spLocks noChangeShapeType="1"/>
                    </p:cNvSpPr>
                    <p:nvPr/>
                  </p:nvSpPr>
                  <p:spPr bwMode="auto">
                    <a:xfrm flipV="1">
                      <a:off x="2007" y="2213"/>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6" name="Line 48"/>
                    <p:cNvSpPr>
                      <a:spLocks noChangeShapeType="1"/>
                    </p:cNvSpPr>
                    <p:nvPr/>
                  </p:nvSpPr>
                  <p:spPr bwMode="auto">
                    <a:xfrm flipV="1">
                      <a:off x="2031" y="2198"/>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7" name="Line 49"/>
                    <p:cNvSpPr>
                      <a:spLocks noChangeShapeType="1"/>
                    </p:cNvSpPr>
                    <p:nvPr/>
                  </p:nvSpPr>
                  <p:spPr bwMode="auto">
                    <a:xfrm>
                      <a:off x="2055" y="2191"/>
                      <a:ext cx="1" cy="1"/>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8" name="Line 97"/>
                    <p:cNvSpPr>
                      <a:spLocks noChangeShapeType="1"/>
                    </p:cNvSpPr>
                    <p:nvPr/>
                  </p:nvSpPr>
                  <p:spPr bwMode="auto">
                    <a:xfrm flipH="1">
                      <a:off x="2563" y="2483"/>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9" name="Line 98"/>
                    <p:cNvSpPr>
                      <a:spLocks noChangeShapeType="1"/>
                    </p:cNvSpPr>
                    <p:nvPr/>
                  </p:nvSpPr>
                  <p:spPr bwMode="auto">
                    <a:xfrm flipH="1">
                      <a:off x="2539" y="2498"/>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0" name="Line 99"/>
                    <p:cNvSpPr>
                      <a:spLocks noChangeShapeType="1"/>
                    </p:cNvSpPr>
                    <p:nvPr/>
                  </p:nvSpPr>
                  <p:spPr bwMode="auto">
                    <a:xfrm flipH="1">
                      <a:off x="2513" y="2511"/>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1" name="Line 100"/>
                    <p:cNvSpPr>
                      <a:spLocks noChangeShapeType="1"/>
                    </p:cNvSpPr>
                    <p:nvPr/>
                  </p:nvSpPr>
                  <p:spPr bwMode="auto">
                    <a:xfrm flipH="1">
                      <a:off x="2489" y="2526"/>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2" name="Line 101"/>
                    <p:cNvSpPr>
                      <a:spLocks noChangeShapeType="1"/>
                    </p:cNvSpPr>
                    <p:nvPr/>
                  </p:nvSpPr>
                  <p:spPr bwMode="auto">
                    <a:xfrm flipH="1">
                      <a:off x="2465" y="2541"/>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3" name="Line 102"/>
                    <p:cNvSpPr>
                      <a:spLocks noChangeShapeType="1"/>
                    </p:cNvSpPr>
                    <p:nvPr/>
                  </p:nvSpPr>
                  <p:spPr bwMode="auto">
                    <a:xfrm flipH="1">
                      <a:off x="2439" y="2554"/>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4" name="Line 103"/>
                    <p:cNvSpPr>
                      <a:spLocks noChangeShapeType="1"/>
                    </p:cNvSpPr>
                    <p:nvPr/>
                  </p:nvSpPr>
                  <p:spPr bwMode="auto">
                    <a:xfrm flipH="1">
                      <a:off x="2415" y="2569"/>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5" name="Line 104"/>
                    <p:cNvSpPr>
                      <a:spLocks noChangeShapeType="1"/>
                    </p:cNvSpPr>
                    <p:nvPr/>
                  </p:nvSpPr>
                  <p:spPr bwMode="auto">
                    <a:xfrm flipH="1">
                      <a:off x="2391" y="2584"/>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6" name="Line 105"/>
                    <p:cNvSpPr>
                      <a:spLocks noChangeShapeType="1"/>
                    </p:cNvSpPr>
                    <p:nvPr/>
                  </p:nvSpPr>
                  <p:spPr bwMode="auto">
                    <a:xfrm flipH="1">
                      <a:off x="2365" y="2598"/>
                      <a:ext cx="13" cy="6"/>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7" name="Line 106"/>
                    <p:cNvSpPr>
                      <a:spLocks noChangeShapeType="1"/>
                    </p:cNvSpPr>
                    <p:nvPr/>
                  </p:nvSpPr>
                  <p:spPr bwMode="auto">
                    <a:xfrm flipH="1">
                      <a:off x="2341" y="2611"/>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8" name="Line 107"/>
                    <p:cNvSpPr>
                      <a:spLocks noChangeShapeType="1"/>
                    </p:cNvSpPr>
                    <p:nvPr/>
                  </p:nvSpPr>
                  <p:spPr bwMode="auto">
                    <a:xfrm flipH="1">
                      <a:off x="2317" y="2626"/>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9" name="Line 108"/>
                    <p:cNvSpPr>
                      <a:spLocks noChangeShapeType="1"/>
                    </p:cNvSpPr>
                    <p:nvPr/>
                  </p:nvSpPr>
                  <p:spPr bwMode="auto">
                    <a:xfrm flipH="1">
                      <a:off x="2293" y="2641"/>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10" name="Line 109"/>
                    <p:cNvSpPr>
                      <a:spLocks noChangeShapeType="1"/>
                    </p:cNvSpPr>
                    <p:nvPr/>
                  </p:nvSpPr>
                  <p:spPr bwMode="auto">
                    <a:xfrm flipH="1">
                      <a:off x="2267" y="2654"/>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11" name="Freeform 110"/>
                    <p:cNvSpPr>
                      <a:spLocks/>
                    </p:cNvSpPr>
                    <p:nvPr/>
                  </p:nvSpPr>
                  <p:spPr bwMode="auto">
                    <a:xfrm>
                      <a:off x="2242" y="2669"/>
                      <a:ext cx="13" cy="7"/>
                    </a:xfrm>
                    <a:custGeom>
                      <a:avLst/>
                      <a:gdLst>
                        <a:gd name="T0" fmla="*/ 13 w 13"/>
                        <a:gd name="T1" fmla="*/ 0 h 7"/>
                        <a:gd name="T2" fmla="*/ 0 w 13"/>
                        <a:gd name="T3" fmla="*/ 7 h 7"/>
                        <a:gd name="T4" fmla="*/ 0 w 13"/>
                        <a:gd name="T5" fmla="*/ 7 h 7"/>
                        <a:gd name="T6" fmla="*/ 0 60000 65536"/>
                        <a:gd name="T7" fmla="*/ 0 60000 65536"/>
                        <a:gd name="T8" fmla="*/ 0 60000 65536"/>
                        <a:gd name="T9" fmla="*/ 0 w 13"/>
                        <a:gd name="T10" fmla="*/ 0 h 7"/>
                        <a:gd name="T11" fmla="*/ 13 w 13"/>
                        <a:gd name="T12" fmla="*/ 7 h 7"/>
                      </a:gdLst>
                      <a:ahLst/>
                      <a:cxnLst>
                        <a:cxn ang="T6">
                          <a:pos x="T0" y="T1"/>
                        </a:cxn>
                        <a:cxn ang="T7">
                          <a:pos x="T2" y="T3"/>
                        </a:cxn>
                        <a:cxn ang="T8">
                          <a:pos x="T4" y="T5"/>
                        </a:cxn>
                      </a:cxnLst>
                      <a:rect l="T9" t="T10" r="T11" b="T12"/>
                      <a:pathLst>
                        <a:path w="13" h="7">
                          <a:moveTo>
                            <a:pt x="13" y="0"/>
                          </a:moveTo>
                          <a:lnTo>
                            <a:pt x="0" y="7"/>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412" name="Line 111"/>
                    <p:cNvSpPr>
                      <a:spLocks noChangeShapeType="1"/>
                    </p:cNvSpPr>
                    <p:nvPr/>
                  </p:nvSpPr>
                  <p:spPr bwMode="auto">
                    <a:xfrm>
                      <a:off x="2254" y="2686"/>
                      <a:ext cx="11" cy="9"/>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13" name="Line 112"/>
                    <p:cNvSpPr>
                      <a:spLocks noChangeShapeType="1"/>
                    </p:cNvSpPr>
                    <p:nvPr/>
                  </p:nvSpPr>
                  <p:spPr bwMode="auto">
                    <a:xfrm flipV="1">
                      <a:off x="2276" y="2680"/>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14" name="Line 113"/>
                    <p:cNvSpPr>
                      <a:spLocks noChangeShapeType="1"/>
                    </p:cNvSpPr>
                    <p:nvPr/>
                  </p:nvSpPr>
                  <p:spPr bwMode="auto">
                    <a:xfrm flipV="1">
                      <a:off x="2300" y="2665"/>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15" name="Freeform 114"/>
                    <p:cNvSpPr>
                      <a:spLocks/>
                    </p:cNvSpPr>
                    <p:nvPr/>
                  </p:nvSpPr>
                  <p:spPr bwMode="auto">
                    <a:xfrm>
                      <a:off x="1579" y="1962"/>
                      <a:ext cx="691" cy="429"/>
                    </a:xfrm>
                    <a:custGeom>
                      <a:avLst/>
                      <a:gdLst>
                        <a:gd name="T0" fmla="*/ 654 w 691"/>
                        <a:gd name="T1" fmla="*/ 0 h 429"/>
                        <a:gd name="T2" fmla="*/ 658 w 691"/>
                        <a:gd name="T3" fmla="*/ 0 h 429"/>
                        <a:gd name="T4" fmla="*/ 663 w 691"/>
                        <a:gd name="T5" fmla="*/ 0 h 429"/>
                        <a:gd name="T6" fmla="*/ 671 w 691"/>
                        <a:gd name="T7" fmla="*/ 2 h 429"/>
                        <a:gd name="T8" fmla="*/ 678 w 691"/>
                        <a:gd name="T9" fmla="*/ 6 h 429"/>
                        <a:gd name="T10" fmla="*/ 686 w 691"/>
                        <a:gd name="T11" fmla="*/ 13 h 429"/>
                        <a:gd name="T12" fmla="*/ 691 w 691"/>
                        <a:gd name="T13" fmla="*/ 28 h 429"/>
                        <a:gd name="T14" fmla="*/ 691 w 691"/>
                        <a:gd name="T15" fmla="*/ 47 h 429"/>
                        <a:gd name="T16" fmla="*/ 35 w 691"/>
                        <a:gd name="T17" fmla="*/ 429 h 429"/>
                        <a:gd name="T18" fmla="*/ 0 w 691"/>
                        <a:gd name="T19" fmla="*/ 381 h 429"/>
                        <a:gd name="T20" fmla="*/ 654 w 691"/>
                        <a:gd name="T21" fmla="*/ 0 h 4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1"/>
                        <a:gd name="T34" fmla="*/ 0 h 429"/>
                        <a:gd name="T35" fmla="*/ 691 w 691"/>
                        <a:gd name="T36" fmla="*/ 429 h 4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1" h="429">
                          <a:moveTo>
                            <a:pt x="654" y="0"/>
                          </a:moveTo>
                          <a:lnTo>
                            <a:pt x="658" y="0"/>
                          </a:lnTo>
                          <a:lnTo>
                            <a:pt x="663" y="0"/>
                          </a:lnTo>
                          <a:lnTo>
                            <a:pt x="671" y="2"/>
                          </a:lnTo>
                          <a:lnTo>
                            <a:pt x="678" y="6"/>
                          </a:lnTo>
                          <a:lnTo>
                            <a:pt x="686" y="13"/>
                          </a:lnTo>
                          <a:lnTo>
                            <a:pt x="691" y="28"/>
                          </a:lnTo>
                          <a:lnTo>
                            <a:pt x="691" y="47"/>
                          </a:lnTo>
                          <a:lnTo>
                            <a:pt x="35" y="429"/>
                          </a:lnTo>
                          <a:lnTo>
                            <a:pt x="0" y="381"/>
                          </a:lnTo>
                          <a:lnTo>
                            <a:pt x="654" y="0"/>
                          </a:lnTo>
                          <a:close/>
                        </a:path>
                      </a:pathLst>
                    </a:custGeom>
                    <a:solidFill>
                      <a:srgbClr val="FF2B2B"/>
                    </a:solidFill>
                    <a:ln w="0">
                      <a:solidFill>
                        <a:srgbClr val="FF2B2B"/>
                      </a:solidFill>
                      <a:round/>
                      <a:headEnd/>
                      <a:tailEnd/>
                    </a:ln>
                  </p:spPr>
                  <p:txBody>
                    <a:bodyPr/>
                    <a:lstStyle/>
                    <a:p>
                      <a:pPr defTabSz="457200"/>
                      <a:endParaRPr lang="en-US" dirty="0">
                        <a:solidFill>
                          <a:prstClr val="black"/>
                        </a:solidFill>
                      </a:endParaRPr>
                    </a:p>
                  </p:txBody>
                </p:sp>
                <p:sp>
                  <p:nvSpPr>
                    <p:cNvPr id="9416" name="Freeform 115"/>
                    <p:cNvSpPr>
                      <a:spLocks/>
                    </p:cNvSpPr>
                    <p:nvPr/>
                  </p:nvSpPr>
                  <p:spPr bwMode="auto">
                    <a:xfrm>
                      <a:off x="1584" y="1962"/>
                      <a:ext cx="686" cy="421"/>
                    </a:xfrm>
                    <a:custGeom>
                      <a:avLst/>
                      <a:gdLst>
                        <a:gd name="T0" fmla="*/ 653 w 686"/>
                        <a:gd name="T1" fmla="*/ 0 h 421"/>
                        <a:gd name="T2" fmla="*/ 657 w 686"/>
                        <a:gd name="T3" fmla="*/ 0 h 421"/>
                        <a:gd name="T4" fmla="*/ 662 w 686"/>
                        <a:gd name="T5" fmla="*/ 2 h 421"/>
                        <a:gd name="T6" fmla="*/ 671 w 686"/>
                        <a:gd name="T7" fmla="*/ 4 h 421"/>
                        <a:gd name="T8" fmla="*/ 679 w 686"/>
                        <a:gd name="T9" fmla="*/ 12 h 421"/>
                        <a:gd name="T10" fmla="*/ 684 w 686"/>
                        <a:gd name="T11" fmla="*/ 23 h 421"/>
                        <a:gd name="T12" fmla="*/ 686 w 686"/>
                        <a:gd name="T13" fmla="*/ 41 h 421"/>
                        <a:gd name="T14" fmla="*/ 32 w 686"/>
                        <a:gd name="T15" fmla="*/ 421 h 421"/>
                        <a:gd name="T16" fmla="*/ 0 w 686"/>
                        <a:gd name="T17" fmla="*/ 381 h 421"/>
                        <a:gd name="T18" fmla="*/ 653 w 686"/>
                        <a:gd name="T19" fmla="*/ 0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6"/>
                        <a:gd name="T31" fmla="*/ 0 h 421"/>
                        <a:gd name="T32" fmla="*/ 686 w 686"/>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6" h="421">
                          <a:moveTo>
                            <a:pt x="653" y="0"/>
                          </a:moveTo>
                          <a:lnTo>
                            <a:pt x="657" y="0"/>
                          </a:lnTo>
                          <a:lnTo>
                            <a:pt x="662" y="2"/>
                          </a:lnTo>
                          <a:lnTo>
                            <a:pt x="671" y="4"/>
                          </a:lnTo>
                          <a:lnTo>
                            <a:pt x="679" y="12"/>
                          </a:lnTo>
                          <a:lnTo>
                            <a:pt x="684" y="23"/>
                          </a:lnTo>
                          <a:lnTo>
                            <a:pt x="686" y="41"/>
                          </a:lnTo>
                          <a:lnTo>
                            <a:pt x="32" y="421"/>
                          </a:lnTo>
                          <a:lnTo>
                            <a:pt x="0" y="381"/>
                          </a:lnTo>
                          <a:lnTo>
                            <a:pt x="653" y="0"/>
                          </a:lnTo>
                          <a:close/>
                        </a:path>
                      </a:pathLst>
                    </a:custGeom>
                    <a:solidFill>
                      <a:srgbClr val="FF5555"/>
                    </a:solidFill>
                    <a:ln w="0">
                      <a:solidFill>
                        <a:srgbClr val="FF5555"/>
                      </a:solidFill>
                      <a:round/>
                      <a:headEnd/>
                      <a:tailEnd/>
                    </a:ln>
                  </p:spPr>
                  <p:txBody>
                    <a:bodyPr/>
                    <a:lstStyle/>
                    <a:p>
                      <a:pPr defTabSz="457200"/>
                      <a:endParaRPr lang="en-US" dirty="0">
                        <a:solidFill>
                          <a:prstClr val="black"/>
                        </a:solidFill>
                      </a:endParaRPr>
                    </a:p>
                  </p:txBody>
                </p:sp>
                <p:sp>
                  <p:nvSpPr>
                    <p:cNvPr id="9417" name="Freeform 116"/>
                    <p:cNvSpPr>
                      <a:spLocks/>
                    </p:cNvSpPr>
                    <p:nvPr/>
                  </p:nvSpPr>
                  <p:spPr bwMode="auto">
                    <a:xfrm>
                      <a:off x="1592" y="1964"/>
                      <a:ext cx="676" cy="414"/>
                    </a:xfrm>
                    <a:custGeom>
                      <a:avLst/>
                      <a:gdLst>
                        <a:gd name="T0" fmla="*/ 650 w 676"/>
                        <a:gd name="T1" fmla="*/ 0 h 414"/>
                        <a:gd name="T2" fmla="*/ 652 w 676"/>
                        <a:gd name="T3" fmla="*/ 0 h 414"/>
                        <a:gd name="T4" fmla="*/ 658 w 676"/>
                        <a:gd name="T5" fmla="*/ 2 h 414"/>
                        <a:gd name="T6" fmla="*/ 665 w 676"/>
                        <a:gd name="T7" fmla="*/ 4 h 414"/>
                        <a:gd name="T8" fmla="*/ 671 w 676"/>
                        <a:gd name="T9" fmla="*/ 11 h 414"/>
                        <a:gd name="T10" fmla="*/ 676 w 676"/>
                        <a:gd name="T11" fmla="*/ 21 h 414"/>
                        <a:gd name="T12" fmla="*/ 676 w 676"/>
                        <a:gd name="T13" fmla="*/ 34 h 414"/>
                        <a:gd name="T14" fmla="*/ 24 w 676"/>
                        <a:gd name="T15" fmla="*/ 414 h 414"/>
                        <a:gd name="T16" fmla="*/ 0 w 676"/>
                        <a:gd name="T17" fmla="*/ 379 h 414"/>
                        <a:gd name="T18" fmla="*/ 650 w 676"/>
                        <a:gd name="T19" fmla="*/ 0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
                        <a:gd name="T31" fmla="*/ 0 h 414"/>
                        <a:gd name="T32" fmla="*/ 676 w 676"/>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 h="414">
                          <a:moveTo>
                            <a:pt x="650" y="0"/>
                          </a:moveTo>
                          <a:lnTo>
                            <a:pt x="652" y="0"/>
                          </a:lnTo>
                          <a:lnTo>
                            <a:pt x="658" y="2"/>
                          </a:lnTo>
                          <a:lnTo>
                            <a:pt x="665" y="4"/>
                          </a:lnTo>
                          <a:lnTo>
                            <a:pt x="671" y="11"/>
                          </a:lnTo>
                          <a:lnTo>
                            <a:pt x="676" y="21"/>
                          </a:lnTo>
                          <a:lnTo>
                            <a:pt x="676" y="34"/>
                          </a:lnTo>
                          <a:lnTo>
                            <a:pt x="24" y="414"/>
                          </a:lnTo>
                          <a:lnTo>
                            <a:pt x="0" y="379"/>
                          </a:lnTo>
                          <a:lnTo>
                            <a:pt x="650" y="0"/>
                          </a:lnTo>
                          <a:close/>
                        </a:path>
                      </a:pathLst>
                    </a:custGeom>
                    <a:solidFill>
                      <a:srgbClr val="FF8080"/>
                    </a:solidFill>
                    <a:ln w="0">
                      <a:solidFill>
                        <a:srgbClr val="FF8080"/>
                      </a:solidFill>
                      <a:round/>
                      <a:headEnd/>
                      <a:tailEnd/>
                    </a:ln>
                  </p:spPr>
                  <p:txBody>
                    <a:bodyPr/>
                    <a:lstStyle/>
                    <a:p>
                      <a:pPr defTabSz="457200"/>
                      <a:endParaRPr lang="en-US" dirty="0">
                        <a:solidFill>
                          <a:prstClr val="black"/>
                        </a:solidFill>
                      </a:endParaRPr>
                    </a:p>
                  </p:txBody>
                </p:sp>
                <p:sp>
                  <p:nvSpPr>
                    <p:cNvPr id="9418" name="Freeform 117"/>
                    <p:cNvSpPr>
                      <a:spLocks/>
                    </p:cNvSpPr>
                    <p:nvPr/>
                  </p:nvSpPr>
                  <p:spPr bwMode="auto">
                    <a:xfrm>
                      <a:off x="1597" y="1964"/>
                      <a:ext cx="671" cy="406"/>
                    </a:xfrm>
                    <a:custGeom>
                      <a:avLst/>
                      <a:gdLst>
                        <a:gd name="T0" fmla="*/ 649 w 671"/>
                        <a:gd name="T1" fmla="*/ 0 h 406"/>
                        <a:gd name="T2" fmla="*/ 649 w 671"/>
                        <a:gd name="T3" fmla="*/ 0 h 406"/>
                        <a:gd name="T4" fmla="*/ 651 w 671"/>
                        <a:gd name="T5" fmla="*/ 2 h 406"/>
                        <a:gd name="T6" fmla="*/ 655 w 671"/>
                        <a:gd name="T7" fmla="*/ 2 h 406"/>
                        <a:gd name="T8" fmla="*/ 658 w 671"/>
                        <a:gd name="T9" fmla="*/ 6 h 406"/>
                        <a:gd name="T10" fmla="*/ 662 w 671"/>
                        <a:gd name="T11" fmla="*/ 8 h 406"/>
                        <a:gd name="T12" fmla="*/ 666 w 671"/>
                        <a:gd name="T13" fmla="*/ 11 h 406"/>
                        <a:gd name="T14" fmla="*/ 670 w 671"/>
                        <a:gd name="T15" fmla="*/ 17 h 406"/>
                        <a:gd name="T16" fmla="*/ 671 w 671"/>
                        <a:gd name="T17" fmla="*/ 23 h 406"/>
                        <a:gd name="T18" fmla="*/ 671 w 671"/>
                        <a:gd name="T19" fmla="*/ 28 h 406"/>
                        <a:gd name="T20" fmla="*/ 19 w 671"/>
                        <a:gd name="T21" fmla="*/ 406 h 406"/>
                        <a:gd name="T22" fmla="*/ 0 w 671"/>
                        <a:gd name="T23" fmla="*/ 379 h 406"/>
                        <a:gd name="T24" fmla="*/ 649 w 671"/>
                        <a:gd name="T25" fmla="*/ 0 h 4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1"/>
                        <a:gd name="T40" fmla="*/ 0 h 406"/>
                        <a:gd name="T41" fmla="*/ 671 w 671"/>
                        <a:gd name="T42" fmla="*/ 406 h 4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1" h="406">
                          <a:moveTo>
                            <a:pt x="649" y="0"/>
                          </a:moveTo>
                          <a:lnTo>
                            <a:pt x="649" y="0"/>
                          </a:lnTo>
                          <a:lnTo>
                            <a:pt x="651" y="2"/>
                          </a:lnTo>
                          <a:lnTo>
                            <a:pt x="655" y="2"/>
                          </a:lnTo>
                          <a:lnTo>
                            <a:pt x="658" y="6"/>
                          </a:lnTo>
                          <a:lnTo>
                            <a:pt x="662" y="8"/>
                          </a:lnTo>
                          <a:lnTo>
                            <a:pt x="666" y="11"/>
                          </a:lnTo>
                          <a:lnTo>
                            <a:pt x="670" y="17"/>
                          </a:lnTo>
                          <a:lnTo>
                            <a:pt x="671" y="23"/>
                          </a:lnTo>
                          <a:lnTo>
                            <a:pt x="671" y="28"/>
                          </a:lnTo>
                          <a:lnTo>
                            <a:pt x="19" y="406"/>
                          </a:lnTo>
                          <a:lnTo>
                            <a:pt x="0" y="379"/>
                          </a:lnTo>
                          <a:lnTo>
                            <a:pt x="649" y="0"/>
                          </a:lnTo>
                          <a:close/>
                        </a:path>
                      </a:pathLst>
                    </a:custGeom>
                    <a:solidFill>
                      <a:srgbClr val="FFAAAA"/>
                    </a:solidFill>
                    <a:ln w="0">
                      <a:solidFill>
                        <a:srgbClr val="FFAAAA"/>
                      </a:solidFill>
                      <a:round/>
                      <a:headEnd/>
                      <a:tailEnd/>
                    </a:ln>
                  </p:spPr>
                  <p:txBody>
                    <a:bodyPr/>
                    <a:lstStyle/>
                    <a:p>
                      <a:pPr defTabSz="457200"/>
                      <a:endParaRPr lang="en-US" dirty="0">
                        <a:solidFill>
                          <a:prstClr val="black"/>
                        </a:solidFill>
                      </a:endParaRPr>
                    </a:p>
                  </p:txBody>
                </p:sp>
                <p:sp>
                  <p:nvSpPr>
                    <p:cNvPr id="9419" name="Freeform 119"/>
                    <p:cNvSpPr>
                      <a:spLocks/>
                    </p:cNvSpPr>
                    <p:nvPr/>
                  </p:nvSpPr>
                  <p:spPr bwMode="auto">
                    <a:xfrm>
                      <a:off x="1621" y="1966"/>
                      <a:ext cx="646" cy="386"/>
                    </a:xfrm>
                    <a:custGeom>
                      <a:avLst/>
                      <a:gdLst>
                        <a:gd name="T0" fmla="*/ 646 w 646"/>
                        <a:gd name="T1" fmla="*/ 15 h 386"/>
                        <a:gd name="T2" fmla="*/ 8 w 646"/>
                        <a:gd name="T3" fmla="*/ 386 h 386"/>
                        <a:gd name="T4" fmla="*/ 0 w 646"/>
                        <a:gd name="T5" fmla="*/ 371 h 386"/>
                        <a:gd name="T6" fmla="*/ 633 w 646"/>
                        <a:gd name="T7" fmla="*/ 0 h 386"/>
                        <a:gd name="T8" fmla="*/ 646 w 646"/>
                        <a:gd name="T9" fmla="*/ 15 h 386"/>
                        <a:gd name="T10" fmla="*/ 0 60000 65536"/>
                        <a:gd name="T11" fmla="*/ 0 60000 65536"/>
                        <a:gd name="T12" fmla="*/ 0 60000 65536"/>
                        <a:gd name="T13" fmla="*/ 0 60000 65536"/>
                        <a:gd name="T14" fmla="*/ 0 60000 65536"/>
                        <a:gd name="T15" fmla="*/ 0 w 646"/>
                        <a:gd name="T16" fmla="*/ 0 h 386"/>
                        <a:gd name="T17" fmla="*/ 646 w 646"/>
                        <a:gd name="T18" fmla="*/ 386 h 386"/>
                      </a:gdLst>
                      <a:ahLst/>
                      <a:cxnLst>
                        <a:cxn ang="T10">
                          <a:pos x="T0" y="T1"/>
                        </a:cxn>
                        <a:cxn ang="T11">
                          <a:pos x="T2" y="T3"/>
                        </a:cxn>
                        <a:cxn ang="T12">
                          <a:pos x="T4" y="T5"/>
                        </a:cxn>
                        <a:cxn ang="T13">
                          <a:pos x="T6" y="T7"/>
                        </a:cxn>
                        <a:cxn ang="T14">
                          <a:pos x="T8" y="T9"/>
                        </a:cxn>
                      </a:cxnLst>
                      <a:rect l="T15" t="T16" r="T17" b="T18"/>
                      <a:pathLst>
                        <a:path w="646" h="386">
                          <a:moveTo>
                            <a:pt x="646" y="15"/>
                          </a:moveTo>
                          <a:lnTo>
                            <a:pt x="8" y="386"/>
                          </a:lnTo>
                          <a:lnTo>
                            <a:pt x="0" y="371"/>
                          </a:lnTo>
                          <a:lnTo>
                            <a:pt x="633" y="0"/>
                          </a:lnTo>
                          <a:lnTo>
                            <a:pt x="646" y="15"/>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420" name="Freeform 120"/>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close/>
                        </a:path>
                      </a:pathLst>
                    </a:custGeom>
                    <a:solidFill>
                      <a:srgbClr val="CC0000"/>
                    </a:solidFill>
                    <a:ln w="0">
                      <a:solidFill>
                        <a:srgbClr val="CC0000"/>
                      </a:solidFill>
                      <a:round/>
                      <a:headEnd/>
                      <a:tailEnd/>
                    </a:ln>
                  </p:spPr>
                  <p:txBody>
                    <a:bodyPr/>
                    <a:lstStyle/>
                    <a:p>
                      <a:pPr defTabSz="457200"/>
                      <a:endParaRPr lang="en-US" dirty="0">
                        <a:solidFill>
                          <a:prstClr val="black"/>
                        </a:solidFill>
                      </a:endParaRPr>
                    </a:p>
                  </p:txBody>
                </p:sp>
                <p:sp>
                  <p:nvSpPr>
                    <p:cNvPr id="9421" name="Freeform 121"/>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path>
                      </a:pathLst>
                    </a:custGeom>
                    <a:noFill/>
                    <a:ln w="11113">
                      <a:solidFill>
                        <a:srgbClr val="000000"/>
                      </a:solidFill>
                      <a:round/>
                      <a:headEnd/>
                      <a:tailEnd/>
                    </a:ln>
                  </p:spPr>
                  <p:txBody>
                    <a:bodyPr/>
                    <a:lstStyle/>
                    <a:p>
                      <a:pPr defTabSz="457200"/>
                      <a:endParaRPr lang="en-US" dirty="0">
                        <a:solidFill>
                          <a:prstClr val="black"/>
                        </a:solidFill>
                      </a:endParaRPr>
                    </a:p>
                  </p:txBody>
                </p:sp>
                <p:sp>
                  <p:nvSpPr>
                    <p:cNvPr id="9422" name="Line 122"/>
                    <p:cNvSpPr>
                      <a:spLocks noChangeShapeType="1"/>
                    </p:cNvSpPr>
                    <p:nvPr/>
                  </p:nvSpPr>
                  <p:spPr bwMode="auto">
                    <a:xfrm>
                      <a:off x="2061" y="2192"/>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23" name="Freeform 130"/>
                    <p:cNvSpPr>
                      <a:spLocks/>
                    </p:cNvSpPr>
                    <p:nvPr/>
                  </p:nvSpPr>
                  <p:spPr bwMode="auto">
                    <a:xfrm>
                      <a:off x="1108" y="2576"/>
                      <a:ext cx="72" cy="117"/>
                    </a:xfrm>
                    <a:custGeom>
                      <a:avLst/>
                      <a:gdLst>
                        <a:gd name="T0" fmla="*/ 72 w 72"/>
                        <a:gd name="T1" fmla="*/ 117 h 117"/>
                        <a:gd name="T2" fmla="*/ 72 w 72"/>
                        <a:gd name="T3" fmla="*/ 34 h 117"/>
                        <a:gd name="T4" fmla="*/ 0 w 72"/>
                        <a:gd name="T5" fmla="*/ 0 h 117"/>
                        <a:gd name="T6" fmla="*/ 0 w 72"/>
                        <a:gd name="T7" fmla="*/ 84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4"/>
                          </a:lnTo>
                          <a:lnTo>
                            <a:pt x="0" y="0"/>
                          </a:lnTo>
                          <a:lnTo>
                            <a:pt x="0" y="84"/>
                          </a:lnTo>
                          <a:lnTo>
                            <a:pt x="72" y="117"/>
                          </a:lnTo>
                          <a:close/>
                        </a:path>
                      </a:pathLst>
                    </a:custGeom>
                    <a:solidFill>
                      <a:srgbClr val="00B200"/>
                    </a:solidFill>
                    <a:ln w="0">
                      <a:solidFill>
                        <a:srgbClr val="00B200"/>
                      </a:solidFill>
                      <a:round/>
                      <a:headEnd/>
                      <a:tailEnd/>
                    </a:ln>
                  </p:spPr>
                  <p:txBody>
                    <a:bodyPr/>
                    <a:lstStyle/>
                    <a:p>
                      <a:pPr defTabSz="457200"/>
                      <a:endParaRPr lang="en-US" dirty="0">
                        <a:solidFill>
                          <a:prstClr val="black"/>
                        </a:solidFill>
                      </a:endParaRPr>
                    </a:p>
                  </p:txBody>
                </p:sp>
                <p:sp>
                  <p:nvSpPr>
                    <p:cNvPr id="9424" name="Freeform 131"/>
                    <p:cNvSpPr>
                      <a:spLocks/>
                    </p:cNvSpPr>
                    <p:nvPr/>
                  </p:nvSpPr>
                  <p:spPr bwMode="auto">
                    <a:xfrm>
                      <a:off x="1180" y="2576"/>
                      <a:ext cx="70" cy="117"/>
                    </a:xfrm>
                    <a:custGeom>
                      <a:avLst/>
                      <a:gdLst>
                        <a:gd name="T0" fmla="*/ 0 w 70"/>
                        <a:gd name="T1" fmla="*/ 117 h 117"/>
                        <a:gd name="T2" fmla="*/ 0 w 70"/>
                        <a:gd name="T3" fmla="*/ 34 h 117"/>
                        <a:gd name="T4" fmla="*/ 70 w 70"/>
                        <a:gd name="T5" fmla="*/ 0 h 117"/>
                        <a:gd name="T6" fmla="*/ 70 w 70"/>
                        <a:gd name="T7" fmla="*/ 84 h 117"/>
                        <a:gd name="T8" fmla="*/ 0 w 70"/>
                        <a:gd name="T9" fmla="*/ 117 h 117"/>
                        <a:gd name="T10" fmla="*/ 0 60000 65536"/>
                        <a:gd name="T11" fmla="*/ 0 60000 65536"/>
                        <a:gd name="T12" fmla="*/ 0 60000 65536"/>
                        <a:gd name="T13" fmla="*/ 0 60000 65536"/>
                        <a:gd name="T14" fmla="*/ 0 60000 65536"/>
                        <a:gd name="T15" fmla="*/ 0 w 70"/>
                        <a:gd name="T16" fmla="*/ 0 h 117"/>
                        <a:gd name="T17" fmla="*/ 70 w 70"/>
                        <a:gd name="T18" fmla="*/ 117 h 117"/>
                      </a:gdLst>
                      <a:ahLst/>
                      <a:cxnLst>
                        <a:cxn ang="T10">
                          <a:pos x="T0" y="T1"/>
                        </a:cxn>
                        <a:cxn ang="T11">
                          <a:pos x="T2" y="T3"/>
                        </a:cxn>
                        <a:cxn ang="T12">
                          <a:pos x="T4" y="T5"/>
                        </a:cxn>
                        <a:cxn ang="T13">
                          <a:pos x="T6" y="T7"/>
                        </a:cxn>
                        <a:cxn ang="T14">
                          <a:pos x="T8" y="T9"/>
                        </a:cxn>
                      </a:cxnLst>
                      <a:rect l="T15" t="T16" r="T17" b="T18"/>
                      <a:pathLst>
                        <a:path w="70" h="117">
                          <a:moveTo>
                            <a:pt x="0" y="117"/>
                          </a:moveTo>
                          <a:lnTo>
                            <a:pt x="0" y="34"/>
                          </a:lnTo>
                          <a:lnTo>
                            <a:pt x="70" y="0"/>
                          </a:lnTo>
                          <a:lnTo>
                            <a:pt x="70" y="84"/>
                          </a:lnTo>
                          <a:lnTo>
                            <a:pt x="0" y="117"/>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425" name="Line 132"/>
                    <p:cNvSpPr>
                      <a:spLocks noChangeShapeType="1"/>
                    </p:cNvSpPr>
                    <p:nvPr/>
                  </p:nvSpPr>
                  <p:spPr bwMode="auto">
                    <a:xfrm flipH="1">
                      <a:off x="1250" y="2552"/>
                      <a:ext cx="43" cy="24"/>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26" name="Freeform 133"/>
                    <p:cNvSpPr>
                      <a:spLocks/>
                    </p:cNvSpPr>
                    <p:nvPr/>
                  </p:nvSpPr>
                  <p:spPr bwMode="auto">
                    <a:xfrm>
                      <a:off x="1271" y="2285"/>
                      <a:ext cx="1075" cy="471"/>
                    </a:xfrm>
                    <a:custGeom>
                      <a:avLst/>
                      <a:gdLst>
                        <a:gd name="T0" fmla="*/ 1075 w 1075"/>
                        <a:gd name="T1" fmla="*/ 402 h 471"/>
                        <a:gd name="T2" fmla="*/ 981 w 1075"/>
                        <a:gd name="T3" fmla="*/ 295 h 471"/>
                        <a:gd name="T4" fmla="*/ 977 w 1075"/>
                        <a:gd name="T5" fmla="*/ 297 h 471"/>
                        <a:gd name="T6" fmla="*/ 966 w 1075"/>
                        <a:gd name="T7" fmla="*/ 304 h 471"/>
                        <a:gd name="T8" fmla="*/ 949 w 1075"/>
                        <a:gd name="T9" fmla="*/ 315 h 471"/>
                        <a:gd name="T10" fmla="*/ 925 w 1075"/>
                        <a:gd name="T11" fmla="*/ 330 h 471"/>
                        <a:gd name="T12" fmla="*/ 897 w 1075"/>
                        <a:gd name="T13" fmla="*/ 347 h 471"/>
                        <a:gd name="T14" fmla="*/ 866 w 1075"/>
                        <a:gd name="T15" fmla="*/ 365 h 471"/>
                        <a:gd name="T16" fmla="*/ 829 w 1075"/>
                        <a:gd name="T17" fmla="*/ 384 h 471"/>
                        <a:gd name="T18" fmla="*/ 790 w 1075"/>
                        <a:gd name="T19" fmla="*/ 402 h 471"/>
                        <a:gd name="T20" fmla="*/ 749 w 1075"/>
                        <a:gd name="T21" fmla="*/ 419 h 471"/>
                        <a:gd name="T22" fmla="*/ 708 w 1075"/>
                        <a:gd name="T23" fmla="*/ 436 h 471"/>
                        <a:gd name="T24" fmla="*/ 665 w 1075"/>
                        <a:gd name="T25" fmla="*/ 449 h 471"/>
                        <a:gd name="T26" fmla="*/ 662 w 1075"/>
                        <a:gd name="T27" fmla="*/ 451 h 471"/>
                        <a:gd name="T28" fmla="*/ 653 w 1075"/>
                        <a:gd name="T29" fmla="*/ 453 h 471"/>
                        <a:gd name="T30" fmla="*/ 638 w 1075"/>
                        <a:gd name="T31" fmla="*/ 456 h 471"/>
                        <a:gd name="T32" fmla="*/ 615 w 1075"/>
                        <a:gd name="T33" fmla="*/ 462 h 471"/>
                        <a:gd name="T34" fmla="*/ 586 w 1075"/>
                        <a:gd name="T35" fmla="*/ 466 h 471"/>
                        <a:gd name="T36" fmla="*/ 549 w 1075"/>
                        <a:gd name="T37" fmla="*/ 469 h 471"/>
                        <a:gd name="T38" fmla="*/ 502 w 1075"/>
                        <a:gd name="T39" fmla="*/ 471 h 471"/>
                        <a:gd name="T40" fmla="*/ 447 w 1075"/>
                        <a:gd name="T41" fmla="*/ 471 h 471"/>
                        <a:gd name="T42" fmla="*/ 380 w 1075"/>
                        <a:gd name="T43" fmla="*/ 469 h 471"/>
                        <a:gd name="T44" fmla="*/ 304 w 1075"/>
                        <a:gd name="T45" fmla="*/ 464 h 471"/>
                        <a:gd name="T46" fmla="*/ 298 w 1075"/>
                        <a:gd name="T47" fmla="*/ 462 h 471"/>
                        <a:gd name="T48" fmla="*/ 280 w 1075"/>
                        <a:gd name="T49" fmla="*/ 460 h 471"/>
                        <a:gd name="T50" fmla="*/ 254 w 1075"/>
                        <a:gd name="T51" fmla="*/ 454 h 471"/>
                        <a:gd name="T52" fmla="*/ 222 w 1075"/>
                        <a:gd name="T53" fmla="*/ 445 h 471"/>
                        <a:gd name="T54" fmla="*/ 185 w 1075"/>
                        <a:gd name="T55" fmla="*/ 434 h 471"/>
                        <a:gd name="T56" fmla="*/ 146 w 1075"/>
                        <a:gd name="T57" fmla="*/ 417 h 471"/>
                        <a:gd name="T58" fmla="*/ 107 w 1075"/>
                        <a:gd name="T59" fmla="*/ 395 h 471"/>
                        <a:gd name="T60" fmla="*/ 70 w 1075"/>
                        <a:gd name="T61" fmla="*/ 367 h 471"/>
                        <a:gd name="T62" fmla="*/ 39 w 1075"/>
                        <a:gd name="T63" fmla="*/ 332 h 471"/>
                        <a:gd name="T64" fmla="*/ 37 w 1075"/>
                        <a:gd name="T65" fmla="*/ 330 h 471"/>
                        <a:gd name="T66" fmla="*/ 31 w 1075"/>
                        <a:gd name="T67" fmla="*/ 321 h 471"/>
                        <a:gd name="T68" fmla="*/ 22 w 1075"/>
                        <a:gd name="T69" fmla="*/ 308 h 471"/>
                        <a:gd name="T70" fmla="*/ 15 w 1075"/>
                        <a:gd name="T71" fmla="*/ 291 h 471"/>
                        <a:gd name="T72" fmla="*/ 5 w 1075"/>
                        <a:gd name="T73" fmla="*/ 269 h 471"/>
                        <a:gd name="T74" fmla="*/ 2 w 1075"/>
                        <a:gd name="T75" fmla="*/ 243 h 471"/>
                        <a:gd name="T76" fmla="*/ 0 w 1075"/>
                        <a:gd name="T77" fmla="*/ 215 h 471"/>
                        <a:gd name="T78" fmla="*/ 4 w 1075"/>
                        <a:gd name="T79" fmla="*/ 186 h 471"/>
                        <a:gd name="T80" fmla="*/ 16 w 1075"/>
                        <a:gd name="T81" fmla="*/ 152 h 471"/>
                        <a:gd name="T82" fmla="*/ 37 w 1075"/>
                        <a:gd name="T83" fmla="*/ 119 h 471"/>
                        <a:gd name="T84" fmla="*/ 68 w 1075"/>
                        <a:gd name="T85" fmla="*/ 84 h 471"/>
                        <a:gd name="T86" fmla="*/ 70 w 1075"/>
                        <a:gd name="T87" fmla="*/ 82 h 471"/>
                        <a:gd name="T88" fmla="*/ 80 w 1075"/>
                        <a:gd name="T89" fmla="*/ 72 h 471"/>
                        <a:gd name="T90" fmla="*/ 93 w 1075"/>
                        <a:gd name="T91" fmla="*/ 59 h 471"/>
                        <a:gd name="T92" fmla="*/ 115 w 1075"/>
                        <a:gd name="T93" fmla="*/ 43 h 471"/>
                        <a:gd name="T94" fmla="*/ 144 w 1075"/>
                        <a:gd name="T95" fmla="*/ 22 h 471"/>
                        <a:gd name="T96" fmla="*/ 182 w 1075"/>
                        <a:gd name="T97" fmla="*/ 0 h 471"/>
                        <a:gd name="T98" fmla="*/ 322 w 1075"/>
                        <a:gd name="T99" fmla="*/ 85 h 4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71"/>
                        <a:gd name="T152" fmla="*/ 1075 w 1075"/>
                        <a:gd name="T153" fmla="*/ 471 h 4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71">
                          <a:moveTo>
                            <a:pt x="1075" y="402"/>
                          </a:moveTo>
                          <a:lnTo>
                            <a:pt x="981" y="295"/>
                          </a:lnTo>
                          <a:lnTo>
                            <a:pt x="977" y="297"/>
                          </a:lnTo>
                          <a:lnTo>
                            <a:pt x="966" y="304"/>
                          </a:lnTo>
                          <a:lnTo>
                            <a:pt x="949" y="315"/>
                          </a:lnTo>
                          <a:lnTo>
                            <a:pt x="925" y="330"/>
                          </a:lnTo>
                          <a:lnTo>
                            <a:pt x="897" y="347"/>
                          </a:lnTo>
                          <a:lnTo>
                            <a:pt x="866" y="365"/>
                          </a:lnTo>
                          <a:lnTo>
                            <a:pt x="829" y="384"/>
                          </a:lnTo>
                          <a:lnTo>
                            <a:pt x="790" y="402"/>
                          </a:lnTo>
                          <a:lnTo>
                            <a:pt x="749" y="419"/>
                          </a:lnTo>
                          <a:lnTo>
                            <a:pt x="708" y="436"/>
                          </a:lnTo>
                          <a:lnTo>
                            <a:pt x="665" y="449"/>
                          </a:lnTo>
                          <a:lnTo>
                            <a:pt x="662" y="451"/>
                          </a:lnTo>
                          <a:lnTo>
                            <a:pt x="653" y="453"/>
                          </a:lnTo>
                          <a:lnTo>
                            <a:pt x="638" y="456"/>
                          </a:lnTo>
                          <a:lnTo>
                            <a:pt x="615" y="462"/>
                          </a:lnTo>
                          <a:lnTo>
                            <a:pt x="586" y="466"/>
                          </a:lnTo>
                          <a:lnTo>
                            <a:pt x="549" y="469"/>
                          </a:lnTo>
                          <a:lnTo>
                            <a:pt x="502" y="471"/>
                          </a:lnTo>
                          <a:lnTo>
                            <a:pt x="447" y="471"/>
                          </a:lnTo>
                          <a:lnTo>
                            <a:pt x="380" y="469"/>
                          </a:lnTo>
                          <a:lnTo>
                            <a:pt x="304" y="464"/>
                          </a:lnTo>
                          <a:lnTo>
                            <a:pt x="298" y="462"/>
                          </a:lnTo>
                          <a:lnTo>
                            <a:pt x="280" y="460"/>
                          </a:lnTo>
                          <a:lnTo>
                            <a:pt x="254" y="454"/>
                          </a:lnTo>
                          <a:lnTo>
                            <a:pt x="222" y="445"/>
                          </a:lnTo>
                          <a:lnTo>
                            <a:pt x="185" y="434"/>
                          </a:lnTo>
                          <a:lnTo>
                            <a:pt x="146" y="417"/>
                          </a:lnTo>
                          <a:lnTo>
                            <a:pt x="107" y="395"/>
                          </a:lnTo>
                          <a:lnTo>
                            <a:pt x="70" y="367"/>
                          </a:lnTo>
                          <a:lnTo>
                            <a:pt x="39" y="332"/>
                          </a:lnTo>
                          <a:lnTo>
                            <a:pt x="37" y="330"/>
                          </a:lnTo>
                          <a:lnTo>
                            <a:pt x="31" y="321"/>
                          </a:lnTo>
                          <a:lnTo>
                            <a:pt x="22" y="308"/>
                          </a:lnTo>
                          <a:lnTo>
                            <a:pt x="15" y="291"/>
                          </a:lnTo>
                          <a:lnTo>
                            <a:pt x="5" y="269"/>
                          </a:lnTo>
                          <a:lnTo>
                            <a:pt x="2" y="243"/>
                          </a:lnTo>
                          <a:lnTo>
                            <a:pt x="0" y="215"/>
                          </a:lnTo>
                          <a:lnTo>
                            <a:pt x="4" y="186"/>
                          </a:lnTo>
                          <a:lnTo>
                            <a:pt x="16" y="152"/>
                          </a:lnTo>
                          <a:lnTo>
                            <a:pt x="37" y="119"/>
                          </a:lnTo>
                          <a:lnTo>
                            <a:pt x="68" y="84"/>
                          </a:lnTo>
                          <a:lnTo>
                            <a:pt x="70" y="82"/>
                          </a:lnTo>
                          <a:lnTo>
                            <a:pt x="80" y="72"/>
                          </a:lnTo>
                          <a:lnTo>
                            <a:pt x="93" y="59"/>
                          </a:lnTo>
                          <a:lnTo>
                            <a:pt x="115" y="43"/>
                          </a:lnTo>
                          <a:lnTo>
                            <a:pt x="144" y="22"/>
                          </a:lnTo>
                          <a:lnTo>
                            <a:pt x="182" y="0"/>
                          </a:lnTo>
                          <a:lnTo>
                            <a:pt x="322" y="85"/>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427" name="Freeform 134"/>
                    <p:cNvSpPr>
                      <a:spLocks/>
                    </p:cNvSpPr>
                    <p:nvPr/>
                  </p:nvSpPr>
                  <p:spPr bwMode="auto">
                    <a:xfrm>
                      <a:off x="1260" y="2354"/>
                      <a:ext cx="1075" cy="469"/>
                    </a:xfrm>
                    <a:custGeom>
                      <a:avLst/>
                      <a:gdLst>
                        <a:gd name="T0" fmla="*/ 1075 w 1075"/>
                        <a:gd name="T1" fmla="*/ 354 h 469"/>
                        <a:gd name="T2" fmla="*/ 981 w 1075"/>
                        <a:gd name="T3" fmla="*/ 293 h 469"/>
                        <a:gd name="T4" fmla="*/ 977 w 1075"/>
                        <a:gd name="T5" fmla="*/ 295 h 469"/>
                        <a:gd name="T6" fmla="*/ 966 w 1075"/>
                        <a:gd name="T7" fmla="*/ 303 h 469"/>
                        <a:gd name="T8" fmla="*/ 949 w 1075"/>
                        <a:gd name="T9" fmla="*/ 314 h 469"/>
                        <a:gd name="T10" fmla="*/ 925 w 1075"/>
                        <a:gd name="T11" fmla="*/ 328 h 469"/>
                        <a:gd name="T12" fmla="*/ 897 w 1075"/>
                        <a:gd name="T13" fmla="*/ 345 h 469"/>
                        <a:gd name="T14" fmla="*/ 866 w 1075"/>
                        <a:gd name="T15" fmla="*/ 364 h 469"/>
                        <a:gd name="T16" fmla="*/ 829 w 1075"/>
                        <a:gd name="T17" fmla="*/ 382 h 469"/>
                        <a:gd name="T18" fmla="*/ 790 w 1075"/>
                        <a:gd name="T19" fmla="*/ 401 h 469"/>
                        <a:gd name="T20" fmla="*/ 749 w 1075"/>
                        <a:gd name="T21" fmla="*/ 419 h 469"/>
                        <a:gd name="T22" fmla="*/ 708 w 1075"/>
                        <a:gd name="T23" fmla="*/ 434 h 469"/>
                        <a:gd name="T24" fmla="*/ 665 w 1075"/>
                        <a:gd name="T25" fmla="*/ 447 h 469"/>
                        <a:gd name="T26" fmla="*/ 662 w 1075"/>
                        <a:gd name="T27" fmla="*/ 449 h 469"/>
                        <a:gd name="T28" fmla="*/ 653 w 1075"/>
                        <a:gd name="T29" fmla="*/ 451 h 469"/>
                        <a:gd name="T30" fmla="*/ 638 w 1075"/>
                        <a:gd name="T31" fmla="*/ 456 h 469"/>
                        <a:gd name="T32" fmla="*/ 615 w 1075"/>
                        <a:gd name="T33" fmla="*/ 460 h 469"/>
                        <a:gd name="T34" fmla="*/ 586 w 1075"/>
                        <a:gd name="T35" fmla="*/ 464 h 469"/>
                        <a:gd name="T36" fmla="*/ 549 w 1075"/>
                        <a:gd name="T37" fmla="*/ 468 h 469"/>
                        <a:gd name="T38" fmla="*/ 502 w 1075"/>
                        <a:gd name="T39" fmla="*/ 469 h 469"/>
                        <a:gd name="T40" fmla="*/ 447 w 1075"/>
                        <a:gd name="T41" fmla="*/ 469 h 469"/>
                        <a:gd name="T42" fmla="*/ 380 w 1075"/>
                        <a:gd name="T43" fmla="*/ 468 h 469"/>
                        <a:gd name="T44" fmla="*/ 304 w 1075"/>
                        <a:gd name="T45" fmla="*/ 462 h 469"/>
                        <a:gd name="T46" fmla="*/ 298 w 1075"/>
                        <a:gd name="T47" fmla="*/ 462 h 469"/>
                        <a:gd name="T48" fmla="*/ 280 w 1075"/>
                        <a:gd name="T49" fmla="*/ 458 h 469"/>
                        <a:gd name="T50" fmla="*/ 254 w 1075"/>
                        <a:gd name="T51" fmla="*/ 453 h 469"/>
                        <a:gd name="T52" fmla="*/ 222 w 1075"/>
                        <a:gd name="T53" fmla="*/ 445 h 469"/>
                        <a:gd name="T54" fmla="*/ 185 w 1075"/>
                        <a:gd name="T55" fmla="*/ 432 h 469"/>
                        <a:gd name="T56" fmla="*/ 146 w 1075"/>
                        <a:gd name="T57" fmla="*/ 416 h 469"/>
                        <a:gd name="T58" fmla="*/ 107 w 1075"/>
                        <a:gd name="T59" fmla="*/ 393 h 469"/>
                        <a:gd name="T60" fmla="*/ 70 w 1075"/>
                        <a:gd name="T61" fmla="*/ 366 h 469"/>
                        <a:gd name="T62" fmla="*/ 39 w 1075"/>
                        <a:gd name="T63" fmla="*/ 332 h 469"/>
                        <a:gd name="T64" fmla="*/ 37 w 1075"/>
                        <a:gd name="T65" fmla="*/ 328 h 469"/>
                        <a:gd name="T66" fmla="*/ 31 w 1075"/>
                        <a:gd name="T67" fmla="*/ 321 h 469"/>
                        <a:gd name="T68" fmla="*/ 22 w 1075"/>
                        <a:gd name="T69" fmla="*/ 306 h 469"/>
                        <a:gd name="T70" fmla="*/ 15 w 1075"/>
                        <a:gd name="T71" fmla="*/ 290 h 469"/>
                        <a:gd name="T72" fmla="*/ 5 w 1075"/>
                        <a:gd name="T73" fmla="*/ 267 h 469"/>
                        <a:gd name="T74" fmla="*/ 2 w 1075"/>
                        <a:gd name="T75" fmla="*/ 243 h 469"/>
                        <a:gd name="T76" fmla="*/ 0 w 1075"/>
                        <a:gd name="T77" fmla="*/ 215 h 469"/>
                        <a:gd name="T78" fmla="*/ 4 w 1075"/>
                        <a:gd name="T79" fmla="*/ 184 h 469"/>
                        <a:gd name="T80" fmla="*/ 16 w 1075"/>
                        <a:gd name="T81" fmla="*/ 152 h 469"/>
                        <a:gd name="T82" fmla="*/ 37 w 1075"/>
                        <a:gd name="T83" fmla="*/ 117 h 469"/>
                        <a:gd name="T84" fmla="*/ 68 w 1075"/>
                        <a:gd name="T85" fmla="*/ 84 h 469"/>
                        <a:gd name="T86" fmla="*/ 70 w 1075"/>
                        <a:gd name="T87" fmla="*/ 80 h 469"/>
                        <a:gd name="T88" fmla="*/ 80 w 1075"/>
                        <a:gd name="T89" fmla="*/ 73 h 469"/>
                        <a:gd name="T90" fmla="*/ 93 w 1075"/>
                        <a:gd name="T91" fmla="*/ 60 h 469"/>
                        <a:gd name="T92" fmla="*/ 115 w 1075"/>
                        <a:gd name="T93" fmla="*/ 41 h 469"/>
                        <a:gd name="T94" fmla="*/ 144 w 1075"/>
                        <a:gd name="T95" fmla="*/ 23 h 469"/>
                        <a:gd name="T96" fmla="*/ 182 w 1075"/>
                        <a:gd name="T97" fmla="*/ 0 h 469"/>
                        <a:gd name="T98" fmla="*/ 315 w 1075"/>
                        <a:gd name="T99" fmla="*/ 37 h 4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69"/>
                        <a:gd name="T152" fmla="*/ 1075 w 1075"/>
                        <a:gd name="T153" fmla="*/ 469 h 4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69">
                          <a:moveTo>
                            <a:pt x="1075" y="354"/>
                          </a:moveTo>
                          <a:lnTo>
                            <a:pt x="981" y="293"/>
                          </a:lnTo>
                          <a:lnTo>
                            <a:pt x="977" y="295"/>
                          </a:lnTo>
                          <a:lnTo>
                            <a:pt x="966" y="303"/>
                          </a:lnTo>
                          <a:lnTo>
                            <a:pt x="949" y="314"/>
                          </a:lnTo>
                          <a:lnTo>
                            <a:pt x="925" y="328"/>
                          </a:lnTo>
                          <a:lnTo>
                            <a:pt x="897" y="345"/>
                          </a:lnTo>
                          <a:lnTo>
                            <a:pt x="866" y="364"/>
                          </a:lnTo>
                          <a:lnTo>
                            <a:pt x="829" y="382"/>
                          </a:lnTo>
                          <a:lnTo>
                            <a:pt x="790" y="401"/>
                          </a:lnTo>
                          <a:lnTo>
                            <a:pt x="749" y="419"/>
                          </a:lnTo>
                          <a:lnTo>
                            <a:pt x="708" y="434"/>
                          </a:lnTo>
                          <a:lnTo>
                            <a:pt x="665" y="447"/>
                          </a:lnTo>
                          <a:lnTo>
                            <a:pt x="662" y="449"/>
                          </a:lnTo>
                          <a:lnTo>
                            <a:pt x="653" y="451"/>
                          </a:lnTo>
                          <a:lnTo>
                            <a:pt x="638" y="456"/>
                          </a:lnTo>
                          <a:lnTo>
                            <a:pt x="615" y="460"/>
                          </a:lnTo>
                          <a:lnTo>
                            <a:pt x="586" y="464"/>
                          </a:lnTo>
                          <a:lnTo>
                            <a:pt x="549" y="468"/>
                          </a:lnTo>
                          <a:lnTo>
                            <a:pt x="502" y="469"/>
                          </a:lnTo>
                          <a:lnTo>
                            <a:pt x="447" y="469"/>
                          </a:lnTo>
                          <a:lnTo>
                            <a:pt x="380" y="468"/>
                          </a:lnTo>
                          <a:lnTo>
                            <a:pt x="304" y="462"/>
                          </a:lnTo>
                          <a:lnTo>
                            <a:pt x="298" y="462"/>
                          </a:lnTo>
                          <a:lnTo>
                            <a:pt x="280" y="458"/>
                          </a:lnTo>
                          <a:lnTo>
                            <a:pt x="254" y="453"/>
                          </a:lnTo>
                          <a:lnTo>
                            <a:pt x="222" y="445"/>
                          </a:lnTo>
                          <a:lnTo>
                            <a:pt x="185" y="432"/>
                          </a:lnTo>
                          <a:lnTo>
                            <a:pt x="146" y="416"/>
                          </a:lnTo>
                          <a:lnTo>
                            <a:pt x="107" y="393"/>
                          </a:lnTo>
                          <a:lnTo>
                            <a:pt x="70" y="366"/>
                          </a:lnTo>
                          <a:lnTo>
                            <a:pt x="39" y="332"/>
                          </a:lnTo>
                          <a:lnTo>
                            <a:pt x="37" y="328"/>
                          </a:lnTo>
                          <a:lnTo>
                            <a:pt x="31" y="321"/>
                          </a:lnTo>
                          <a:lnTo>
                            <a:pt x="22" y="306"/>
                          </a:lnTo>
                          <a:lnTo>
                            <a:pt x="15" y="290"/>
                          </a:lnTo>
                          <a:lnTo>
                            <a:pt x="5" y="267"/>
                          </a:lnTo>
                          <a:lnTo>
                            <a:pt x="2" y="243"/>
                          </a:lnTo>
                          <a:lnTo>
                            <a:pt x="0" y="215"/>
                          </a:lnTo>
                          <a:lnTo>
                            <a:pt x="4" y="184"/>
                          </a:lnTo>
                          <a:lnTo>
                            <a:pt x="16" y="152"/>
                          </a:lnTo>
                          <a:lnTo>
                            <a:pt x="37" y="117"/>
                          </a:lnTo>
                          <a:lnTo>
                            <a:pt x="68" y="84"/>
                          </a:lnTo>
                          <a:lnTo>
                            <a:pt x="70" y="80"/>
                          </a:lnTo>
                          <a:lnTo>
                            <a:pt x="80" y="73"/>
                          </a:lnTo>
                          <a:lnTo>
                            <a:pt x="93" y="60"/>
                          </a:lnTo>
                          <a:lnTo>
                            <a:pt x="115" y="41"/>
                          </a:lnTo>
                          <a:lnTo>
                            <a:pt x="144" y="23"/>
                          </a:lnTo>
                          <a:lnTo>
                            <a:pt x="182" y="0"/>
                          </a:lnTo>
                          <a:lnTo>
                            <a:pt x="315" y="37"/>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428" name="Freeform 136"/>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429" name="Freeform 137"/>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430" name="Freeform 138"/>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431" name="Freeform 139"/>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432" name="Freeform 140"/>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433" name="Freeform 141"/>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434" name="Freeform 142"/>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435" name="Freeform 143"/>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436" name="Freeform 144"/>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pPr defTabSz="457200"/>
                      <a:endParaRPr lang="en-US" dirty="0">
                        <a:solidFill>
                          <a:prstClr val="black"/>
                        </a:solidFill>
                      </a:endParaRPr>
                    </a:p>
                  </p:txBody>
                </p:sp>
                <p:sp>
                  <p:nvSpPr>
                    <p:cNvPr id="9437" name="Freeform 145"/>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438" name="Freeform 146"/>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close/>
                        </a:path>
                      </a:pathLst>
                    </a:custGeom>
                    <a:solidFill>
                      <a:srgbClr val="FFFF00"/>
                    </a:solidFill>
                    <a:ln w="0">
                      <a:solidFill>
                        <a:srgbClr val="FFFF00"/>
                      </a:solidFill>
                      <a:round/>
                      <a:headEnd/>
                      <a:tailEnd/>
                    </a:ln>
                  </p:spPr>
                  <p:txBody>
                    <a:bodyPr/>
                    <a:lstStyle/>
                    <a:p>
                      <a:pPr defTabSz="457200"/>
                      <a:endParaRPr lang="en-US" dirty="0">
                        <a:solidFill>
                          <a:prstClr val="black"/>
                        </a:solidFill>
                      </a:endParaRPr>
                    </a:p>
                  </p:txBody>
                </p:sp>
                <p:sp>
                  <p:nvSpPr>
                    <p:cNvPr id="9439" name="Freeform 147"/>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440" name="Freeform 148"/>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pPr defTabSz="457200"/>
                      <a:endParaRPr lang="en-US" dirty="0">
                        <a:solidFill>
                          <a:prstClr val="black"/>
                        </a:solidFill>
                      </a:endParaRPr>
                    </a:p>
                  </p:txBody>
                </p:sp>
                <p:sp>
                  <p:nvSpPr>
                    <p:cNvPr id="9441" name="Freeform 149"/>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442" name="Freeform 159"/>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close/>
                        </a:path>
                      </a:pathLst>
                    </a:custGeom>
                    <a:solidFill>
                      <a:srgbClr val="FF0000"/>
                    </a:solidFill>
                    <a:ln w="0">
                      <a:solidFill>
                        <a:srgbClr val="FF0000"/>
                      </a:solidFill>
                      <a:round/>
                      <a:headEnd/>
                      <a:tailEnd/>
                    </a:ln>
                  </p:spPr>
                  <p:txBody>
                    <a:bodyPr/>
                    <a:lstStyle/>
                    <a:p>
                      <a:pPr defTabSz="457200"/>
                      <a:endParaRPr lang="en-US" dirty="0">
                        <a:solidFill>
                          <a:prstClr val="black"/>
                        </a:solidFill>
                      </a:endParaRPr>
                    </a:p>
                  </p:txBody>
                </p:sp>
                <p:sp>
                  <p:nvSpPr>
                    <p:cNvPr id="9443" name="Freeform 160"/>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path>
                      </a:pathLst>
                    </a:custGeom>
                    <a:noFill/>
                    <a:ln w="11113">
                      <a:solidFill>
                        <a:srgbClr val="000000"/>
                      </a:solidFill>
                      <a:round/>
                      <a:headEnd/>
                      <a:tailEnd/>
                    </a:ln>
                  </p:spPr>
                  <p:txBody>
                    <a:bodyPr/>
                    <a:lstStyle/>
                    <a:p>
                      <a:pPr defTabSz="457200"/>
                      <a:endParaRPr lang="en-US" dirty="0">
                        <a:solidFill>
                          <a:prstClr val="black"/>
                        </a:solidFill>
                      </a:endParaRPr>
                    </a:p>
                  </p:txBody>
                </p:sp>
                <p:sp>
                  <p:nvSpPr>
                    <p:cNvPr id="9444" name="Freeform 161"/>
                    <p:cNvSpPr>
                      <a:spLocks/>
                    </p:cNvSpPr>
                    <p:nvPr/>
                  </p:nvSpPr>
                  <p:spPr bwMode="auto">
                    <a:xfrm>
                      <a:off x="2543" y="2168"/>
                      <a:ext cx="667" cy="406"/>
                    </a:xfrm>
                    <a:custGeom>
                      <a:avLst/>
                      <a:gdLst>
                        <a:gd name="T0" fmla="*/ 630 w 667"/>
                        <a:gd name="T1" fmla="*/ 0 h 406"/>
                        <a:gd name="T2" fmla="*/ 632 w 667"/>
                        <a:gd name="T3" fmla="*/ 0 h 406"/>
                        <a:gd name="T4" fmla="*/ 638 w 667"/>
                        <a:gd name="T5" fmla="*/ 0 h 406"/>
                        <a:gd name="T6" fmla="*/ 645 w 667"/>
                        <a:gd name="T7" fmla="*/ 2 h 406"/>
                        <a:gd name="T8" fmla="*/ 654 w 667"/>
                        <a:gd name="T9" fmla="*/ 6 h 406"/>
                        <a:gd name="T10" fmla="*/ 662 w 667"/>
                        <a:gd name="T11" fmla="*/ 15 h 406"/>
                        <a:gd name="T12" fmla="*/ 666 w 667"/>
                        <a:gd name="T13" fmla="*/ 28 h 406"/>
                        <a:gd name="T14" fmla="*/ 667 w 667"/>
                        <a:gd name="T15" fmla="*/ 47 h 406"/>
                        <a:gd name="T16" fmla="*/ 35 w 667"/>
                        <a:gd name="T17" fmla="*/ 406 h 406"/>
                        <a:gd name="T18" fmla="*/ 0 w 667"/>
                        <a:gd name="T19" fmla="*/ 360 h 406"/>
                        <a:gd name="T20" fmla="*/ 630 w 667"/>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7"/>
                        <a:gd name="T34" fmla="*/ 0 h 406"/>
                        <a:gd name="T35" fmla="*/ 667 w 667"/>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7" h="406">
                          <a:moveTo>
                            <a:pt x="630" y="0"/>
                          </a:moveTo>
                          <a:lnTo>
                            <a:pt x="632" y="0"/>
                          </a:lnTo>
                          <a:lnTo>
                            <a:pt x="638" y="0"/>
                          </a:lnTo>
                          <a:lnTo>
                            <a:pt x="645" y="2"/>
                          </a:lnTo>
                          <a:lnTo>
                            <a:pt x="654" y="6"/>
                          </a:lnTo>
                          <a:lnTo>
                            <a:pt x="662" y="15"/>
                          </a:lnTo>
                          <a:lnTo>
                            <a:pt x="666" y="28"/>
                          </a:lnTo>
                          <a:lnTo>
                            <a:pt x="667" y="47"/>
                          </a:lnTo>
                          <a:lnTo>
                            <a:pt x="35" y="406"/>
                          </a:lnTo>
                          <a:lnTo>
                            <a:pt x="0" y="360"/>
                          </a:lnTo>
                          <a:lnTo>
                            <a:pt x="630" y="0"/>
                          </a:lnTo>
                          <a:close/>
                        </a:path>
                      </a:pathLst>
                    </a:custGeom>
                    <a:solidFill>
                      <a:srgbClr val="FF2B2B"/>
                    </a:solidFill>
                    <a:ln w="0">
                      <a:solidFill>
                        <a:srgbClr val="FF2B2B"/>
                      </a:solidFill>
                      <a:round/>
                      <a:headEnd/>
                      <a:tailEnd/>
                    </a:ln>
                  </p:spPr>
                  <p:txBody>
                    <a:bodyPr/>
                    <a:lstStyle/>
                    <a:p>
                      <a:pPr defTabSz="457200"/>
                      <a:endParaRPr lang="en-US" dirty="0">
                        <a:solidFill>
                          <a:prstClr val="black"/>
                        </a:solidFill>
                      </a:endParaRPr>
                    </a:p>
                  </p:txBody>
                </p:sp>
                <p:sp>
                  <p:nvSpPr>
                    <p:cNvPr id="9445" name="Freeform 162"/>
                    <p:cNvSpPr>
                      <a:spLocks/>
                    </p:cNvSpPr>
                    <p:nvPr/>
                  </p:nvSpPr>
                  <p:spPr bwMode="auto">
                    <a:xfrm>
                      <a:off x="2548" y="2170"/>
                      <a:ext cx="661" cy="397"/>
                    </a:xfrm>
                    <a:custGeom>
                      <a:avLst/>
                      <a:gdLst>
                        <a:gd name="T0" fmla="*/ 629 w 661"/>
                        <a:gd name="T1" fmla="*/ 0 h 397"/>
                        <a:gd name="T2" fmla="*/ 631 w 661"/>
                        <a:gd name="T3" fmla="*/ 0 h 397"/>
                        <a:gd name="T4" fmla="*/ 638 w 661"/>
                        <a:gd name="T5" fmla="*/ 0 h 397"/>
                        <a:gd name="T6" fmla="*/ 646 w 661"/>
                        <a:gd name="T7" fmla="*/ 4 h 397"/>
                        <a:gd name="T8" fmla="*/ 655 w 661"/>
                        <a:gd name="T9" fmla="*/ 11 h 397"/>
                        <a:gd name="T10" fmla="*/ 661 w 661"/>
                        <a:gd name="T11" fmla="*/ 22 h 397"/>
                        <a:gd name="T12" fmla="*/ 661 w 661"/>
                        <a:gd name="T13" fmla="*/ 39 h 397"/>
                        <a:gd name="T14" fmla="*/ 32 w 661"/>
                        <a:gd name="T15" fmla="*/ 397 h 397"/>
                        <a:gd name="T16" fmla="*/ 0 w 661"/>
                        <a:gd name="T17" fmla="*/ 358 h 397"/>
                        <a:gd name="T18" fmla="*/ 629 w 661"/>
                        <a:gd name="T19" fmla="*/ 0 h 3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1"/>
                        <a:gd name="T31" fmla="*/ 0 h 397"/>
                        <a:gd name="T32" fmla="*/ 661 w 661"/>
                        <a:gd name="T33" fmla="*/ 397 h 3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1" h="397">
                          <a:moveTo>
                            <a:pt x="629" y="0"/>
                          </a:moveTo>
                          <a:lnTo>
                            <a:pt x="631" y="0"/>
                          </a:lnTo>
                          <a:lnTo>
                            <a:pt x="638" y="0"/>
                          </a:lnTo>
                          <a:lnTo>
                            <a:pt x="646" y="4"/>
                          </a:lnTo>
                          <a:lnTo>
                            <a:pt x="655" y="11"/>
                          </a:lnTo>
                          <a:lnTo>
                            <a:pt x="661" y="22"/>
                          </a:lnTo>
                          <a:lnTo>
                            <a:pt x="661" y="39"/>
                          </a:lnTo>
                          <a:lnTo>
                            <a:pt x="32" y="397"/>
                          </a:lnTo>
                          <a:lnTo>
                            <a:pt x="0" y="358"/>
                          </a:lnTo>
                          <a:lnTo>
                            <a:pt x="629" y="0"/>
                          </a:lnTo>
                          <a:close/>
                        </a:path>
                      </a:pathLst>
                    </a:custGeom>
                    <a:solidFill>
                      <a:srgbClr val="FF5555"/>
                    </a:solidFill>
                    <a:ln w="0">
                      <a:solidFill>
                        <a:srgbClr val="FF5555"/>
                      </a:solidFill>
                      <a:round/>
                      <a:headEnd/>
                      <a:tailEnd/>
                    </a:ln>
                  </p:spPr>
                  <p:txBody>
                    <a:bodyPr/>
                    <a:lstStyle/>
                    <a:p>
                      <a:pPr defTabSz="457200"/>
                      <a:endParaRPr lang="en-US" dirty="0">
                        <a:solidFill>
                          <a:prstClr val="black"/>
                        </a:solidFill>
                      </a:endParaRPr>
                    </a:p>
                  </p:txBody>
                </p:sp>
                <p:sp>
                  <p:nvSpPr>
                    <p:cNvPr id="9446" name="Freeform 163"/>
                    <p:cNvSpPr>
                      <a:spLocks/>
                    </p:cNvSpPr>
                    <p:nvPr/>
                  </p:nvSpPr>
                  <p:spPr bwMode="auto">
                    <a:xfrm>
                      <a:off x="2556" y="2170"/>
                      <a:ext cx="653" cy="391"/>
                    </a:xfrm>
                    <a:custGeom>
                      <a:avLst/>
                      <a:gdLst>
                        <a:gd name="T0" fmla="*/ 625 w 653"/>
                        <a:gd name="T1" fmla="*/ 0 h 391"/>
                        <a:gd name="T2" fmla="*/ 627 w 653"/>
                        <a:gd name="T3" fmla="*/ 0 h 391"/>
                        <a:gd name="T4" fmla="*/ 632 w 653"/>
                        <a:gd name="T5" fmla="*/ 2 h 391"/>
                        <a:gd name="T6" fmla="*/ 640 w 653"/>
                        <a:gd name="T7" fmla="*/ 6 h 391"/>
                        <a:gd name="T8" fmla="*/ 647 w 653"/>
                        <a:gd name="T9" fmla="*/ 11 h 391"/>
                        <a:gd name="T10" fmla="*/ 651 w 653"/>
                        <a:gd name="T11" fmla="*/ 21 h 391"/>
                        <a:gd name="T12" fmla="*/ 653 w 653"/>
                        <a:gd name="T13" fmla="*/ 33 h 391"/>
                        <a:gd name="T14" fmla="*/ 24 w 653"/>
                        <a:gd name="T15" fmla="*/ 391 h 391"/>
                        <a:gd name="T16" fmla="*/ 0 w 653"/>
                        <a:gd name="T17" fmla="*/ 358 h 391"/>
                        <a:gd name="T18" fmla="*/ 625 w 653"/>
                        <a:gd name="T19" fmla="*/ 0 h 3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3"/>
                        <a:gd name="T31" fmla="*/ 0 h 391"/>
                        <a:gd name="T32" fmla="*/ 653 w 653"/>
                        <a:gd name="T33" fmla="*/ 391 h 3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3" h="391">
                          <a:moveTo>
                            <a:pt x="625" y="0"/>
                          </a:moveTo>
                          <a:lnTo>
                            <a:pt x="627" y="0"/>
                          </a:lnTo>
                          <a:lnTo>
                            <a:pt x="632" y="2"/>
                          </a:lnTo>
                          <a:lnTo>
                            <a:pt x="640" y="6"/>
                          </a:lnTo>
                          <a:lnTo>
                            <a:pt x="647" y="11"/>
                          </a:lnTo>
                          <a:lnTo>
                            <a:pt x="651" y="21"/>
                          </a:lnTo>
                          <a:lnTo>
                            <a:pt x="653" y="33"/>
                          </a:lnTo>
                          <a:lnTo>
                            <a:pt x="24" y="391"/>
                          </a:lnTo>
                          <a:lnTo>
                            <a:pt x="0" y="358"/>
                          </a:lnTo>
                          <a:lnTo>
                            <a:pt x="625" y="0"/>
                          </a:lnTo>
                          <a:close/>
                        </a:path>
                      </a:pathLst>
                    </a:custGeom>
                    <a:solidFill>
                      <a:srgbClr val="FF8080"/>
                    </a:solidFill>
                    <a:ln w="0">
                      <a:solidFill>
                        <a:srgbClr val="FF8080"/>
                      </a:solidFill>
                      <a:round/>
                      <a:headEnd/>
                      <a:tailEnd/>
                    </a:ln>
                  </p:spPr>
                  <p:txBody>
                    <a:bodyPr/>
                    <a:lstStyle/>
                    <a:p>
                      <a:pPr defTabSz="457200"/>
                      <a:endParaRPr lang="en-US" dirty="0">
                        <a:solidFill>
                          <a:prstClr val="black"/>
                        </a:solidFill>
                      </a:endParaRPr>
                    </a:p>
                  </p:txBody>
                </p:sp>
                <p:sp>
                  <p:nvSpPr>
                    <p:cNvPr id="9447" name="Freeform 164"/>
                    <p:cNvSpPr>
                      <a:spLocks/>
                    </p:cNvSpPr>
                    <p:nvPr/>
                  </p:nvSpPr>
                  <p:spPr bwMode="auto">
                    <a:xfrm>
                      <a:off x="2561" y="2170"/>
                      <a:ext cx="646" cy="384"/>
                    </a:xfrm>
                    <a:custGeom>
                      <a:avLst/>
                      <a:gdLst>
                        <a:gd name="T0" fmla="*/ 623 w 646"/>
                        <a:gd name="T1" fmla="*/ 0 h 384"/>
                        <a:gd name="T2" fmla="*/ 625 w 646"/>
                        <a:gd name="T3" fmla="*/ 2 h 384"/>
                        <a:gd name="T4" fmla="*/ 627 w 646"/>
                        <a:gd name="T5" fmla="*/ 2 h 384"/>
                        <a:gd name="T6" fmla="*/ 631 w 646"/>
                        <a:gd name="T7" fmla="*/ 4 h 384"/>
                        <a:gd name="T8" fmla="*/ 635 w 646"/>
                        <a:gd name="T9" fmla="*/ 6 h 384"/>
                        <a:gd name="T10" fmla="*/ 638 w 646"/>
                        <a:gd name="T11" fmla="*/ 9 h 384"/>
                        <a:gd name="T12" fmla="*/ 642 w 646"/>
                        <a:gd name="T13" fmla="*/ 13 h 384"/>
                        <a:gd name="T14" fmla="*/ 644 w 646"/>
                        <a:gd name="T15" fmla="*/ 17 h 384"/>
                        <a:gd name="T16" fmla="*/ 646 w 646"/>
                        <a:gd name="T17" fmla="*/ 22 h 384"/>
                        <a:gd name="T18" fmla="*/ 646 w 646"/>
                        <a:gd name="T19" fmla="*/ 30 h 384"/>
                        <a:gd name="T20" fmla="*/ 19 w 646"/>
                        <a:gd name="T21" fmla="*/ 384 h 384"/>
                        <a:gd name="T22" fmla="*/ 0 w 646"/>
                        <a:gd name="T23" fmla="*/ 358 h 384"/>
                        <a:gd name="T24" fmla="*/ 623 w 646"/>
                        <a:gd name="T25" fmla="*/ 0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6"/>
                        <a:gd name="T40" fmla="*/ 0 h 384"/>
                        <a:gd name="T41" fmla="*/ 646 w 646"/>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6" h="384">
                          <a:moveTo>
                            <a:pt x="623" y="0"/>
                          </a:moveTo>
                          <a:lnTo>
                            <a:pt x="625" y="2"/>
                          </a:lnTo>
                          <a:lnTo>
                            <a:pt x="627" y="2"/>
                          </a:lnTo>
                          <a:lnTo>
                            <a:pt x="631" y="4"/>
                          </a:lnTo>
                          <a:lnTo>
                            <a:pt x="635" y="6"/>
                          </a:lnTo>
                          <a:lnTo>
                            <a:pt x="638" y="9"/>
                          </a:lnTo>
                          <a:lnTo>
                            <a:pt x="642" y="13"/>
                          </a:lnTo>
                          <a:lnTo>
                            <a:pt x="644" y="17"/>
                          </a:lnTo>
                          <a:lnTo>
                            <a:pt x="646" y="22"/>
                          </a:lnTo>
                          <a:lnTo>
                            <a:pt x="646" y="30"/>
                          </a:lnTo>
                          <a:lnTo>
                            <a:pt x="19" y="384"/>
                          </a:lnTo>
                          <a:lnTo>
                            <a:pt x="0" y="358"/>
                          </a:lnTo>
                          <a:lnTo>
                            <a:pt x="623" y="0"/>
                          </a:lnTo>
                          <a:close/>
                        </a:path>
                      </a:pathLst>
                    </a:custGeom>
                    <a:solidFill>
                      <a:srgbClr val="FFAAAA"/>
                    </a:solidFill>
                    <a:ln w="0">
                      <a:solidFill>
                        <a:srgbClr val="FFAAAA"/>
                      </a:solidFill>
                      <a:round/>
                      <a:headEnd/>
                      <a:tailEnd/>
                    </a:ln>
                  </p:spPr>
                  <p:txBody>
                    <a:bodyPr/>
                    <a:lstStyle/>
                    <a:p>
                      <a:pPr defTabSz="457200"/>
                      <a:endParaRPr lang="en-US" dirty="0">
                        <a:solidFill>
                          <a:prstClr val="black"/>
                        </a:solidFill>
                      </a:endParaRPr>
                    </a:p>
                  </p:txBody>
                </p:sp>
                <p:sp>
                  <p:nvSpPr>
                    <p:cNvPr id="9448" name="Freeform 165"/>
                    <p:cNvSpPr>
                      <a:spLocks/>
                    </p:cNvSpPr>
                    <p:nvPr/>
                  </p:nvSpPr>
                  <p:spPr bwMode="auto">
                    <a:xfrm>
                      <a:off x="2569" y="2172"/>
                      <a:ext cx="638" cy="376"/>
                    </a:xfrm>
                    <a:custGeom>
                      <a:avLst/>
                      <a:gdLst>
                        <a:gd name="T0" fmla="*/ 619 w 638"/>
                        <a:gd name="T1" fmla="*/ 0 h 376"/>
                        <a:gd name="T2" fmla="*/ 621 w 638"/>
                        <a:gd name="T3" fmla="*/ 0 h 376"/>
                        <a:gd name="T4" fmla="*/ 623 w 638"/>
                        <a:gd name="T5" fmla="*/ 2 h 376"/>
                        <a:gd name="T6" fmla="*/ 627 w 638"/>
                        <a:gd name="T7" fmla="*/ 6 h 376"/>
                        <a:gd name="T8" fmla="*/ 632 w 638"/>
                        <a:gd name="T9" fmla="*/ 9 h 376"/>
                        <a:gd name="T10" fmla="*/ 634 w 638"/>
                        <a:gd name="T11" fmla="*/ 13 h 376"/>
                        <a:gd name="T12" fmla="*/ 638 w 638"/>
                        <a:gd name="T13" fmla="*/ 17 h 376"/>
                        <a:gd name="T14" fmla="*/ 638 w 638"/>
                        <a:gd name="T15" fmla="*/ 22 h 376"/>
                        <a:gd name="T16" fmla="*/ 13 w 638"/>
                        <a:gd name="T17" fmla="*/ 376 h 376"/>
                        <a:gd name="T18" fmla="*/ 0 w 638"/>
                        <a:gd name="T19" fmla="*/ 356 h 376"/>
                        <a:gd name="T20" fmla="*/ 619 w 638"/>
                        <a:gd name="T21" fmla="*/ 0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8"/>
                        <a:gd name="T34" fmla="*/ 0 h 376"/>
                        <a:gd name="T35" fmla="*/ 638 w 638"/>
                        <a:gd name="T36" fmla="*/ 376 h 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8" h="376">
                          <a:moveTo>
                            <a:pt x="619" y="0"/>
                          </a:moveTo>
                          <a:lnTo>
                            <a:pt x="621" y="0"/>
                          </a:lnTo>
                          <a:lnTo>
                            <a:pt x="623" y="2"/>
                          </a:lnTo>
                          <a:lnTo>
                            <a:pt x="627" y="6"/>
                          </a:lnTo>
                          <a:lnTo>
                            <a:pt x="632" y="9"/>
                          </a:lnTo>
                          <a:lnTo>
                            <a:pt x="634" y="13"/>
                          </a:lnTo>
                          <a:lnTo>
                            <a:pt x="638" y="17"/>
                          </a:lnTo>
                          <a:lnTo>
                            <a:pt x="638" y="22"/>
                          </a:lnTo>
                          <a:lnTo>
                            <a:pt x="13" y="376"/>
                          </a:lnTo>
                          <a:lnTo>
                            <a:pt x="0" y="356"/>
                          </a:lnTo>
                          <a:lnTo>
                            <a:pt x="619" y="0"/>
                          </a:lnTo>
                          <a:close/>
                        </a:path>
                      </a:pathLst>
                    </a:custGeom>
                    <a:solidFill>
                      <a:srgbClr val="FFD5D5"/>
                    </a:solidFill>
                    <a:ln w="0">
                      <a:solidFill>
                        <a:srgbClr val="FFD5D5"/>
                      </a:solidFill>
                      <a:round/>
                      <a:headEnd/>
                      <a:tailEnd/>
                    </a:ln>
                  </p:spPr>
                  <p:txBody>
                    <a:bodyPr/>
                    <a:lstStyle/>
                    <a:p>
                      <a:pPr defTabSz="457200"/>
                      <a:endParaRPr lang="en-US" dirty="0">
                        <a:solidFill>
                          <a:prstClr val="black"/>
                        </a:solidFill>
                      </a:endParaRPr>
                    </a:p>
                  </p:txBody>
                </p:sp>
                <p:sp>
                  <p:nvSpPr>
                    <p:cNvPr id="9449" name="Freeform 166"/>
                    <p:cNvSpPr>
                      <a:spLocks/>
                    </p:cNvSpPr>
                    <p:nvPr/>
                  </p:nvSpPr>
                  <p:spPr bwMode="auto">
                    <a:xfrm>
                      <a:off x="2574" y="2172"/>
                      <a:ext cx="633" cy="371"/>
                    </a:xfrm>
                    <a:custGeom>
                      <a:avLst/>
                      <a:gdLst>
                        <a:gd name="T0" fmla="*/ 633 w 633"/>
                        <a:gd name="T1" fmla="*/ 17 h 371"/>
                        <a:gd name="T2" fmla="*/ 8 w 633"/>
                        <a:gd name="T3" fmla="*/ 371 h 371"/>
                        <a:gd name="T4" fmla="*/ 0 w 633"/>
                        <a:gd name="T5" fmla="*/ 356 h 371"/>
                        <a:gd name="T6" fmla="*/ 620 w 633"/>
                        <a:gd name="T7" fmla="*/ 0 h 371"/>
                        <a:gd name="T8" fmla="*/ 633 w 633"/>
                        <a:gd name="T9" fmla="*/ 17 h 371"/>
                        <a:gd name="T10" fmla="*/ 0 60000 65536"/>
                        <a:gd name="T11" fmla="*/ 0 60000 65536"/>
                        <a:gd name="T12" fmla="*/ 0 60000 65536"/>
                        <a:gd name="T13" fmla="*/ 0 60000 65536"/>
                        <a:gd name="T14" fmla="*/ 0 60000 65536"/>
                        <a:gd name="T15" fmla="*/ 0 w 633"/>
                        <a:gd name="T16" fmla="*/ 0 h 371"/>
                        <a:gd name="T17" fmla="*/ 633 w 633"/>
                        <a:gd name="T18" fmla="*/ 371 h 371"/>
                      </a:gdLst>
                      <a:ahLst/>
                      <a:cxnLst>
                        <a:cxn ang="T10">
                          <a:pos x="T0" y="T1"/>
                        </a:cxn>
                        <a:cxn ang="T11">
                          <a:pos x="T2" y="T3"/>
                        </a:cxn>
                        <a:cxn ang="T12">
                          <a:pos x="T4" y="T5"/>
                        </a:cxn>
                        <a:cxn ang="T13">
                          <a:pos x="T6" y="T7"/>
                        </a:cxn>
                        <a:cxn ang="T14">
                          <a:pos x="T8" y="T9"/>
                        </a:cxn>
                      </a:cxnLst>
                      <a:rect l="T15" t="T16" r="T17" b="T18"/>
                      <a:pathLst>
                        <a:path w="633" h="371">
                          <a:moveTo>
                            <a:pt x="633" y="17"/>
                          </a:moveTo>
                          <a:lnTo>
                            <a:pt x="8" y="371"/>
                          </a:lnTo>
                          <a:lnTo>
                            <a:pt x="0" y="356"/>
                          </a:lnTo>
                          <a:lnTo>
                            <a:pt x="620" y="0"/>
                          </a:lnTo>
                          <a:lnTo>
                            <a:pt x="633" y="17"/>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450" name="Freeform 167"/>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close/>
                        </a:path>
                      </a:pathLst>
                    </a:custGeom>
                    <a:solidFill>
                      <a:srgbClr val="CC0000"/>
                    </a:solidFill>
                    <a:ln w="0">
                      <a:solidFill>
                        <a:srgbClr val="CC0000"/>
                      </a:solidFill>
                      <a:round/>
                      <a:headEnd/>
                      <a:tailEnd/>
                    </a:ln>
                  </p:spPr>
                  <p:txBody>
                    <a:bodyPr/>
                    <a:lstStyle/>
                    <a:p>
                      <a:pPr defTabSz="457200"/>
                      <a:endParaRPr lang="en-US" dirty="0">
                        <a:solidFill>
                          <a:prstClr val="black"/>
                        </a:solidFill>
                      </a:endParaRPr>
                    </a:p>
                  </p:txBody>
                </p:sp>
                <p:sp>
                  <p:nvSpPr>
                    <p:cNvPr id="9451" name="Freeform 168"/>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path>
                      </a:pathLst>
                    </a:custGeom>
                    <a:noFill/>
                    <a:ln w="11113">
                      <a:solidFill>
                        <a:srgbClr val="000000"/>
                      </a:solidFill>
                      <a:round/>
                      <a:headEnd/>
                      <a:tailEnd/>
                    </a:ln>
                  </p:spPr>
                  <p:txBody>
                    <a:bodyPr/>
                    <a:lstStyle/>
                    <a:p>
                      <a:pPr defTabSz="457200"/>
                      <a:endParaRPr lang="en-US" dirty="0">
                        <a:solidFill>
                          <a:prstClr val="black"/>
                        </a:solidFill>
                      </a:endParaRPr>
                    </a:p>
                  </p:txBody>
                </p:sp>
                <p:sp>
                  <p:nvSpPr>
                    <p:cNvPr id="9452" name="Freeform 169"/>
                    <p:cNvSpPr>
                      <a:spLocks/>
                    </p:cNvSpPr>
                    <p:nvPr/>
                  </p:nvSpPr>
                  <p:spPr bwMode="auto">
                    <a:xfrm>
                      <a:off x="1109" y="2545"/>
                      <a:ext cx="141" cy="63"/>
                    </a:xfrm>
                    <a:custGeom>
                      <a:avLst/>
                      <a:gdLst>
                        <a:gd name="T0" fmla="*/ 0 w 141"/>
                        <a:gd name="T1" fmla="*/ 31 h 63"/>
                        <a:gd name="T2" fmla="*/ 75 w 141"/>
                        <a:gd name="T3" fmla="*/ 0 h 63"/>
                        <a:gd name="T4" fmla="*/ 141 w 141"/>
                        <a:gd name="T5" fmla="*/ 29 h 63"/>
                        <a:gd name="T6" fmla="*/ 71 w 141"/>
                        <a:gd name="T7" fmla="*/ 63 h 63"/>
                        <a:gd name="T8" fmla="*/ 0 w 141"/>
                        <a:gd name="T9" fmla="*/ 31 h 63"/>
                        <a:gd name="T10" fmla="*/ 0 60000 65536"/>
                        <a:gd name="T11" fmla="*/ 0 60000 65536"/>
                        <a:gd name="T12" fmla="*/ 0 60000 65536"/>
                        <a:gd name="T13" fmla="*/ 0 60000 65536"/>
                        <a:gd name="T14" fmla="*/ 0 60000 65536"/>
                        <a:gd name="T15" fmla="*/ 0 w 141"/>
                        <a:gd name="T16" fmla="*/ 0 h 63"/>
                        <a:gd name="T17" fmla="*/ 141 w 141"/>
                        <a:gd name="T18" fmla="*/ 63 h 63"/>
                      </a:gdLst>
                      <a:ahLst/>
                      <a:cxnLst>
                        <a:cxn ang="T10">
                          <a:pos x="T0" y="T1"/>
                        </a:cxn>
                        <a:cxn ang="T11">
                          <a:pos x="T2" y="T3"/>
                        </a:cxn>
                        <a:cxn ang="T12">
                          <a:pos x="T4" y="T5"/>
                        </a:cxn>
                        <a:cxn ang="T13">
                          <a:pos x="T6" y="T7"/>
                        </a:cxn>
                        <a:cxn ang="T14">
                          <a:pos x="T8" y="T9"/>
                        </a:cxn>
                      </a:cxnLst>
                      <a:rect l="T15" t="T16" r="T17" b="T18"/>
                      <a:pathLst>
                        <a:path w="141" h="63">
                          <a:moveTo>
                            <a:pt x="0" y="31"/>
                          </a:moveTo>
                          <a:lnTo>
                            <a:pt x="75" y="0"/>
                          </a:lnTo>
                          <a:lnTo>
                            <a:pt x="141" y="29"/>
                          </a:lnTo>
                          <a:lnTo>
                            <a:pt x="71" y="63"/>
                          </a:lnTo>
                          <a:lnTo>
                            <a:pt x="0" y="31"/>
                          </a:lnTo>
                          <a:close/>
                        </a:path>
                      </a:pathLst>
                    </a:custGeom>
                    <a:solidFill>
                      <a:srgbClr val="80FF80"/>
                    </a:solidFill>
                    <a:ln w="0">
                      <a:solidFill>
                        <a:srgbClr val="80FF80"/>
                      </a:solidFill>
                      <a:round/>
                      <a:headEnd/>
                      <a:tailEnd/>
                    </a:ln>
                  </p:spPr>
                  <p:txBody>
                    <a:bodyPr/>
                    <a:lstStyle/>
                    <a:p>
                      <a:pPr defTabSz="457200"/>
                      <a:endParaRPr lang="en-US" dirty="0">
                        <a:solidFill>
                          <a:prstClr val="black"/>
                        </a:solidFill>
                      </a:endParaRPr>
                    </a:p>
                  </p:txBody>
                </p:sp>
                <p:sp>
                  <p:nvSpPr>
                    <p:cNvPr id="9453" name="Freeform 175"/>
                    <p:cNvSpPr>
                      <a:spLocks/>
                    </p:cNvSpPr>
                    <p:nvPr/>
                  </p:nvSpPr>
                  <p:spPr bwMode="auto">
                    <a:xfrm>
                      <a:off x="1271" y="2228"/>
                      <a:ext cx="1073" cy="471"/>
                    </a:xfrm>
                    <a:custGeom>
                      <a:avLst/>
                      <a:gdLst>
                        <a:gd name="T0" fmla="*/ 1073 w 1073"/>
                        <a:gd name="T1" fmla="*/ 456 h 471"/>
                        <a:gd name="T2" fmla="*/ 981 w 1073"/>
                        <a:gd name="T3" fmla="*/ 294 h 471"/>
                        <a:gd name="T4" fmla="*/ 977 w 1073"/>
                        <a:gd name="T5" fmla="*/ 296 h 471"/>
                        <a:gd name="T6" fmla="*/ 966 w 1073"/>
                        <a:gd name="T7" fmla="*/ 304 h 471"/>
                        <a:gd name="T8" fmla="*/ 949 w 1073"/>
                        <a:gd name="T9" fmla="*/ 315 h 471"/>
                        <a:gd name="T10" fmla="*/ 925 w 1073"/>
                        <a:gd name="T11" fmla="*/ 330 h 471"/>
                        <a:gd name="T12" fmla="*/ 897 w 1073"/>
                        <a:gd name="T13" fmla="*/ 346 h 471"/>
                        <a:gd name="T14" fmla="*/ 866 w 1073"/>
                        <a:gd name="T15" fmla="*/ 365 h 471"/>
                        <a:gd name="T16" fmla="*/ 829 w 1073"/>
                        <a:gd name="T17" fmla="*/ 383 h 471"/>
                        <a:gd name="T18" fmla="*/ 790 w 1073"/>
                        <a:gd name="T19" fmla="*/ 402 h 471"/>
                        <a:gd name="T20" fmla="*/ 749 w 1073"/>
                        <a:gd name="T21" fmla="*/ 421 h 471"/>
                        <a:gd name="T22" fmla="*/ 708 w 1073"/>
                        <a:gd name="T23" fmla="*/ 435 h 471"/>
                        <a:gd name="T24" fmla="*/ 665 w 1073"/>
                        <a:gd name="T25" fmla="*/ 448 h 471"/>
                        <a:gd name="T26" fmla="*/ 662 w 1073"/>
                        <a:gd name="T27" fmla="*/ 450 h 471"/>
                        <a:gd name="T28" fmla="*/ 653 w 1073"/>
                        <a:gd name="T29" fmla="*/ 452 h 471"/>
                        <a:gd name="T30" fmla="*/ 638 w 1073"/>
                        <a:gd name="T31" fmla="*/ 456 h 471"/>
                        <a:gd name="T32" fmla="*/ 615 w 1073"/>
                        <a:gd name="T33" fmla="*/ 461 h 471"/>
                        <a:gd name="T34" fmla="*/ 586 w 1073"/>
                        <a:gd name="T35" fmla="*/ 465 h 471"/>
                        <a:gd name="T36" fmla="*/ 549 w 1073"/>
                        <a:gd name="T37" fmla="*/ 469 h 471"/>
                        <a:gd name="T38" fmla="*/ 502 w 1073"/>
                        <a:gd name="T39" fmla="*/ 471 h 471"/>
                        <a:gd name="T40" fmla="*/ 447 w 1073"/>
                        <a:gd name="T41" fmla="*/ 471 h 471"/>
                        <a:gd name="T42" fmla="*/ 380 w 1073"/>
                        <a:gd name="T43" fmla="*/ 469 h 471"/>
                        <a:gd name="T44" fmla="*/ 304 w 1073"/>
                        <a:gd name="T45" fmla="*/ 463 h 471"/>
                        <a:gd name="T46" fmla="*/ 298 w 1073"/>
                        <a:gd name="T47" fmla="*/ 463 h 471"/>
                        <a:gd name="T48" fmla="*/ 280 w 1073"/>
                        <a:gd name="T49" fmla="*/ 459 h 471"/>
                        <a:gd name="T50" fmla="*/ 254 w 1073"/>
                        <a:gd name="T51" fmla="*/ 454 h 471"/>
                        <a:gd name="T52" fmla="*/ 222 w 1073"/>
                        <a:gd name="T53" fmla="*/ 446 h 471"/>
                        <a:gd name="T54" fmla="*/ 185 w 1073"/>
                        <a:gd name="T55" fmla="*/ 433 h 471"/>
                        <a:gd name="T56" fmla="*/ 146 w 1073"/>
                        <a:gd name="T57" fmla="*/ 417 h 471"/>
                        <a:gd name="T58" fmla="*/ 107 w 1073"/>
                        <a:gd name="T59" fmla="*/ 395 h 471"/>
                        <a:gd name="T60" fmla="*/ 70 w 1073"/>
                        <a:gd name="T61" fmla="*/ 367 h 471"/>
                        <a:gd name="T62" fmla="*/ 39 w 1073"/>
                        <a:gd name="T63" fmla="*/ 333 h 471"/>
                        <a:gd name="T64" fmla="*/ 37 w 1073"/>
                        <a:gd name="T65" fmla="*/ 330 h 471"/>
                        <a:gd name="T66" fmla="*/ 31 w 1073"/>
                        <a:gd name="T67" fmla="*/ 322 h 471"/>
                        <a:gd name="T68" fmla="*/ 22 w 1073"/>
                        <a:gd name="T69" fmla="*/ 307 h 471"/>
                        <a:gd name="T70" fmla="*/ 15 w 1073"/>
                        <a:gd name="T71" fmla="*/ 291 h 471"/>
                        <a:gd name="T72" fmla="*/ 5 w 1073"/>
                        <a:gd name="T73" fmla="*/ 268 h 471"/>
                        <a:gd name="T74" fmla="*/ 2 w 1073"/>
                        <a:gd name="T75" fmla="*/ 244 h 471"/>
                        <a:gd name="T76" fmla="*/ 0 w 1073"/>
                        <a:gd name="T77" fmla="*/ 215 h 471"/>
                        <a:gd name="T78" fmla="*/ 4 w 1073"/>
                        <a:gd name="T79" fmla="*/ 185 h 471"/>
                        <a:gd name="T80" fmla="*/ 16 w 1073"/>
                        <a:gd name="T81" fmla="*/ 154 h 471"/>
                        <a:gd name="T82" fmla="*/ 37 w 1073"/>
                        <a:gd name="T83" fmla="*/ 118 h 471"/>
                        <a:gd name="T84" fmla="*/ 68 w 1073"/>
                        <a:gd name="T85" fmla="*/ 85 h 471"/>
                        <a:gd name="T86" fmla="*/ 70 w 1073"/>
                        <a:gd name="T87" fmla="*/ 81 h 471"/>
                        <a:gd name="T88" fmla="*/ 80 w 1073"/>
                        <a:gd name="T89" fmla="*/ 72 h 471"/>
                        <a:gd name="T90" fmla="*/ 93 w 1073"/>
                        <a:gd name="T91" fmla="*/ 61 h 471"/>
                        <a:gd name="T92" fmla="*/ 115 w 1073"/>
                        <a:gd name="T93" fmla="*/ 42 h 471"/>
                        <a:gd name="T94" fmla="*/ 144 w 1073"/>
                        <a:gd name="T95" fmla="*/ 24 h 471"/>
                        <a:gd name="T96" fmla="*/ 182 w 1073"/>
                        <a:gd name="T97" fmla="*/ 0 h 471"/>
                        <a:gd name="T98" fmla="*/ 328 w 1073"/>
                        <a:gd name="T99" fmla="*/ 141 h 471"/>
                        <a:gd name="T100" fmla="*/ 137 w 1073"/>
                        <a:gd name="T101" fmla="*/ 259 h 4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3"/>
                        <a:gd name="T154" fmla="*/ 0 h 471"/>
                        <a:gd name="T155" fmla="*/ 1073 w 1073"/>
                        <a:gd name="T156" fmla="*/ 471 h 4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3" h="471">
                          <a:moveTo>
                            <a:pt x="1073" y="456"/>
                          </a:moveTo>
                          <a:lnTo>
                            <a:pt x="981" y="294"/>
                          </a:lnTo>
                          <a:lnTo>
                            <a:pt x="977" y="296"/>
                          </a:lnTo>
                          <a:lnTo>
                            <a:pt x="966" y="304"/>
                          </a:lnTo>
                          <a:lnTo>
                            <a:pt x="949" y="315"/>
                          </a:lnTo>
                          <a:lnTo>
                            <a:pt x="925" y="330"/>
                          </a:lnTo>
                          <a:lnTo>
                            <a:pt x="897" y="346"/>
                          </a:lnTo>
                          <a:lnTo>
                            <a:pt x="866" y="365"/>
                          </a:lnTo>
                          <a:lnTo>
                            <a:pt x="829" y="383"/>
                          </a:lnTo>
                          <a:lnTo>
                            <a:pt x="790" y="402"/>
                          </a:lnTo>
                          <a:lnTo>
                            <a:pt x="749" y="421"/>
                          </a:lnTo>
                          <a:lnTo>
                            <a:pt x="708" y="435"/>
                          </a:lnTo>
                          <a:lnTo>
                            <a:pt x="665" y="448"/>
                          </a:lnTo>
                          <a:lnTo>
                            <a:pt x="662" y="450"/>
                          </a:lnTo>
                          <a:lnTo>
                            <a:pt x="653" y="452"/>
                          </a:lnTo>
                          <a:lnTo>
                            <a:pt x="638" y="456"/>
                          </a:lnTo>
                          <a:lnTo>
                            <a:pt x="615" y="461"/>
                          </a:lnTo>
                          <a:lnTo>
                            <a:pt x="586" y="465"/>
                          </a:lnTo>
                          <a:lnTo>
                            <a:pt x="549" y="469"/>
                          </a:lnTo>
                          <a:lnTo>
                            <a:pt x="502" y="471"/>
                          </a:lnTo>
                          <a:lnTo>
                            <a:pt x="447" y="471"/>
                          </a:lnTo>
                          <a:lnTo>
                            <a:pt x="380" y="469"/>
                          </a:lnTo>
                          <a:lnTo>
                            <a:pt x="304" y="463"/>
                          </a:lnTo>
                          <a:lnTo>
                            <a:pt x="298" y="463"/>
                          </a:lnTo>
                          <a:lnTo>
                            <a:pt x="280" y="459"/>
                          </a:lnTo>
                          <a:lnTo>
                            <a:pt x="254" y="454"/>
                          </a:lnTo>
                          <a:lnTo>
                            <a:pt x="222" y="446"/>
                          </a:lnTo>
                          <a:lnTo>
                            <a:pt x="185" y="433"/>
                          </a:lnTo>
                          <a:lnTo>
                            <a:pt x="146" y="417"/>
                          </a:lnTo>
                          <a:lnTo>
                            <a:pt x="107" y="395"/>
                          </a:lnTo>
                          <a:lnTo>
                            <a:pt x="70" y="367"/>
                          </a:lnTo>
                          <a:lnTo>
                            <a:pt x="39" y="333"/>
                          </a:lnTo>
                          <a:lnTo>
                            <a:pt x="37" y="330"/>
                          </a:lnTo>
                          <a:lnTo>
                            <a:pt x="31" y="322"/>
                          </a:lnTo>
                          <a:lnTo>
                            <a:pt x="22" y="307"/>
                          </a:lnTo>
                          <a:lnTo>
                            <a:pt x="15" y="291"/>
                          </a:lnTo>
                          <a:lnTo>
                            <a:pt x="5" y="268"/>
                          </a:lnTo>
                          <a:lnTo>
                            <a:pt x="2" y="244"/>
                          </a:lnTo>
                          <a:lnTo>
                            <a:pt x="0" y="215"/>
                          </a:lnTo>
                          <a:lnTo>
                            <a:pt x="4" y="185"/>
                          </a:lnTo>
                          <a:lnTo>
                            <a:pt x="16" y="154"/>
                          </a:lnTo>
                          <a:lnTo>
                            <a:pt x="37" y="118"/>
                          </a:lnTo>
                          <a:lnTo>
                            <a:pt x="68" y="85"/>
                          </a:lnTo>
                          <a:lnTo>
                            <a:pt x="70" y="81"/>
                          </a:lnTo>
                          <a:lnTo>
                            <a:pt x="80" y="72"/>
                          </a:lnTo>
                          <a:lnTo>
                            <a:pt x="93" y="61"/>
                          </a:lnTo>
                          <a:lnTo>
                            <a:pt x="115" y="42"/>
                          </a:lnTo>
                          <a:lnTo>
                            <a:pt x="144" y="24"/>
                          </a:lnTo>
                          <a:lnTo>
                            <a:pt x="182" y="0"/>
                          </a:lnTo>
                          <a:lnTo>
                            <a:pt x="328" y="141"/>
                          </a:lnTo>
                          <a:lnTo>
                            <a:pt x="137" y="259"/>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454" name="Freeform 176"/>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close/>
                        </a:path>
                      </a:pathLst>
                    </a:custGeom>
                    <a:solidFill>
                      <a:srgbClr val="FFFF00"/>
                    </a:solidFill>
                    <a:ln w="0">
                      <a:solidFill>
                        <a:srgbClr val="FFFF00"/>
                      </a:solidFill>
                      <a:round/>
                      <a:headEnd/>
                      <a:tailEnd/>
                    </a:ln>
                  </p:spPr>
                  <p:txBody>
                    <a:bodyPr/>
                    <a:lstStyle/>
                    <a:p>
                      <a:pPr defTabSz="457200"/>
                      <a:endParaRPr lang="en-US" dirty="0">
                        <a:solidFill>
                          <a:prstClr val="black"/>
                        </a:solidFill>
                      </a:endParaRPr>
                    </a:p>
                  </p:txBody>
                </p:sp>
                <p:sp>
                  <p:nvSpPr>
                    <p:cNvPr id="9455" name="Freeform 177"/>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456" name="Freeform 178"/>
                    <p:cNvSpPr>
                      <a:spLocks/>
                    </p:cNvSpPr>
                    <p:nvPr/>
                  </p:nvSpPr>
                  <p:spPr bwMode="auto">
                    <a:xfrm>
                      <a:off x="2450" y="1440"/>
                      <a:ext cx="1040" cy="732"/>
                    </a:xfrm>
                    <a:custGeom>
                      <a:avLst/>
                      <a:gdLst>
                        <a:gd name="T0" fmla="*/ 0 w 1040"/>
                        <a:gd name="T1" fmla="*/ 420 h 732"/>
                        <a:gd name="T2" fmla="*/ 72 w 1040"/>
                        <a:gd name="T3" fmla="*/ 166 h 732"/>
                        <a:gd name="T4" fmla="*/ 78 w 1040"/>
                        <a:gd name="T5" fmla="*/ 165 h 732"/>
                        <a:gd name="T6" fmla="*/ 89 w 1040"/>
                        <a:gd name="T7" fmla="*/ 155 h 732"/>
                        <a:gd name="T8" fmla="*/ 110 w 1040"/>
                        <a:gd name="T9" fmla="*/ 144 h 732"/>
                        <a:gd name="T10" fmla="*/ 136 w 1040"/>
                        <a:gd name="T11" fmla="*/ 129 h 732"/>
                        <a:gd name="T12" fmla="*/ 167 w 1040"/>
                        <a:gd name="T13" fmla="*/ 113 h 732"/>
                        <a:gd name="T14" fmla="*/ 206 w 1040"/>
                        <a:gd name="T15" fmla="*/ 92 h 732"/>
                        <a:gd name="T16" fmla="*/ 247 w 1040"/>
                        <a:gd name="T17" fmla="*/ 74 h 732"/>
                        <a:gd name="T18" fmla="*/ 295 w 1040"/>
                        <a:gd name="T19" fmla="*/ 55 h 732"/>
                        <a:gd name="T20" fmla="*/ 345 w 1040"/>
                        <a:gd name="T21" fmla="*/ 37 h 732"/>
                        <a:gd name="T22" fmla="*/ 397 w 1040"/>
                        <a:gd name="T23" fmla="*/ 22 h 732"/>
                        <a:gd name="T24" fmla="*/ 453 w 1040"/>
                        <a:gd name="T25" fmla="*/ 11 h 732"/>
                        <a:gd name="T26" fmla="*/ 510 w 1040"/>
                        <a:gd name="T27" fmla="*/ 3 h 732"/>
                        <a:gd name="T28" fmla="*/ 568 w 1040"/>
                        <a:gd name="T29" fmla="*/ 0 h 732"/>
                        <a:gd name="T30" fmla="*/ 575 w 1040"/>
                        <a:gd name="T31" fmla="*/ 0 h 732"/>
                        <a:gd name="T32" fmla="*/ 592 w 1040"/>
                        <a:gd name="T33" fmla="*/ 0 h 732"/>
                        <a:gd name="T34" fmla="*/ 619 w 1040"/>
                        <a:gd name="T35" fmla="*/ 1 h 732"/>
                        <a:gd name="T36" fmla="*/ 655 w 1040"/>
                        <a:gd name="T37" fmla="*/ 3 h 732"/>
                        <a:gd name="T38" fmla="*/ 696 w 1040"/>
                        <a:gd name="T39" fmla="*/ 7 h 732"/>
                        <a:gd name="T40" fmla="*/ 740 w 1040"/>
                        <a:gd name="T41" fmla="*/ 14 h 732"/>
                        <a:gd name="T42" fmla="*/ 788 w 1040"/>
                        <a:gd name="T43" fmla="*/ 22 h 732"/>
                        <a:gd name="T44" fmla="*/ 836 w 1040"/>
                        <a:gd name="T45" fmla="*/ 35 h 732"/>
                        <a:gd name="T46" fmla="*/ 883 w 1040"/>
                        <a:gd name="T47" fmla="*/ 51 h 732"/>
                        <a:gd name="T48" fmla="*/ 927 w 1040"/>
                        <a:gd name="T49" fmla="*/ 72 h 732"/>
                        <a:gd name="T50" fmla="*/ 966 w 1040"/>
                        <a:gd name="T51" fmla="*/ 98 h 732"/>
                        <a:gd name="T52" fmla="*/ 998 w 1040"/>
                        <a:gd name="T53" fmla="*/ 127 h 732"/>
                        <a:gd name="T54" fmla="*/ 1001 w 1040"/>
                        <a:gd name="T55" fmla="*/ 131 h 732"/>
                        <a:gd name="T56" fmla="*/ 1009 w 1040"/>
                        <a:gd name="T57" fmla="*/ 142 h 732"/>
                        <a:gd name="T58" fmla="*/ 1018 w 1040"/>
                        <a:gd name="T59" fmla="*/ 159 h 732"/>
                        <a:gd name="T60" fmla="*/ 1027 w 1040"/>
                        <a:gd name="T61" fmla="*/ 179 h 732"/>
                        <a:gd name="T62" fmla="*/ 1037 w 1040"/>
                        <a:gd name="T63" fmla="*/ 207 h 732"/>
                        <a:gd name="T64" fmla="*/ 1040 w 1040"/>
                        <a:gd name="T65" fmla="*/ 239 h 732"/>
                        <a:gd name="T66" fmla="*/ 1040 w 1040"/>
                        <a:gd name="T67" fmla="*/ 274 h 732"/>
                        <a:gd name="T68" fmla="*/ 1031 w 1040"/>
                        <a:gd name="T69" fmla="*/ 311 h 732"/>
                        <a:gd name="T70" fmla="*/ 1013 w 1040"/>
                        <a:gd name="T71" fmla="*/ 352 h 732"/>
                        <a:gd name="T72" fmla="*/ 1011 w 1040"/>
                        <a:gd name="T73" fmla="*/ 356 h 732"/>
                        <a:gd name="T74" fmla="*/ 1003 w 1040"/>
                        <a:gd name="T75" fmla="*/ 365 h 732"/>
                        <a:gd name="T76" fmla="*/ 990 w 1040"/>
                        <a:gd name="T77" fmla="*/ 378 h 732"/>
                        <a:gd name="T78" fmla="*/ 976 w 1040"/>
                        <a:gd name="T79" fmla="*/ 394 h 732"/>
                        <a:gd name="T80" fmla="*/ 955 w 1040"/>
                        <a:gd name="T81" fmla="*/ 413 h 732"/>
                        <a:gd name="T82" fmla="*/ 933 w 1040"/>
                        <a:gd name="T83" fmla="*/ 430 h 732"/>
                        <a:gd name="T84" fmla="*/ 907 w 1040"/>
                        <a:gd name="T85" fmla="*/ 448 h 732"/>
                        <a:gd name="T86" fmla="*/ 877 w 1040"/>
                        <a:gd name="T87" fmla="*/ 463 h 732"/>
                        <a:gd name="T88" fmla="*/ 759 w 1040"/>
                        <a:gd name="T89" fmla="*/ 732 h 7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0"/>
                        <a:gd name="T136" fmla="*/ 0 h 732"/>
                        <a:gd name="T137" fmla="*/ 1040 w 1040"/>
                        <a:gd name="T138" fmla="*/ 732 h 7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0" h="732">
                          <a:moveTo>
                            <a:pt x="0" y="420"/>
                          </a:moveTo>
                          <a:lnTo>
                            <a:pt x="72" y="166"/>
                          </a:lnTo>
                          <a:lnTo>
                            <a:pt x="78" y="165"/>
                          </a:lnTo>
                          <a:lnTo>
                            <a:pt x="89" y="155"/>
                          </a:lnTo>
                          <a:lnTo>
                            <a:pt x="110" y="144"/>
                          </a:lnTo>
                          <a:lnTo>
                            <a:pt x="136" y="129"/>
                          </a:lnTo>
                          <a:lnTo>
                            <a:pt x="167" y="113"/>
                          </a:lnTo>
                          <a:lnTo>
                            <a:pt x="206" y="92"/>
                          </a:lnTo>
                          <a:lnTo>
                            <a:pt x="247" y="74"/>
                          </a:lnTo>
                          <a:lnTo>
                            <a:pt x="295" y="55"/>
                          </a:lnTo>
                          <a:lnTo>
                            <a:pt x="345" y="37"/>
                          </a:lnTo>
                          <a:lnTo>
                            <a:pt x="397" y="22"/>
                          </a:lnTo>
                          <a:lnTo>
                            <a:pt x="453" y="11"/>
                          </a:lnTo>
                          <a:lnTo>
                            <a:pt x="510" y="3"/>
                          </a:lnTo>
                          <a:lnTo>
                            <a:pt x="568" y="0"/>
                          </a:lnTo>
                          <a:lnTo>
                            <a:pt x="575" y="0"/>
                          </a:lnTo>
                          <a:lnTo>
                            <a:pt x="592" y="0"/>
                          </a:lnTo>
                          <a:lnTo>
                            <a:pt x="619" y="1"/>
                          </a:lnTo>
                          <a:lnTo>
                            <a:pt x="655" y="3"/>
                          </a:lnTo>
                          <a:lnTo>
                            <a:pt x="696" y="7"/>
                          </a:lnTo>
                          <a:lnTo>
                            <a:pt x="740" y="14"/>
                          </a:lnTo>
                          <a:lnTo>
                            <a:pt x="788" y="22"/>
                          </a:lnTo>
                          <a:lnTo>
                            <a:pt x="836" y="35"/>
                          </a:lnTo>
                          <a:lnTo>
                            <a:pt x="883" y="51"/>
                          </a:lnTo>
                          <a:lnTo>
                            <a:pt x="927" y="72"/>
                          </a:lnTo>
                          <a:lnTo>
                            <a:pt x="966" y="98"/>
                          </a:lnTo>
                          <a:lnTo>
                            <a:pt x="998" y="127"/>
                          </a:lnTo>
                          <a:lnTo>
                            <a:pt x="1001" y="131"/>
                          </a:lnTo>
                          <a:lnTo>
                            <a:pt x="1009" y="142"/>
                          </a:lnTo>
                          <a:lnTo>
                            <a:pt x="1018" y="159"/>
                          </a:lnTo>
                          <a:lnTo>
                            <a:pt x="1027" y="179"/>
                          </a:lnTo>
                          <a:lnTo>
                            <a:pt x="1037" y="207"/>
                          </a:lnTo>
                          <a:lnTo>
                            <a:pt x="1040" y="239"/>
                          </a:lnTo>
                          <a:lnTo>
                            <a:pt x="1040" y="274"/>
                          </a:lnTo>
                          <a:lnTo>
                            <a:pt x="1031" y="311"/>
                          </a:lnTo>
                          <a:lnTo>
                            <a:pt x="1013" y="352"/>
                          </a:lnTo>
                          <a:lnTo>
                            <a:pt x="1011" y="356"/>
                          </a:lnTo>
                          <a:lnTo>
                            <a:pt x="1003" y="365"/>
                          </a:lnTo>
                          <a:lnTo>
                            <a:pt x="990" y="378"/>
                          </a:lnTo>
                          <a:lnTo>
                            <a:pt x="976" y="394"/>
                          </a:lnTo>
                          <a:lnTo>
                            <a:pt x="955" y="413"/>
                          </a:lnTo>
                          <a:lnTo>
                            <a:pt x="933" y="430"/>
                          </a:lnTo>
                          <a:lnTo>
                            <a:pt x="907" y="448"/>
                          </a:lnTo>
                          <a:lnTo>
                            <a:pt x="877" y="463"/>
                          </a:lnTo>
                          <a:lnTo>
                            <a:pt x="759" y="732"/>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457" name="Freeform 179"/>
                    <p:cNvSpPr>
                      <a:spLocks/>
                    </p:cNvSpPr>
                    <p:nvPr/>
                  </p:nvSpPr>
                  <p:spPr bwMode="auto">
                    <a:xfrm>
                      <a:off x="2448" y="1497"/>
                      <a:ext cx="1042" cy="677"/>
                    </a:xfrm>
                    <a:custGeom>
                      <a:avLst/>
                      <a:gdLst>
                        <a:gd name="T0" fmla="*/ 0 w 1042"/>
                        <a:gd name="T1" fmla="*/ 369 h 677"/>
                        <a:gd name="T2" fmla="*/ 74 w 1042"/>
                        <a:gd name="T3" fmla="*/ 167 h 677"/>
                        <a:gd name="T4" fmla="*/ 80 w 1042"/>
                        <a:gd name="T5" fmla="*/ 165 h 677"/>
                        <a:gd name="T6" fmla="*/ 91 w 1042"/>
                        <a:gd name="T7" fmla="*/ 156 h 677"/>
                        <a:gd name="T8" fmla="*/ 112 w 1042"/>
                        <a:gd name="T9" fmla="*/ 145 h 677"/>
                        <a:gd name="T10" fmla="*/ 138 w 1042"/>
                        <a:gd name="T11" fmla="*/ 130 h 677"/>
                        <a:gd name="T12" fmla="*/ 169 w 1042"/>
                        <a:gd name="T13" fmla="*/ 111 h 677"/>
                        <a:gd name="T14" fmla="*/ 208 w 1042"/>
                        <a:gd name="T15" fmla="*/ 93 h 677"/>
                        <a:gd name="T16" fmla="*/ 249 w 1042"/>
                        <a:gd name="T17" fmla="*/ 74 h 677"/>
                        <a:gd name="T18" fmla="*/ 297 w 1042"/>
                        <a:gd name="T19" fmla="*/ 56 h 677"/>
                        <a:gd name="T20" fmla="*/ 347 w 1042"/>
                        <a:gd name="T21" fmla="*/ 37 h 677"/>
                        <a:gd name="T22" fmla="*/ 399 w 1042"/>
                        <a:gd name="T23" fmla="*/ 22 h 677"/>
                        <a:gd name="T24" fmla="*/ 455 w 1042"/>
                        <a:gd name="T25" fmla="*/ 11 h 677"/>
                        <a:gd name="T26" fmla="*/ 512 w 1042"/>
                        <a:gd name="T27" fmla="*/ 2 h 677"/>
                        <a:gd name="T28" fmla="*/ 570 w 1042"/>
                        <a:gd name="T29" fmla="*/ 0 h 677"/>
                        <a:gd name="T30" fmla="*/ 577 w 1042"/>
                        <a:gd name="T31" fmla="*/ 0 h 677"/>
                        <a:gd name="T32" fmla="*/ 594 w 1042"/>
                        <a:gd name="T33" fmla="*/ 0 h 677"/>
                        <a:gd name="T34" fmla="*/ 621 w 1042"/>
                        <a:gd name="T35" fmla="*/ 2 h 677"/>
                        <a:gd name="T36" fmla="*/ 657 w 1042"/>
                        <a:gd name="T37" fmla="*/ 4 h 677"/>
                        <a:gd name="T38" fmla="*/ 698 w 1042"/>
                        <a:gd name="T39" fmla="*/ 7 h 677"/>
                        <a:gd name="T40" fmla="*/ 742 w 1042"/>
                        <a:gd name="T41" fmla="*/ 13 h 677"/>
                        <a:gd name="T42" fmla="*/ 790 w 1042"/>
                        <a:gd name="T43" fmla="*/ 22 h 677"/>
                        <a:gd name="T44" fmla="*/ 838 w 1042"/>
                        <a:gd name="T45" fmla="*/ 35 h 677"/>
                        <a:gd name="T46" fmla="*/ 885 w 1042"/>
                        <a:gd name="T47" fmla="*/ 52 h 677"/>
                        <a:gd name="T48" fmla="*/ 929 w 1042"/>
                        <a:gd name="T49" fmla="*/ 72 h 677"/>
                        <a:gd name="T50" fmla="*/ 968 w 1042"/>
                        <a:gd name="T51" fmla="*/ 98 h 677"/>
                        <a:gd name="T52" fmla="*/ 1000 w 1042"/>
                        <a:gd name="T53" fmla="*/ 128 h 677"/>
                        <a:gd name="T54" fmla="*/ 1003 w 1042"/>
                        <a:gd name="T55" fmla="*/ 132 h 677"/>
                        <a:gd name="T56" fmla="*/ 1011 w 1042"/>
                        <a:gd name="T57" fmla="*/ 143 h 677"/>
                        <a:gd name="T58" fmla="*/ 1020 w 1042"/>
                        <a:gd name="T59" fmla="*/ 158 h 677"/>
                        <a:gd name="T60" fmla="*/ 1029 w 1042"/>
                        <a:gd name="T61" fmla="*/ 180 h 677"/>
                        <a:gd name="T62" fmla="*/ 1039 w 1042"/>
                        <a:gd name="T63" fmla="*/ 208 h 677"/>
                        <a:gd name="T64" fmla="*/ 1042 w 1042"/>
                        <a:gd name="T65" fmla="*/ 237 h 677"/>
                        <a:gd name="T66" fmla="*/ 1042 w 1042"/>
                        <a:gd name="T67" fmla="*/ 273 h 677"/>
                        <a:gd name="T68" fmla="*/ 1033 w 1042"/>
                        <a:gd name="T69" fmla="*/ 312 h 677"/>
                        <a:gd name="T70" fmla="*/ 1015 w 1042"/>
                        <a:gd name="T71" fmla="*/ 352 h 677"/>
                        <a:gd name="T72" fmla="*/ 1013 w 1042"/>
                        <a:gd name="T73" fmla="*/ 356 h 677"/>
                        <a:gd name="T74" fmla="*/ 1005 w 1042"/>
                        <a:gd name="T75" fmla="*/ 365 h 677"/>
                        <a:gd name="T76" fmla="*/ 992 w 1042"/>
                        <a:gd name="T77" fmla="*/ 378 h 677"/>
                        <a:gd name="T78" fmla="*/ 978 w 1042"/>
                        <a:gd name="T79" fmla="*/ 395 h 677"/>
                        <a:gd name="T80" fmla="*/ 957 w 1042"/>
                        <a:gd name="T81" fmla="*/ 412 h 677"/>
                        <a:gd name="T82" fmla="*/ 935 w 1042"/>
                        <a:gd name="T83" fmla="*/ 430 h 677"/>
                        <a:gd name="T84" fmla="*/ 909 w 1042"/>
                        <a:gd name="T85" fmla="*/ 447 h 677"/>
                        <a:gd name="T86" fmla="*/ 879 w 1042"/>
                        <a:gd name="T87" fmla="*/ 462 h 677"/>
                        <a:gd name="T88" fmla="*/ 766 w 1042"/>
                        <a:gd name="T89" fmla="*/ 677 h 6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2"/>
                        <a:gd name="T136" fmla="*/ 0 h 677"/>
                        <a:gd name="T137" fmla="*/ 1042 w 1042"/>
                        <a:gd name="T138" fmla="*/ 677 h 6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2" h="677">
                          <a:moveTo>
                            <a:pt x="0" y="369"/>
                          </a:moveTo>
                          <a:lnTo>
                            <a:pt x="74" y="167"/>
                          </a:lnTo>
                          <a:lnTo>
                            <a:pt x="80" y="165"/>
                          </a:lnTo>
                          <a:lnTo>
                            <a:pt x="91" y="156"/>
                          </a:lnTo>
                          <a:lnTo>
                            <a:pt x="112" y="145"/>
                          </a:lnTo>
                          <a:lnTo>
                            <a:pt x="138" y="130"/>
                          </a:lnTo>
                          <a:lnTo>
                            <a:pt x="169" y="111"/>
                          </a:lnTo>
                          <a:lnTo>
                            <a:pt x="208" y="93"/>
                          </a:lnTo>
                          <a:lnTo>
                            <a:pt x="249" y="74"/>
                          </a:lnTo>
                          <a:lnTo>
                            <a:pt x="297" y="56"/>
                          </a:lnTo>
                          <a:lnTo>
                            <a:pt x="347" y="37"/>
                          </a:lnTo>
                          <a:lnTo>
                            <a:pt x="399" y="22"/>
                          </a:lnTo>
                          <a:lnTo>
                            <a:pt x="455" y="11"/>
                          </a:lnTo>
                          <a:lnTo>
                            <a:pt x="512" y="2"/>
                          </a:lnTo>
                          <a:lnTo>
                            <a:pt x="570" y="0"/>
                          </a:lnTo>
                          <a:lnTo>
                            <a:pt x="577" y="0"/>
                          </a:lnTo>
                          <a:lnTo>
                            <a:pt x="594" y="0"/>
                          </a:lnTo>
                          <a:lnTo>
                            <a:pt x="621" y="2"/>
                          </a:lnTo>
                          <a:lnTo>
                            <a:pt x="657" y="4"/>
                          </a:lnTo>
                          <a:lnTo>
                            <a:pt x="698" y="7"/>
                          </a:lnTo>
                          <a:lnTo>
                            <a:pt x="742" y="13"/>
                          </a:lnTo>
                          <a:lnTo>
                            <a:pt x="790" y="22"/>
                          </a:lnTo>
                          <a:lnTo>
                            <a:pt x="838" y="35"/>
                          </a:lnTo>
                          <a:lnTo>
                            <a:pt x="885" y="52"/>
                          </a:lnTo>
                          <a:lnTo>
                            <a:pt x="929" y="72"/>
                          </a:lnTo>
                          <a:lnTo>
                            <a:pt x="968" y="98"/>
                          </a:lnTo>
                          <a:lnTo>
                            <a:pt x="1000" y="128"/>
                          </a:lnTo>
                          <a:lnTo>
                            <a:pt x="1003" y="132"/>
                          </a:lnTo>
                          <a:lnTo>
                            <a:pt x="1011" y="143"/>
                          </a:lnTo>
                          <a:lnTo>
                            <a:pt x="1020" y="158"/>
                          </a:lnTo>
                          <a:lnTo>
                            <a:pt x="1029" y="180"/>
                          </a:lnTo>
                          <a:lnTo>
                            <a:pt x="1039" y="208"/>
                          </a:lnTo>
                          <a:lnTo>
                            <a:pt x="1042" y="237"/>
                          </a:lnTo>
                          <a:lnTo>
                            <a:pt x="1042" y="273"/>
                          </a:lnTo>
                          <a:lnTo>
                            <a:pt x="1033" y="312"/>
                          </a:lnTo>
                          <a:lnTo>
                            <a:pt x="1015" y="352"/>
                          </a:lnTo>
                          <a:lnTo>
                            <a:pt x="1013" y="356"/>
                          </a:lnTo>
                          <a:lnTo>
                            <a:pt x="1005" y="365"/>
                          </a:lnTo>
                          <a:lnTo>
                            <a:pt x="992" y="378"/>
                          </a:lnTo>
                          <a:lnTo>
                            <a:pt x="978" y="395"/>
                          </a:lnTo>
                          <a:lnTo>
                            <a:pt x="957" y="412"/>
                          </a:lnTo>
                          <a:lnTo>
                            <a:pt x="935" y="430"/>
                          </a:lnTo>
                          <a:lnTo>
                            <a:pt x="909" y="447"/>
                          </a:lnTo>
                          <a:lnTo>
                            <a:pt x="879" y="462"/>
                          </a:lnTo>
                          <a:lnTo>
                            <a:pt x="766" y="677"/>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458" name="Freeform 180"/>
                    <p:cNvSpPr>
                      <a:spLocks/>
                    </p:cNvSpPr>
                    <p:nvPr/>
                  </p:nvSpPr>
                  <p:spPr bwMode="auto">
                    <a:xfrm>
                      <a:off x="2442" y="1574"/>
                      <a:ext cx="1034" cy="632"/>
                    </a:xfrm>
                    <a:custGeom>
                      <a:avLst/>
                      <a:gdLst>
                        <a:gd name="T0" fmla="*/ 0 w 1034"/>
                        <a:gd name="T1" fmla="*/ 311 h 632"/>
                        <a:gd name="T2" fmla="*/ 66 w 1034"/>
                        <a:gd name="T3" fmla="*/ 167 h 632"/>
                        <a:gd name="T4" fmla="*/ 72 w 1034"/>
                        <a:gd name="T5" fmla="*/ 163 h 632"/>
                        <a:gd name="T6" fmla="*/ 83 w 1034"/>
                        <a:gd name="T7" fmla="*/ 155 h 632"/>
                        <a:gd name="T8" fmla="*/ 104 w 1034"/>
                        <a:gd name="T9" fmla="*/ 144 h 632"/>
                        <a:gd name="T10" fmla="*/ 130 w 1034"/>
                        <a:gd name="T11" fmla="*/ 128 h 632"/>
                        <a:gd name="T12" fmla="*/ 161 w 1034"/>
                        <a:gd name="T13" fmla="*/ 111 h 632"/>
                        <a:gd name="T14" fmla="*/ 200 w 1034"/>
                        <a:gd name="T15" fmla="*/ 92 h 632"/>
                        <a:gd name="T16" fmla="*/ 241 w 1034"/>
                        <a:gd name="T17" fmla="*/ 72 h 632"/>
                        <a:gd name="T18" fmla="*/ 289 w 1034"/>
                        <a:gd name="T19" fmla="*/ 53 h 632"/>
                        <a:gd name="T20" fmla="*/ 339 w 1034"/>
                        <a:gd name="T21" fmla="*/ 37 h 632"/>
                        <a:gd name="T22" fmla="*/ 391 w 1034"/>
                        <a:gd name="T23" fmla="*/ 22 h 632"/>
                        <a:gd name="T24" fmla="*/ 447 w 1034"/>
                        <a:gd name="T25" fmla="*/ 9 h 632"/>
                        <a:gd name="T26" fmla="*/ 504 w 1034"/>
                        <a:gd name="T27" fmla="*/ 1 h 632"/>
                        <a:gd name="T28" fmla="*/ 562 w 1034"/>
                        <a:gd name="T29" fmla="*/ 0 h 632"/>
                        <a:gd name="T30" fmla="*/ 569 w 1034"/>
                        <a:gd name="T31" fmla="*/ 0 h 632"/>
                        <a:gd name="T32" fmla="*/ 586 w 1034"/>
                        <a:gd name="T33" fmla="*/ 0 h 632"/>
                        <a:gd name="T34" fmla="*/ 613 w 1034"/>
                        <a:gd name="T35" fmla="*/ 0 h 632"/>
                        <a:gd name="T36" fmla="*/ 649 w 1034"/>
                        <a:gd name="T37" fmla="*/ 1 h 632"/>
                        <a:gd name="T38" fmla="*/ 690 w 1034"/>
                        <a:gd name="T39" fmla="*/ 7 h 632"/>
                        <a:gd name="T40" fmla="*/ 734 w 1034"/>
                        <a:gd name="T41" fmla="*/ 13 h 632"/>
                        <a:gd name="T42" fmla="*/ 782 w 1034"/>
                        <a:gd name="T43" fmla="*/ 22 h 632"/>
                        <a:gd name="T44" fmla="*/ 830 w 1034"/>
                        <a:gd name="T45" fmla="*/ 35 h 632"/>
                        <a:gd name="T46" fmla="*/ 877 w 1034"/>
                        <a:gd name="T47" fmla="*/ 50 h 632"/>
                        <a:gd name="T48" fmla="*/ 921 w 1034"/>
                        <a:gd name="T49" fmla="*/ 70 h 632"/>
                        <a:gd name="T50" fmla="*/ 960 w 1034"/>
                        <a:gd name="T51" fmla="*/ 96 h 632"/>
                        <a:gd name="T52" fmla="*/ 992 w 1034"/>
                        <a:gd name="T53" fmla="*/ 128 h 632"/>
                        <a:gd name="T54" fmla="*/ 995 w 1034"/>
                        <a:gd name="T55" fmla="*/ 131 h 632"/>
                        <a:gd name="T56" fmla="*/ 1003 w 1034"/>
                        <a:gd name="T57" fmla="*/ 141 h 632"/>
                        <a:gd name="T58" fmla="*/ 1012 w 1034"/>
                        <a:gd name="T59" fmla="*/ 157 h 632"/>
                        <a:gd name="T60" fmla="*/ 1021 w 1034"/>
                        <a:gd name="T61" fmla="*/ 180 h 632"/>
                        <a:gd name="T62" fmla="*/ 1031 w 1034"/>
                        <a:gd name="T63" fmla="*/ 205 h 632"/>
                        <a:gd name="T64" fmla="*/ 1034 w 1034"/>
                        <a:gd name="T65" fmla="*/ 237 h 632"/>
                        <a:gd name="T66" fmla="*/ 1034 w 1034"/>
                        <a:gd name="T67" fmla="*/ 272 h 632"/>
                        <a:gd name="T68" fmla="*/ 1025 w 1034"/>
                        <a:gd name="T69" fmla="*/ 311 h 632"/>
                        <a:gd name="T70" fmla="*/ 1007 w 1034"/>
                        <a:gd name="T71" fmla="*/ 352 h 632"/>
                        <a:gd name="T72" fmla="*/ 1005 w 1034"/>
                        <a:gd name="T73" fmla="*/ 356 h 632"/>
                        <a:gd name="T74" fmla="*/ 997 w 1034"/>
                        <a:gd name="T75" fmla="*/ 363 h 632"/>
                        <a:gd name="T76" fmla="*/ 984 w 1034"/>
                        <a:gd name="T77" fmla="*/ 378 h 632"/>
                        <a:gd name="T78" fmla="*/ 970 w 1034"/>
                        <a:gd name="T79" fmla="*/ 393 h 632"/>
                        <a:gd name="T80" fmla="*/ 949 w 1034"/>
                        <a:gd name="T81" fmla="*/ 411 h 632"/>
                        <a:gd name="T82" fmla="*/ 927 w 1034"/>
                        <a:gd name="T83" fmla="*/ 430 h 632"/>
                        <a:gd name="T84" fmla="*/ 901 w 1034"/>
                        <a:gd name="T85" fmla="*/ 447 h 632"/>
                        <a:gd name="T86" fmla="*/ 871 w 1034"/>
                        <a:gd name="T87" fmla="*/ 461 h 632"/>
                        <a:gd name="T88" fmla="*/ 758 w 1034"/>
                        <a:gd name="T89" fmla="*/ 632 h 6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632"/>
                        <a:gd name="T137" fmla="*/ 1034 w 1034"/>
                        <a:gd name="T138" fmla="*/ 632 h 6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632">
                          <a:moveTo>
                            <a:pt x="0" y="311"/>
                          </a:moveTo>
                          <a:lnTo>
                            <a:pt x="66" y="167"/>
                          </a:lnTo>
                          <a:lnTo>
                            <a:pt x="72" y="163"/>
                          </a:lnTo>
                          <a:lnTo>
                            <a:pt x="83" y="155"/>
                          </a:lnTo>
                          <a:lnTo>
                            <a:pt x="104" y="144"/>
                          </a:lnTo>
                          <a:lnTo>
                            <a:pt x="130" y="128"/>
                          </a:lnTo>
                          <a:lnTo>
                            <a:pt x="161" y="111"/>
                          </a:lnTo>
                          <a:lnTo>
                            <a:pt x="200" y="92"/>
                          </a:lnTo>
                          <a:lnTo>
                            <a:pt x="241" y="72"/>
                          </a:lnTo>
                          <a:lnTo>
                            <a:pt x="289" y="53"/>
                          </a:lnTo>
                          <a:lnTo>
                            <a:pt x="339" y="37"/>
                          </a:lnTo>
                          <a:lnTo>
                            <a:pt x="391" y="22"/>
                          </a:lnTo>
                          <a:lnTo>
                            <a:pt x="447" y="9"/>
                          </a:lnTo>
                          <a:lnTo>
                            <a:pt x="504" y="1"/>
                          </a:lnTo>
                          <a:lnTo>
                            <a:pt x="562" y="0"/>
                          </a:lnTo>
                          <a:lnTo>
                            <a:pt x="569" y="0"/>
                          </a:lnTo>
                          <a:lnTo>
                            <a:pt x="586" y="0"/>
                          </a:lnTo>
                          <a:lnTo>
                            <a:pt x="613" y="0"/>
                          </a:lnTo>
                          <a:lnTo>
                            <a:pt x="649" y="1"/>
                          </a:lnTo>
                          <a:lnTo>
                            <a:pt x="690" y="7"/>
                          </a:lnTo>
                          <a:lnTo>
                            <a:pt x="734" y="13"/>
                          </a:lnTo>
                          <a:lnTo>
                            <a:pt x="782" y="22"/>
                          </a:lnTo>
                          <a:lnTo>
                            <a:pt x="830" y="35"/>
                          </a:lnTo>
                          <a:lnTo>
                            <a:pt x="877" y="50"/>
                          </a:lnTo>
                          <a:lnTo>
                            <a:pt x="921" y="70"/>
                          </a:lnTo>
                          <a:lnTo>
                            <a:pt x="960" y="96"/>
                          </a:lnTo>
                          <a:lnTo>
                            <a:pt x="992" y="128"/>
                          </a:lnTo>
                          <a:lnTo>
                            <a:pt x="995" y="131"/>
                          </a:lnTo>
                          <a:lnTo>
                            <a:pt x="1003" y="141"/>
                          </a:lnTo>
                          <a:lnTo>
                            <a:pt x="1012" y="157"/>
                          </a:lnTo>
                          <a:lnTo>
                            <a:pt x="1021" y="180"/>
                          </a:lnTo>
                          <a:lnTo>
                            <a:pt x="1031" y="205"/>
                          </a:lnTo>
                          <a:lnTo>
                            <a:pt x="1034" y="237"/>
                          </a:lnTo>
                          <a:lnTo>
                            <a:pt x="1034" y="272"/>
                          </a:lnTo>
                          <a:lnTo>
                            <a:pt x="1025" y="311"/>
                          </a:lnTo>
                          <a:lnTo>
                            <a:pt x="1007" y="352"/>
                          </a:lnTo>
                          <a:lnTo>
                            <a:pt x="1005" y="356"/>
                          </a:lnTo>
                          <a:lnTo>
                            <a:pt x="997" y="363"/>
                          </a:lnTo>
                          <a:lnTo>
                            <a:pt x="984" y="378"/>
                          </a:lnTo>
                          <a:lnTo>
                            <a:pt x="970" y="393"/>
                          </a:lnTo>
                          <a:lnTo>
                            <a:pt x="949" y="411"/>
                          </a:lnTo>
                          <a:lnTo>
                            <a:pt x="927" y="430"/>
                          </a:lnTo>
                          <a:lnTo>
                            <a:pt x="901" y="447"/>
                          </a:lnTo>
                          <a:lnTo>
                            <a:pt x="871" y="461"/>
                          </a:lnTo>
                          <a:lnTo>
                            <a:pt x="758" y="632"/>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459" name="Freeform 181"/>
                    <p:cNvSpPr>
                      <a:spLocks/>
                    </p:cNvSpPr>
                    <p:nvPr/>
                  </p:nvSpPr>
                  <p:spPr bwMode="auto">
                    <a:xfrm>
                      <a:off x="2456" y="1599"/>
                      <a:ext cx="1034" cy="586"/>
                    </a:xfrm>
                    <a:custGeom>
                      <a:avLst/>
                      <a:gdLst>
                        <a:gd name="T0" fmla="*/ 0 w 1034"/>
                        <a:gd name="T1" fmla="*/ 276 h 586"/>
                        <a:gd name="T2" fmla="*/ 66 w 1034"/>
                        <a:gd name="T3" fmla="*/ 167 h 586"/>
                        <a:gd name="T4" fmla="*/ 72 w 1034"/>
                        <a:gd name="T5" fmla="*/ 163 h 586"/>
                        <a:gd name="T6" fmla="*/ 83 w 1034"/>
                        <a:gd name="T7" fmla="*/ 156 h 586"/>
                        <a:gd name="T8" fmla="*/ 104 w 1034"/>
                        <a:gd name="T9" fmla="*/ 145 h 586"/>
                        <a:gd name="T10" fmla="*/ 130 w 1034"/>
                        <a:gd name="T11" fmla="*/ 130 h 586"/>
                        <a:gd name="T12" fmla="*/ 161 w 1034"/>
                        <a:gd name="T13" fmla="*/ 111 h 586"/>
                        <a:gd name="T14" fmla="*/ 200 w 1034"/>
                        <a:gd name="T15" fmla="*/ 93 h 586"/>
                        <a:gd name="T16" fmla="*/ 241 w 1034"/>
                        <a:gd name="T17" fmla="*/ 74 h 586"/>
                        <a:gd name="T18" fmla="*/ 289 w 1034"/>
                        <a:gd name="T19" fmla="*/ 56 h 586"/>
                        <a:gd name="T20" fmla="*/ 339 w 1034"/>
                        <a:gd name="T21" fmla="*/ 37 h 586"/>
                        <a:gd name="T22" fmla="*/ 391 w 1034"/>
                        <a:gd name="T23" fmla="*/ 22 h 586"/>
                        <a:gd name="T24" fmla="*/ 447 w 1034"/>
                        <a:gd name="T25" fmla="*/ 11 h 586"/>
                        <a:gd name="T26" fmla="*/ 504 w 1034"/>
                        <a:gd name="T27" fmla="*/ 2 h 586"/>
                        <a:gd name="T28" fmla="*/ 562 w 1034"/>
                        <a:gd name="T29" fmla="*/ 0 h 586"/>
                        <a:gd name="T30" fmla="*/ 569 w 1034"/>
                        <a:gd name="T31" fmla="*/ 0 h 586"/>
                        <a:gd name="T32" fmla="*/ 586 w 1034"/>
                        <a:gd name="T33" fmla="*/ 0 h 586"/>
                        <a:gd name="T34" fmla="*/ 613 w 1034"/>
                        <a:gd name="T35" fmla="*/ 0 h 586"/>
                        <a:gd name="T36" fmla="*/ 649 w 1034"/>
                        <a:gd name="T37" fmla="*/ 4 h 586"/>
                        <a:gd name="T38" fmla="*/ 690 w 1034"/>
                        <a:gd name="T39" fmla="*/ 7 h 586"/>
                        <a:gd name="T40" fmla="*/ 734 w 1034"/>
                        <a:gd name="T41" fmla="*/ 13 h 586"/>
                        <a:gd name="T42" fmla="*/ 782 w 1034"/>
                        <a:gd name="T43" fmla="*/ 22 h 586"/>
                        <a:gd name="T44" fmla="*/ 830 w 1034"/>
                        <a:gd name="T45" fmla="*/ 35 h 586"/>
                        <a:gd name="T46" fmla="*/ 877 w 1034"/>
                        <a:gd name="T47" fmla="*/ 52 h 586"/>
                        <a:gd name="T48" fmla="*/ 921 w 1034"/>
                        <a:gd name="T49" fmla="*/ 72 h 586"/>
                        <a:gd name="T50" fmla="*/ 960 w 1034"/>
                        <a:gd name="T51" fmla="*/ 96 h 586"/>
                        <a:gd name="T52" fmla="*/ 992 w 1034"/>
                        <a:gd name="T53" fmla="*/ 128 h 586"/>
                        <a:gd name="T54" fmla="*/ 995 w 1034"/>
                        <a:gd name="T55" fmla="*/ 132 h 586"/>
                        <a:gd name="T56" fmla="*/ 1003 w 1034"/>
                        <a:gd name="T57" fmla="*/ 143 h 586"/>
                        <a:gd name="T58" fmla="*/ 1012 w 1034"/>
                        <a:gd name="T59" fmla="*/ 158 h 586"/>
                        <a:gd name="T60" fmla="*/ 1021 w 1034"/>
                        <a:gd name="T61" fmla="*/ 180 h 586"/>
                        <a:gd name="T62" fmla="*/ 1031 w 1034"/>
                        <a:gd name="T63" fmla="*/ 208 h 586"/>
                        <a:gd name="T64" fmla="*/ 1034 w 1034"/>
                        <a:gd name="T65" fmla="*/ 237 h 586"/>
                        <a:gd name="T66" fmla="*/ 1034 w 1034"/>
                        <a:gd name="T67" fmla="*/ 273 h 586"/>
                        <a:gd name="T68" fmla="*/ 1025 w 1034"/>
                        <a:gd name="T69" fmla="*/ 312 h 586"/>
                        <a:gd name="T70" fmla="*/ 1007 w 1034"/>
                        <a:gd name="T71" fmla="*/ 352 h 586"/>
                        <a:gd name="T72" fmla="*/ 1005 w 1034"/>
                        <a:gd name="T73" fmla="*/ 356 h 586"/>
                        <a:gd name="T74" fmla="*/ 997 w 1034"/>
                        <a:gd name="T75" fmla="*/ 365 h 586"/>
                        <a:gd name="T76" fmla="*/ 984 w 1034"/>
                        <a:gd name="T77" fmla="*/ 378 h 586"/>
                        <a:gd name="T78" fmla="*/ 970 w 1034"/>
                        <a:gd name="T79" fmla="*/ 395 h 586"/>
                        <a:gd name="T80" fmla="*/ 949 w 1034"/>
                        <a:gd name="T81" fmla="*/ 412 h 586"/>
                        <a:gd name="T82" fmla="*/ 927 w 1034"/>
                        <a:gd name="T83" fmla="*/ 430 h 586"/>
                        <a:gd name="T84" fmla="*/ 901 w 1034"/>
                        <a:gd name="T85" fmla="*/ 447 h 586"/>
                        <a:gd name="T86" fmla="*/ 871 w 1034"/>
                        <a:gd name="T87" fmla="*/ 462 h 586"/>
                        <a:gd name="T88" fmla="*/ 758 w 1034"/>
                        <a:gd name="T89" fmla="*/ 586 h 5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586"/>
                        <a:gd name="T137" fmla="*/ 1034 w 1034"/>
                        <a:gd name="T138" fmla="*/ 586 h 5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586">
                          <a:moveTo>
                            <a:pt x="0" y="276"/>
                          </a:moveTo>
                          <a:lnTo>
                            <a:pt x="66" y="167"/>
                          </a:lnTo>
                          <a:lnTo>
                            <a:pt x="72" y="163"/>
                          </a:lnTo>
                          <a:lnTo>
                            <a:pt x="83" y="156"/>
                          </a:lnTo>
                          <a:lnTo>
                            <a:pt x="104" y="145"/>
                          </a:lnTo>
                          <a:lnTo>
                            <a:pt x="130" y="130"/>
                          </a:lnTo>
                          <a:lnTo>
                            <a:pt x="161" y="111"/>
                          </a:lnTo>
                          <a:lnTo>
                            <a:pt x="200" y="93"/>
                          </a:lnTo>
                          <a:lnTo>
                            <a:pt x="241" y="74"/>
                          </a:lnTo>
                          <a:lnTo>
                            <a:pt x="289" y="56"/>
                          </a:lnTo>
                          <a:lnTo>
                            <a:pt x="339" y="37"/>
                          </a:lnTo>
                          <a:lnTo>
                            <a:pt x="391" y="22"/>
                          </a:lnTo>
                          <a:lnTo>
                            <a:pt x="447" y="11"/>
                          </a:lnTo>
                          <a:lnTo>
                            <a:pt x="504" y="2"/>
                          </a:lnTo>
                          <a:lnTo>
                            <a:pt x="562" y="0"/>
                          </a:lnTo>
                          <a:lnTo>
                            <a:pt x="569" y="0"/>
                          </a:lnTo>
                          <a:lnTo>
                            <a:pt x="586" y="0"/>
                          </a:lnTo>
                          <a:lnTo>
                            <a:pt x="613" y="0"/>
                          </a:lnTo>
                          <a:lnTo>
                            <a:pt x="649" y="4"/>
                          </a:lnTo>
                          <a:lnTo>
                            <a:pt x="690" y="7"/>
                          </a:lnTo>
                          <a:lnTo>
                            <a:pt x="734" y="13"/>
                          </a:lnTo>
                          <a:lnTo>
                            <a:pt x="782" y="22"/>
                          </a:lnTo>
                          <a:lnTo>
                            <a:pt x="830" y="35"/>
                          </a:lnTo>
                          <a:lnTo>
                            <a:pt x="877" y="52"/>
                          </a:lnTo>
                          <a:lnTo>
                            <a:pt x="921" y="72"/>
                          </a:lnTo>
                          <a:lnTo>
                            <a:pt x="960" y="96"/>
                          </a:lnTo>
                          <a:lnTo>
                            <a:pt x="992" y="128"/>
                          </a:lnTo>
                          <a:lnTo>
                            <a:pt x="995" y="132"/>
                          </a:lnTo>
                          <a:lnTo>
                            <a:pt x="1003" y="143"/>
                          </a:lnTo>
                          <a:lnTo>
                            <a:pt x="1012" y="158"/>
                          </a:lnTo>
                          <a:lnTo>
                            <a:pt x="1021" y="180"/>
                          </a:lnTo>
                          <a:lnTo>
                            <a:pt x="1031" y="208"/>
                          </a:lnTo>
                          <a:lnTo>
                            <a:pt x="1034" y="237"/>
                          </a:lnTo>
                          <a:lnTo>
                            <a:pt x="1034" y="273"/>
                          </a:lnTo>
                          <a:lnTo>
                            <a:pt x="1025" y="312"/>
                          </a:lnTo>
                          <a:lnTo>
                            <a:pt x="1007" y="352"/>
                          </a:lnTo>
                          <a:lnTo>
                            <a:pt x="1005" y="356"/>
                          </a:lnTo>
                          <a:lnTo>
                            <a:pt x="997" y="365"/>
                          </a:lnTo>
                          <a:lnTo>
                            <a:pt x="984" y="378"/>
                          </a:lnTo>
                          <a:lnTo>
                            <a:pt x="970" y="395"/>
                          </a:lnTo>
                          <a:lnTo>
                            <a:pt x="949" y="412"/>
                          </a:lnTo>
                          <a:lnTo>
                            <a:pt x="927" y="430"/>
                          </a:lnTo>
                          <a:lnTo>
                            <a:pt x="901" y="447"/>
                          </a:lnTo>
                          <a:lnTo>
                            <a:pt x="871" y="462"/>
                          </a:lnTo>
                          <a:lnTo>
                            <a:pt x="758" y="586"/>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460" name="Freeform 182"/>
                    <p:cNvSpPr>
                      <a:spLocks/>
                    </p:cNvSpPr>
                    <p:nvPr/>
                  </p:nvSpPr>
                  <p:spPr bwMode="auto">
                    <a:xfrm>
                      <a:off x="2463" y="1651"/>
                      <a:ext cx="1027" cy="534"/>
                    </a:xfrm>
                    <a:custGeom>
                      <a:avLst/>
                      <a:gdLst>
                        <a:gd name="T0" fmla="*/ 0 w 1027"/>
                        <a:gd name="T1" fmla="*/ 221 h 534"/>
                        <a:gd name="T2" fmla="*/ 59 w 1027"/>
                        <a:gd name="T3" fmla="*/ 169 h 534"/>
                        <a:gd name="T4" fmla="*/ 65 w 1027"/>
                        <a:gd name="T5" fmla="*/ 165 h 534"/>
                        <a:gd name="T6" fmla="*/ 76 w 1027"/>
                        <a:gd name="T7" fmla="*/ 158 h 534"/>
                        <a:gd name="T8" fmla="*/ 97 w 1027"/>
                        <a:gd name="T9" fmla="*/ 145 h 534"/>
                        <a:gd name="T10" fmla="*/ 123 w 1027"/>
                        <a:gd name="T11" fmla="*/ 130 h 534"/>
                        <a:gd name="T12" fmla="*/ 154 w 1027"/>
                        <a:gd name="T13" fmla="*/ 113 h 534"/>
                        <a:gd name="T14" fmla="*/ 193 w 1027"/>
                        <a:gd name="T15" fmla="*/ 94 h 534"/>
                        <a:gd name="T16" fmla="*/ 234 w 1027"/>
                        <a:gd name="T17" fmla="*/ 74 h 534"/>
                        <a:gd name="T18" fmla="*/ 282 w 1027"/>
                        <a:gd name="T19" fmla="*/ 56 h 534"/>
                        <a:gd name="T20" fmla="*/ 332 w 1027"/>
                        <a:gd name="T21" fmla="*/ 39 h 534"/>
                        <a:gd name="T22" fmla="*/ 384 w 1027"/>
                        <a:gd name="T23" fmla="*/ 24 h 534"/>
                        <a:gd name="T24" fmla="*/ 440 w 1027"/>
                        <a:gd name="T25" fmla="*/ 11 h 534"/>
                        <a:gd name="T26" fmla="*/ 497 w 1027"/>
                        <a:gd name="T27" fmla="*/ 4 h 534"/>
                        <a:gd name="T28" fmla="*/ 555 w 1027"/>
                        <a:gd name="T29" fmla="*/ 0 h 534"/>
                        <a:gd name="T30" fmla="*/ 562 w 1027"/>
                        <a:gd name="T31" fmla="*/ 0 h 534"/>
                        <a:gd name="T32" fmla="*/ 579 w 1027"/>
                        <a:gd name="T33" fmla="*/ 2 h 534"/>
                        <a:gd name="T34" fmla="*/ 606 w 1027"/>
                        <a:gd name="T35" fmla="*/ 2 h 534"/>
                        <a:gd name="T36" fmla="*/ 642 w 1027"/>
                        <a:gd name="T37" fmla="*/ 4 h 534"/>
                        <a:gd name="T38" fmla="*/ 683 w 1027"/>
                        <a:gd name="T39" fmla="*/ 7 h 534"/>
                        <a:gd name="T40" fmla="*/ 727 w 1027"/>
                        <a:gd name="T41" fmla="*/ 15 h 534"/>
                        <a:gd name="T42" fmla="*/ 775 w 1027"/>
                        <a:gd name="T43" fmla="*/ 24 h 534"/>
                        <a:gd name="T44" fmla="*/ 823 w 1027"/>
                        <a:gd name="T45" fmla="*/ 35 h 534"/>
                        <a:gd name="T46" fmla="*/ 870 w 1027"/>
                        <a:gd name="T47" fmla="*/ 52 h 534"/>
                        <a:gd name="T48" fmla="*/ 914 w 1027"/>
                        <a:gd name="T49" fmla="*/ 72 h 534"/>
                        <a:gd name="T50" fmla="*/ 953 w 1027"/>
                        <a:gd name="T51" fmla="*/ 98 h 534"/>
                        <a:gd name="T52" fmla="*/ 985 w 1027"/>
                        <a:gd name="T53" fmla="*/ 130 h 534"/>
                        <a:gd name="T54" fmla="*/ 988 w 1027"/>
                        <a:gd name="T55" fmla="*/ 133 h 534"/>
                        <a:gd name="T56" fmla="*/ 996 w 1027"/>
                        <a:gd name="T57" fmla="*/ 143 h 534"/>
                        <a:gd name="T58" fmla="*/ 1005 w 1027"/>
                        <a:gd name="T59" fmla="*/ 159 h 534"/>
                        <a:gd name="T60" fmla="*/ 1014 w 1027"/>
                        <a:gd name="T61" fmla="*/ 182 h 534"/>
                        <a:gd name="T62" fmla="*/ 1024 w 1027"/>
                        <a:gd name="T63" fmla="*/ 208 h 534"/>
                        <a:gd name="T64" fmla="*/ 1027 w 1027"/>
                        <a:gd name="T65" fmla="*/ 239 h 534"/>
                        <a:gd name="T66" fmla="*/ 1027 w 1027"/>
                        <a:gd name="T67" fmla="*/ 274 h 534"/>
                        <a:gd name="T68" fmla="*/ 1018 w 1027"/>
                        <a:gd name="T69" fmla="*/ 311 h 534"/>
                        <a:gd name="T70" fmla="*/ 1000 w 1027"/>
                        <a:gd name="T71" fmla="*/ 354 h 534"/>
                        <a:gd name="T72" fmla="*/ 998 w 1027"/>
                        <a:gd name="T73" fmla="*/ 356 h 534"/>
                        <a:gd name="T74" fmla="*/ 990 w 1027"/>
                        <a:gd name="T75" fmla="*/ 365 h 534"/>
                        <a:gd name="T76" fmla="*/ 977 w 1027"/>
                        <a:gd name="T77" fmla="*/ 378 h 534"/>
                        <a:gd name="T78" fmla="*/ 963 w 1027"/>
                        <a:gd name="T79" fmla="*/ 395 h 534"/>
                        <a:gd name="T80" fmla="*/ 942 w 1027"/>
                        <a:gd name="T81" fmla="*/ 413 h 534"/>
                        <a:gd name="T82" fmla="*/ 920 w 1027"/>
                        <a:gd name="T83" fmla="*/ 432 h 534"/>
                        <a:gd name="T84" fmla="*/ 894 w 1027"/>
                        <a:gd name="T85" fmla="*/ 449 h 534"/>
                        <a:gd name="T86" fmla="*/ 864 w 1027"/>
                        <a:gd name="T87" fmla="*/ 463 h 534"/>
                        <a:gd name="T88" fmla="*/ 751 w 1027"/>
                        <a:gd name="T89" fmla="*/ 534 h 5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34"/>
                        <a:gd name="T137" fmla="*/ 1027 w 1027"/>
                        <a:gd name="T138" fmla="*/ 534 h 5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34">
                          <a:moveTo>
                            <a:pt x="0" y="221"/>
                          </a:moveTo>
                          <a:lnTo>
                            <a:pt x="59" y="169"/>
                          </a:lnTo>
                          <a:lnTo>
                            <a:pt x="65" y="165"/>
                          </a:lnTo>
                          <a:lnTo>
                            <a:pt x="76" y="158"/>
                          </a:lnTo>
                          <a:lnTo>
                            <a:pt x="97" y="145"/>
                          </a:lnTo>
                          <a:lnTo>
                            <a:pt x="123" y="130"/>
                          </a:lnTo>
                          <a:lnTo>
                            <a:pt x="154" y="113"/>
                          </a:lnTo>
                          <a:lnTo>
                            <a:pt x="193" y="94"/>
                          </a:lnTo>
                          <a:lnTo>
                            <a:pt x="234" y="74"/>
                          </a:lnTo>
                          <a:lnTo>
                            <a:pt x="282" y="56"/>
                          </a:lnTo>
                          <a:lnTo>
                            <a:pt x="332" y="39"/>
                          </a:lnTo>
                          <a:lnTo>
                            <a:pt x="384" y="24"/>
                          </a:lnTo>
                          <a:lnTo>
                            <a:pt x="440" y="11"/>
                          </a:lnTo>
                          <a:lnTo>
                            <a:pt x="497" y="4"/>
                          </a:lnTo>
                          <a:lnTo>
                            <a:pt x="555" y="0"/>
                          </a:lnTo>
                          <a:lnTo>
                            <a:pt x="562" y="0"/>
                          </a:lnTo>
                          <a:lnTo>
                            <a:pt x="579" y="2"/>
                          </a:lnTo>
                          <a:lnTo>
                            <a:pt x="606" y="2"/>
                          </a:lnTo>
                          <a:lnTo>
                            <a:pt x="642" y="4"/>
                          </a:lnTo>
                          <a:lnTo>
                            <a:pt x="683" y="7"/>
                          </a:lnTo>
                          <a:lnTo>
                            <a:pt x="727" y="15"/>
                          </a:lnTo>
                          <a:lnTo>
                            <a:pt x="775" y="24"/>
                          </a:lnTo>
                          <a:lnTo>
                            <a:pt x="823" y="35"/>
                          </a:lnTo>
                          <a:lnTo>
                            <a:pt x="870" y="52"/>
                          </a:lnTo>
                          <a:lnTo>
                            <a:pt x="914" y="72"/>
                          </a:lnTo>
                          <a:lnTo>
                            <a:pt x="953" y="98"/>
                          </a:lnTo>
                          <a:lnTo>
                            <a:pt x="985" y="130"/>
                          </a:lnTo>
                          <a:lnTo>
                            <a:pt x="988" y="133"/>
                          </a:lnTo>
                          <a:lnTo>
                            <a:pt x="996" y="143"/>
                          </a:lnTo>
                          <a:lnTo>
                            <a:pt x="1005" y="159"/>
                          </a:lnTo>
                          <a:lnTo>
                            <a:pt x="1014" y="182"/>
                          </a:lnTo>
                          <a:lnTo>
                            <a:pt x="1024" y="208"/>
                          </a:lnTo>
                          <a:lnTo>
                            <a:pt x="1027" y="239"/>
                          </a:lnTo>
                          <a:lnTo>
                            <a:pt x="1027" y="274"/>
                          </a:lnTo>
                          <a:lnTo>
                            <a:pt x="1018" y="311"/>
                          </a:lnTo>
                          <a:lnTo>
                            <a:pt x="1000" y="354"/>
                          </a:lnTo>
                          <a:lnTo>
                            <a:pt x="998" y="356"/>
                          </a:lnTo>
                          <a:lnTo>
                            <a:pt x="990" y="365"/>
                          </a:lnTo>
                          <a:lnTo>
                            <a:pt x="977" y="378"/>
                          </a:lnTo>
                          <a:lnTo>
                            <a:pt x="963" y="395"/>
                          </a:lnTo>
                          <a:lnTo>
                            <a:pt x="942" y="413"/>
                          </a:lnTo>
                          <a:lnTo>
                            <a:pt x="920" y="432"/>
                          </a:lnTo>
                          <a:lnTo>
                            <a:pt x="894" y="449"/>
                          </a:lnTo>
                          <a:lnTo>
                            <a:pt x="864" y="463"/>
                          </a:lnTo>
                          <a:lnTo>
                            <a:pt x="751" y="534"/>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461" name="Freeform 251"/>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close/>
                        </a:path>
                      </a:pathLst>
                    </a:custGeom>
                    <a:solidFill>
                      <a:srgbClr val="D90000"/>
                    </a:solidFill>
                    <a:ln w="0">
                      <a:solidFill>
                        <a:srgbClr val="D90000"/>
                      </a:solidFill>
                      <a:round/>
                      <a:headEnd/>
                      <a:tailEnd/>
                    </a:ln>
                  </p:spPr>
                  <p:txBody>
                    <a:bodyPr/>
                    <a:lstStyle/>
                    <a:p>
                      <a:pPr defTabSz="457200"/>
                      <a:endParaRPr lang="en-US" dirty="0">
                        <a:solidFill>
                          <a:prstClr val="black"/>
                        </a:solidFill>
                      </a:endParaRPr>
                    </a:p>
                  </p:txBody>
                </p:sp>
                <p:sp>
                  <p:nvSpPr>
                    <p:cNvPr id="9462" name="Freeform 252"/>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path>
                      </a:pathLst>
                    </a:custGeom>
                    <a:noFill/>
                    <a:ln w="9525">
                      <a:solidFill>
                        <a:srgbClr val="000000"/>
                      </a:solidFill>
                      <a:round/>
                      <a:headEnd/>
                      <a:tailEnd/>
                    </a:ln>
                  </p:spPr>
                  <p:txBody>
                    <a:bodyPr/>
                    <a:lstStyle/>
                    <a:p>
                      <a:pPr defTabSz="457200"/>
                      <a:endParaRPr lang="en-US" dirty="0">
                        <a:solidFill>
                          <a:prstClr val="black"/>
                        </a:solidFill>
                      </a:endParaRPr>
                    </a:p>
                  </p:txBody>
                </p:sp>
                <p:sp>
                  <p:nvSpPr>
                    <p:cNvPr id="9463" name="Line 254"/>
                    <p:cNvSpPr>
                      <a:spLocks noChangeShapeType="1"/>
                    </p:cNvSpPr>
                    <p:nvPr/>
                  </p:nvSpPr>
                  <p:spPr bwMode="auto">
                    <a:xfrm flipV="1">
                      <a:off x="2350" y="2569"/>
                      <a:ext cx="185" cy="111"/>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64" name="Freeform 296"/>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465" name="Freeform 297"/>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path>
                      </a:pathLst>
                    </a:custGeom>
                    <a:noFill/>
                    <a:ln w="11113">
                      <a:solidFill>
                        <a:srgbClr val="000000"/>
                      </a:solidFill>
                      <a:round/>
                      <a:headEnd/>
                      <a:tailEnd/>
                    </a:ln>
                  </p:spPr>
                  <p:txBody>
                    <a:bodyPr/>
                    <a:lstStyle/>
                    <a:p>
                      <a:pPr defTabSz="457200"/>
                      <a:endParaRPr lang="en-US" dirty="0">
                        <a:solidFill>
                          <a:prstClr val="black"/>
                        </a:solidFill>
                      </a:endParaRPr>
                    </a:p>
                  </p:txBody>
                </p:sp>
                <p:sp>
                  <p:nvSpPr>
                    <p:cNvPr id="9466" name="Freeform 298"/>
                    <p:cNvSpPr>
                      <a:spLocks/>
                    </p:cNvSpPr>
                    <p:nvPr/>
                  </p:nvSpPr>
                  <p:spPr bwMode="auto">
                    <a:xfrm>
                      <a:off x="2348" y="2532"/>
                      <a:ext cx="228" cy="165"/>
                    </a:xfrm>
                    <a:custGeom>
                      <a:avLst/>
                      <a:gdLst>
                        <a:gd name="T0" fmla="*/ 191 w 228"/>
                        <a:gd name="T1" fmla="*/ 0 h 165"/>
                        <a:gd name="T2" fmla="*/ 193 w 228"/>
                        <a:gd name="T3" fmla="*/ 0 h 165"/>
                        <a:gd name="T4" fmla="*/ 200 w 228"/>
                        <a:gd name="T5" fmla="*/ 0 h 165"/>
                        <a:gd name="T6" fmla="*/ 208 w 228"/>
                        <a:gd name="T7" fmla="*/ 2 h 165"/>
                        <a:gd name="T8" fmla="*/ 215 w 228"/>
                        <a:gd name="T9" fmla="*/ 5 h 165"/>
                        <a:gd name="T10" fmla="*/ 223 w 228"/>
                        <a:gd name="T11" fmla="*/ 15 h 165"/>
                        <a:gd name="T12" fmla="*/ 228 w 228"/>
                        <a:gd name="T13" fmla="*/ 28 h 165"/>
                        <a:gd name="T14" fmla="*/ 228 w 228"/>
                        <a:gd name="T15" fmla="*/ 48 h 165"/>
                        <a:gd name="T16" fmla="*/ 35 w 228"/>
                        <a:gd name="T17" fmla="*/ 165 h 165"/>
                        <a:gd name="T18" fmla="*/ 39 w 228"/>
                        <a:gd name="T19" fmla="*/ 142 h 165"/>
                        <a:gd name="T20" fmla="*/ 37 w 228"/>
                        <a:gd name="T21" fmla="*/ 128 h 165"/>
                        <a:gd name="T22" fmla="*/ 34 w 228"/>
                        <a:gd name="T23" fmla="*/ 118 h 165"/>
                        <a:gd name="T24" fmla="*/ 28 w 228"/>
                        <a:gd name="T25" fmla="*/ 113 h 165"/>
                        <a:gd name="T26" fmla="*/ 21 w 228"/>
                        <a:gd name="T27" fmla="*/ 111 h 165"/>
                        <a:gd name="T28" fmla="*/ 13 w 228"/>
                        <a:gd name="T29" fmla="*/ 111 h 165"/>
                        <a:gd name="T30" fmla="*/ 6 w 228"/>
                        <a:gd name="T31" fmla="*/ 113 h 165"/>
                        <a:gd name="T32" fmla="*/ 2 w 228"/>
                        <a:gd name="T33" fmla="*/ 115 h 165"/>
                        <a:gd name="T34" fmla="*/ 0 w 228"/>
                        <a:gd name="T35" fmla="*/ 115 h 165"/>
                        <a:gd name="T36" fmla="*/ 191 w 228"/>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65"/>
                        <a:gd name="T59" fmla="*/ 228 w 228"/>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65">
                          <a:moveTo>
                            <a:pt x="191" y="0"/>
                          </a:moveTo>
                          <a:lnTo>
                            <a:pt x="193" y="0"/>
                          </a:lnTo>
                          <a:lnTo>
                            <a:pt x="200" y="0"/>
                          </a:lnTo>
                          <a:lnTo>
                            <a:pt x="208" y="2"/>
                          </a:lnTo>
                          <a:lnTo>
                            <a:pt x="215" y="5"/>
                          </a:lnTo>
                          <a:lnTo>
                            <a:pt x="223" y="15"/>
                          </a:lnTo>
                          <a:lnTo>
                            <a:pt x="228" y="28"/>
                          </a:lnTo>
                          <a:lnTo>
                            <a:pt x="228" y="48"/>
                          </a:lnTo>
                          <a:lnTo>
                            <a:pt x="35" y="165"/>
                          </a:lnTo>
                          <a:lnTo>
                            <a:pt x="39" y="142"/>
                          </a:lnTo>
                          <a:lnTo>
                            <a:pt x="37" y="128"/>
                          </a:lnTo>
                          <a:lnTo>
                            <a:pt x="34" y="118"/>
                          </a:lnTo>
                          <a:lnTo>
                            <a:pt x="28" y="113"/>
                          </a:lnTo>
                          <a:lnTo>
                            <a:pt x="21" y="111"/>
                          </a:lnTo>
                          <a:lnTo>
                            <a:pt x="13" y="111"/>
                          </a:lnTo>
                          <a:lnTo>
                            <a:pt x="6" y="113"/>
                          </a:lnTo>
                          <a:lnTo>
                            <a:pt x="2" y="115"/>
                          </a:lnTo>
                          <a:lnTo>
                            <a:pt x="0" y="115"/>
                          </a:lnTo>
                          <a:lnTo>
                            <a:pt x="191" y="0"/>
                          </a:lnTo>
                          <a:close/>
                        </a:path>
                      </a:pathLst>
                    </a:custGeom>
                    <a:solidFill>
                      <a:srgbClr val="2424FF"/>
                    </a:solidFill>
                    <a:ln w="0">
                      <a:solidFill>
                        <a:srgbClr val="2424FF"/>
                      </a:solidFill>
                      <a:round/>
                      <a:headEnd/>
                      <a:tailEnd/>
                    </a:ln>
                  </p:spPr>
                  <p:txBody>
                    <a:bodyPr/>
                    <a:lstStyle/>
                    <a:p>
                      <a:pPr defTabSz="457200"/>
                      <a:endParaRPr lang="en-US" dirty="0">
                        <a:solidFill>
                          <a:prstClr val="black"/>
                        </a:solidFill>
                      </a:endParaRPr>
                    </a:p>
                  </p:txBody>
                </p:sp>
                <p:sp>
                  <p:nvSpPr>
                    <p:cNvPr id="9467" name="Freeform 299"/>
                    <p:cNvSpPr>
                      <a:spLocks/>
                    </p:cNvSpPr>
                    <p:nvPr/>
                  </p:nvSpPr>
                  <p:spPr bwMode="auto">
                    <a:xfrm>
                      <a:off x="2354" y="2532"/>
                      <a:ext cx="220" cy="159"/>
                    </a:xfrm>
                    <a:custGeom>
                      <a:avLst/>
                      <a:gdLst>
                        <a:gd name="T0" fmla="*/ 187 w 220"/>
                        <a:gd name="T1" fmla="*/ 0 h 159"/>
                        <a:gd name="T2" fmla="*/ 189 w 220"/>
                        <a:gd name="T3" fmla="*/ 0 h 159"/>
                        <a:gd name="T4" fmla="*/ 194 w 220"/>
                        <a:gd name="T5" fmla="*/ 0 h 159"/>
                        <a:gd name="T6" fmla="*/ 202 w 220"/>
                        <a:gd name="T7" fmla="*/ 2 h 159"/>
                        <a:gd name="T8" fmla="*/ 209 w 220"/>
                        <a:gd name="T9" fmla="*/ 7 h 159"/>
                        <a:gd name="T10" fmla="*/ 217 w 220"/>
                        <a:gd name="T11" fmla="*/ 15 h 159"/>
                        <a:gd name="T12" fmla="*/ 220 w 220"/>
                        <a:gd name="T13" fmla="*/ 26 h 159"/>
                        <a:gd name="T14" fmla="*/ 220 w 220"/>
                        <a:gd name="T15" fmla="*/ 44 h 159"/>
                        <a:gd name="T16" fmla="*/ 31 w 220"/>
                        <a:gd name="T17" fmla="*/ 159 h 159"/>
                        <a:gd name="T18" fmla="*/ 33 w 220"/>
                        <a:gd name="T19" fmla="*/ 139 h 159"/>
                        <a:gd name="T20" fmla="*/ 31 w 220"/>
                        <a:gd name="T21" fmla="*/ 126 h 159"/>
                        <a:gd name="T22" fmla="*/ 28 w 220"/>
                        <a:gd name="T23" fmla="*/ 117 h 159"/>
                        <a:gd name="T24" fmla="*/ 20 w 220"/>
                        <a:gd name="T25" fmla="*/ 113 h 159"/>
                        <a:gd name="T26" fmla="*/ 13 w 220"/>
                        <a:gd name="T27" fmla="*/ 111 h 159"/>
                        <a:gd name="T28" fmla="*/ 5 w 220"/>
                        <a:gd name="T29" fmla="*/ 113 h 159"/>
                        <a:gd name="T30" fmla="*/ 2 w 220"/>
                        <a:gd name="T31" fmla="*/ 115 h 159"/>
                        <a:gd name="T32" fmla="*/ 0 w 220"/>
                        <a:gd name="T33" fmla="*/ 115 h 159"/>
                        <a:gd name="T34" fmla="*/ 187 w 220"/>
                        <a:gd name="T35" fmla="*/ 0 h 1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0"/>
                        <a:gd name="T55" fmla="*/ 0 h 159"/>
                        <a:gd name="T56" fmla="*/ 220 w 220"/>
                        <a:gd name="T57" fmla="*/ 159 h 1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0" h="159">
                          <a:moveTo>
                            <a:pt x="187" y="0"/>
                          </a:moveTo>
                          <a:lnTo>
                            <a:pt x="189" y="0"/>
                          </a:lnTo>
                          <a:lnTo>
                            <a:pt x="194" y="0"/>
                          </a:lnTo>
                          <a:lnTo>
                            <a:pt x="202" y="2"/>
                          </a:lnTo>
                          <a:lnTo>
                            <a:pt x="209" y="7"/>
                          </a:lnTo>
                          <a:lnTo>
                            <a:pt x="217" y="15"/>
                          </a:lnTo>
                          <a:lnTo>
                            <a:pt x="220" y="26"/>
                          </a:lnTo>
                          <a:lnTo>
                            <a:pt x="220" y="44"/>
                          </a:lnTo>
                          <a:lnTo>
                            <a:pt x="31" y="159"/>
                          </a:lnTo>
                          <a:lnTo>
                            <a:pt x="33" y="139"/>
                          </a:lnTo>
                          <a:lnTo>
                            <a:pt x="31" y="126"/>
                          </a:lnTo>
                          <a:lnTo>
                            <a:pt x="28" y="117"/>
                          </a:lnTo>
                          <a:lnTo>
                            <a:pt x="20" y="113"/>
                          </a:lnTo>
                          <a:lnTo>
                            <a:pt x="13" y="111"/>
                          </a:lnTo>
                          <a:lnTo>
                            <a:pt x="5" y="113"/>
                          </a:lnTo>
                          <a:lnTo>
                            <a:pt x="2" y="115"/>
                          </a:lnTo>
                          <a:lnTo>
                            <a:pt x="0" y="115"/>
                          </a:lnTo>
                          <a:lnTo>
                            <a:pt x="187" y="0"/>
                          </a:lnTo>
                          <a:close/>
                        </a:path>
                      </a:pathLst>
                    </a:custGeom>
                    <a:solidFill>
                      <a:srgbClr val="4949FF"/>
                    </a:solidFill>
                    <a:ln w="0">
                      <a:solidFill>
                        <a:srgbClr val="4949FF"/>
                      </a:solidFill>
                      <a:round/>
                      <a:headEnd/>
                      <a:tailEnd/>
                    </a:ln>
                  </p:spPr>
                  <p:txBody>
                    <a:bodyPr/>
                    <a:lstStyle/>
                    <a:p>
                      <a:pPr defTabSz="457200"/>
                      <a:endParaRPr lang="en-US" dirty="0">
                        <a:solidFill>
                          <a:prstClr val="black"/>
                        </a:solidFill>
                      </a:endParaRPr>
                    </a:p>
                  </p:txBody>
                </p:sp>
                <p:sp>
                  <p:nvSpPr>
                    <p:cNvPr id="9468" name="Freeform 300"/>
                    <p:cNvSpPr>
                      <a:spLocks/>
                    </p:cNvSpPr>
                    <p:nvPr/>
                  </p:nvSpPr>
                  <p:spPr bwMode="auto">
                    <a:xfrm>
                      <a:off x="2359" y="2532"/>
                      <a:ext cx="215" cy="154"/>
                    </a:xfrm>
                    <a:custGeom>
                      <a:avLst/>
                      <a:gdLst>
                        <a:gd name="T0" fmla="*/ 184 w 215"/>
                        <a:gd name="T1" fmla="*/ 0 h 154"/>
                        <a:gd name="T2" fmla="*/ 188 w 215"/>
                        <a:gd name="T3" fmla="*/ 0 h 154"/>
                        <a:gd name="T4" fmla="*/ 193 w 215"/>
                        <a:gd name="T5" fmla="*/ 2 h 154"/>
                        <a:gd name="T6" fmla="*/ 201 w 215"/>
                        <a:gd name="T7" fmla="*/ 5 h 154"/>
                        <a:gd name="T8" fmla="*/ 210 w 215"/>
                        <a:gd name="T9" fmla="*/ 11 h 154"/>
                        <a:gd name="T10" fmla="*/ 214 w 215"/>
                        <a:gd name="T11" fmla="*/ 24 h 154"/>
                        <a:gd name="T12" fmla="*/ 215 w 215"/>
                        <a:gd name="T13" fmla="*/ 40 h 154"/>
                        <a:gd name="T14" fmla="*/ 28 w 215"/>
                        <a:gd name="T15" fmla="*/ 154 h 154"/>
                        <a:gd name="T16" fmla="*/ 30 w 215"/>
                        <a:gd name="T17" fmla="*/ 135 h 154"/>
                        <a:gd name="T18" fmla="*/ 26 w 215"/>
                        <a:gd name="T19" fmla="*/ 124 h 154"/>
                        <a:gd name="T20" fmla="*/ 21 w 215"/>
                        <a:gd name="T21" fmla="*/ 117 h 154"/>
                        <a:gd name="T22" fmla="*/ 13 w 215"/>
                        <a:gd name="T23" fmla="*/ 113 h 154"/>
                        <a:gd name="T24" fmla="*/ 8 w 215"/>
                        <a:gd name="T25" fmla="*/ 113 h 154"/>
                        <a:gd name="T26" fmla="*/ 2 w 215"/>
                        <a:gd name="T27" fmla="*/ 113 h 154"/>
                        <a:gd name="T28" fmla="*/ 0 w 215"/>
                        <a:gd name="T29" fmla="*/ 113 h 154"/>
                        <a:gd name="T30" fmla="*/ 184 w 215"/>
                        <a:gd name="T31" fmla="*/ 0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154"/>
                        <a:gd name="T50" fmla="*/ 215 w 215"/>
                        <a:gd name="T51" fmla="*/ 154 h 1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154">
                          <a:moveTo>
                            <a:pt x="184" y="0"/>
                          </a:moveTo>
                          <a:lnTo>
                            <a:pt x="188" y="0"/>
                          </a:lnTo>
                          <a:lnTo>
                            <a:pt x="193" y="2"/>
                          </a:lnTo>
                          <a:lnTo>
                            <a:pt x="201" y="5"/>
                          </a:lnTo>
                          <a:lnTo>
                            <a:pt x="210" y="11"/>
                          </a:lnTo>
                          <a:lnTo>
                            <a:pt x="214" y="24"/>
                          </a:lnTo>
                          <a:lnTo>
                            <a:pt x="215" y="40"/>
                          </a:lnTo>
                          <a:lnTo>
                            <a:pt x="28" y="154"/>
                          </a:lnTo>
                          <a:lnTo>
                            <a:pt x="30" y="135"/>
                          </a:lnTo>
                          <a:lnTo>
                            <a:pt x="26" y="124"/>
                          </a:lnTo>
                          <a:lnTo>
                            <a:pt x="21" y="117"/>
                          </a:lnTo>
                          <a:lnTo>
                            <a:pt x="13" y="113"/>
                          </a:lnTo>
                          <a:lnTo>
                            <a:pt x="8" y="113"/>
                          </a:lnTo>
                          <a:lnTo>
                            <a:pt x="2" y="113"/>
                          </a:lnTo>
                          <a:lnTo>
                            <a:pt x="0" y="113"/>
                          </a:lnTo>
                          <a:lnTo>
                            <a:pt x="184" y="0"/>
                          </a:lnTo>
                          <a:close/>
                        </a:path>
                      </a:pathLst>
                    </a:custGeom>
                    <a:solidFill>
                      <a:srgbClr val="6D6DFF"/>
                    </a:solidFill>
                    <a:ln w="0">
                      <a:solidFill>
                        <a:srgbClr val="6D6DFF"/>
                      </a:solidFill>
                      <a:round/>
                      <a:headEnd/>
                      <a:tailEnd/>
                    </a:ln>
                  </p:spPr>
                  <p:txBody>
                    <a:bodyPr/>
                    <a:lstStyle/>
                    <a:p>
                      <a:pPr defTabSz="457200"/>
                      <a:endParaRPr lang="en-US" dirty="0">
                        <a:solidFill>
                          <a:prstClr val="black"/>
                        </a:solidFill>
                      </a:endParaRPr>
                    </a:p>
                  </p:txBody>
                </p:sp>
                <p:sp>
                  <p:nvSpPr>
                    <p:cNvPr id="9469" name="Freeform 301"/>
                    <p:cNvSpPr>
                      <a:spLocks/>
                    </p:cNvSpPr>
                    <p:nvPr/>
                  </p:nvSpPr>
                  <p:spPr bwMode="auto">
                    <a:xfrm>
                      <a:off x="2365" y="2534"/>
                      <a:ext cx="208" cy="146"/>
                    </a:xfrm>
                    <a:custGeom>
                      <a:avLst/>
                      <a:gdLst>
                        <a:gd name="T0" fmla="*/ 182 w 208"/>
                        <a:gd name="T1" fmla="*/ 0 h 146"/>
                        <a:gd name="T2" fmla="*/ 183 w 208"/>
                        <a:gd name="T3" fmla="*/ 0 h 146"/>
                        <a:gd name="T4" fmla="*/ 189 w 208"/>
                        <a:gd name="T5" fmla="*/ 1 h 146"/>
                        <a:gd name="T6" fmla="*/ 196 w 208"/>
                        <a:gd name="T7" fmla="*/ 3 h 146"/>
                        <a:gd name="T8" fmla="*/ 202 w 208"/>
                        <a:gd name="T9" fmla="*/ 11 h 146"/>
                        <a:gd name="T10" fmla="*/ 208 w 208"/>
                        <a:gd name="T11" fmla="*/ 20 h 146"/>
                        <a:gd name="T12" fmla="*/ 208 w 208"/>
                        <a:gd name="T13" fmla="*/ 35 h 146"/>
                        <a:gd name="T14" fmla="*/ 24 w 208"/>
                        <a:gd name="T15" fmla="*/ 146 h 146"/>
                        <a:gd name="T16" fmla="*/ 24 w 208"/>
                        <a:gd name="T17" fmla="*/ 129 h 146"/>
                        <a:gd name="T18" fmla="*/ 20 w 208"/>
                        <a:gd name="T19" fmla="*/ 120 h 146"/>
                        <a:gd name="T20" fmla="*/ 15 w 208"/>
                        <a:gd name="T21" fmla="*/ 115 h 146"/>
                        <a:gd name="T22" fmla="*/ 7 w 208"/>
                        <a:gd name="T23" fmla="*/ 111 h 146"/>
                        <a:gd name="T24" fmla="*/ 2 w 208"/>
                        <a:gd name="T25" fmla="*/ 111 h 146"/>
                        <a:gd name="T26" fmla="*/ 0 w 208"/>
                        <a:gd name="T27" fmla="*/ 111 h 146"/>
                        <a:gd name="T28" fmla="*/ 182 w 208"/>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146"/>
                        <a:gd name="T47" fmla="*/ 208 w 208"/>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146">
                          <a:moveTo>
                            <a:pt x="182" y="0"/>
                          </a:moveTo>
                          <a:lnTo>
                            <a:pt x="183" y="0"/>
                          </a:lnTo>
                          <a:lnTo>
                            <a:pt x="189" y="1"/>
                          </a:lnTo>
                          <a:lnTo>
                            <a:pt x="196" y="3"/>
                          </a:lnTo>
                          <a:lnTo>
                            <a:pt x="202" y="11"/>
                          </a:lnTo>
                          <a:lnTo>
                            <a:pt x="208" y="20"/>
                          </a:lnTo>
                          <a:lnTo>
                            <a:pt x="208" y="35"/>
                          </a:lnTo>
                          <a:lnTo>
                            <a:pt x="24" y="146"/>
                          </a:lnTo>
                          <a:lnTo>
                            <a:pt x="24" y="129"/>
                          </a:lnTo>
                          <a:lnTo>
                            <a:pt x="20" y="120"/>
                          </a:lnTo>
                          <a:lnTo>
                            <a:pt x="15" y="115"/>
                          </a:lnTo>
                          <a:lnTo>
                            <a:pt x="7" y="111"/>
                          </a:lnTo>
                          <a:lnTo>
                            <a:pt x="2" y="111"/>
                          </a:lnTo>
                          <a:lnTo>
                            <a:pt x="0" y="111"/>
                          </a:lnTo>
                          <a:lnTo>
                            <a:pt x="182" y="0"/>
                          </a:lnTo>
                          <a:close/>
                        </a:path>
                      </a:pathLst>
                    </a:custGeom>
                    <a:solidFill>
                      <a:srgbClr val="9292FF"/>
                    </a:solidFill>
                    <a:ln w="0">
                      <a:solidFill>
                        <a:srgbClr val="9292FF"/>
                      </a:solidFill>
                      <a:round/>
                      <a:headEnd/>
                      <a:tailEnd/>
                    </a:ln>
                  </p:spPr>
                  <p:txBody>
                    <a:bodyPr/>
                    <a:lstStyle/>
                    <a:p>
                      <a:pPr defTabSz="457200"/>
                      <a:endParaRPr lang="en-US" dirty="0">
                        <a:solidFill>
                          <a:prstClr val="black"/>
                        </a:solidFill>
                      </a:endParaRPr>
                    </a:p>
                  </p:txBody>
                </p:sp>
                <p:sp>
                  <p:nvSpPr>
                    <p:cNvPr id="9470" name="Freeform 302"/>
                    <p:cNvSpPr>
                      <a:spLocks/>
                    </p:cNvSpPr>
                    <p:nvPr/>
                  </p:nvSpPr>
                  <p:spPr bwMode="auto">
                    <a:xfrm>
                      <a:off x="2370" y="2534"/>
                      <a:ext cx="203" cy="140"/>
                    </a:xfrm>
                    <a:custGeom>
                      <a:avLst/>
                      <a:gdLst>
                        <a:gd name="T0" fmla="*/ 178 w 203"/>
                        <a:gd name="T1" fmla="*/ 0 h 140"/>
                        <a:gd name="T2" fmla="*/ 180 w 203"/>
                        <a:gd name="T3" fmla="*/ 0 h 140"/>
                        <a:gd name="T4" fmla="*/ 188 w 203"/>
                        <a:gd name="T5" fmla="*/ 3 h 140"/>
                        <a:gd name="T6" fmla="*/ 195 w 203"/>
                        <a:gd name="T7" fmla="*/ 9 h 140"/>
                        <a:gd name="T8" fmla="*/ 201 w 203"/>
                        <a:gd name="T9" fmla="*/ 18 h 140"/>
                        <a:gd name="T10" fmla="*/ 203 w 203"/>
                        <a:gd name="T11" fmla="*/ 31 h 140"/>
                        <a:gd name="T12" fmla="*/ 21 w 203"/>
                        <a:gd name="T13" fmla="*/ 140 h 140"/>
                        <a:gd name="T14" fmla="*/ 21 w 203"/>
                        <a:gd name="T15" fmla="*/ 127 h 140"/>
                        <a:gd name="T16" fmla="*/ 15 w 203"/>
                        <a:gd name="T17" fmla="*/ 118 h 140"/>
                        <a:gd name="T18" fmla="*/ 8 w 203"/>
                        <a:gd name="T19" fmla="*/ 113 h 140"/>
                        <a:gd name="T20" fmla="*/ 2 w 203"/>
                        <a:gd name="T21" fmla="*/ 111 h 140"/>
                        <a:gd name="T22" fmla="*/ 0 w 203"/>
                        <a:gd name="T23" fmla="*/ 109 h 140"/>
                        <a:gd name="T24" fmla="*/ 178 w 203"/>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
                        <a:gd name="T40" fmla="*/ 0 h 140"/>
                        <a:gd name="T41" fmla="*/ 203 w 203"/>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 h="140">
                          <a:moveTo>
                            <a:pt x="178" y="0"/>
                          </a:moveTo>
                          <a:lnTo>
                            <a:pt x="180" y="0"/>
                          </a:lnTo>
                          <a:lnTo>
                            <a:pt x="188" y="3"/>
                          </a:lnTo>
                          <a:lnTo>
                            <a:pt x="195" y="9"/>
                          </a:lnTo>
                          <a:lnTo>
                            <a:pt x="201" y="18"/>
                          </a:lnTo>
                          <a:lnTo>
                            <a:pt x="203" y="31"/>
                          </a:lnTo>
                          <a:lnTo>
                            <a:pt x="21" y="140"/>
                          </a:lnTo>
                          <a:lnTo>
                            <a:pt x="21" y="127"/>
                          </a:lnTo>
                          <a:lnTo>
                            <a:pt x="15" y="118"/>
                          </a:lnTo>
                          <a:lnTo>
                            <a:pt x="8" y="113"/>
                          </a:lnTo>
                          <a:lnTo>
                            <a:pt x="2" y="111"/>
                          </a:lnTo>
                          <a:lnTo>
                            <a:pt x="0" y="109"/>
                          </a:lnTo>
                          <a:lnTo>
                            <a:pt x="178" y="0"/>
                          </a:lnTo>
                          <a:close/>
                        </a:path>
                      </a:pathLst>
                    </a:custGeom>
                    <a:solidFill>
                      <a:srgbClr val="B6B6FF"/>
                    </a:solidFill>
                    <a:ln w="0">
                      <a:solidFill>
                        <a:srgbClr val="B6B6FF"/>
                      </a:solidFill>
                      <a:round/>
                      <a:headEnd/>
                      <a:tailEnd/>
                    </a:ln>
                  </p:spPr>
                  <p:txBody>
                    <a:bodyPr/>
                    <a:lstStyle/>
                    <a:p>
                      <a:pPr defTabSz="457200"/>
                      <a:endParaRPr lang="en-US" dirty="0">
                        <a:solidFill>
                          <a:prstClr val="black"/>
                        </a:solidFill>
                      </a:endParaRPr>
                    </a:p>
                  </p:txBody>
                </p:sp>
                <p:sp>
                  <p:nvSpPr>
                    <p:cNvPr id="9471" name="Freeform 303"/>
                    <p:cNvSpPr>
                      <a:spLocks/>
                    </p:cNvSpPr>
                    <p:nvPr/>
                  </p:nvSpPr>
                  <p:spPr bwMode="auto">
                    <a:xfrm>
                      <a:off x="2376" y="2534"/>
                      <a:ext cx="195" cy="135"/>
                    </a:xfrm>
                    <a:custGeom>
                      <a:avLst/>
                      <a:gdLst>
                        <a:gd name="T0" fmla="*/ 174 w 195"/>
                        <a:gd name="T1" fmla="*/ 0 h 135"/>
                        <a:gd name="T2" fmla="*/ 174 w 195"/>
                        <a:gd name="T3" fmla="*/ 0 h 135"/>
                        <a:gd name="T4" fmla="*/ 178 w 195"/>
                        <a:gd name="T5" fmla="*/ 1 h 135"/>
                        <a:gd name="T6" fmla="*/ 182 w 195"/>
                        <a:gd name="T7" fmla="*/ 3 h 135"/>
                        <a:gd name="T8" fmla="*/ 185 w 195"/>
                        <a:gd name="T9" fmla="*/ 7 h 135"/>
                        <a:gd name="T10" fmla="*/ 189 w 195"/>
                        <a:gd name="T11" fmla="*/ 11 h 135"/>
                        <a:gd name="T12" fmla="*/ 193 w 195"/>
                        <a:gd name="T13" fmla="*/ 14 h 135"/>
                        <a:gd name="T14" fmla="*/ 195 w 195"/>
                        <a:gd name="T15" fmla="*/ 20 h 135"/>
                        <a:gd name="T16" fmla="*/ 195 w 195"/>
                        <a:gd name="T17" fmla="*/ 26 h 135"/>
                        <a:gd name="T18" fmla="*/ 17 w 195"/>
                        <a:gd name="T19" fmla="*/ 135 h 135"/>
                        <a:gd name="T20" fmla="*/ 17 w 195"/>
                        <a:gd name="T21" fmla="*/ 129 h 135"/>
                        <a:gd name="T22" fmla="*/ 15 w 195"/>
                        <a:gd name="T23" fmla="*/ 126 h 135"/>
                        <a:gd name="T24" fmla="*/ 11 w 195"/>
                        <a:gd name="T25" fmla="*/ 120 h 135"/>
                        <a:gd name="T26" fmla="*/ 9 w 195"/>
                        <a:gd name="T27" fmla="*/ 116 h 135"/>
                        <a:gd name="T28" fmla="*/ 6 w 195"/>
                        <a:gd name="T29" fmla="*/ 113 h 135"/>
                        <a:gd name="T30" fmla="*/ 2 w 195"/>
                        <a:gd name="T31" fmla="*/ 111 h 135"/>
                        <a:gd name="T32" fmla="*/ 0 w 195"/>
                        <a:gd name="T33" fmla="*/ 109 h 135"/>
                        <a:gd name="T34" fmla="*/ 0 w 195"/>
                        <a:gd name="T35" fmla="*/ 109 h 135"/>
                        <a:gd name="T36" fmla="*/ 174 w 195"/>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
                        <a:gd name="T58" fmla="*/ 0 h 135"/>
                        <a:gd name="T59" fmla="*/ 195 w 195"/>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 h="135">
                          <a:moveTo>
                            <a:pt x="174" y="0"/>
                          </a:moveTo>
                          <a:lnTo>
                            <a:pt x="174" y="0"/>
                          </a:lnTo>
                          <a:lnTo>
                            <a:pt x="178" y="1"/>
                          </a:lnTo>
                          <a:lnTo>
                            <a:pt x="182" y="3"/>
                          </a:lnTo>
                          <a:lnTo>
                            <a:pt x="185" y="7"/>
                          </a:lnTo>
                          <a:lnTo>
                            <a:pt x="189" y="11"/>
                          </a:lnTo>
                          <a:lnTo>
                            <a:pt x="193" y="14"/>
                          </a:lnTo>
                          <a:lnTo>
                            <a:pt x="195" y="20"/>
                          </a:lnTo>
                          <a:lnTo>
                            <a:pt x="195" y="26"/>
                          </a:lnTo>
                          <a:lnTo>
                            <a:pt x="17" y="135"/>
                          </a:lnTo>
                          <a:lnTo>
                            <a:pt x="17" y="129"/>
                          </a:lnTo>
                          <a:lnTo>
                            <a:pt x="15" y="126"/>
                          </a:lnTo>
                          <a:lnTo>
                            <a:pt x="11" y="120"/>
                          </a:lnTo>
                          <a:lnTo>
                            <a:pt x="9" y="116"/>
                          </a:lnTo>
                          <a:lnTo>
                            <a:pt x="6" y="113"/>
                          </a:lnTo>
                          <a:lnTo>
                            <a:pt x="2" y="111"/>
                          </a:lnTo>
                          <a:lnTo>
                            <a:pt x="0" y="109"/>
                          </a:lnTo>
                          <a:lnTo>
                            <a:pt x="174" y="0"/>
                          </a:lnTo>
                          <a:close/>
                        </a:path>
                      </a:pathLst>
                    </a:custGeom>
                    <a:solidFill>
                      <a:srgbClr val="DBDBFF"/>
                    </a:solidFill>
                    <a:ln w="0">
                      <a:solidFill>
                        <a:srgbClr val="DBDBFF"/>
                      </a:solidFill>
                      <a:round/>
                      <a:headEnd/>
                      <a:tailEnd/>
                    </a:ln>
                  </p:spPr>
                  <p:txBody>
                    <a:bodyPr/>
                    <a:lstStyle/>
                    <a:p>
                      <a:pPr defTabSz="457200"/>
                      <a:endParaRPr lang="en-US" dirty="0">
                        <a:solidFill>
                          <a:prstClr val="black"/>
                        </a:solidFill>
                      </a:endParaRPr>
                    </a:p>
                  </p:txBody>
                </p:sp>
                <p:sp>
                  <p:nvSpPr>
                    <p:cNvPr id="9472" name="Freeform 304"/>
                    <p:cNvSpPr>
                      <a:spLocks/>
                    </p:cNvSpPr>
                    <p:nvPr/>
                  </p:nvSpPr>
                  <p:spPr bwMode="auto">
                    <a:xfrm>
                      <a:off x="2382" y="2535"/>
                      <a:ext cx="189" cy="128"/>
                    </a:xfrm>
                    <a:custGeom>
                      <a:avLst/>
                      <a:gdLst>
                        <a:gd name="T0" fmla="*/ 170 w 189"/>
                        <a:gd name="T1" fmla="*/ 0 h 128"/>
                        <a:gd name="T2" fmla="*/ 172 w 189"/>
                        <a:gd name="T3" fmla="*/ 0 h 128"/>
                        <a:gd name="T4" fmla="*/ 174 w 189"/>
                        <a:gd name="T5" fmla="*/ 2 h 128"/>
                        <a:gd name="T6" fmla="*/ 178 w 189"/>
                        <a:gd name="T7" fmla="*/ 4 h 128"/>
                        <a:gd name="T8" fmla="*/ 181 w 189"/>
                        <a:gd name="T9" fmla="*/ 8 h 128"/>
                        <a:gd name="T10" fmla="*/ 185 w 189"/>
                        <a:gd name="T11" fmla="*/ 12 h 128"/>
                        <a:gd name="T12" fmla="*/ 187 w 189"/>
                        <a:gd name="T13" fmla="*/ 17 h 128"/>
                        <a:gd name="T14" fmla="*/ 189 w 189"/>
                        <a:gd name="T15" fmla="*/ 21 h 128"/>
                        <a:gd name="T16" fmla="*/ 13 w 189"/>
                        <a:gd name="T17" fmla="*/ 128 h 128"/>
                        <a:gd name="T18" fmla="*/ 0 w 189"/>
                        <a:gd name="T19" fmla="*/ 106 h 128"/>
                        <a:gd name="T20" fmla="*/ 170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0" y="0"/>
                          </a:moveTo>
                          <a:lnTo>
                            <a:pt x="172" y="0"/>
                          </a:lnTo>
                          <a:lnTo>
                            <a:pt x="174" y="2"/>
                          </a:lnTo>
                          <a:lnTo>
                            <a:pt x="178" y="4"/>
                          </a:lnTo>
                          <a:lnTo>
                            <a:pt x="181" y="8"/>
                          </a:lnTo>
                          <a:lnTo>
                            <a:pt x="185" y="12"/>
                          </a:lnTo>
                          <a:lnTo>
                            <a:pt x="187" y="17"/>
                          </a:lnTo>
                          <a:lnTo>
                            <a:pt x="189" y="21"/>
                          </a:lnTo>
                          <a:lnTo>
                            <a:pt x="13" y="128"/>
                          </a:lnTo>
                          <a:lnTo>
                            <a:pt x="0" y="106"/>
                          </a:lnTo>
                          <a:lnTo>
                            <a:pt x="170" y="0"/>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473" name="Freeform 314"/>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474" name="Freeform 315"/>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path>
                      </a:pathLst>
                    </a:custGeom>
                    <a:noFill/>
                    <a:ln w="9525">
                      <a:solidFill>
                        <a:srgbClr val="000000"/>
                      </a:solidFill>
                      <a:round/>
                      <a:headEnd/>
                      <a:tailEnd/>
                    </a:ln>
                  </p:spPr>
                  <p:txBody>
                    <a:bodyPr/>
                    <a:lstStyle/>
                    <a:p>
                      <a:pPr defTabSz="457200"/>
                      <a:endParaRPr lang="en-US" dirty="0">
                        <a:solidFill>
                          <a:prstClr val="black"/>
                        </a:solidFill>
                      </a:endParaRPr>
                    </a:p>
                  </p:txBody>
                </p:sp>
                <p:sp>
                  <p:nvSpPr>
                    <p:cNvPr id="9475" name="Freeform 317"/>
                    <p:cNvSpPr>
                      <a:spLocks/>
                    </p:cNvSpPr>
                    <p:nvPr/>
                  </p:nvSpPr>
                  <p:spPr bwMode="auto">
                    <a:xfrm>
                      <a:off x="2535" y="2530"/>
                      <a:ext cx="43" cy="54"/>
                    </a:xfrm>
                    <a:custGeom>
                      <a:avLst/>
                      <a:gdLst>
                        <a:gd name="T0" fmla="*/ 0 w 43"/>
                        <a:gd name="T1" fmla="*/ 4 h 54"/>
                        <a:gd name="T2" fmla="*/ 2 w 43"/>
                        <a:gd name="T3" fmla="*/ 4 h 54"/>
                        <a:gd name="T4" fmla="*/ 8 w 43"/>
                        <a:gd name="T5" fmla="*/ 2 h 54"/>
                        <a:gd name="T6" fmla="*/ 13 w 43"/>
                        <a:gd name="T7" fmla="*/ 0 h 54"/>
                        <a:gd name="T8" fmla="*/ 21 w 43"/>
                        <a:gd name="T9" fmla="*/ 0 h 54"/>
                        <a:gd name="T10" fmla="*/ 28 w 43"/>
                        <a:gd name="T11" fmla="*/ 4 h 54"/>
                        <a:gd name="T12" fmla="*/ 36 w 43"/>
                        <a:gd name="T13" fmla="*/ 15 h 54"/>
                        <a:gd name="T14" fmla="*/ 39 w 43"/>
                        <a:gd name="T15" fmla="*/ 30 h 54"/>
                        <a:gd name="T16" fmla="*/ 43 w 43"/>
                        <a:gd name="T17" fmla="*/ 54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54"/>
                        <a:gd name="T29" fmla="*/ 43 w 43"/>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54">
                          <a:moveTo>
                            <a:pt x="0" y="4"/>
                          </a:moveTo>
                          <a:lnTo>
                            <a:pt x="2" y="4"/>
                          </a:lnTo>
                          <a:lnTo>
                            <a:pt x="8" y="2"/>
                          </a:lnTo>
                          <a:lnTo>
                            <a:pt x="13" y="0"/>
                          </a:lnTo>
                          <a:lnTo>
                            <a:pt x="21" y="0"/>
                          </a:lnTo>
                          <a:lnTo>
                            <a:pt x="28" y="4"/>
                          </a:lnTo>
                          <a:lnTo>
                            <a:pt x="36" y="15"/>
                          </a:lnTo>
                          <a:lnTo>
                            <a:pt x="39" y="30"/>
                          </a:lnTo>
                          <a:lnTo>
                            <a:pt x="43" y="54"/>
                          </a:lnTo>
                        </a:path>
                      </a:pathLst>
                    </a:custGeom>
                    <a:noFill/>
                    <a:ln w="11113">
                      <a:solidFill>
                        <a:srgbClr val="0000FF"/>
                      </a:solidFill>
                      <a:round/>
                      <a:headEnd/>
                      <a:tailEnd/>
                    </a:ln>
                  </p:spPr>
                  <p:txBody>
                    <a:bodyPr/>
                    <a:lstStyle/>
                    <a:p>
                      <a:pPr defTabSz="457200"/>
                      <a:endParaRPr lang="en-US" dirty="0">
                        <a:solidFill>
                          <a:prstClr val="black"/>
                        </a:solidFill>
                      </a:endParaRPr>
                    </a:p>
                  </p:txBody>
                </p:sp>
                <p:sp>
                  <p:nvSpPr>
                    <p:cNvPr id="9476" name="Freeform 373"/>
                    <p:cNvSpPr>
                      <a:spLocks/>
                    </p:cNvSpPr>
                    <p:nvPr/>
                  </p:nvSpPr>
                  <p:spPr bwMode="auto">
                    <a:xfrm>
                      <a:off x="944" y="2654"/>
                      <a:ext cx="351" cy="143"/>
                    </a:xfrm>
                    <a:custGeom>
                      <a:avLst/>
                      <a:gdLst>
                        <a:gd name="T0" fmla="*/ 0 w 351"/>
                        <a:gd name="T1" fmla="*/ 0 h 143"/>
                        <a:gd name="T2" fmla="*/ 4 w 351"/>
                        <a:gd name="T3" fmla="*/ 4 h 143"/>
                        <a:gd name="T4" fmla="*/ 15 w 351"/>
                        <a:gd name="T5" fmla="*/ 11 h 143"/>
                        <a:gd name="T6" fmla="*/ 32 w 351"/>
                        <a:gd name="T7" fmla="*/ 22 h 143"/>
                        <a:gd name="T8" fmla="*/ 54 w 351"/>
                        <a:gd name="T9" fmla="*/ 37 h 143"/>
                        <a:gd name="T10" fmla="*/ 80 w 351"/>
                        <a:gd name="T11" fmla="*/ 54 h 143"/>
                        <a:gd name="T12" fmla="*/ 108 w 351"/>
                        <a:gd name="T13" fmla="*/ 70 h 143"/>
                        <a:gd name="T14" fmla="*/ 138 w 351"/>
                        <a:gd name="T15" fmla="*/ 87 h 143"/>
                        <a:gd name="T16" fmla="*/ 169 w 351"/>
                        <a:gd name="T17" fmla="*/ 102 h 143"/>
                        <a:gd name="T18" fmla="*/ 201 w 351"/>
                        <a:gd name="T19" fmla="*/ 115 h 143"/>
                        <a:gd name="T20" fmla="*/ 230 w 351"/>
                        <a:gd name="T21" fmla="*/ 122 h 143"/>
                        <a:gd name="T22" fmla="*/ 258 w 351"/>
                        <a:gd name="T23" fmla="*/ 128 h 143"/>
                        <a:gd name="T24" fmla="*/ 284 w 351"/>
                        <a:gd name="T25" fmla="*/ 126 h 143"/>
                        <a:gd name="T26" fmla="*/ 282 w 351"/>
                        <a:gd name="T27" fmla="*/ 143 h 143"/>
                        <a:gd name="T28" fmla="*/ 351 w 351"/>
                        <a:gd name="T29" fmla="*/ 111 h 143"/>
                        <a:gd name="T30" fmla="*/ 293 w 351"/>
                        <a:gd name="T31" fmla="*/ 61 h 143"/>
                        <a:gd name="T32" fmla="*/ 293 w 351"/>
                        <a:gd name="T33" fmla="*/ 81 h 143"/>
                        <a:gd name="T34" fmla="*/ 286 w 351"/>
                        <a:gd name="T35" fmla="*/ 81 h 143"/>
                        <a:gd name="T36" fmla="*/ 267 w 351"/>
                        <a:gd name="T37" fmla="*/ 83 h 143"/>
                        <a:gd name="T38" fmla="*/ 242 w 351"/>
                        <a:gd name="T39" fmla="*/ 81 h 143"/>
                        <a:gd name="T40" fmla="*/ 206 w 351"/>
                        <a:gd name="T41" fmla="*/ 80 h 143"/>
                        <a:gd name="T42" fmla="*/ 167 w 351"/>
                        <a:gd name="T43" fmla="*/ 74 h 143"/>
                        <a:gd name="T44" fmla="*/ 125 w 351"/>
                        <a:gd name="T45" fmla="*/ 65 h 143"/>
                        <a:gd name="T46" fmla="*/ 80 w 351"/>
                        <a:gd name="T47" fmla="*/ 50 h 143"/>
                        <a:gd name="T48" fmla="*/ 39 w 351"/>
                        <a:gd name="T49" fmla="*/ 29 h 143"/>
                        <a:gd name="T50" fmla="*/ 0 w 351"/>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1"/>
                        <a:gd name="T79" fmla="*/ 0 h 143"/>
                        <a:gd name="T80" fmla="*/ 351 w 351"/>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1" h="143">
                          <a:moveTo>
                            <a:pt x="0" y="0"/>
                          </a:moveTo>
                          <a:lnTo>
                            <a:pt x="4" y="4"/>
                          </a:lnTo>
                          <a:lnTo>
                            <a:pt x="15" y="11"/>
                          </a:lnTo>
                          <a:lnTo>
                            <a:pt x="32" y="22"/>
                          </a:lnTo>
                          <a:lnTo>
                            <a:pt x="54" y="37"/>
                          </a:lnTo>
                          <a:lnTo>
                            <a:pt x="80" y="54"/>
                          </a:lnTo>
                          <a:lnTo>
                            <a:pt x="108" y="70"/>
                          </a:lnTo>
                          <a:lnTo>
                            <a:pt x="138" y="87"/>
                          </a:lnTo>
                          <a:lnTo>
                            <a:pt x="169" y="102"/>
                          </a:lnTo>
                          <a:lnTo>
                            <a:pt x="201" y="115"/>
                          </a:lnTo>
                          <a:lnTo>
                            <a:pt x="230" y="122"/>
                          </a:lnTo>
                          <a:lnTo>
                            <a:pt x="258" y="128"/>
                          </a:lnTo>
                          <a:lnTo>
                            <a:pt x="284" y="126"/>
                          </a:lnTo>
                          <a:lnTo>
                            <a:pt x="282" y="143"/>
                          </a:lnTo>
                          <a:lnTo>
                            <a:pt x="351" y="111"/>
                          </a:lnTo>
                          <a:lnTo>
                            <a:pt x="293" y="61"/>
                          </a:lnTo>
                          <a:lnTo>
                            <a:pt x="293" y="81"/>
                          </a:lnTo>
                          <a:lnTo>
                            <a:pt x="286" y="81"/>
                          </a:lnTo>
                          <a:lnTo>
                            <a:pt x="267" y="83"/>
                          </a:lnTo>
                          <a:lnTo>
                            <a:pt x="242" y="81"/>
                          </a:lnTo>
                          <a:lnTo>
                            <a:pt x="206" y="80"/>
                          </a:lnTo>
                          <a:lnTo>
                            <a:pt x="167" y="74"/>
                          </a:lnTo>
                          <a:lnTo>
                            <a:pt x="125" y="65"/>
                          </a:lnTo>
                          <a:lnTo>
                            <a:pt x="80" y="50"/>
                          </a:lnTo>
                          <a:lnTo>
                            <a:pt x="39" y="29"/>
                          </a:lnTo>
                          <a:lnTo>
                            <a:pt x="0" y="0"/>
                          </a:lnTo>
                          <a:close/>
                        </a:path>
                      </a:pathLst>
                    </a:custGeom>
                    <a:solidFill>
                      <a:srgbClr val="00FFFF"/>
                    </a:solidFill>
                    <a:ln w="0">
                      <a:solidFill>
                        <a:srgbClr val="00FFFF"/>
                      </a:solidFill>
                      <a:round/>
                      <a:headEnd/>
                      <a:tailEnd/>
                    </a:ln>
                  </p:spPr>
                  <p:txBody>
                    <a:bodyPr/>
                    <a:lstStyle/>
                    <a:p>
                      <a:pPr defTabSz="457200"/>
                      <a:endParaRPr lang="en-US" dirty="0">
                        <a:solidFill>
                          <a:prstClr val="black"/>
                        </a:solidFill>
                      </a:endParaRPr>
                    </a:p>
                  </p:txBody>
                </p:sp>
                <p:sp>
                  <p:nvSpPr>
                    <p:cNvPr id="9477" name="Freeform 374"/>
                    <p:cNvSpPr>
                      <a:spLocks/>
                    </p:cNvSpPr>
                    <p:nvPr/>
                  </p:nvSpPr>
                  <p:spPr bwMode="auto">
                    <a:xfrm>
                      <a:off x="952" y="2648"/>
                      <a:ext cx="347" cy="149"/>
                    </a:xfrm>
                    <a:custGeom>
                      <a:avLst/>
                      <a:gdLst>
                        <a:gd name="T0" fmla="*/ 0 w 347"/>
                        <a:gd name="T1" fmla="*/ 0 h 149"/>
                        <a:gd name="T2" fmla="*/ 4 w 347"/>
                        <a:gd name="T3" fmla="*/ 4 h 149"/>
                        <a:gd name="T4" fmla="*/ 15 w 347"/>
                        <a:gd name="T5" fmla="*/ 11 h 149"/>
                        <a:gd name="T6" fmla="*/ 31 w 347"/>
                        <a:gd name="T7" fmla="*/ 22 h 149"/>
                        <a:gd name="T8" fmla="*/ 52 w 347"/>
                        <a:gd name="T9" fmla="*/ 37 h 149"/>
                        <a:gd name="T10" fmla="*/ 78 w 347"/>
                        <a:gd name="T11" fmla="*/ 54 h 149"/>
                        <a:gd name="T12" fmla="*/ 106 w 347"/>
                        <a:gd name="T13" fmla="*/ 71 h 149"/>
                        <a:gd name="T14" fmla="*/ 135 w 347"/>
                        <a:gd name="T15" fmla="*/ 89 h 149"/>
                        <a:gd name="T16" fmla="*/ 167 w 347"/>
                        <a:gd name="T17" fmla="*/ 104 h 149"/>
                        <a:gd name="T18" fmla="*/ 198 w 347"/>
                        <a:gd name="T19" fmla="*/ 117 h 149"/>
                        <a:gd name="T20" fmla="*/ 228 w 347"/>
                        <a:gd name="T21" fmla="*/ 126 h 149"/>
                        <a:gd name="T22" fmla="*/ 256 w 347"/>
                        <a:gd name="T23" fmla="*/ 132 h 149"/>
                        <a:gd name="T24" fmla="*/ 280 w 347"/>
                        <a:gd name="T25" fmla="*/ 132 h 149"/>
                        <a:gd name="T26" fmla="*/ 278 w 347"/>
                        <a:gd name="T27" fmla="*/ 149 h 149"/>
                        <a:gd name="T28" fmla="*/ 347 w 347"/>
                        <a:gd name="T29" fmla="*/ 121 h 149"/>
                        <a:gd name="T30" fmla="*/ 291 w 347"/>
                        <a:gd name="T31" fmla="*/ 69 h 149"/>
                        <a:gd name="T32" fmla="*/ 291 w 347"/>
                        <a:gd name="T33" fmla="*/ 87 h 149"/>
                        <a:gd name="T34" fmla="*/ 284 w 347"/>
                        <a:gd name="T35" fmla="*/ 87 h 149"/>
                        <a:gd name="T36" fmla="*/ 265 w 347"/>
                        <a:gd name="T37" fmla="*/ 89 h 149"/>
                        <a:gd name="T38" fmla="*/ 239 w 347"/>
                        <a:gd name="T39" fmla="*/ 87 h 149"/>
                        <a:gd name="T40" fmla="*/ 204 w 347"/>
                        <a:gd name="T41" fmla="*/ 86 h 149"/>
                        <a:gd name="T42" fmla="*/ 163 w 347"/>
                        <a:gd name="T43" fmla="*/ 78 h 149"/>
                        <a:gd name="T44" fmla="*/ 122 w 347"/>
                        <a:gd name="T45" fmla="*/ 69 h 149"/>
                        <a:gd name="T46" fmla="*/ 78 w 347"/>
                        <a:gd name="T47" fmla="*/ 52 h 149"/>
                        <a:gd name="T48" fmla="*/ 37 w 347"/>
                        <a:gd name="T49" fmla="*/ 30 h 149"/>
                        <a:gd name="T50" fmla="*/ 0 w 347"/>
                        <a:gd name="T51" fmla="*/ 0 h 1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7"/>
                        <a:gd name="T79" fmla="*/ 0 h 149"/>
                        <a:gd name="T80" fmla="*/ 347 w 347"/>
                        <a:gd name="T81" fmla="*/ 149 h 1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7" h="149">
                          <a:moveTo>
                            <a:pt x="0" y="0"/>
                          </a:moveTo>
                          <a:lnTo>
                            <a:pt x="4" y="4"/>
                          </a:lnTo>
                          <a:lnTo>
                            <a:pt x="15" y="11"/>
                          </a:lnTo>
                          <a:lnTo>
                            <a:pt x="31" y="22"/>
                          </a:lnTo>
                          <a:lnTo>
                            <a:pt x="52" y="37"/>
                          </a:lnTo>
                          <a:lnTo>
                            <a:pt x="78" y="54"/>
                          </a:lnTo>
                          <a:lnTo>
                            <a:pt x="106" y="71"/>
                          </a:lnTo>
                          <a:lnTo>
                            <a:pt x="135" y="89"/>
                          </a:lnTo>
                          <a:lnTo>
                            <a:pt x="167" y="104"/>
                          </a:lnTo>
                          <a:lnTo>
                            <a:pt x="198" y="117"/>
                          </a:lnTo>
                          <a:lnTo>
                            <a:pt x="228" y="126"/>
                          </a:lnTo>
                          <a:lnTo>
                            <a:pt x="256" y="132"/>
                          </a:lnTo>
                          <a:lnTo>
                            <a:pt x="280" y="132"/>
                          </a:lnTo>
                          <a:lnTo>
                            <a:pt x="278" y="149"/>
                          </a:lnTo>
                          <a:lnTo>
                            <a:pt x="347" y="121"/>
                          </a:lnTo>
                          <a:lnTo>
                            <a:pt x="291" y="69"/>
                          </a:lnTo>
                          <a:lnTo>
                            <a:pt x="291" y="87"/>
                          </a:lnTo>
                          <a:lnTo>
                            <a:pt x="284" y="87"/>
                          </a:lnTo>
                          <a:lnTo>
                            <a:pt x="265" y="89"/>
                          </a:lnTo>
                          <a:lnTo>
                            <a:pt x="239" y="87"/>
                          </a:lnTo>
                          <a:lnTo>
                            <a:pt x="204" y="86"/>
                          </a:lnTo>
                          <a:lnTo>
                            <a:pt x="163" y="78"/>
                          </a:lnTo>
                          <a:lnTo>
                            <a:pt x="122" y="69"/>
                          </a:lnTo>
                          <a:lnTo>
                            <a:pt x="78" y="52"/>
                          </a:lnTo>
                          <a:lnTo>
                            <a:pt x="37" y="30"/>
                          </a:lnTo>
                          <a:lnTo>
                            <a:pt x="0" y="0"/>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478" name="Line 50"/>
                    <p:cNvSpPr>
                      <a:spLocks noChangeShapeType="1"/>
                    </p:cNvSpPr>
                    <p:nvPr/>
                  </p:nvSpPr>
                  <p:spPr bwMode="auto">
                    <a:xfrm flipV="1">
                      <a:off x="2113" y="2152"/>
                      <a:ext cx="13" cy="5"/>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79" name="Line 52"/>
                    <p:cNvSpPr>
                      <a:spLocks noChangeShapeType="1"/>
                    </p:cNvSpPr>
                    <p:nvPr/>
                  </p:nvSpPr>
                  <p:spPr bwMode="auto">
                    <a:xfrm flipV="1">
                      <a:off x="2163" y="2122"/>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0" name="Line 53"/>
                    <p:cNvSpPr>
                      <a:spLocks noChangeShapeType="1"/>
                    </p:cNvSpPr>
                    <p:nvPr/>
                  </p:nvSpPr>
                  <p:spPr bwMode="auto">
                    <a:xfrm flipV="1">
                      <a:off x="2187" y="2107"/>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1" name="Line 54"/>
                    <p:cNvSpPr>
                      <a:spLocks noChangeShapeType="1"/>
                    </p:cNvSpPr>
                    <p:nvPr/>
                  </p:nvSpPr>
                  <p:spPr bwMode="auto">
                    <a:xfrm flipV="1">
                      <a:off x="2211" y="2094"/>
                      <a:ext cx="13" cy="6"/>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2" name="Line 55"/>
                    <p:cNvSpPr>
                      <a:spLocks noChangeShapeType="1"/>
                    </p:cNvSpPr>
                    <p:nvPr/>
                  </p:nvSpPr>
                  <p:spPr bwMode="auto">
                    <a:xfrm flipV="1">
                      <a:off x="2237" y="2079"/>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3" name="Line 56"/>
                    <p:cNvSpPr>
                      <a:spLocks noChangeShapeType="1"/>
                    </p:cNvSpPr>
                    <p:nvPr/>
                  </p:nvSpPr>
                  <p:spPr bwMode="auto">
                    <a:xfrm flipV="1">
                      <a:off x="2261" y="2064"/>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4" name="Line 57"/>
                    <p:cNvSpPr>
                      <a:spLocks noChangeShapeType="1"/>
                    </p:cNvSpPr>
                    <p:nvPr/>
                  </p:nvSpPr>
                  <p:spPr bwMode="auto">
                    <a:xfrm flipV="1">
                      <a:off x="2285" y="2050"/>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5" name="Line 58"/>
                    <p:cNvSpPr>
                      <a:spLocks noChangeShapeType="1"/>
                    </p:cNvSpPr>
                    <p:nvPr/>
                  </p:nvSpPr>
                  <p:spPr bwMode="auto">
                    <a:xfrm flipV="1">
                      <a:off x="2309" y="2037"/>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6" name="Line 59"/>
                    <p:cNvSpPr>
                      <a:spLocks noChangeShapeType="1"/>
                    </p:cNvSpPr>
                    <p:nvPr/>
                  </p:nvSpPr>
                  <p:spPr bwMode="auto">
                    <a:xfrm flipV="1">
                      <a:off x="2335" y="2022"/>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7" name="Line 60"/>
                    <p:cNvSpPr>
                      <a:spLocks noChangeShapeType="1"/>
                    </p:cNvSpPr>
                    <p:nvPr/>
                  </p:nvSpPr>
                  <p:spPr bwMode="auto">
                    <a:xfrm flipV="1">
                      <a:off x="2359" y="2007"/>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8" name="Line 61"/>
                    <p:cNvSpPr>
                      <a:spLocks noChangeShapeType="1"/>
                    </p:cNvSpPr>
                    <p:nvPr/>
                  </p:nvSpPr>
                  <p:spPr bwMode="auto">
                    <a:xfrm flipV="1">
                      <a:off x="2383" y="1994"/>
                      <a:ext cx="13" cy="6"/>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9" name="Line 62"/>
                    <p:cNvSpPr>
                      <a:spLocks noChangeShapeType="1"/>
                    </p:cNvSpPr>
                    <p:nvPr/>
                  </p:nvSpPr>
                  <p:spPr bwMode="auto">
                    <a:xfrm flipV="1">
                      <a:off x="2407" y="1979"/>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90" name="Line 63"/>
                    <p:cNvSpPr>
                      <a:spLocks noChangeShapeType="1"/>
                    </p:cNvSpPr>
                    <p:nvPr/>
                  </p:nvSpPr>
                  <p:spPr bwMode="auto">
                    <a:xfrm flipV="1">
                      <a:off x="2433" y="1964"/>
                      <a:ext cx="12"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91" name="Line 64"/>
                    <p:cNvSpPr>
                      <a:spLocks noChangeShapeType="1"/>
                    </p:cNvSpPr>
                    <p:nvPr/>
                  </p:nvSpPr>
                  <p:spPr bwMode="auto">
                    <a:xfrm flipV="1">
                      <a:off x="2458" y="1949"/>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92" name="Line 65"/>
                    <p:cNvSpPr>
                      <a:spLocks noChangeShapeType="1"/>
                    </p:cNvSpPr>
                    <p:nvPr/>
                  </p:nvSpPr>
                  <p:spPr bwMode="auto">
                    <a:xfrm flipV="1">
                      <a:off x="2482" y="1936"/>
                      <a:ext cx="13" cy="6"/>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93" name="Line 66"/>
                    <p:cNvSpPr>
                      <a:spLocks noChangeShapeType="1"/>
                    </p:cNvSpPr>
                    <p:nvPr/>
                  </p:nvSpPr>
                  <p:spPr bwMode="auto">
                    <a:xfrm flipV="1">
                      <a:off x="2508" y="1922"/>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94" name="Line 67"/>
                    <p:cNvSpPr>
                      <a:spLocks noChangeShapeType="1"/>
                    </p:cNvSpPr>
                    <p:nvPr/>
                  </p:nvSpPr>
                  <p:spPr bwMode="auto">
                    <a:xfrm flipV="1">
                      <a:off x="2532" y="1907"/>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95" name="Line 71"/>
                    <p:cNvSpPr>
                      <a:spLocks noChangeShapeType="1"/>
                    </p:cNvSpPr>
                    <p:nvPr/>
                  </p:nvSpPr>
                  <p:spPr bwMode="auto">
                    <a:xfrm flipH="1" flipV="1">
                      <a:off x="2425" y="1862"/>
                      <a:ext cx="124" cy="4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grpSp>
                  <p:nvGrpSpPr>
                    <p:cNvPr id="9" name="Group 396"/>
                    <p:cNvGrpSpPr>
                      <a:grpSpLocks/>
                    </p:cNvGrpSpPr>
                    <p:nvPr/>
                  </p:nvGrpSpPr>
                  <p:grpSpPr bwMode="auto">
                    <a:xfrm>
                      <a:off x="2587" y="2137"/>
                      <a:ext cx="616" cy="339"/>
                      <a:chOff x="2582" y="2147"/>
                      <a:chExt cx="616" cy="339"/>
                    </a:xfrm>
                  </p:grpSpPr>
                  <p:sp>
                    <p:nvSpPr>
                      <p:cNvPr id="9511" name="Line 93"/>
                      <p:cNvSpPr>
                        <a:spLocks noChangeShapeType="1"/>
                      </p:cNvSpPr>
                      <p:nvPr/>
                    </p:nvSpPr>
                    <p:spPr bwMode="auto">
                      <a:xfrm flipH="1">
                        <a:off x="2686" y="2419"/>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12" name="Line 94"/>
                      <p:cNvSpPr>
                        <a:spLocks noChangeShapeType="1"/>
                      </p:cNvSpPr>
                      <p:nvPr/>
                    </p:nvSpPr>
                    <p:spPr bwMode="auto">
                      <a:xfrm flipH="1">
                        <a:off x="2673" y="2432"/>
                        <a:ext cx="2" cy="2"/>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13" name="Line 95"/>
                      <p:cNvSpPr>
                        <a:spLocks noChangeShapeType="1"/>
                      </p:cNvSpPr>
                      <p:nvPr/>
                    </p:nvSpPr>
                    <p:spPr bwMode="auto">
                      <a:xfrm flipH="1">
                        <a:off x="2606" y="2466"/>
                        <a:ext cx="13" cy="5"/>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14" name="Line 96"/>
                      <p:cNvSpPr>
                        <a:spLocks noChangeShapeType="1"/>
                      </p:cNvSpPr>
                      <p:nvPr/>
                    </p:nvSpPr>
                    <p:spPr bwMode="auto">
                      <a:xfrm flipH="1">
                        <a:off x="2582" y="2479"/>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15" name="Line 126"/>
                      <p:cNvSpPr>
                        <a:spLocks noChangeShapeType="1"/>
                      </p:cNvSpPr>
                      <p:nvPr/>
                    </p:nvSpPr>
                    <p:spPr bwMode="auto">
                      <a:xfrm flipH="1" flipV="1">
                        <a:off x="2605" y="2455"/>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16" name="Line 127"/>
                      <p:cNvSpPr>
                        <a:spLocks noChangeShapeType="1"/>
                      </p:cNvSpPr>
                      <p:nvPr/>
                    </p:nvSpPr>
                    <p:spPr bwMode="auto">
                      <a:xfrm flipV="1">
                        <a:off x="2612" y="2440"/>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17" name="Line 128"/>
                      <p:cNvSpPr>
                        <a:spLocks noChangeShapeType="1"/>
                      </p:cNvSpPr>
                      <p:nvPr/>
                    </p:nvSpPr>
                    <p:spPr bwMode="auto">
                      <a:xfrm flipV="1">
                        <a:off x="2638" y="2425"/>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18" name="Line 129"/>
                      <p:cNvSpPr>
                        <a:spLocks noChangeShapeType="1"/>
                      </p:cNvSpPr>
                      <p:nvPr/>
                    </p:nvSpPr>
                    <p:spPr bwMode="auto">
                      <a:xfrm>
                        <a:off x="2662" y="2429"/>
                        <a:ext cx="8" cy="3"/>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19" name="Line 72"/>
                      <p:cNvSpPr>
                        <a:spLocks noChangeShapeType="1"/>
                      </p:cNvSpPr>
                      <p:nvPr/>
                    </p:nvSpPr>
                    <p:spPr bwMode="auto">
                      <a:xfrm flipV="1">
                        <a:off x="3187" y="2169"/>
                        <a:ext cx="11" cy="6"/>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0" name="Line 73"/>
                      <p:cNvSpPr>
                        <a:spLocks noChangeShapeType="1"/>
                      </p:cNvSpPr>
                      <p:nvPr/>
                    </p:nvSpPr>
                    <p:spPr bwMode="auto">
                      <a:xfrm flipH="1" flipV="1">
                        <a:off x="3179" y="2152"/>
                        <a:ext cx="12" cy="10"/>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1" name="Line 74"/>
                      <p:cNvSpPr>
                        <a:spLocks noChangeShapeType="1"/>
                      </p:cNvSpPr>
                      <p:nvPr/>
                    </p:nvSpPr>
                    <p:spPr bwMode="auto">
                      <a:xfrm flipH="1">
                        <a:off x="3153" y="2147"/>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2" name="Line 75"/>
                      <p:cNvSpPr>
                        <a:spLocks noChangeShapeType="1"/>
                      </p:cNvSpPr>
                      <p:nvPr/>
                    </p:nvSpPr>
                    <p:spPr bwMode="auto">
                      <a:xfrm flipH="1">
                        <a:off x="3129" y="2160"/>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3" name="Line 76"/>
                      <p:cNvSpPr>
                        <a:spLocks noChangeShapeType="1"/>
                      </p:cNvSpPr>
                      <p:nvPr/>
                    </p:nvSpPr>
                    <p:spPr bwMode="auto">
                      <a:xfrm flipH="1">
                        <a:off x="3105" y="2175"/>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4" name="Line 77"/>
                      <p:cNvSpPr>
                        <a:spLocks noChangeShapeType="1"/>
                      </p:cNvSpPr>
                      <p:nvPr/>
                    </p:nvSpPr>
                    <p:spPr bwMode="auto">
                      <a:xfrm flipH="1">
                        <a:off x="3081" y="2189"/>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5" name="Line 78"/>
                      <p:cNvSpPr>
                        <a:spLocks noChangeShapeType="1"/>
                      </p:cNvSpPr>
                      <p:nvPr/>
                    </p:nvSpPr>
                    <p:spPr bwMode="auto">
                      <a:xfrm flipH="1">
                        <a:off x="3055" y="2204"/>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6" name="Line 79"/>
                      <p:cNvSpPr>
                        <a:spLocks noChangeShapeType="1"/>
                      </p:cNvSpPr>
                      <p:nvPr/>
                    </p:nvSpPr>
                    <p:spPr bwMode="auto">
                      <a:xfrm flipH="1">
                        <a:off x="3031" y="2217"/>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7" name="Line 80"/>
                      <p:cNvSpPr>
                        <a:spLocks noChangeShapeType="1"/>
                      </p:cNvSpPr>
                      <p:nvPr/>
                    </p:nvSpPr>
                    <p:spPr bwMode="auto">
                      <a:xfrm flipH="1">
                        <a:off x="3007" y="2232"/>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8" name="Line 81"/>
                      <p:cNvSpPr>
                        <a:spLocks noChangeShapeType="1"/>
                      </p:cNvSpPr>
                      <p:nvPr/>
                    </p:nvSpPr>
                    <p:spPr bwMode="auto">
                      <a:xfrm flipH="1">
                        <a:off x="2983" y="2247"/>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9" name="Line 82"/>
                      <p:cNvSpPr>
                        <a:spLocks noChangeShapeType="1"/>
                      </p:cNvSpPr>
                      <p:nvPr/>
                    </p:nvSpPr>
                    <p:spPr bwMode="auto">
                      <a:xfrm flipH="1">
                        <a:off x="2957" y="2262"/>
                        <a:ext cx="13" cy="5"/>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0" name="Line 83"/>
                      <p:cNvSpPr>
                        <a:spLocks noChangeShapeType="1"/>
                      </p:cNvSpPr>
                      <p:nvPr/>
                    </p:nvSpPr>
                    <p:spPr bwMode="auto">
                      <a:xfrm flipH="1">
                        <a:off x="2933" y="2275"/>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1" name="Line 84"/>
                      <p:cNvSpPr>
                        <a:spLocks noChangeShapeType="1"/>
                      </p:cNvSpPr>
                      <p:nvPr/>
                    </p:nvSpPr>
                    <p:spPr bwMode="auto">
                      <a:xfrm flipH="1">
                        <a:off x="2909" y="2290"/>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2" name="Line 85"/>
                      <p:cNvSpPr>
                        <a:spLocks noChangeShapeType="1"/>
                      </p:cNvSpPr>
                      <p:nvPr/>
                    </p:nvSpPr>
                    <p:spPr bwMode="auto">
                      <a:xfrm flipH="1">
                        <a:off x="2883" y="2304"/>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3" name="Line 86"/>
                      <p:cNvSpPr>
                        <a:spLocks noChangeShapeType="1"/>
                      </p:cNvSpPr>
                      <p:nvPr/>
                    </p:nvSpPr>
                    <p:spPr bwMode="auto">
                      <a:xfrm flipH="1">
                        <a:off x="2859" y="2319"/>
                        <a:ext cx="13" cy="6"/>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4" name="Line 87"/>
                      <p:cNvSpPr>
                        <a:spLocks noChangeShapeType="1"/>
                      </p:cNvSpPr>
                      <p:nvPr/>
                    </p:nvSpPr>
                    <p:spPr bwMode="auto">
                      <a:xfrm flipH="1">
                        <a:off x="2835" y="2332"/>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5" name="Line 88"/>
                      <p:cNvSpPr>
                        <a:spLocks noChangeShapeType="1"/>
                      </p:cNvSpPr>
                      <p:nvPr/>
                    </p:nvSpPr>
                    <p:spPr bwMode="auto">
                      <a:xfrm flipH="1">
                        <a:off x="2810" y="2347"/>
                        <a:ext cx="12"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6" name="Line 89"/>
                      <p:cNvSpPr>
                        <a:spLocks noChangeShapeType="1"/>
                      </p:cNvSpPr>
                      <p:nvPr/>
                    </p:nvSpPr>
                    <p:spPr bwMode="auto">
                      <a:xfrm flipH="1">
                        <a:off x="2784" y="2362"/>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7" name="Line 90"/>
                      <p:cNvSpPr>
                        <a:spLocks noChangeShapeType="1"/>
                      </p:cNvSpPr>
                      <p:nvPr/>
                    </p:nvSpPr>
                    <p:spPr bwMode="auto">
                      <a:xfrm flipH="1">
                        <a:off x="2760" y="2375"/>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8" name="Line 91"/>
                      <p:cNvSpPr>
                        <a:spLocks noChangeShapeType="1"/>
                      </p:cNvSpPr>
                      <p:nvPr/>
                    </p:nvSpPr>
                    <p:spPr bwMode="auto">
                      <a:xfrm flipH="1">
                        <a:off x="2736" y="2390"/>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9" name="Line 92"/>
                      <p:cNvSpPr>
                        <a:spLocks noChangeShapeType="1"/>
                      </p:cNvSpPr>
                      <p:nvPr/>
                    </p:nvSpPr>
                    <p:spPr bwMode="auto">
                      <a:xfrm flipH="1">
                        <a:off x="2712" y="2404"/>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grpSp>
                <p:sp>
                  <p:nvSpPr>
                    <p:cNvPr id="9497" name="Line 123"/>
                    <p:cNvSpPr>
                      <a:spLocks noChangeShapeType="1"/>
                    </p:cNvSpPr>
                    <p:nvPr/>
                  </p:nvSpPr>
                  <p:spPr bwMode="auto">
                    <a:xfrm flipV="1">
                      <a:off x="2083" y="2192"/>
                      <a:ext cx="13" cy="6"/>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98" name="Line 124"/>
                    <p:cNvSpPr>
                      <a:spLocks noChangeShapeType="1"/>
                    </p:cNvSpPr>
                    <p:nvPr/>
                  </p:nvSpPr>
                  <p:spPr bwMode="auto">
                    <a:xfrm flipV="1">
                      <a:off x="2109" y="2178"/>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99" name="Line 125"/>
                    <p:cNvSpPr>
                      <a:spLocks noChangeShapeType="1"/>
                    </p:cNvSpPr>
                    <p:nvPr/>
                  </p:nvSpPr>
                  <p:spPr bwMode="auto">
                    <a:xfrm flipH="1" flipV="1">
                      <a:off x="2120" y="2163"/>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00" name="Line 253"/>
                    <p:cNvSpPr>
                      <a:spLocks noChangeShapeType="1"/>
                    </p:cNvSpPr>
                    <p:nvPr/>
                  </p:nvSpPr>
                  <p:spPr bwMode="auto">
                    <a:xfrm flipV="1">
                      <a:off x="2267" y="1870"/>
                      <a:ext cx="185" cy="111"/>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01" name="Freeform 305"/>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502" name="Freeform 306"/>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path>
                      </a:pathLst>
                    </a:custGeom>
                    <a:noFill/>
                    <a:ln w="11113">
                      <a:solidFill>
                        <a:srgbClr val="000000"/>
                      </a:solidFill>
                      <a:round/>
                      <a:headEnd/>
                      <a:tailEnd/>
                    </a:ln>
                  </p:spPr>
                  <p:txBody>
                    <a:bodyPr/>
                    <a:lstStyle/>
                    <a:p>
                      <a:pPr defTabSz="457200"/>
                      <a:endParaRPr lang="en-US" dirty="0">
                        <a:solidFill>
                          <a:prstClr val="black"/>
                        </a:solidFill>
                      </a:endParaRPr>
                    </a:p>
                  </p:txBody>
                </p:sp>
                <p:sp>
                  <p:nvSpPr>
                    <p:cNvPr id="9503" name="Freeform 307"/>
                    <p:cNvSpPr>
                      <a:spLocks/>
                    </p:cNvSpPr>
                    <p:nvPr/>
                  </p:nvSpPr>
                  <p:spPr bwMode="auto">
                    <a:xfrm>
                      <a:off x="2239" y="1844"/>
                      <a:ext cx="230" cy="165"/>
                    </a:xfrm>
                    <a:custGeom>
                      <a:avLst/>
                      <a:gdLst>
                        <a:gd name="T0" fmla="*/ 193 w 230"/>
                        <a:gd name="T1" fmla="*/ 0 h 165"/>
                        <a:gd name="T2" fmla="*/ 194 w 230"/>
                        <a:gd name="T3" fmla="*/ 0 h 165"/>
                        <a:gd name="T4" fmla="*/ 200 w 230"/>
                        <a:gd name="T5" fmla="*/ 0 h 165"/>
                        <a:gd name="T6" fmla="*/ 209 w 230"/>
                        <a:gd name="T7" fmla="*/ 2 h 165"/>
                        <a:gd name="T8" fmla="*/ 217 w 230"/>
                        <a:gd name="T9" fmla="*/ 7 h 165"/>
                        <a:gd name="T10" fmla="*/ 224 w 230"/>
                        <a:gd name="T11" fmla="*/ 15 h 165"/>
                        <a:gd name="T12" fmla="*/ 230 w 230"/>
                        <a:gd name="T13" fmla="*/ 29 h 165"/>
                        <a:gd name="T14" fmla="*/ 230 w 230"/>
                        <a:gd name="T15" fmla="*/ 50 h 165"/>
                        <a:gd name="T16" fmla="*/ 37 w 230"/>
                        <a:gd name="T17" fmla="*/ 165 h 165"/>
                        <a:gd name="T18" fmla="*/ 41 w 230"/>
                        <a:gd name="T19" fmla="*/ 144 h 165"/>
                        <a:gd name="T20" fmla="*/ 39 w 230"/>
                        <a:gd name="T21" fmla="*/ 128 h 165"/>
                        <a:gd name="T22" fmla="*/ 35 w 230"/>
                        <a:gd name="T23" fmla="*/ 118 h 165"/>
                        <a:gd name="T24" fmla="*/ 28 w 230"/>
                        <a:gd name="T25" fmla="*/ 113 h 165"/>
                        <a:gd name="T26" fmla="*/ 20 w 230"/>
                        <a:gd name="T27" fmla="*/ 111 h 165"/>
                        <a:gd name="T28" fmla="*/ 13 w 230"/>
                        <a:gd name="T29" fmla="*/ 113 h 165"/>
                        <a:gd name="T30" fmla="*/ 7 w 230"/>
                        <a:gd name="T31" fmla="*/ 115 h 165"/>
                        <a:gd name="T32" fmla="*/ 2 w 230"/>
                        <a:gd name="T33" fmla="*/ 115 h 165"/>
                        <a:gd name="T34" fmla="*/ 0 w 230"/>
                        <a:gd name="T35" fmla="*/ 117 h 165"/>
                        <a:gd name="T36" fmla="*/ 193 w 230"/>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65"/>
                        <a:gd name="T59" fmla="*/ 230 w 230"/>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65">
                          <a:moveTo>
                            <a:pt x="193" y="0"/>
                          </a:moveTo>
                          <a:lnTo>
                            <a:pt x="194" y="0"/>
                          </a:lnTo>
                          <a:lnTo>
                            <a:pt x="200" y="0"/>
                          </a:lnTo>
                          <a:lnTo>
                            <a:pt x="209" y="2"/>
                          </a:lnTo>
                          <a:lnTo>
                            <a:pt x="217" y="7"/>
                          </a:lnTo>
                          <a:lnTo>
                            <a:pt x="224" y="15"/>
                          </a:lnTo>
                          <a:lnTo>
                            <a:pt x="230" y="29"/>
                          </a:lnTo>
                          <a:lnTo>
                            <a:pt x="230" y="50"/>
                          </a:lnTo>
                          <a:lnTo>
                            <a:pt x="37" y="165"/>
                          </a:lnTo>
                          <a:lnTo>
                            <a:pt x="41" y="144"/>
                          </a:lnTo>
                          <a:lnTo>
                            <a:pt x="39" y="128"/>
                          </a:lnTo>
                          <a:lnTo>
                            <a:pt x="35" y="118"/>
                          </a:lnTo>
                          <a:lnTo>
                            <a:pt x="28" y="113"/>
                          </a:lnTo>
                          <a:lnTo>
                            <a:pt x="20" y="111"/>
                          </a:lnTo>
                          <a:lnTo>
                            <a:pt x="13" y="113"/>
                          </a:lnTo>
                          <a:lnTo>
                            <a:pt x="7" y="115"/>
                          </a:lnTo>
                          <a:lnTo>
                            <a:pt x="2" y="115"/>
                          </a:lnTo>
                          <a:lnTo>
                            <a:pt x="0" y="117"/>
                          </a:lnTo>
                          <a:lnTo>
                            <a:pt x="193" y="0"/>
                          </a:lnTo>
                          <a:close/>
                        </a:path>
                      </a:pathLst>
                    </a:custGeom>
                    <a:solidFill>
                      <a:srgbClr val="2424FF"/>
                    </a:solidFill>
                    <a:ln w="0">
                      <a:solidFill>
                        <a:srgbClr val="2424FF"/>
                      </a:solidFill>
                      <a:round/>
                      <a:headEnd/>
                      <a:tailEnd/>
                    </a:ln>
                  </p:spPr>
                  <p:txBody>
                    <a:bodyPr/>
                    <a:lstStyle/>
                    <a:p>
                      <a:pPr defTabSz="457200"/>
                      <a:endParaRPr lang="en-US" dirty="0">
                        <a:solidFill>
                          <a:prstClr val="black"/>
                        </a:solidFill>
                      </a:endParaRPr>
                    </a:p>
                  </p:txBody>
                </p:sp>
                <p:sp>
                  <p:nvSpPr>
                    <p:cNvPr id="9504" name="Freeform 308"/>
                    <p:cNvSpPr>
                      <a:spLocks/>
                    </p:cNvSpPr>
                    <p:nvPr/>
                  </p:nvSpPr>
                  <p:spPr bwMode="auto">
                    <a:xfrm>
                      <a:off x="2244" y="1846"/>
                      <a:ext cx="223" cy="157"/>
                    </a:xfrm>
                    <a:custGeom>
                      <a:avLst/>
                      <a:gdLst>
                        <a:gd name="T0" fmla="*/ 189 w 223"/>
                        <a:gd name="T1" fmla="*/ 0 h 157"/>
                        <a:gd name="T2" fmla="*/ 191 w 223"/>
                        <a:gd name="T3" fmla="*/ 0 h 157"/>
                        <a:gd name="T4" fmla="*/ 197 w 223"/>
                        <a:gd name="T5" fmla="*/ 0 h 157"/>
                        <a:gd name="T6" fmla="*/ 204 w 223"/>
                        <a:gd name="T7" fmla="*/ 1 h 157"/>
                        <a:gd name="T8" fmla="*/ 212 w 223"/>
                        <a:gd name="T9" fmla="*/ 5 h 157"/>
                        <a:gd name="T10" fmla="*/ 219 w 223"/>
                        <a:gd name="T11" fmla="*/ 13 h 157"/>
                        <a:gd name="T12" fmla="*/ 223 w 223"/>
                        <a:gd name="T13" fmla="*/ 26 h 157"/>
                        <a:gd name="T14" fmla="*/ 223 w 223"/>
                        <a:gd name="T15" fmla="*/ 44 h 157"/>
                        <a:gd name="T16" fmla="*/ 34 w 223"/>
                        <a:gd name="T17" fmla="*/ 157 h 157"/>
                        <a:gd name="T18" fmla="*/ 36 w 223"/>
                        <a:gd name="T19" fmla="*/ 137 h 157"/>
                        <a:gd name="T20" fmla="*/ 34 w 223"/>
                        <a:gd name="T21" fmla="*/ 124 h 157"/>
                        <a:gd name="T22" fmla="*/ 28 w 223"/>
                        <a:gd name="T23" fmla="*/ 116 h 157"/>
                        <a:gd name="T24" fmla="*/ 23 w 223"/>
                        <a:gd name="T25" fmla="*/ 113 h 157"/>
                        <a:gd name="T26" fmla="*/ 15 w 223"/>
                        <a:gd name="T27" fmla="*/ 111 h 157"/>
                        <a:gd name="T28" fmla="*/ 8 w 223"/>
                        <a:gd name="T29" fmla="*/ 111 h 157"/>
                        <a:gd name="T30" fmla="*/ 4 w 223"/>
                        <a:gd name="T31" fmla="*/ 113 h 157"/>
                        <a:gd name="T32" fmla="*/ 0 w 223"/>
                        <a:gd name="T33" fmla="*/ 113 h 157"/>
                        <a:gd name="T34" fmla="*/ 189 w 223"/>
                        <a:gd name="T35" fmla="*/ 0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157"/>
                        <a:gd name="T56" fmla="*/ 223 w 223"/>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157">
                          <a:moveTo>
                            <a:pt x="189" y="0"/>
                          </a:moveTo>
                          <a:lnTo>
                            <a:pt x="191" y="0"/>
                          </a:lnTo>
                          <a:lnTo>
                            <a:pt x="197" y="0"/>
                          </a:lnTo>
                          <a:lnTo>
                            <a:pt x="204" y="1"/>
                          </a:lnTo>
                          <a:lnTo>
                            <a:pt x="212" y="5"/>
                          </a:lnTo>
                          <a:lnTo>
                            <a:pt x="219" y="13"/>
                          </a:lnTo>
                          <a:lnTo>
                            <a:pt x="223" y="26"/>
                          </a:lnTo>
                          <a:lnTo>
                            <a:pt x="223" y="44"/>
                          </a:lnTo>
                          <a:lnTo>
                            <a:pt x="34" y="157"/>
                          </a:lnTo>
                          <a:lnTo>
                            <a:pt x="36" y="137"/>
                          </a:lnTo>
                          <a:lnTo>
                            <a:pt x="34" y="124"/>
                          </a:lnTo>
                          <a:lnTo>
                            <a:pt x="28" y="116"/>
                          </a:lnTo>
                          <a:lnTo>
                            <a:pt x="23" y="113"/>
                          </a:lnTo>
                          <a:lnTo>
                            <a:pt x="15" y="111"/>
                          </a:lnTo>
                          <a:lnTo>
                            <a:pt x="8" y="111"/>
                          </a:lnTo>
                          <a:lnTo>
                            <a:pt x="4" y="113"/>
                          </a:lnTo>
                          <a:lnTo>
                            <a:pt x="0" y="113"/>
                          </a:lnTo>
                          <a:lnTo>
                            <a:pt x="189" y="0"/>
                          </a:lnTo>
                          <a:close/>
                        </a:path>
                      </a:pathLst>
                    </a:custGeom>
                    <a:solidFill>
                      <a:srgbClr val="4949FF"/>
                    </a:solidFill>
                    <a:ln w="0">
                      <a:solidFill>
                        <a:srgbClr val="4949FF"/>
                      </a:solidFill>
                      <a:round/>
                      <a:headEnd/>
                      <a:tailEnd/>
                    </a:ln>
                  </p:spPr>
                  <p:txBody>
                    <a:bodyPr/>
                    <a:lstStyle/>
                    <a:p>
                      <a:pPr defTabSz="457200"/>
                      <a:endParaRPr lang="en-US" dirty="0">
                        <a:solidFill>
                          <a:prstClr val="black"/>
                        </a:solidFill>
                      </a:endParaRPr>
                    </a:p>
                  </p:txBody>
                </p:sp>
                <p:sp>
                  <p:nvSpPr>
                    <p:cNvPr id="9505" name="Freeform 309"/>
                    <p:cNvSpPr>
                      <a:spLocks/>
                    </p:cNvSpPr>
                    <p:nvPr/>
                  </p:nvSpPr>
                  <p:spPr bwMode="auto">
                    <a:xfrm>
                      <a:off x="2250" y="1846"/>
                      <a:ext cx="217" cy="152"/>
                    </a:xfrm>
                    <a:custGeom>
                      <a:avLst/>
                      <a:gdLst>
                        <a:gd name="T0" fmla="*/ 185 w 217"/>
                        <a:gd name="T1" fmla="*/ 0 h 152"/>
                        <a:gd name="T2" fmla="*/ 187 w 217"/>
                        <a:gd name="T3" fmla="*/ 0 h 152"/>
                        <a:gd name="T4" fmla="*/ 195 w 217"/>
                        <a:gd name="T5" fmla="*/ 1 h 152"/>
                        <a:gd name="T6" fmla="*/ 202 w 217"/>
                        <a:gd name="T7" fmla="*/ 3 h 152"/>
                        <a:gd name="T8" fmla="*/ 209 w 217"/>
                        <a:gd name="T9" fmla="*/ 11 h 152"/>
                        <a:gd name="T10" fmla="*/ 215 w 217"/>
                        <a:gd name="T11" fmla="*/ 22 h 152"/>
                        <a:gd name="T12" fmla="*/ 217 w 217"/>
                        <a:gd name="T13" fmla="*/ 39 h 152"/>
                        <a:gd name="T14" fmla="*/ 30 w 217"/>
                        <a:gd name="T15" fmla="*/ 152 h 152"/>
                        <a:gd name="T16" fmla="*/ 31 w 217"/>
                        <a:gd name="T17" fmla="*/ 133 h 152"/>
                        <a:gd name="T18" fmla="*/ 28 w 217"/>
                        <a:gd name="T19" fmla="*/ 122 h 152"/>
                        <a:gd name="T20" fmla="*/ 22 w 217"/>
                        <a:gd name="T21" fmla="*/ 115 h 152"/>
                        <a:gd name="T22" fmla="*/ 15 w 217"/>
                        <a:gd name="T23" fmla="*/ 113 h 152"/>
                        <a:gd name="T24" fmla="*/ 7 w 217"/>
                        <a:gd name="T25" fmla="*/ 111 h 152"/>
                        <a:gd name="T26" fmla="*/ 4 w 217"/>
                        <a:gd name="T27" fmla="*/ 113 h 152"/>
                        <a:gd name="T28" fmla="*/ 0 w 217"/>
                        <a:gd name="T29" fmla="*/ 113 h 152"/>
                        <a:gd name="T30" fmla="*/ 185 w 21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52"/>
                        <a:gd name="T50" fmla="*/ 217 w 217"/>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52">
                          <a:moveTo>
                            <a:pt x="185" y="0"/>
                          </a:moveTo>
                          <a:lnTo>
                            <a:pt x="187" y="0"/>
                          </a:lnTo>
                          <a:lnTo>
                            <a:pt x="195" y="1"/>
                          </a:lnTo>
                          <a:lnTo>
                            <a:pt x="202" y="3"/>
                          </a:lnTo>
                          <a:lnTo>
                            <a:pt x="209" y="11"/>
                          </a:lnTo>
                          <a:lnTo>
                            <a:pt x="215" y="22"/>
                          </a:lnTo>
                          <a:lnTo>
                            <a:pt x="217" y="39"/>
                          </a:lnTo>
                          <a:lnTo>
                            <a:pt x="30" y="152"/>
                          </a:lnTo>
                          <a:lnTo>
                            <a:pt x="31" y="133"/>
                          </a:lnTo>
                          <a:lnTo>
                            <a:pt x="28" y="122"/>
                          </a:lnTo>
                          <a:lnTo>
                            <a:pt x="22" y="115"/>
                          </a:lnTo>
                          <a:lnTo>
                            <a:pt x="15" y="113"/>
                          </a:lnTo>
                          <a:lnTo>
                            <a:pt x="7" y="111"/>
                          </a:lnTo>
                          <a:lnTo>
                            <a:pt x="4" y="113"/>
                          </a:lnTo>
                          <a:lnTo>
                            <a:pt x="0" y="113"/>
                          </a:lnTo>
                          <a:lnTo>
                            <a:pt x="185" y="0"/>
                          </a:lnTo>
                          <a:close/>
                        </a:path>
                      </a:pathLst>
                    </a:custGeom>
                    <a:solidFill>
                      <a:srgbClr val="6D6DFF"/>
                    </a:solidFill>
                    <a:ln w="0">
                      <a:solidFill>
                        <a:srgbClr val="6D6DFF"/>
                      </a:solidFill>
                      <a:round/>
                      <a:headEnd/>
                      <a:tailEnd/>
                    </a:ln>
                  </p:spPr>
                  <p:txBody>
                    <a:bodyPr/>
                    <a:lstStyle/>
                    <a:p>
                      <a:pPr defTabSz="457200"/>
                      <a:endParaRPr lang="en-US" dirty="0">
                        <a:solidFill>
                          <a:prstClr val="black"/>
                        </a:solidFill>
                      </a:endParaRPr>
                    </a:p>
                  </p:txBody>
                </p:sp>
                <p:sp>
                  <p:nvSpPr>
                    <p:cNvPr id="9506" name="Freeform 310"/>
                    <p:cNvSpPr>
                      <a:spLocks/>
                    </p:cNvSpPr>
                    <p:nvPr/>
                  </p:nvSpPr>
                  <p:spPr bwMode="auto">
                    <a:xfrm>
                      <a:off x="2255" y="1846"/>
                      <a:ext cx="210" cy="146"/>
                    </a:xfrm>
                    <a:custGeom>
                      <a:avLst/>
                      <a:gdLst>
                        <a:gd name="T0" fmla="*/ 182 w 210"/>
                        <a:gd name="T1" fmla="*/ 0 h 146"/>
                        <a:gd name="T2" fmla="*/ 186 w 210"/>
                        <a:gd name="T3" fmla="*/ 0 h 146"/>
                        <a:gd name="T4" fmla="*/ 190 w 210"/>
                        <a:gd name="T5" fmla="*/ 1 h 146"/>
                        <a:gd name="T6" fmla="*/ 197 w 210"/>
                        <a:gd name="T7" fmla="*/ 5 h 146"/>
                        <a:gd name="T8" fmla="*/ 204 w 210"/>
                        <a:gd name="T9" fmla="*/ 11 h 146"/>
                        <a:gd name="T10" fmla="*/ 210 w 210"/>
                        <a:gd name="T11" fmla="*/ 22 h 146"/>
                        <a:gd name="T12" fmla="*/ 210 w 210"/>
                        <a:gd name="T13" fmla="*/ 35 h 146"/>
                        <a:gd name="T14" fmla="*/ 26 w 210"/>
                        <a:gd name="T15" fmla="*/ 146 h 146"/>
                        <a:gd name="T16" fmla="*/ 26 w 210"/>
                        <a:gd name="T17" fmla="*/ 131 h 146"/>
                        <a:gd name="T18" fmla="*/ 23 w 210"/>
                        <a:gd name="T19" fmla="*/ 120 h 146"/>
                        <a:gd name="T20" fmla="*/ 17 w 210"/>
                        <a:gd name="T21" fmla="*/ 115 h 146"/>
                        <a:gd name="T22" fmla="*/ 10 w 210"/>
                        <a:gd name="T23" fmla="*/ 113 h 146"/>
                        <a:gd name="T24" fmla="*/ 4 w 210"/>
                        <a:gd name="T25" fmla="*/ 111 h 146"/>
                        <a:gd name="T26" fmla="*/ 0 w 210"/>
                        <a:gd name="T27" fmla="*/ 111 h 146"/>
                        <a:gd name="T28" fmla="*/ 182 w 210"/>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146"/>
                        <a:gd name="T47" fmla="*/ 210 w 210"/>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146">
                          <a:moveTo>
                            <a:pt x="182" y="0"/>
                          </a:moveTo>
                          <a:lnTo>
                            <a:pt x="186" y="0"/>
                          </a:lnTo>
                          <a:lnTo>
                            <a:pt x="190" y="1"/>
                          </a:lnTo>
                          <a:lnTo>
                            <a:pt x="197" y="5"/>
                          </a:lnTo>
                          <a:lnTo>
                            <a:pt x="204" y="11"/>
                          </a:lnTo>
                          <a:lnTo>
                            <a:pt x="210" y="22"/>
                          </a:lnTo>
                          <a:lnTo>
                            <a:pt x="210" y="35"/>
                          </a:lnTo>
                          <a:lnTo>
                            <a:pt x="26" y="146"/>
                          </a:lnTo>
                          <a:lnTo>
                            <a:pt x="26" y="131"/>
                          </a:lnTo>
                          <a:lnTo>
                            <a:pt x="23" y="120"/>
                          </a:lnTo>
                          <a:lnTo>
                            <a:pt x="17" y="115"/>
                          </a:lnTo>
                          <a:lnTo>
                            <a:pt x="10" y="113"/>
                          </a:lnTo>
                          <a:lnTo>
                            <a:pt x="4" y="111"/>
                          </a:lnTo>
                          <a:lnTo>
                            <a:pt x="0" y="111"/>
                          </a:lnTo>
                          <a:lnTo>
                            <a:pt x="182" y="0"/>
                          </a:lnTo>
                          <a:close/>
                        </a:path>
                      </a:pathLst>
                    </a:custGeom>
                    <a:solidFill>
                      <a:srgbClr val="9292FF"/>
                    </a:solidFill>
                    <a:ln w="0">
                      <a:solidFill>
                        <a:srgbClr val="9292FF"/>
                      </a:solidFill>
                      <a:round/>
                      <a:headEnd/>
                      <a:tailEnd/>
                    </a:ln>
                  </p:spPr>
                  <p:txBody>
                    <a:bodyPr/>
                    <a:lstStyle/>
                    <a:p>
                      <a:pPr defTabSz="457200"/>
                      <a:endParaRPr lang="en-US" dirty="0">
                        <a:solidFill>
                          <a:prstClr val="black"/>
                        </a:solidFill>
                      </a:endParaRPr>
                    </a:p>
                  </p:txBody>
                </p:sp>
                <p:sp>
                  <p:nvSpPr>
                    <p:cNvPr id="9507" name="Freeform 311"/>
                    <p:cNvSpPr>
                      <a:spLocks/>
                    </p:cNvSpPr>
                    <p:nvPr/>
                  </p:nvSpPr>
                  <p:spPr bwMode="auto">
                    <a:xfrm>
                      <a:off x="2261" y="1846"/>
                      <a:ext cx="202" cy="141"/>
                    </a:xfrm>
                    <a:custGeom>
                      <a:avLst/>
                      <a:gdLst>
                        <a:gd name="T0" fmla="*/ 178 w 202"/>
                        <a:gd name="T1" fmla="*/ 0 h 141"/>
                        <a:gd name="T2" fmla="*/ 182 w 202"/>
                        <a:gd name="T3" fmla="*/ 1 h 141"/>
                        <a:gd name="T4" fmla="*/ 187 w 202"/>
                        <a:gd name="T5" fmla="*/ 3 h 141"/>
                        <a:gd name="T6" fmla="*/ 195 w 202"/>
                        <a:gd name="T7" fmla="*/ 9 h 141"/>
                        <a:gd name="T8" fmla="*/ 202 w 202"/>
                        <a:gd name="T9" fmla="*/ 18 h 141"/>
                        <a:gd name="T10" fmla="*/ 202 w 202"/>
                        <a:gd name="T11" fmla="*/ 31 h 141"/>
                        <a:gd name="T12" fmla="*/ 22 w 202"/>
                        <a:gd name="T13" fmla="*/ 141 h 141"/>
                        <a:gd name="T14" fmla="*/ 20 w 202"/>
                        <a:gd name="T15" fmla="*/ 128 h 141"/>
                        <a:gd name="T16" fmla="*/ 17 w 202"/>
                        <a:gd name="T17" fmla="*/ 120 h 141"/>
                        <a:gd name="T18" fmla="*/ 9 w 202"/>
                        <a:gd name="T19" fmla="*/ 115 h 141"/>
                        <a:gd name="T20" fmla="*/ 4 w 202"/>
                        <a:gd name="T21" fmla="*/ 111 h 141"/>
                        <a:gd name="T22" fmla="*/ 0 w 202"/>
                        <a:gd name="T23" fmla="*/ 111 h 141"/>
                        <a:gd name="T24" fmla="*/ 178 w 202"/>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
                        <a:gd name="T40" fmla="*/ 0 h 141"/>
                        <a:gd name="T41" fmla="*/ 202 w 202"/>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 h="141">
                          <a:moveTo>
                            <a:pt x="178" y="0"/>
                          </a:moveTo>
                          <a:lnTo>
                            <a:pt x="182" y="1"/>
                          </a:lnTo>
                          <a:lnTo>
                            <a:pt x="187" y="3"/>
                          </a:lnTo>
                          <a:lnTo>
                            <a:pt x="195" y="9"/>
                          </a:lnTo>
                          <a:lnTo>
                            <a:pt x="202" y="18"/>
                          </a:lnTo>
                          <a:lnTo>
                            <a:pt x="202" y="31"/>
                          </a:lnTo>
                          <a:lnTo>
                            <a:pt x="22" y="141"/>
                          </a:lnTo>
                          <a:lnTo>
                            <a:pt x="20" y="128"/>
                          </a:lnTo>
                          <a:lnTo>
                            <a:pt x="17" y="120"/>
                          </a:lnTo>
                          <a:lnTo>
                            <a:pt x="9" y="115"/>
                          </a:lnTo>
                          <a:lnTo>
                            <a:pt x="4" y="111"/>
                          </a:lnTo>
                          <a:lnTo>
                            <a:pt x="0" y="111"/>
                          </a:lnTo>
                          <a:lnTo>
                            <a:pt x="178" y="0"/>
                          </a:lnTo>
                          <a:close/>
                        </a:path>
                      </a:pathLst>
                    </a:custGeom>
                    <a:solidFill>
                      <a:srgbClr val="B6B6FF"/>
                    </a:solidFill>
                    <a:ln w="0">
                      <a:solidFill>
                        <a:srgbClr val="B6B6FF"/>
                      </a:solidFill>
                      <a:round/>
                      <a:headEnd/>
                      <a:tailEnd/>
                    </a:ln>
                  </p:spPr>
                  <p:txBody>
                    <a:bodyPr/>
                    <a:lstStyle/>
                    <a:p>
                      <a:pPr defTabSz="457200"/>
                      <a:endParaRPr lang="en-US" dirty="0">
                        <a:solidFill>
                          <a:prstClr val="black"/>
                        </a:solidFill>
                      </a:endParaRPr>
                    </a:p>
                  </p:txBody>
                </p:sp>
                <p:sp>
                  <p:nvSpPr>
                    <p:cNvPr id="9508" name="Freeform 312"/>
                    <p:cNvSpPr>
                      <a:spLocks/>
                    </p:cNvSpPr>
                    <p:nvPr/>
                  </p:nvSpPr>
                  <p:spPr bwMode="auto">
                    <a:xfrm>
                      <a:off x="2267" y="1847"/>
                      <a:ext cx="196" cy="134"/>
                    </a:xfrm>
                    <a:custGeom>
                      <a:avLst/>
                      <a:gdLst>
                        <a:gd name="T0" fmla="*/ 176 w 196"/>
                        <a:gd name="T1" fmla="*/ 0 h 134"/>
                        <a:gd name="T2" fmla="*/ 176 w 196"/>
                        <a:gd name="T3" fmla="*/ 0 h 134"/>
                        <a:gd name="T4" fmla="*/ 179 w 196"/>
                        <a:gd name="T5" fmla="*/ 2 h 134"/>
                        <a:gd name="T6" fmla="*/ 181 w 196"/>
                        <a:gd name="T7" fmla="*/ 4 h 134"/>
                        <a:gd name="T8" fmla="*/ 187 w 196"/>
                        <a:gd name="T9" fmla="*/ 6 h 134"/>
                        <a:gd name="T10" fmla="*/ 191 w 196"/>
                        <a:gd name="T11" fmla="*/ 10 h 134"/>
                        <a:gd name="T12" fmla="*/ 192 w 196"/>
                        <a:gd name="T13" fmla="*/ 15 h 134"/>
                        <a:gd name="T14" fmla="*/ 196 w 196"/>
                        <a:gd name="T15" fmla="*/ 21 h 134"/>
                        <a:gd name="T16" fmla="*/ 196 w 196"/>
                        <a:gd name="T17" fmla="*/ 26 h 134"/>
                        <a:gd name="T18" fmla="*/ 16 w 196"/>
                        <a:gd name="T19" fmla="*/ 134 h 134"/>
                        <a:gd name="T20" fmla="*/ 16 w 196"/>
                        <a:gd name="T21" fmla="*/ 130 h 134"/>
                        <a:gd name="T22" fmla="*/ 16 w 196"/>
                        <a:gd name="T23" fmla="*/ 125 h 134"/>
                        <a:gd name="T24" fmla="*/ 13 w 196"/>
                        <a:gd name="T25" fmla="*/ 121 h 134"/>
                        <a:gd name="T26" fmla="*/ 9 w 196"/>
                        <a:gd name="T27" fmla="*/ 117 h 134"/>
                        <a:gd name="T28" fmla="*/ 7 w 196"/>
                        <a:gd name="T29" fmla="*/ 114 h 134"/>
                        <a:gd name="T30" fmla="*/ 3 w 196"/>
                        <a:gd name="T31" fmla="*/ 112 h 134"/>
                        <a:gd name="T32" fmla="*/ 1 w 196"/>
                        <a:gd name="T33" fmla="*/ 110 h 134"/>
                        <a:gd name="T34" fmla="*/ 0 w 196"/>
                        <a:gd name="T35" fmla="*/ 108 h 134"/>
                        <a:gd name="T36" fmla="*/ 176 w 196"/>
                        <a:gd name="T37" fmla="*/ 0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
                        <a:gd name="T58" fmla="*/ 0 h 134"/>
                        <a:gd name="T59" fmla="*/ 196 w 196"/>
                        <a:gd name="T60" fmla="*/ 134 h 1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 h="134">
                          <a:moveTo>
                            <a:pt x="176" y="0"/>
                          </a:moveTo>
                          <a:lnTo>
                            <a:pt x="176" y="0"/>
                          </a:lnTo>
                          <a:lnTo>
                            <a:pt x="179" y="2"/>
                          </a:lnTo>
                          <a:lnTo>
                            <a:pt x="181" y="4"/>
                          </a:lnTo>
                          <a:lnTo>
                            <a:pt x="187" y="6"/>
                          </a:lnTo>
                          <a:lnTo>
                            <a:pt x="191" y="10"/>
                          </a:lnTo>
                          <a:lnTo>
                            <a:pt x="192" y="15"/>
                          </a:lnTo>
                          <a:lnTo>
                            <a:pt x="196" y="21"/>
                          </a:lnTo>
                          <a:lnTo>
                            <a:pt x="196" y="26"/>
                          </a:lnTo>
                          <a:lnTo>
                            <a:pt x="16" y="134"/>
                          </a:lnTo>
                          <a:lnTo>
                            <a:pt x="16" y="130"/>
                          </a:lnTo>
                          <a:lnTo>
                            <a:pt x="16" y="125"/>
                          </a:lnTo>
                          <a:lnTo>
                            <a:pt x="13" y="121"/>
                          </a:lnTo>
                          <a:lnTo>
                            <a:pt x="9" y="117"/>
                          </a:lnTo>
                          <a:lnTo>
                            <a:pt x="7" y="114"/>
                          </a:lnTo>
                          <a:lnTo>
                            <a:pt x="3" y="112"/>
                          </a:lnTo>
                          <a:lnTo>
                            <a:pt x="1" y="110"/>
                          </a:lnTo>
                          <a:lnTo>
                            <a:pt x="0" y="108"/>
                          </a:lnTo>
                          <a:lnTo>
                            <a:pt x="176" y="0"/>
                          </a:lnTo>
                          <a:close/>
                        </a:path>
                      </a:pathLst>
                    </a:custGeom>
                    <a:solidFill>
                      <a:srgbClr val="DBDBFF"/>
                    </a:solidFill>
                    <a:ln w="0">
                      <a:solidFill>
                        <a:srgbClr val="DBDBFF"/>
                      </a:solidFill>
                      <a:round/>
                      <a:headEnd/>
                      <a:tailEnd/>
                    </a:ln>
                  </p:spPr>
                  <p:txBody>
                    <a:bodyPr/>
                    <a:lstStyle/>
                    <a:p>
                      <a:pPr defTabSz="457200"/>
                      <a:endParaRPr lang="en-US" dirty="0">
                        <a:solidFill>
                          <a:prstClr val="black"/>
                        </a:solidFill>
                      </a:endParaRPr>
                    </a:p>
                  </p:txBody>
                </p:sp>
                <p:sp>
                  <p:nvSpPr>
                    <p:cNvPr id="9509" name="Freeform 313"/>
                    <p:cNvSpPr>
                      <a:spLocks/>
                    </p:cNvSpPr>
                    <p:nvPr/>
                  </p:nvSpPr>
                  <p:spPr bwMode="auto">
                    <a:xfrm>
                      <a:off x="2272" y="1847"/>
                      <a:ext cx="189" cy="128"/>
                    </a:xfrm>
                    <a:custGeom>
                      <a:avLst/>
                      <a:gdLst>
                        <a:gd name="T0" fmla="*/ 173 w 189"/>
                        <a:gd name="T1" fmla="*/ 0 h 128"/>
                        <a:gd name="T2" fmla="*/ 173 w 189"/>
                        <a:gd name="T3" fmla="*/ 0 h 128"/>
                        <a:gd name="T4" fmla="*/ 176 w 189"/>
                        <a:gd name="T5" fmla="*/ 2 h 128"/>
                        <a:gd name="T6" fmla="*/ 180 w 189"/>
                        <a:gd name="T7" fmla="*/ 6 h 128"/>
                        <a:gd name="T8" fmla="*/ 184 w 189"/>
                        <a:gd name="T9" fmla="*/ 10 h 128"/>
                        <a:gd name="T10" fmla="*/ 187 w 189"/>
                        <a:gd name="T11" fmla="*/ 13 h 128"/>
                        <a:gd name="T12" fmla="*/ 189 w 189"/>
                        <a:gd name="T13" fmla="*/ 17 h 128"/>
                        <a:gd name="T14" fmla="*/ 189 w 189"/>
                        <a:gd name="T15" fmla="*/ 23 h 128"/>
                        <a:gd name="T16" fmla="*/ 13 w 189"/>
                        <a:gd name="T17" fmla="*/ 128 h 128"/>
                        <a:gd name="T18" fmla="*/ 0 w 189"/>
                        <a:gd name="T19" fmla="*/ 108 h 128"/>
                        <a:gd name="T20" fmla="*/ 173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3" y="0"/>
                          </a:moveTo>
                          <a:lnTo>
                            <a:pt x="173" y="0"/>
                          </a:lnTo>
                          <a:lnTo>
                            <a:pt x="176" y="2"/>
                          </a:lnTo>
                          <a:lnTo>
                            <a:pt x="180" y="6"/>
                          </a:lnTo>
                          <a:lnTo>
                            <a:pt x="184" y="10"/>
                          </a:lnTo>
                          <a:lnTo>
                            <a:pt x="187" y="13"/>
                          </a:lnTo>
                          <a:lnTo>
                            <a:pt x="189" y="17"/>
                          </a:lnTo>
                          <a:lnTo>
                            <a:pt x="189" y="23"/>
                          </a:lnTo>
                          <a:lnTo>
                            <a:pt x="13" y="128"/>
                          </a:lnTo>
                          <a:lnTo>
                            <a:pt x="0" y="108"/>
                          </a:lnTo>
                          <a:lnTo>
                            <a:pt x="173" y="0"/>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510" name="Freeform 316"/>
                    <p:cNvSpPr>
                      <a:spLocks/>
                    </p:cNvSpPr>
                    <p:nvPr/>
                  </p:nvSpPr>
                  <p:spPr bwMode="auto">
                    <a:xfrm>
                      <a:off x="2231" y="1953"/>
                      <a:ext cx="45" cy="61"/>
                    </a:xfrm>
                    <a:custGeom>
                      <a:avLst/>
                      <a:gdLst>
                        <a:gd name="T0" fmla="*/ 0 w 45"/>
                        <a:gd name="T1" fmla="*/ 8 h 61"/>
                        <a:gd name="T2" fmla="*/ 2 w 45"/>
                        <a:gd name="T3" fmla="*/ 8 h 61"/>
                        <a:gd name="T4" fmla="*/ 6 w 45"/>
                        <a:gd name="T5" fmla="*/ 4 h 61"/>
                        <a:gd name="T6" fmla="*/ 13 w 45"/>
                        <a:gd name="T7" fmla="*/ 2 h 61"/>
                        <a:gd name="T8" fmla="*/ 19 w 45"/>
                        <a:gd name="T9" fmla="*/ 0 h 61"/>
                        <a:gd name="T10" fmla="*/ 28 w 45"/>
                        <a:gd name="T11" fmla="*/ 0 h 61"/>
                        <a:gd name="T12" fmla="*/ 34 w 45"/>
                        <a:gd name="T13" fmla="*/ 2 h 61"/>
                        <a:gd name="T14" fmla="*/ 41 w 45"/>
                        <a:gd name="T15" fmla="*/ 9 h 61"/>
                        <a:gd name="T16" fmla="*/ 45 w 45"/>
                        <a:gd name="T17" fmla="*/ 21 h 61"/>
                        <a:gd name="T18" fmla="*/ 45 w 45"/>
                        <a:gd name="T19" fmla="*/ 37 h 61"/>
                        <a:gd name="T20" fmla="*/ 43 w 45"/>
                        <a:gd name="T21" fmla="*/ 61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1"/>
                        <a:gd name="T35" fmla="*/ 45 w 45"/>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1">
                          <a:moveTo>
                            <a:pt x="0" y="8"/>
                          </a:moveTo>
                          <a:lnTo>
                            <a:pt x="2" y="8"/>
                          </a:lnTo>
                          <a:lnTo>
                            <a:pt x="6" y="4"/>
                          </a:lnTo>
                          <a:lnTo>
                            <a:pt x="13" y="2"/>
                          </a:lnTo>
                          <a:lnTo>
                            <a:pt x="19" y="0"/>
                          </a:lnTo>
                          <a:lnTo>
                            <a:pt x="28" y="0"/>
                          </a:lnTo>
                          <a:lnTo>
                            <a:pt x="34" y="2"/>
                          </a:lnTo>
                          <a:lnTo>
                            <a:pt x="41" y="9"/>
                          </a:lnTo>
                          <a:lnTo>
                            <a:pt x="45" y="21"/>
                          </a:lnTo>
                          <a:lnTo>
                            <a:pt x="45" y="37"/>
                          </a:lnTo>
                          <a:lnTo>
                            <a:pt x="43" y="61"/>
                          </a:lnTo>
                        </a:path>
                      </a:pathLst>
                    </a:custGeom>
                    <a:noFill/>
                    <a:ln w="11113">
                      <a:solidFill>
                        <a:srgbClr val="0000FF"/>
                      </a:solidFill>
                      <a:round/>
                      <a:headEnd/>
                      <a:tailEnd/>
                    </a:ln>
                  </p:spPr>
                  <p:txBody>
                    <a:bodyPr/>
                    <a:lstStyle/>
                    <a:p>
                      <a:pPr defTabSz="457200"/>
                      <a:endParaRPr lang="en-US" dirty="0">
                        <a:solidFill>
                          <a:prstClr val="black"/>
                        </a:solidFill>
                      </a:endParaRPr>
                    </a:p>
                  </p:txBody>
                </p:sp>
              </p:grpSp>
              <p:sp>
                <p:nvSpPr>
                  <p:cNvPr id="9351" name="Text Box 427"/>
                  <p:cNvSpPr txBox="1">
                    <a:spLocks noChangeArrowheads="1"/>
                  </p:cNvSpPr>
                  <p:nvPr/>
                </p:nvSpPr>
                <p:spPr bwMode="auto">
                  <a:xfrm>
                    <a:off x="558" y="2468"/>
                    <a:ext cx="624" cy="180"/>
                  </a:xfrm>
                  <a:prstGeom prst="rect">
                    <a:avLst/>
                  </a:prstGeom>
                  <a:noFill/>
                  <a:ln w="9525">
                    <a:noFill/>
                    <a:miter lim="800000"/>
                    <a:headEnd/>
                    <a:tailEnd/>
                  </a:ln>
                </p:spPr>
                <p:txBody>
                  <a:bodyPr>
                    <a:spAutoFit/>
                  </a:bodyPr>
                  <a:lstStyle/>
                  <a:p>
                    <a:pPr algn="ctr" defTabSz="457200" eaLnBrk="0" hangingPunct="0">
                      <a:spcBef>
                        <a:spcPct val="50000"/>
                      </a:spcBef>
                    </a:pPr>
                    <a:r>
                      <a:rPr lang="en-US" sz="1200" dirty="0">
                        <a:solidFill>
                          <a:srgbClr val="000000"/>
                        </a:solidFill>
                        <a:latin typeface="Arial" pitchFamily="34" charset="0"/>
                        <a:cs typeface="Arial" pitchFamily="34" charset="0"/>
                      </a:rPr>
                      <a:t>Add arc</a:t>
                    </a:r>
                  </a:p>
                </p:txBody>
              </p:sp>
            </p:grpSp>
          </p:grpSp>
          <p:grpSp>
            <p:nvGrpSpPr>
              <p:cNvPr id="10" name="Group 432"/>
              <p:cNvGrpSpPr>
                <a:grpSpLocks/>
              </p:cNvGrpSpPr>
              <p:nvPr/>
            </p:nvGrpSpPr>
            <p:grpSpPr bwMode="auto">
              <a:xfrm>
                <a:off x="198440" y="2346326"/>
                <a:ext cx="6067425" cy="3787779"/>
                <a:chOff x="125" y="1478"/>
                <a:chExt cx="3822" cy="2386"/>
              </a:xfrm>
            </p:grpSpPr>
            <p:grpSp>
              <p:nvGrpSpPr>
                <p:cNvPr id="11" name="Group 413"/>
                <p:cNvGrpSpPr>
                  <a:grpSpLocks/>
                </p:cNvGrpSpPr>
                <p:nvPr/>
              </p:nvGrpSpPr>
              <p:grpSpPr bwMode="auto">
                <a:xfrm>
                  <a:off x="1874" y="2195"/>
                  <a:ext cx="714" cy="291"/>
                  <a:chOff x="1913" y="2147"/>
                  <a:chExt cx="714" cy="291"/>
                </a:xfrm>
              </p:grpSpPr>
              <p:sp>
                <p:nvSpPr>
                  <p:cNvPr id="9331" name="Freeform 281"/>
                  <p:cNvSpPr>
                    <a:spLocks/>
                  </p:cNvSpPr>
                  <p:nvPr/>
                </p:nvSpPr>
                <p:spPr bwMode="auto">
                  <a:xfrm>
                    <a:off x="1913" y="2269"/>
                    <a:ext cx="432" cy="124"/>
                  </a:xfrm>
                  <a:custGeom>
                    <a:avLst/>
                    <a:gdLst>
                      <a:gd name="T0" fmla="*/ 0 w 432"/>
                      <a:gd name="T1" fmla="*/ 124 h 124"/>
                      <a:gd name="T2" fmla="*/ 432 w 432"/>
                      <a:gd name="T3" fmla="*/ 80 h 124"/>
                      <a:gd name="T4" fmla="*/ 352 w 432"/>
                      <a:gd name="T5" fmla="*/ 0 h 124"/>
                      <a:gd name="T6" fmla="*/ 0 w 432"/>
                      <a:gd name="T7" fmla="*/ 124 h 124"/>
                      <a:gd name="T8" fmla="*/ 0 60000 65536"/>
                      <a:gd name="T9" fmla="*/ 0 60000 65536"/>
                      <a:gd name="T10" fmla="*/ 0 60000 65536"/>
                      <a:gd name="T11" fmla="*/ 0 60000 65536"/>
                      <a:gd name="T12" fmla="*/ 0 w 432"/>
                      <a:gd name="T13" fmla="*/ 0 h 124"/>
                      <a:gd name="T14" fmla="*/ 432 w 432"/>
                      <a:gd name="T15" fmla="*/ 124 h 124"/>
                    </a:gdLst>
                    <a:ahLst/>
                    <a:cxnLst>
                      <a:cxn ang="T8">
                        <a:pos x="T0" y="T1"/>
                      </a:cxn>
                      <a:cxn ang="T9">
                        <a:pos x="T2" y="T3"/>
                      </a:cxn>
                      <a:cxn ang="T10">
                        <a:pos x="T4" y="T5"/>
                      </a:cxn>
                      <a:cxn ang="T11">
                        <a:pos x="T6" y="T7"/>
                      </a:cxn>
                    </a:cxnLst>
                    <a:rect l="T12" t="T13" r="T14" b="T15"/>
                    <a:pathLst>
                      <a:path w="432" h="124">
                        <a:moveTo>
                          <a:pt x="0" y="124"/>
                        </a:moveTo>
                        <a:lnTo>
                          <a:pt x="432" y="80"/>
                        </a:lnTo>
                        <a:lnTo>
                          <a:pt x="352" y="0"/>
                        </a:lnTo>
                        <a:lnTo>
                          <a:pt x="0" y="124"/>
                        </a:lnTo>
                        <a:close/>
                      </a:path>
                    </a:pathLst>
                  </a:custGeom>
                  <a:solidFill>
                    <a:srgbClr val="BFBFBF"/>
                  </a:solidFill>
                  <a:ln w="0">
                    <a:solidFill>
                      <a:srgbClr val="BFBFBF"/>
                    </a:solidFill>
                    <a:round/>
                    <a:headEnd/>
                    <a:tailEnd/>
                  </a:ln>
                </p:spPr>
                <p:txBody>
                  <a:bodyPr/>
                  <a:lstStyle/>
                  <a:p>
                    <a:pPr defTabSz="457200"/>
                    <a:endParaRPr lang="en-US" dirty="0">
                      <a:solidFill>
                        <a:prstClr val="black"/>
                      </a:solidFill>
                    </a:endParaRPr>
                  </a:p>
                </p:txBody>
              </p:sp>
              <p:sp>
                <p:nvSpPr>
                  <p:cNvPr id="9332" name="Line 23"/>
                  <p:cNvSpPr>
                    <a:spLocks noChangeShapeType="1"/>
                  </p:cNvSpPr>
                  <p:nvPr/>
                </p:nvSpPr>
                <p:spPr bwMode="auto">
                  <a:xfrm>
                    <a:off x="2087" y="2180"/>
                    <a:ext cx="199" cy="97"/>
                  </a:xfrm>
                  <a:prstGeom prst="line">
                    <a:avLst/>
                  </a:prstGeom>
                  <a:noFill/>
                  <a:ln w="23813">
                    <a:solidFill>
                      <a:srgbClr val="FF0000"/>
                    </a:solidFill>
                    <a:round/>
                    <a:headEnd/>
                    <a:tailEnd/>
                  </a:ln>
                </p:spPr>
                <p:txBody>
                  <a:bodyPr/>
                  <a:lstStyle/>
                  <a:p>
                    <a:pPr defTabSz="457200"/>
                    <a:endParaRPr lang="en-US" dirty="0">
                      <a:solidFill>
                        <a:prstClr val="black"/>
                      </a:solidFill>
                    </a:endParaRPr>
                  </a:p>
                </p:txBody>
              </p:sp>
              <p:grpSp>
                <p:nvGrpSpPr>
                  <p:cNvPr id="12" name="Group 397"/>
                  <p:cNvGrpSpPr>
                    <a:grpSpLocks/>
                  </p:cNvGrpSpPr>
                  <p:nvPr/>
                </p:nvGrpSpPr>
                <p:grpSpPr bwMode="auto">
                  <a:xfrm>
                    <a:off x="2132" y="2147"/>
                    <a:ext cx="495" cy="291"/>
                    <a:chOff x="2132" y="2147"/>
                    <a:chExt cx="495" cy="291"/>
                  </a:xfrm>
                </p:grpSpPr>
                <p:sp>
                  <p:nvSpPr>
                    <p:cNvPr id="9334" name="Line 170"/>
                    <p:cNvSpPr>
                      <a:spLocks noChangeShapeType="1"/>
                    </p:cNvSpPr>
                    <p:nvPr/>
                  </p:nvSpPr>
                  <p:spPr bwMode="auto">
                    <a:xfrm>
                      <a:off x="2378" y="2319"/>
                      <a:ext cx="249" cy="119"/>
                    </a:xfrm>
                    <a:prstGeom prst="line">
                      <a:avLst/>
                    </a:prstGeom>
                    <a:noFill/>
                    <a:ln w="23813">
                      <a:solidFill>
                        <a:srgbClr val="FF0000"/>
                      </a:solidFill>
                      <a:round/>
                      <a:headEnd/>
                      <a:tailEnd/>
                    </a:ln>
                  </p:spPr>
                  <p:txBody>
                    <a:bodyPr/>
                    <a:lstStyle/>
                    <a:p>
                      <a:pPr defTabSz="457200"/>
                      <a:endParaRPr lang="en-US" dirty="0">
                        <a:solidFill>
                          <a:prstClr val="black"/>
                        </a:solidFill>
                      </a:endParaRPr>
                    </a:p>
                  </p:txBody>
                </p:sp>
                <p:sp>
                  <p:nvSpPr>
                    <p:cNvPr id="9335" name="Line 51"/>
                    <p:cNvSpPr>
                      <a:spLocks noChangeShapeType="1"/>
                    </p:cNvSpPr>
                    <p:nvPr/>
                  </p:nvSpPr>
                  <p:spPr bwMode="auto">
                    <a:xfrm flipV="1">
                      <a:off x="2132" y="2147"/>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36" name="Freeform 157"/>
                    <p:cNvSpPr>
                      <a:spLocks/>
                    </p:cNvSpPr>
                    <p:nvPr/>
                  </p:nvSpPr>
                  <p:spPr bwMode="auto">
                    <a:xfrm>
                      <a:off x="2288" y="2199"/>
                      <a:ext cx="263" cy="74"/>
                    </a:xfrm>
                    <a:custGeom>
                      <a:avLst/>
                      <a:gdLst>
                        <a:gd name="T0" fmla="*/ 72 w 263"/>
                        <a:gd name="T1" fmla="*/ 5 h 74"/>
                        <a:gd name="T2" fmla="*/ 0 w 263"/>
                        <a:gd name="T3" fmla="*/ 39 h 74"/>
                        <a:gd name="T4" fmla="*/ 68 w 263"/>
                        <a:gd name="T5" fmla="*/ 70 h 74"/>
                        <a:gd name="T6" fmla="*/ 139 w 263"/>
                        <a:gd name="T7" fmla="*/ 39 h 74"/>
                        <a:gd name="T8" fmla="*/ 191 w 263"/>
                        <a:gd name="T9" fmla="*/ 74 h 74"/>
                        <a:gd name="T10" fmla="*/ 263 w 263"/>
                        <a:gd name="T11" fmla="*/ 39 h 74"/>
                        <a:gd name="T12" fmla="*/ 194 w 263"/>
                        <a:gd name="T13" fmla="*/ 0 h 74"/>
                        <a:gd name="T14" fmla="*/ 126 w 263"/>
                        <a:gd name="T15" fmla="*/ 31 h 74"/>
                        <a:gd name="T16" fmla="*/ 72 w 263"/>
                        <a:gd name="T17" fmla="*/ 5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5"/>
                          </a:moveTo>
                          <a:lnTo>
                            <a:pt x="0" y="39"/>
                          </a:lnTo>
                          <a:lnTo>
                            <a:pt x="68" y="70"/>
                          </a:lnTo>
                          <a:lnTo>
                            <a:pt x="139" y="39"/>
                          </a:lnTo>
                          <a:lnTo>
                            <a:pt x="191" y="74"/>
                          </a:lnTo>
                          <a:lnTo>
                            <a:pt x="263" y="39"/>
                          </a:lnTo>
                          <a:lnTo>
                            <a:pt x="194" y="0"/>
                          </a:lnTo>
                          <a:lnTo>
                            <a:pt x="126" y="31"/>
                          </a:lnTo>
                          <a:lnTo>
                            <a:pt x="72" y="5"/>
                          </a:lnTo>
                          <a:close/>
                        </a:path>
                      </a:pathLst>
                    </a:custGeom>
                    <a:solidFill>
                      <a:srgbClr val="80FFFF"/>
                    </a:solidFill>
                    <a:ln w="0">
                      <a:solidFill>
                        <a:srgbClr val="80FFFF"/>
                      </a:solidFill>
                      <a:round/>
                      <a:headEnd/>
                      <a:tailEnd/>
                    </a:ln>
                  </p:spPr>
                  <p:txBody>
                    <a:bodyPr/>
                    <a:lstStyle/>
                    <a:p>
                      <a:pPr defTabSz="457200"/>
                      <a:endParaRPr lang="en-US" dirty="0">
                        <a:solidFill>
                          <a:prstClr val="black"/>
                        </a:solidFill>
                      </a:endParaRPr>
                    </a:p>
                  </p:txBody>
                </p:sp>
                <p:sp>
                  <p:nvSpPr>
                    <p:cNvPr id="9337" name="Freeform 158"/>
                    <p:cNvSpPr>
                      <a:spLocks/>
                    </p:cNvSpPr>
                    <p:nvPr/>
                  </p:nvSpPr>
                  <p:spPr bwMode="auto">
                    <a:xfrm>
                      <a:off x="2158" y="2199"/>
                      <a:ext cx="263" cy="74"/>
                    </a:xfrm>
                    <a:custGeom>
                      <a:avLst/>
                      <a:gdLst>
                        <a:gd name="T0" fmla="*/ 74 w 263"/>
                        <a:gd name="T1" fmla="*/ 5 h 74"/>
                        <a:gd name="T2" fmla="*/ 0 w 263"/>
                        <a:gd name="T3" fmla="*/ 39 h 74"/>
                        <a:gd name="T4" fmla="*/ 68 w 263"/>
                        <a:gd name="T5" fmla="*/ 70 h 74"/>
                        <a:gd name="T6" fmla="*/ 139 w 263"/>
                        <a:gd name="T7" fmla="*/ 39 h 74"/>
                        <a:gd name="T8" fmla="*/ 193 w 263"/>
                        <a:gd name="T9" fmla="*/ 74 h 74"/>
                        <a:gd name="T10" fmla="*/ 263 w 263"/>
                        <a:gd name="T11" fmla="*/ 39 h 74"/>
                        <a:gd name="T12" fmla="*/ 194 w 263"/>
                        <a:gd name="T13" fmla="*/ 0 h 74"/>
                        <a:gd name="T14" fmla="*/ 128 w 263"/>
                        <a:gd name="T15" fmla="*/ 31 h 74"/>
                        <a:gd name="T16" fmla="*/ 74 w 263"/>
                        <a:gd name="T17" fmla="*/ 5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5"/>
                          </a:moveTo>
                          <a:lnTo>
                            <a:pt x="0" y="39"/>
                          </a:lnTo>
                          <a:lnTo>
                            <a:pt x="68" y="70"/>
                          </a:lnTo>
                          <a:lnTo>
                            <a:pt x="139" y="39"/>
                          </a:lnTo>
                          <a:lnTo>
                            <a:pt x="193" y="74"/>
                          </a:lnTo>
                          <a:lnTo>
                            <a:pt x="263" y="39"/>
                          </a:lnTo>
                          <a:lnTo>
                            <a:pt x="194" y="0"/>
                          </a:lnTo>
                          <a:lnTo>
                            <a:pt x="128" y="31"/>
                          </a:lnTo>
                          <a:lnTo>
                            <a:pt x="74" y="5"/>
                          </a:lnTo>
                          <a:close/>
                        </a:path>
                      </a:pathLst>
                    </a:custGeom>
                    <a:solidFill>
                      <a:srgbClr val="80FFFF"/>
                    </a:solidFill>
                    <a:ln w="0">
                      <a:solidFill>
                        <a:srgbClr val="80FFFF"/>
                      </a:solidFill>
                      <a:round/>
                      <a:headEnd/>
                      <a:tailEnd/>
                    </a:ln>
                  </p:spPr>
                  <p:txBody>
                    <a:bodyPr/>
                    <a:lstStyle/>
                    <a:p>
                      <a:pPr defTabSz="457200"/>
                      <a:endParaRPr lang="en-US" dirty="0">
                        <a:solidFill>
                          <a:prstClr val="black"/>
                        </a:solidFill>
                      </a:endParaRPr>
                    </a:p>
                  </p:txBody>
                </p:sp>
                <p:sp>
                  <p:nvSpPr>
                    <p:cNvPr id="9338" name="Freeform 282"/>
                    <p:cNvSpPr>
                      <a:spLocks/>
                    </p:cNvSpPr>
                    <p:nvPr/>
                  </p:nvSpPr>
                  <p:spPr bwMode="auto">
                    <a:xfrm>
                      <a:off x="2356" y="2234"/>
                      <a:ext cx="72" cy="117"/>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pPr defTabSz="457200"/>
                      <a:endParaRPr lang="en-US" dirty="0">
                        <a:solidFill>
                          <a:prstClr val="black"/>
                        </a:solidFill>
                      </a:endParaRPr>
                    </a:p>
                  </p:txBody>
                </p:sp>
                <p:sp>
                  <p:nvSpPr>
                    <p:cNvPr id="9339" name="Freeform 283"/>
                    <p:cNvSpPr>
                      <a:spLocks/>
                    </p:cNvSpPr>
                    <p:nvPr/>
                  </p:nvSpPr>
                  <p:spPr bwMode="auto">
                    <a:xfrm>
                      <a:off x="2428" y="2236"/>
                      <a:ext cx="51" cy="113"/>
                    </a:xfrm>
                    <a:custGeom>
                      <a:avLst/>
                      <a:gdLst>
                        <a:gd name="T0" fmla="*/ 51 w 51"/>
                        <a:gd name="T1" fmla="*/ 113 h 113"/>
                        <a:gd name="T2" fmla="*/ 51 w 51"/>
                        <a:gd name="T3" fmla="*/ 31 h 113"/>
                        <a:gd name="T4" fmla="*/ 0 w 51"/>
                        <a:gd name="T5" fmla="*/ 0 h 113"/>
                        <a:gd name="T6" fmla="*/ 0 w 51"/>
                        <a:gd name="T7" fmla="*/ 81 h 113"/>
                        <a:gd name="T8" fmla="*/ 51 w 51"/>
                        <a:gd name="T9" fmla="*/ 113 h 113"/>
                        <a:gd name="T10" fmla="*/ 0 60000 65536"/>
                        <a:gd name="T11" fmla="*/ 0 60000 65536"/>
                        <a:gd name="T12" fmla="*/ 0 60000 65536"/>
                        <a:gd name="T13" fmla="*/ 0 60000 65536"/>
                        <a:gd name="T14" fmla="*/ 0 60000 65536"/>
                        <a:gd name="T15" fmla="*/ 0 w 51"/>
                        <a:gd name="T16" fmla="*/ 0 h 113"/>
                        <a:gd name="T17" fmla="*/ 51 w 51"/>
                        <a:gd name="T18" fmla="*/ 113 h 113"/>
                      </a:gdLst>
                      <a:ahLst/>
                      <a:cxnLst>
                        <a:cxn ang="T10">
                          <a:pos x="T0" y="T1"/>
                        </a:cxn>
                        <a:cxn ang="T11">
                          <a:pos x="T2" y="T3"/>
                        </a:cxn>
                        <a:cxn ang="T12">
                          <a:pos x="T4" y="T5"/>
                        </a:cxn>
                        <a:cxn ang="T13">
                          <a:pos x="T6" y="T7"/>
                        </a:cxn>
                        <a:cxn ang="T14">
                          <a:pos x="T8" y="T9"/>
                        </a:cxn>
                      </a:cxnLst>
                      <a:rect l="T15" t="T16" r="T17" b="T18"/>
                      <a:pathLst>
                        <a:path w="51" h="113">
                          <a:moveTo>
                            <a:pt x="51" y="113"/>
                          </a:moveTo>
                          <a:lnTo>
                            <a:pt x="51" y="31"/>
                          </a:lnTo>
                          <a:lnTo>
                            <a:pt x="0" y="0"/>
                          </a:lnTo>
                          <a:lnTo>
                            <a:pt x="0" y="81"/>
                          </a:lnTo>
                          <a:lnTo>
                            <a:pt x="51" y="113"/>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340" name="Freeform 284"/>
                    <p:cNvSpPr>
                      <a:spLocks/>
                    </p:cNvSpPr>
                    <p:nvPr/>
                  </p:nvSpPr>
                  <p:spPr bwMode="auto">
                    <a:xfrm>
                      <a:off x="2479" y="2234"/>
                      <a:ext cx="72" cy="117"/>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pPr defTabSz="457200"/>
                      <a:endParaRPr lang="en-US" dirty="0">
                        <a:solidFill>
                          <a:prstClr val="black"/>
                        </a:solidFill>
                      </a:endParaRPr>
                    </a:p>
                  </p:txBody>
                </p:sp>
                <p:sp>
                  <p:nvSpPr>
                    <p:cNvPr id="9341" name="Freeform 285"/>
                    <p:cNvSpPr>
                      <a:spLocks/>
                    </p:cNvSpPr>
                    <p:nvPr/>
                  </p:nvSpPr>
                  <p:spPr bwMode="auto">
                    <a:xfrm>
                      <a:off x="2288" y="2193"/>
                      <a:ext cx="263" cy="74"/>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close/>
                        </a:path>
                      </a:pathLst>
                    </a:custGeom>
                    <a:solidFill>
                      <a:srgbClr val="ABABAB"/>
                    </a:solidFill>
                    <a:ln w="0">
                      <a:solidFill>
                        <a:srgbClr val="ABABAB"/>
                      </a:solidFill>
                      <a:round/>
                      <a:headEnd/>
                      <a:tailEnd/>
                    </a:ln>
                  </p:spPr>
                  <p:txBody>
                    <a:bodyPr/>
                    <a:lstStyle/>
                    <a:p>
                      <a:pPr defTabSz="457200"/>
                      <a:endParaRPr lang="en-US" dirty="0">
                        <a:solidFill>
                          <a:prstClr val="black"/>
                        </a:solidFill>
                      </a:endParaRPr>
                    </a:p>
                  </p:txBody>
                </p:sp>
                <p:sp>
                  <p:nvSpPr>
                    <p:cNvPr id="9342" name="Freeform 286"/>
                    <p:cNvSpPr>
                      <a:spLocks/>
                    </p:cNvSpPr>
                    <p:nvPr/>
                  </p:nvSpPr>
                  <p:spPr bwMode="auto">
                    <a:xfrm>
                      <a:off x="2288" y="2193"/>
                      <a:ext cx="263" cy="74"/>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path>
                      </a:pathLst>
                    </a:custGeom>
                    <a:noFill/>
                    <a:ln w="3175">
                      <a:solidFill>
                        <a:srgbClr val="000000"/>
                      </a:solidFill>
                      <a:round/>
                      <a:headEnd/>
                      <a:tailEnd/>
                    </a:ln>
                  </p:spPr>
                  <p:txBody>
                    <a:bodyPr/>
                    <a:lstStyle/>
                    <a:p>
                      <a:pPr defTabSz="457200"/>
                      <a:endParaRPr lang="en-US" dirty="0">
                        <a:solidFill>
                          <a:prstClr val="black"/>
                        </a:solidFill>
                      </a:endParaRPr>
                    </a:p>
                  </p:txBody>
                </p:sp>
                <p:sp>
                  <p:nvSpPr>
                    <p:cNvPr id="9343" name="Freeform 287"/>
                    <p:cNvSpPr>
                      <a:spLocks/>
                    </p:cNvSpPr>
                    <p:nvPr/>
                  </p:nvSpPr>
                  <p:spPr bwMode="auto">
                    <a:xfrm>
                      <a:off x="2156" y="2234"/>
                      <a:ext cx="72" cy="117"/>
                    </a:xfrm>
                    <a:custGeom>
                      <a:avLst/>
                      <a:gdLst>
                        <a:gd name="T0" fmla="*/ 72 w 72"/>
                        <a:gd name="T1" fmla="*/ 117 h 117"/>
                        <a:gd name="T2" fmla="*/ 72 w 72"/>
                        <a:gd name="T3" fmla="*/ 33 h 117"/>
                        <a:gd name="T4" fmla="*/ 0 w 72"/>
                        <a:gd name="T5" fmla="*/ 0 h 117"/>
                        <a:gd name="T6" fmla="*/ 0 w 72"/>
                        <a:gd name="T7" fmla="*/ 83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3"/>
                          </a:lnTo>
                          <a:lnTo>
                            <a:pt x="0" y="0"/>
                          </a:lnTo>
                          <a:lnTo>
                            <a:pt x="0" y="83"/>
                          </a:lnTo>
                          <a:lnTo>
                            <a:pt x="72" y="117"/>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344" name="Freeform 288"/>
                    <p:cNvSpPr>
                      <a:spLocks/>
                    </p:cNvSpPr>
                    <p:nvPr/>
                  </p:nvSpPr>
                  <p:spPr bwMode="auto">
                    <a:xfrm>
                      <a:off x="2228" y="2234"/>
                      <a:ext cx="71" cy="117"/>
                    </a:xfrm>
                    <a:custGeom>
                      <a:avLst/>
                      <a:gdLst>
                        <a:gd name="T0" fmla="*/ 0 w 71"/>
                        <a:gd name="T1" fmla="*/ 117 h 117"/>
                        <a:gd name="T2" fmla="*/ 0 w 71"/>
                        <a:gd name="T3" fmla="*/ 33 h 117"/>
                        <a:gd name="T4" fmla="*/ 71 w 71"/>
                        <a:gd name="T5" fmla="*/ 0 h 117"/>
                        <a:gd name="T6" fmla="*/ 71 w 71"/>
                        <a:gd name="T7" fmla="*/ 83 h 117"/>
                        <a:gd name="T8" fmla="*/ 0 w 71"/>
                        <a:gd name="T9" fmla="*/ 117 h 117"/>
                        <a:gd name="T10" fmla="*/ 0 60000 65536"/>
                        <a:gd name="T11" fmla="*/ 0 60000 65536"/>
                        <a:gd name="T12" fmla="*/ 0 60000 65536"/>
                        <a:gd name="T13" fmla="*/ 0 60000 65536"/>
                        <a:gd name="T14" fmla="*/ 0 60000 65536"/>
                        <a:gd name="T15" fmla="*/ 0 w 71"/>
                        <a:gd name="T16" fmla="*/ 0 h 117"/>
                        <a:gd name="T17" fmla="*/ 71 w 71"/>
                        <a:gd name="T18" fmla="*/ 117 h 117"/>
                      </a:gdLst>
                      <a:ahLst/>
                      <a:cxnLst>
                        <a:cxn ang="T10">
                          <a:pos x="T0" y="T1"/>
                        </a:cxn>
                        <a:cxn ang="T11">
                          <a:pos x="T2" y="T3"/>
                        </a:cxn>
                        <a:cxn ang="T12">
                          <a:pos x="T4" y="T5"/>
                        </a:cxn>
                        <a:cxn ang="T13">
                          <a:pos x="T6" y="T7"/>
                        </a:cxn>
                        <a:cxn ang="T14">
                          <a:pos x="T8" y="T9"/>
                        </a:cxn>
                      </a:cxnLst>
                      <a:rect l="T15" t="T16" r="T17" b="T18"/>
                      <a:pathLst>
                        <a:path w="71" h="117">
                          <a:moveTo>
                            <a:pt x="0" y="117"/>
                          </a:moveTo>
                          <a:lnTo>
                            <a:pt x="0" y="33"/>
                          </a:lnTo>
                          <a:lnTo>
                            <a:pt x="71" y="0"/>
                          </a:lnTo>
                          <a:lnTo>
                            <a:pt x="71" y="83"/>
                          </a:lnTo>
                          <a:lnTo>
                            <a:pt x="0" y="117"/>
                          </a:lnTo>
                          <a:close/>
                        </a:path>
                      </a:pathLst>
                    </a:custGeom>
                    <a:solidFill>
                      <a:srgbClr val="707070"/>
                    </a:solidFill>
                    <a:ln w="0">
                      <a:solidFill>
                        <a:srgbClr val="707070"/>
                      </a:solidFill>
                      <a:round/>
                      <a:headEnd/>
                      <a:tailEnd/>
                    </a:ln>
                  </p:spPr>
                  <p:txBody>
                    <a:bodyPr/>
                    <a:lstStyle/>
                    <a:p>
                      <a:pPr defTabSz="457200"/>
                      <a:endParaRPr lang="en-US" dirty="0">
                        <a:solidFill>
                          <a:prstClr val="black"/>
                        </a:solidFill>
                      </a:endParaRPr>
                    </a:p>
                  </p:txBody>
                </p:sp>
                <p:sp>
                  <p:nvSpPr>
                    <p:cNvPr id="9345" name="Freeform 289"/>
                    <p:cNvSpPr>
                      <a:spLocks/>
                    </p:cNvSpPr>
                    <p:nvPr/>
                  </p:nvSpPr>
                  <p:spPr bwMode="auto">
                    <a:xfrm>
                      <a:off x="2158" y="2193"/>
                      <a:ext cx="263" cy="74"/>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close/>
                        </a:path>
                      </a:pathLst>
                    </a:custGeom>
                    <a:solidFill>
                      <a:srgbClr val="ABABAB"/>
                    </a:solidFill>
                    <a:ln w="0">
                      <a:solidFill>
                        <a:srgbClr val="ABABAB"/>
                      </a:solidFill>
                      <a:round/>
                      <a:headEnd/>
                      <a:tailEnd/>
                    </a:ln>
                  </p:spPr>
                  <p:txBody>
                    <a:bodyPr/>
                    <a:lstStyle/>
                    <a:p>
                      <a:pPr defTabSz="457200"/>
                      <a:endParaRPr lang="en-US" dirty="0">
                        <a:solidFill>
                          <a:prstClr val="black"/>
                        </a:solidFill>
                      </a:endParaRPr>
                    </a:p>
                  </p:txBody>
                </p:sp>
                <p:sp>
                  <p:nvSpPr>
                    <p:cNvPr id="9346" name="Freeform 290"/>
                    <p:cNvSpPr>
                      <a:spLocks/>
                    </p:cNvSpPr>
                    <p:nvPr/>
                  </p:nvSpPr>
                  <p:spPr bwMode="auto">
                    <a:xfrm>
                      <a:off x="2158" y="2193"/>
                      <a:ext cx="263" cy="74"/>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path>
                      </a:pathLst>
                    </a:custGeom>
                    <a:noFill/>
                    <a:ln w="3175">
                      <a:solidFill>
                        <a:srgbClr val="000000"/>
                      </a:solidFill>
                      <a:round/>
                      <a:headEnd/>
                      <a:tailEnd/>
                    </a:ln>
                  </p:spPr>
                  <p:txBody>
                    <a:bodyPr/>
                    <a:lstStyle/>
                    <a:p>
                      <a:pPr defTabSz="457200"/>
                      <a:endParaRPr lang="en-US" dirty="0">
                        <a:solidFill>
                          <a:prstClr val="black"/>
                        </a:solidFill>
                      </a:endParaRPr>
                    </a:p>
                  </p:txBody>
                </p:sp>
                <p:sp>
                  <p:nvSpPr>
                    <p:cNvPr id="9347" name="Freeform 291"/>
                    <p:cNvSpPr>
                      <a:spLocks/>
                    </p:cNvSpPr>
                    <p:nvPr/>
                  </p:nvSpPr>
                  <p:spPr bwMode="auto">
                    <a:xfrm>
                      <a:off x="2291" y="2239"/>
                      <a:ext cx="73" cy="117"/>
                    </a:xfrm>
                    <a:custGeom>
                      <a:avLst/>
                      <a:gdLst>
                        <a:gd name="T0" fmla="*/ 73 w 73"/>
                        <a:gd name="T1" fmla="*/ 117 h 117"/>
                        <a:gd name="T2" fmla="*/ 73 w 73"/>
                        <a:gd name="T3" fmla="*/ 36 h 117"/>
                        <a:gd name="T4" fmla="*/ 0 w 73"/>
                        <a:gd name="T5" fmla="*/ 0 h 117"/>
                        <a:gd name="T6" fmla="*/ 0 w 73"/>
                        <a:gd name="T7" fmla="*/ 84 h 117"/>
                        <a:gd name="T8" fmla="*/ 73 w 73"/>
                        <a:gd name="T9" fmla="*/ 117 h 117"/>
                        <a:gd name="T10" fmla="*/ 0 60000 65536"/>
                        <a:gd name="T11" fmla="*/ 0 60000 65536"/>
                        <a:gd name="T12" fmla="*/ 0 60000 65536"/>
                        <a:gd name="T13" fmla="*/ 0 60000 65536"/>
                        <a:gd name="T14" fmla="*/ 0 60000 65536"/>
                        <a:gd name="T15" fmla="*/ 0 w 73"/>
                        <a:gd name="T16" fmla="*/ 0 h 117"/>
                        <a:gd name="T17" fmla="*/ 73 w 73"/>
                        <a:gd name="T18" fmla="*/ 117 h 117"/>
                      </a:gdLst>
                      <a:ahLst/>
                      <a:cxnLst>
                        <a:cxn ang="T10">
                          <a:pos x="T0" y="T1"/>
                        </a:cxn>
                        <a:cxn ang="T11">
                          <a:pos x="T2" y="T3"/>
                        </a:cxn>
                        <a:cxn ang="T12">
                          <a:pos x="T4" y="T5"/>
                        </a:cxn>
                        <a:cxn ang="T13">
                          <a:pos x="T6" y="T7"/>
                        </a:cxn>
                        <a:cxn ang="T14">
                          <a:pos x="T8" y="T9"/>
                        </a:cxn>
                      </a:cxnLst>
                      <a:rect l="T15" t="T16" r="T17" b="T18"/>
                      <a:pathLst>
                        <a:path w="73" h="117">
                          <a:moveTo>
                            <a:pt x="73" y="117"/>
                          </a:moveTo>
                          <a:lnTo>
                            <a:pt x="73" y="36"/>
                          </a:lnTo>
                          <a:lnTo>
                            <a:pt x="0" y="0"/>
                          </a:lnTo>
                          <a:lnTo>
                            <a:pt x="0" y="84"/>
                          </a:lnTo>
                          <a:lnTo>
                            <a:pt x="73" y="117"/>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grpSp>
            </p:grpSp>
            <p:grpSp>
              <p:nvGrpSpPr>
                <p:cNvPr id="13" name="Group 431"/>
                <p:cNvGrpSpPr>
                  <a:grpSpLocks/>
                </p:cNvGrpSpPr>
                <p:nvPr/>
              </p:nvGrpSpPr>
              <p:grpSpPr bwMode="auto">
                <a:xfrm>
                  <a:off x="125" y="1478"/>
                  <a:ext cx="3822" cy="2386"/>
                  <a:chOff x="125" y="1478"/>
                  <a:chExt cx="3822" cy="2386"/>
                </a:xfrm>
              </p:grpSpPr>
              <p:grpSp>
                <p:nvGrpSpPr>
                  <p:cNvPr id="14" name="Group 430"/>
                  <p:cNvGrpSpPr>
                    <a:grpSpLocks/>
                  </p:cNvGrpSpPr>
                  <p:nvPr/>
                </p:nvGrpSpPr>
                <p:grpSpPr bwMode="auto">
                  <a:xfrm>
                    <a:off x="125" y="2742"/>
                    <a:ext cx="1586" cy="1122"/>
                    <a:chOff x="125" y="2742"/>
                    <a:chExt cx="1586" cy="1122"/>
                  </a:xfrm>
                </p:grpSpPr>
                <p:sp>
                  <p:nvSpPr>
                    <p:cNvPr id="9258" name="Text Box 6"/>
                    <p:cNvSpPr txBox="1">
                      <a:spLocks noChangeArrowheads="1"/>
                    </p:cNvSpPr>
                    <p:nvPr/>
                  </p:nvSpPr>
                  <p:spPr bwMode="auto">
                    <a:xfrm>
                      <a:off x="125" y="3514"/>
                      <a:ext cx="1048" cy="301"/>
                    </a:xfrm>
                    <a:prstGeom prst="rect">
                      <a:avLst/>
                    </a:prstGeom>
                    <a:noFill/>
                    <a:ln w="9525">
                      <a:noFill/>
                      <a:miter lim="800000"/>
                      <a:headEnd/>
                      <a:tailEnd/>
                    </a:ln>
                  </p:spPr>
                  <p:txBody>
                    <a:bodyPr wrap="none">
                      <a:spAutoFit/>
                    </a:bodyPr>
                    <a:lstStyle/>
                    <a:p>
                      <a:pPr algn="ctr" defTabSz="457200" eaLnBrk="0" hangingPunct="0"/>
                      <a:r>
                        <a:rPr lang="en-US" sz="1200" dirty="0">
                          <a:solidFill>
                            <a:srgbClr val="000000"/>
                          </a:solidFill>
                          <a:latin typeface="Arial" pitchFamily="34" charset="0"/>
                          <a:cs typeface="Arial" pitchFamily="34" charset="0"/>
                        </a:rPr>
                        <a:t>Enhanced capabilities</a:t>
                      </a:r>
                    </a:p>
                    <a:p>
                      <a:pPr algn="ctr" defTabSz="457200" eaLnBrk="0" hangingPunct="0"/>
                      <a:r>
                        <a:rPr lang="en-US" sz="1200" dirty="0">
                          <a:solidFill>
                            <a:srgbClr val="000000"/>
                          </a:solidFill>
                          <a:latin typeface="Arial" pitchFamily="34" charset="0"/>
                          <a:cs typeface="Arial" pitchFamily="34" charset="0"/>
                        </a:rPr>
                        <a:t>in existing Halls</a:t>
                      </a:r>
                    </a:p>
                  </p:txBody>
                </p:sp>
                <p:sp>
                  <p:nvSpPr>
                    <p:cNvPr id="9259" name="Line 11"/>
                    <p:cNvSpPr>
                      <a:spLocks noChangeShapeType="1"/>
                    </p:cNvSpPr>
                    <p:nvPr/>
                  </p:nvSpPr>
                  <p:spPr bwMode="auto">
                    <a:xfrm flipV="1">
                      <a:off x="832" y="3081"/>
                      <a:ext cx="870" cy="380"/>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260" name="Freeform 12"/>
                    <p:cNvSpPr>
                      <a:spLocks/>
                    </p:cNvSpPr>
                    <p:nvPr/>
                  </p:nvSpPr>
                  <p:spPr bwMode="auto">
                    <a:xfrm>
                      <a:off x="1295" y="3079"/>
                      <a:ext cx="416" cy="725"/>
                    </a:xfrm>
                    <a:custGeom>
                      <a:avLst/>
                      <a:gdLst>
                        <a:gd name="T0" fmla="*/ 0 w 416"/>
                        <a:gd name="T1" fmla="*/ 725 h 725"/>
                        <a:gd name="T2" fmla="*/ 356 w 416"/>
                        <a:gd name="T3" fmla="*/ 48 h 725"/>
                        <a:gd name="T4" fmla="*/ 358 w 416"/>
                        <a:gd name="T5" fmla="*/ 47 h 725"/>
                        <a:gd name="T6" fmla="*/ 362 w 416"/>
                        <a:gd name="T7" fmla="*/ 39 h 725"/>
                        <a:gd name="T8" fmla="*/ 373 w 416"/>
                        <a:gd name="T9" fmla="*/ 28 h 725"/>
                        <a:gd name="T10" fmla="*/ 390 w 416"/>
                        <a:gd name="T11" fmla="*/ 13 h 725"/>
                        <a:gd name="T12" fmla="*/ 416 w 416"/>
                        <a:gd name="T13" fmla="*/ 0 h 725"/>
                        <a:gd name="T14" fmla="*/ 0 60000 65536"/>
                        <a:gd name="T15" fmla="*/ 0 60000 65536"/>
                        <a:gd name="T16" fmla="*/ 0 60000 65536"/>
                        <a:gd name="T17" fmla="*/ 0 60000 65536"/>
                        <a:gd name="T18" fmla="*/ 0 60000 65536"/>
                        <a:gd name="T19" fmla="*/ 0 60000 65536"/>
                        <a:gd name="T20" fmla="*/ 0 60000 65536"/>
                        <a:gd name="T21" fmla="*/ 0 w 416"/>
                        <a:gd name="T22" fmla="*/ 0 h 725"/>
                        <a:gd name="T23" fmla="*/ 416 w 416"/>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725">
                          <a:moveTo>
                            <a:pt x="0" y="725"/>
                          </a:moveTo>
                          <a:lnTo>
                            <a:pt x="356" y="48"/>
                          </a:lnTo>
                          <a:lnTo>
                            <a:pt x="358" y="47"/>
                          </a:lnTo>
                          <a:lnTo>
                            <a:pt x="362" y="39"/>
                          </a:lnTo>
                          <a:lnTo>
                            <a:pt x="373" y="28"/>
                          </a:lnTo>
                          <a:lnTo>
                            <a:pt x="390" y="13"/>
                          </a:lnTo>
                          <a:lnTo>
                            <a:pt x="416" y="0"/>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261" name="Freeform 150"/>
                    <p:cNvSpPr>
                      <a:spLocks/>
                    </p:cNvSpPr>
                    <p:nvPr/>
                  </p:nvSpPr>
                  <p:spPr bwMode="auto">
                    <a:xfrm>
                      <a:off x="550" y="3066"/>
                      <a:ext cx="210" cy="54"/>
                    </a:xfrm>
                    <a:custGeom>
                      <a:avLst/>
                      <a:gdLst>
                        <a:gd name="T0" fmla="*/ 210 w 210"/>
                        <a:gd name="T1" fmla="*/ 0 h 54"/>
                        <a:gd name="T2" fmla="*/ 56 w 210"/>
                        <a:gd name="T3" fmla="*/ 0 h 54"/>
                        <a:gd name="T4" fmla="*/ 0 w 210"/>
                        <a:gd name="T5" fmla="*/ 54 h 54"/>
                        <a:gd name="T6" fmla="*/ 172 w 210"/>
                        <a:gd name="T7" fmla="*/ 54 h 54"/>
                        <a:gd name="T8" fmla="*/ 0 60000 65536"/>
                        <a:gd name="T9" fmla="*/ 0 60000 65536"/>
                        <a:gd name="T10" fmla="*/ 0 60000 65536"/>
                        <a:gd name="T11" fmla="*/ 0 60000 65536"/>
                        <a:gd name="T12" fmla="*/ 0 w 210"/>
                        <a:gd name="T13" fmla="*/ 0 h 54"/>
                        <a:gd name="T14" fmla="*/ 210 w 210"/>
                        <a:gd name="T15" fmla="*/ 54 h 54"/>
                      </a:gdLst>
                      <a:ahLst/>
                      <a:cxnLst>
                        <a:cxn ang="T8">
                          <a:pos x="T0" y="T1"/>
                        </a:cxn>
                        <a:cxn ang="T9">
                          <a:pos x="T2" y="T3"/>
                        </a:cxn>
                        <a:cxn ang="T10">
                          <a:pos x="T4" y="T5"/>
                        </a:cxn>
                        <a:cxn ang="T11">
                          <a:pos x="T6" y="T7"/>
                        </a:cxn>
                      </a:cxnLst>
                      <a:rect l="T12" t="T13" r="T14" b="T15"/>
                      <a:pathLst>
                        <a:path w="210" h="54">
                          <a:moveTo>
                            <a:pt x="210" y="0"/>
                          </a:moveTo>
                          <a:lnTo>
                            <a:pt x="56" y="0"/>
                          </a:lnTo>
                          <a:lnTo>
                            <a:pt x="0" y="54"/>
                          </a:lnTo>
                          <a:lnTo>
                            <a:pt x="172" y="54"/>
                          </a:lnTo>
                        </a:path>
                      </a:pathLst>
                    </a:custGeom>
                    <a:noFill/>
                    <a:ln w="17463">
                      <a:solidFill>
                        <a:srgbClr val="000000"/>
                      </a:solidFill>
                      <a:round/>
                      <a:headEnd/>
                      <a:tailEnd/>
                    </a:ln>
                  </p:spPr>
                  <p:txBody>
                    <a:bodyPr/>
                    <a:lstStyle/>
                    <a:p>
                      <a:pPr defTabSz="457200"/>
                      <a:endParaRPr lang="en-US" dirty="0">
                        <a:solidFill>
                          <a:prstClr val="black"/>
                        </a:solidFill>
                      </a:endParaRPr>
                    </a:p>
                  </p:txBody>
                </p:sp>
                <p:sp>
                  <p:nvSpPr>
                    <p:cNvPr id="9262" name="Freeform 151"/>
                    <p:cNvSpPr>
                      <a:spLocks/>
                    </p:cNvSpPr>
                    <p:nvPr/>
                  </p:nvSpPr>
                  <p:spPr bwMode="auto">
                    <a:xfrm>
                      <a:off x="782" y="3391"/>
                      <a:ext cx="196" cy="104"/>
                    </a:xfrm>
                    <a:custGeom>
                      <a:avLst/>
                      <a:gdLst>
                        <a:gd name="T0" fmla="*/ 144 w 196"/>
                        <a:gd name="T1" fmla="*/ 0 h 104"/>
                        <a:gd name="T2" fmla="*/ 0 w 196"/>
                        <a:gd name="T3" fmla="*/ 61 h 104"/>
                        <a:gd name="T4" fmla="*/ 46 w 196"/>
                        <a:gd name="T5" fmla="*/ 104 h 104"/>
                        <a:gd name="T6" fmla="*/ 196 w 196"/>
                        <a:gd name="T7" fmla="*/ 39 h 104"/>
                        <a:gd name="T8" fmla="*/ 0 60000 65536"/>
                        <a:gd name="T9" fmla="*/ 0 60000 65536"/>
                        <a:gd name="T10" fmla="*/ 0 60000 65536"/>
                        <a:gd name="T11" fmla="*/ 0 60000 65536"/>
                        <a:gd name="T12" fmla="*/ 0 w 196"/>
                        <a:gd name="T13" fmla="*/ 0 h 104"/>
                        <a:gd name="T14" fmla="*/ 196 w 196"/>
                        <a:gd name="T15" fmla="*/ 104 h 104"/>
                      </a:gdLst>
                      <a:ahLst/>
                      <a:cxnLst>
                        <a:cxn ang="T8">
                          <a:pos x="T0" y="T1"/>
                        </a:cxn>
                        <a:cxn ang="T9">
                          <a:pos x="T2" y="T3"/>
                        </a:cxn>
                        <a:cxn ang="T10">
                          <a:pos x="T4" y="T5"/>
                        </a:cxn>
                        <a:cxn ang="T11">
                          <a:pos x="T6" y="T7"/>
                        </a:cxn>
                      </a:cxnLst>
                      <a:rect l="T12" t="T13" r="T14" b="T15"/>
                      <a:pathLst>
                        <a:path w="196" h="104">
                          <a:moveTo>
                            <a:pt x="144" y="0"/>
                          </a:moveTo>
                          <a:lnTo>
                            <a:pt x="0" y="61"/>
                          </a:lnTo>
                          <a:lnTo>
                            <a:pt x="46" y="104"/>
                          </a:lnTo>
                          <a:lnTo>
                            <a:pt x="196" y="39"/>
                          </a:lnTo>
                        </a:path>
                      </a:pathLst>
                    </a:custGeom>
                    <a:noFill/>
                    <a:ln w="17463">
                      <a:solidFill>
                        <a:srgbClr val="000000"/>
                      </a:solidFill>
                      <a:round/>
                      <a:headEnd/>
                      <a:tailEnd/>
                    </a:ln>
                  </p:spPr>
                  <p:txBody>
                    <a:bodyPr/>
                    <a:lstStyle/>
                    <a:p>
                      <a:pPr defTabSz="457200"/>
                      <a:endParaRPr lang="en-US" dirty="0">
                        <a:solidFill>
                          <a:prstClr val="black"/>
                        </a:solidFill>
                      </a:endParaRPr>
                    </a:p>
                  </p:txBody>
                </p:sp>
                <p:sp>
                  <p:nvSpPr>
                    <p:cNvPr id="9263" name="Freeform 152"/>
                    <p:cNvSpPr>
                      <a:spLocks/>
                    </p:cNvSpPr>
                    <p:nvPr/>
                  </p:nvSpPr>
                  <p:spPr bwMode="auto">
                    <a:xfrm>
                      <a:off x="1234" y="3695"/>
                      <a:ext cx="171" cy="169"/>
                    </a:xfrm>
                    <a:custGeom>
                      <a:avLst/>
                      <a:gdLst>
                        <a:gd name="T0" fmla="*/ 78 w 171"/>
                        <a:gd name="T1" fmla="*/ 0 h 169"/>
                        <a:gd name="T2" fmla="*/ 0 w 171"/>
                        <a:gd name="T3" fmla="*/ 141 h 169"/>
                        <a:gd name="T4" fmla="*/ 97 w 171"/>
                        <a:gd name="T5" fmla="*/ 169 h 169"/>
                        <a:gd name="T6" fmla="*/ 171 w 171"/>
                        <a:gd name="T7" fmla="*/ 20 h 169"/>
                        <a:gd name="T8" fmla="*/ 0 60000 65536"/>
                        <a:gd name="T9" fmla="*/ 0 60000 65536"/>
                        <a:gd name="T10" fmla="*/ 0 60000 65536"/>
                        <a:gd name="T11" fmla="*/ 0 60000 65536"/>
                        <a:gd name="T12" fmla="*/ 0 w 171"/>
                        <a:gd name="T13" fmla="*/ 0 h 169"/>
                        <a:gd name="T14" fmla="*/ 171 w 171"/>
                        <a:gd name="T15" fmla="*/ 169 h 169"/>
                      </a:gdLst>
                      <a:ahLst/>
                      <a:cxnLst>
                        <a:cxn ang="T8">
                          <a:pos x="T0" y="T1"/>
                        </a:cxn>
                        <a:cxn ang="T9">
                          <a:pos x="T2" y="T3"/>
                        </a:cxn>
                        <a:cxn ang="T10">
                          <a:pos x="T4" y="T5"/>
                        </a:cxn>
                        <a:cxn ang="T11">
                          <a:pos x="T6" y="T7"/>
                        </a:cxn>
                      </a:cxnLst>
                      <a:rect l="T12" t="T13" r="T14" b="T15"/>
                      <a:pathLst>
                        <a:path w="171" h="169">
                          <a:moveTo>
                            <a:pt x="78" y="0"/>
                          </a:moveTo>
                          <a:lnTo>
                            <a:pt x="0" y="141"/>
                          </a:lnTo>
                          <a:lnTo>
                            <a:pt x="97" y="169"/>
                          </a:lnTo>
                          <a:lnTo>
                            <a:pt x="171" y="20"/>
                          </a:lnTo>
                        </a:path>
                      </a:pathLst>
                    </a:custGeom>
                    <a:noFill/>
                    <a:ln w="17463">
                      <a:solidFill>
                        <a:srgbClr val="000000"/>
                      </a:solidFill>
                      <a:round/>
                      <a:headEnd/>
                      <a:tailEnd/>
                    </a:ln>
                  </p:spPr>
                  <p:txBody>
                    <a:bodyPr/>
                    <a:lstStyle/>
                    <a:p>
                      <a:pPr defTabSz="457200"/>
                      <a:endParaRPr lang="en-US" dirty="0">
                        <a:solidFill>
                          <a:prstClr val="black"/>
                        </a:solidFill>
                      </a:endParaRPr>
                    </a:p>
                  </p:txBody>
                </p:sp>
                <p:sp>
                  <p:nvSpPr>
                    <p:cNvPr id="9264" name="Freeform 183"/>
                    <p:cNvSpPr>
                      <a:spLocks/>
                    </p:cNvSpPr>
                    <p:nvPr/>
                  </p:nvSpPr>
                  <p:spPr bwMode="auto">
                    <a:xfrm>
                      <a:off x="1507" y="3233"/>
                      <a:ext cx="41" cy="302"/>
                    </a:xfrm>
                    <a:custGeom>
                      <a:avLst/>
                      <a:gdLst>
                        <a:gd name="T0" fmla="*/ 41 w 41"/>
                        <a:gd name="T1" fmla="*/ 0 h 302"/>
                        <a:gd name="T2" fmla="*/ 41 w 41"/>
                        <a:gd name="T3" fmla="*/ 299 h 302"/>
                        <a:gd name="T4" fmla="*/ 18 w 41"/>
                        <a:gd name="T5" fmla="*/ 302 h 302"/>
                        <a:gd name="T6" fmla="*/ 4 w 41"/>
                        <a:gd name="T7" fmla="*/ 302 h 302"/>
                        <a:gd name="T8" fmla="*/ 0 w 41"/>
                        <a:gd name="T9" fmla="*/ 302 h 302"/>
                        <a:gd name="T10" fmla="*/ 0 w 41"/>
                        <a:gd name="T11" fmla="*/ 2 h 302"/>
                        <a:gd name="T12" fmla="*/ 41 w 41"/>
                        <a:gd name="T13" fmla="*/ 0 h 302"/>
                        <a:gd name="T14" fmla="*/ 0 60000 65536"/>
                        <a:gd name="T15" fmla="*/ 0 60000 65536"/>
                        <a:gd name="T16" fmla="*/ 0 60000 65536"/>
                        <a:gd name="T17" fmla="*/ 0 60000 65536"/>
                        <a:gd name="T18" fmla="*/ 0 60000 65536"/>
                        <a:gd name="T19" fmla="*/ 0 60000 65536"/>
                        <a:gd name="T20" fmla="*/ 0 60000 65536"/>
                        <a:gd name="T21" fmla="*/ 0 w 41"/>
                        <a:gd name="T22" fmla="*/ 0 h 302"/>
                        <a:gd name="T23" fmla="*/ 41 w 41"/>
                        <a:gd name="T24" fmla="*/ 302 h 3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02">
                          <a:moveTo>
                            <a:pt x="41" y="0"/>
                          </a:moveTo>
                          <a:lnTo>
                            <a:pt x="41" y="299"/>
                          </a:lnTo>
                          <a:lnTo>
                            <a:pt x="18" y="302"/>
                          </a:lnTo>
                          <a:lnTo>
                            <a:pt x="4" y="302"/>
                          </a:lnTo>
                          <a:lnTo>
                            <a:pt x="0" y="302"/>
                          </a:lnTo>
                          <a:lnTo>
                            <a:pt x="0" y="2"/>
                          </a:lnTo>
                          <a:lnTo>
                            <a:pt x="41" y="0"/>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265" name="Freeform 184"/>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266" name="Freeform 185"/>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267" name="Freeform 186"/>
                    <p:cNvSpPr>
                      <a:spLocks/>
                    </p:cNvSpPr>
                    <p:nvPr/>
                  </p:nvSpPr>
                  <p:spPr bwMode="auto">
                    <a:xfrm>
                      <a:off x="836" y="2864"/>
                      <a:ext cx="343" cy="352"/>
                    </a:xfrm>
                    <a:custGeom>
                      <a:avLst/>
                      <a:gdLst>
                        <a:gd name="T0" fmla="*/ 153 w 343"/>
                        <a:gd name="T1" fmla="*/ 352 h 352"/>
                        <a:gd name="T2" fmla="*/ 116 w 343"/>
                        <a:gd name="T3" fmla="*/ 349 h 352"/>
                        <a:gd name="T4" fmla="*/ 87 w 343"/>
                        <a:gd name="T5" fmla="*/ 339 h 352"/>
                        <a:gd name="T6" fmla="*/ 61 w 343"/>
                        <a:gd name="T7" fmla="*/ 328 h 352"/>
                        <a:gd name="T8" fmla="*/ 42 w 343"/>
                        <a:gd name="T9" fmla="*/ 315 h 352"/>
                        <a:gd name="T10" fmla="*/ 27 w 343"/>
                        <a:gd name="T11" fmla="*/ 301 h 352"/>
                        <a:gd name="T12" fmla="*/ 16 w 343"/>
                        <a:gd name="T13" fmla="*/ 288 h 352"/>
                        <a:gd name="T14" fmla="*/ 9 w 343"/>
                        <a:gd name="T15" fmla="*/ 275 h 352"/>
                        <a:gd name="T16" fmla="*/ 3 w 343"/>
                        <a:gd name="T17" fmla="*/ 263 h 352"/>
                        <a:gd name="T18" fmla="*/ 1 w 343"/>
                        <a:gd name="T19" fmla="*/ 256 h 352"/>
                        <a:gd name="T20" fmla="*/ 0 w 343"/>
                        <a:gd name="T21" fmla="*/ 254 h 352"/>
                        <a:gd name="T22" fmla="*/ 0 w 343"/>
                        <a:gd name="T23" fmla="*/ 0 h 352"/>
                        <a:gd name="T24" fmla="*/ 343 w 343"/>
                        <a:gd name="T25" fmla="*/ 2 h 352"/>
                        <a:gd name="T26" fmla="*/ 343 w 343"/>
                        <a:gd name="T27" fmla="*/ 226 h 352"/>
                        <a:gd name="T28" fmla="*/ 335 w 343"/>
                        <a:gd name="T29" fmla="*/ 243 h 352"/>
                        <a:gd name="T30" fmla="*/ 328 w 343"/>
                        <a:gd name="T31" fmla="*/ 260 h 352"/>
                        <a:gd name="T32" fmla="*/ 320 w 343"/>
                        <a:gd name="T33" fmla="*/ 273 h 352"/>
                        <a:gd name="T34" fmla="*/ 315 w 343"/>
                        <a:gd name="T35" fmla="*/ 282 h 352"/>
                        <a:gd name="T36" fmla="*/ 313 w 343"/>
                        <a:gd name="T37" fmla="*/ 286 h 352"/>
                        <a:gd name="T38" fmla="*/ 296 w 343"/>
                        <a:gd name="T39" fmla="*/ 302 h 352"/>
                        <a:gd name="T40" fmla="*/ 272 w 343"/>
                        <a:gd name="T41" fmla="*/ 315 h 352"/>
                        <a:gd name="T42" fmla="*/ 246 w 343"/>
                        <a:gd name="T43" fmla="*/ 326 h 352"/>
                        <a:gd name="T44" fmla="*/ 220 w 343"/>
                        <a:gd name="T45" fmla="*/ 336 h 352"/>
                        <a:gd name="T46" fmla="*/ 194 w 343"/>
                        <a:gd name="T47" fmla="*/ 343 h 352"/>
                        <a:gd name="T48" fmla="*/ 174 w 343"/>
                        <a:gd name="T49" fmla="*/ 349 h 352"/>
                        <a:gd name="T50" fmla="*/ 159 w 343"/>
                        <a:gd name="T51" fmla="*/ 351 h 352"/>
                        <a:gd name="T52" fmla="*/ 153 w 343"/>
                        <a:gd name="T53" fmla="*/ 352 h 3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3"/>
                        <a:gd name="T82" fmla="*/ 0 h 352"/>
                        <a:gd name="T83" fmla="*/ 343 w 343"/>
                        <a:gd name="T84" fmla="*/ 352 h 3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3" h="352">
                          <a:moveTo>
                            <a:pt x="153" y="352"/>
                          </a:moveTo>
                          <a:lnTo>
                            <a:pt x="116" y="349"/>
                          </a:lnTo>
                          <a:lnTo>
                            <a:pt x="87" y="339"/>
                          </a:lnTo>
                          <a:lnTo>
                            <a:pt x="61" y="328"/>
                          </a:lnTo>
                          <a:lnTo>
                            <a:pt x="42" y="315"/>
                          </a:lnTo>
                          <a:lnTo>
                            <a:pt x="27" y="301"/>
                          </a:lnTo>
                          <a:lnTo>
                            <a:pt x="16" y="288"/>
                          </a:lnTo>
                          <a:lnTo>
                            <a:pt x="9" y="275"/>
                          </a:lnTo>
                          <a:lnTo>
                            <a:pt x="3" y="263"/>
                          </a:lnTo>
                          <a:lnTo>
                            <a:pt x="1" y="256"/>
                          </a:lnTo>
                          <a:lnTo>
                            <a:pt x="0" y="254"/>
                          </a:lnTo>
                          <a:lnTo>
                            <a:pt x="0" y="0"/>
                          </a:lnTo>
                          <a:lnTo>
                            <a:pt x="343" y="2"/>
                          </a:lnTo>
                          <a:lnTo>
                            <a:pt x="343" y="226"/>
                          </a:lnTo>
                          <a:lnTo>
                            <a:pt x="335" y="243"/>
                          </a:lnTo>
                          <a:lnTo>
                            <a:pt x="328" y="260"/>
                          </a:lnTo>
                          <a:lnTo>
                            <a:pt x="320" y="273"/>
                          </a:lnTo>
                          <a:lnTo>
                            <a:pt x="315" y="282"/>
                          </a:lnTo>
                          <a:lnTo>
                            <a:pt x="313" y="286"/>
                          </a:lnTo>
                          <a:lnTo>
                            <a:pt x="296" y="302"/>
                          </a:lnTo>
                          <a:lnTo>
                            <a:pt x="272" y="315"/>
                          </a:lnTo>
                          <a:lnTo>
                            <a:pt x="246" y="326"/>
                          </a:lnTo>
                          <a:lnTo>
                            <a:pt x="220" y="336"/>
                          </a:lnTo>
                          <a:lnTo>
                            <a:pt x="194" y="343"/>
                          </a:lnTo>
                          <a:lnTo>
                            <a:pt x="174" y="349"/>
                          </a:lnTo>
                          <a:lnTo>
                            <a:pt x="159" y="351"/>
                          </a:lnTo>
                          <a:lnTo>
                            <a:pt x="153" y="352"/>
                          </a:lnTo>
                          <a:close/>
                        </a:path>
                      </a:pathLst>
                    </a:custGeom>
                    <a:solidFill>
                      <a:srgbClr val="202020"/>
                    </a:solidFill>
                    <a:ln w="0">
                      <a:solidFill>
                        <a:srgbClr val="202020"/>
                      </a:solidFill>
                      <a:round/>
                      <a:headEnd/>
                      <a:tailEnd/>
                    </a:ln>
                  </p:spPr>
                  <p:txBody>
                    <a:bodyPr/>
                    <a:lstStyle/>
                    <a:p>
                      <a:pPr defTabSz="457200"/>
                      <a:endParaRPr lang="en-US" dirty="0">
                        <a:solidFill>
                          <a:prstClr val="black"/>
                        </a:solidFill>
                      </a:endParaRPr>
                    </a:p>
                  </p:txBody>
                </p:sp>
                <p:sp>
                  <p:nvSpPr>
                    <p:cNvPr id="9268" name="Freeform 187"/>
                    <p:cNvSpPr>
                      <a:spLocks/>
                    </p:cNvSpPr>
                    <p:nvPr/>
                  </p:nvSpPr>
                  <p:spPr bwMode="auto">
                    <a:xfrm>
                      <a:off x="858" y="2866"/>
                      <a:ext cx="300" cy="349"/>
                    </a:xfrm>
                    <a:custGeom>
                      <a:avLst/>
                      <a:gdLst>
                        <a:gd name="T0" fmla="*/ 139 w 300"/>
                        <a:gd name="T1" fmla="*/ 349 h 349"/>
                        <a:gd name="T2" fmla="*/ 102 w 300"/>
                        <a:gd name="T3" fmla="*/ 345 h 349"/>
                        <a:gd name="T4" fmla="*/ 74 w 300"/>
                        <a:gd name="T5" fmla="*/ 337 h 349"/>
                        <a:gd name="T6" fmla="*/ 50 w 300"/>
                        <a:gd name="T7" fmla="*/ 326 h 349"/>
                        <a:gd name="T8" fmla="*/ 31 w 300"/>
                        <a:gd name="T9" fmla="*/ 313 h 349"/>
                        <a:gd name="T10" fmla="*/ 18 w 300"/>
                        <a:gd name="T11" fmla="*/ 299 h 349"/>
                        <a:gd name="T12" fmla="*/ 9 w 300"/>
                        <a:gd name="T13" fmla="*/ 286 h 349"/>
                        <a:gd name="T14" fmla="*/ 4 w 300"/>
                        <a:gd name="T15" fmla="*/ 276 h 349"/>
                        <a:gd name="T16" fmla="*/ 0 w 300"/>
                        <a:gd name="T17" fmla="*/ 269 h 349"/>
                        <a:gd name="T18" fmla="*/ 0 w 300"/>
                        <a:gd name="T19" fmla="*/ 265 h 349"/>
                        <a:gd name="T20" fmla="*/ 0 w 300"/>
                        <a:gd name="T21" fmla="*/ 0 h 349"/>
                        <a:gd name="T22" fmla="*/ 300 w 300"/>
                        <a:gd name="T23" fmla="*/ 0 h 349"/>
                        <a:gd name="T24" fmla="*/ 300 w 300"/>
                        <a:gd name="T25" fmla="*/ 213 h 349"/>
                        <a:gd name="T26" fmla="*/ 295 w 300"/>
                        <a:gd name="T27" fmla="*/ 228 h 349"/>
                        <a:gd name="T28" fmla="*/ 287 w 300"/>
                        <a:gd name="T29" fmla="*/ 245 h 349"/>
                        <a:gd name="T30" fmla="*/ 282 w 300"/>
                        <a:gd name="T31" fmla="*/ 258 h 349"/>
                        <a:gd name="T32" fmla="*/ 276 w 300"/>
                        <a:gd name="T33" fmla="*/ 267 h 349"/>
                        <a:gd name="T34" fmla="*/ 274 w 300"/>
                        <a:gd name="T35" fmla="*/ 271 h 349"/>
                        <a:gd name="T36" fmla="*/ 259 w 300"/>
                        <a:gd name="T37" fmla="*/ 286 h 349"/>
                        <a:gd name="T38" fmla="*/ 241 w 300"/>
                        <a:gd name="T39" fmla="*/ 299 h 349"/>
                        <a:gd name="T40" fmla="*/ 219 w 300"/>
                        <a:gd name="T41" fmla="*/ 312 h 349"/>
                        <a:gd name="T42" fmla="*/ 194 w 300"/>
                        <a:gd name="T43" fmla="*/ 324 h 349"/>
                        <a:gd name="T44" fmla="*/ 174 w 300"/>
                        <a:gd name="T45" fmla="*/ 334 h 349"/>
                        <a:gd name="T46" fmla="*/ 156 w 300"/>
                        <a:gd name="T47" fmla="*/ 341 h 349"/>
                        <a:gd name="T48" fmla="*/ 143 w 300"/>
                        <a:gd name="T49" fmla="*/ 347 h 349"/>
                        <a:gd name="T50" fmla="*/ 139 w 300"/>
                        <a:gd name="T51" fmla="*/ 349 h 3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0"/>
                        <a:gd name="T79" fmla="*/ 0 h 349"/>
                        <a:gd name="T80" fmla="*/ 300 w 300"/>
                        <a:gd name="T81" fmla="*/ 349 h 3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0" h="349">
                          <a:moveTo>
                            <a:pt x="139" y="349"/>
                          </a:moveTo>
                          <a:lnTo>
                            <a:pt x="102" y="345"/>
                          </a:lnTo>
                          <a:lnTo>
                            <a:pt x="74" y="337"/>
                          </a:lnTo>
                          <a:lnTo>
                            <a:pt x="50" y="326"/>
                          </a:lnTo>
                          <a:lnTo>
                            <a:pt x="31" y="313"/>
                          </a:lnTo>
                          <a:lnTo>
                            <a:pt x="18" y="299"/>
                          </a:lnTo>
                          <a:lnTo>
                            <a:pt x="9" y="286"/>
                          </a:lnTo>
                          <a:lnTo>
                            <a:pt x="4" y="276"/>
                          </a:lnTo>
                          <a:lnTo>
                            <a:pt x="0" y="269"/>
                          </a:lnTo>
                          <a:lnTo>
                            <a:pt x="0" y="265"/>
                          </a:lnTo>
                          <a:lnTo>
                            <a:pt x="0" y="0"/>
                          </a:lnTo>
                          <a:lnTo>
                            <a:pt x="300" y="0"/>
                          </a:lnTo>
                          <a:lnTo>
                            <a:pt x="300" y="213"/>
                          </a:lnTo>
                          <a:lnTo>
                            <a:pt x="295" y="228"/>
                          </a:lnTo>
                          <a:lnTo>
                            <a:pt x="287" y="245"/>
                          </a:lnTo>
                          <a:lnTo>
                            <a:pt x="282" y="258"/>
                          </a:lnTo>
                          <a:lnTo>
                            <a:pt x="276" y="267"/>
                          </a:lnTo>
                          <a:lnTo>
                            <a:pt x="274" y="271"/>
                          </a:lnTo>
                          <a:lnTo>
                            <a:pt x="259" y="286"/>
                          </a:lnTo>
                          <a:lnTo>
                            <a:pt x="241" y="299"/>
                          </a:lnTo>
                          <a:lnTo>
                            <a:pt x="219" y="312"/>
                          </a:lnTo>
                          <a:lnTo>
                            <a:pt x="194" y="324"/>
                          </a:lnTo>
                          <a:lnTo>
                            <a:pt x="174" y="334"/>
                          </a:lnTo>
                          <a:lnTo>
                            <a:pt x="156" y="341"/>
                          </a:lnTo>
                          <a:lnTo>
                            <a:pt x="143" y="347"/>
                          </a:lnTo>
                          <a:lnTo>
                            <a:pt x="139" y="349"/>
                          </a:lnTo>
                          <a:close/>
                        </a:path>
                      </a:pathLst>
                    </a:custGeom>
                    <a:solidFill>
                      <a:srgbClr val="404040"/>
                    </a:solidFill>
                    <a:ln w="0">
                      <a:solidFill>
                        <a:srgbClr val="404040"/>
                      </a:solidFill>
                      <a:round/>
                      <a:headEnd/>
                      <a:tailEnd/>
                    </a:ln>
                  </p:spPr>
                  <p:txBody>
                    <a:bodyPr/>
                    <a:lstStyle/>
                    <a:p>
                      <a:pPr defTabSz="457200"/>
                      <a:endParaRPr lang="en-US" dirty="0">
                        <a:solidFill>
                          <a:prstClr val="black"/>
                        </a:solidFill>
                      </a:endParaRPr>
                    </a:p>
                  </p:txBody>
                </p:sp>
                <p:sp>
                  <p:nvSpPr>
                    <p:cNvPr id="9269" name="Freeform 188"/>
                    <p:cNvSpPr>
                      <a:spLocks/>
                    </p:cNvSpPr>
                    <p:nvPr/>
                  </p:nvSpPr>
                  <p:spPr bwMode="auto">
                    <a:xfrm>
                      <a:off x="880" y="2866"/>
                      <a:ext cx="258" cy="347"/>
                    </a:xfrm>
                    <a:custGeom>
                      <a:avLst/>
                      <a:gdLst>
                        <a:gd name="T0" fmla="*/ 122 w 258"/>
                        <a:gd name="T1" fmla="*/ 347 h 347"/>
                        <a:gd name="T2" fmla="*/ 87 w 258"/>
                        <a:gd name="T3" fmla="*/ 343 h 347"/>
                        <a:gd name="T4" fmla="*/ 59 w 258"/>
                        <a:gd name="T5" fmla="*/ 336 h 347"/>
                        <a:gd name="T6" fmla="*/ 39 w 258"/>
                        <a:gd name="T7" fmla="*/ 324 h 347"/>
                        <a:gd name="T8" fmla="*/ 22 w 258"/>
                        <a:gd name="T9" fmla="*/ 313 h 347"/>
                        <a:gd name="T10" fmla="*/ 11 w 258"/>
                        <a:gd name="T11" fmla="*/ 300 h 347"/>
                        <a:gd name="T12" fmla="*/ 4 w 258"/>
                        <a:gd name="T13" fmla="*/ 289 h 347"/>
                        <a:gd name="T14" fmla="*/ 0 w 258"/>
                        <a:gd name="T15" fmla="*/ 282 h 347"/>
                        <a:gd name="T16" fmla="*/ 0 w 258"/>
                        <a:gd name="T17" fmla="*/ 280 h 347"/>
                        <a:gd name="T18" fmla="*/ 0 w 258"/>
                        <a:gd name="T19" fmla="*/ 0 h 347"/>
                        <a:gd name="T20" fmla="*/ 258 w 258"/>
                        <a:gd name="T21" fmla="*/ 0 h 347"/>
                        <a:gd name="T22" fmla="*/ 258 w 258"/>
                        <a:gd name="T23" fmla="*/ 204 h 347"/>
                        <a:gd name="T24" fmla="*/ 252 w 258"/>
                        <a:gd name="T25" fmla="*/ 217 h 347"/>
                        <a:gd name="T26" fmla="*/ 247 w 258"/>
                        <a:gd name="T27" fmla="*/ 232 h 347"/>
                        <a:gd name="T28" fmla="*/ 241 w 258"/>
                        <a:gd name="T29" fmla="*/ 243 h 347"/>
                        <a:gd name="T30" fmla="*/ 237 w 258"/>
                        <a:gd name="T31" fmla="*/ 252 h 347"/>
                        <a:gd name="T32" fmla="*/ 237 w 258"/>
                        <a:gd name="T33" fmla="*/ 256 h 347"/>
                        <a:gd name="T34" fmla="*/ 224 w 258"/>
                        <a:gd name="T35" fmla="*/ 271 h 347"/>
                        <a:gd name="T36" fmla="*/ 208 w 258"/>
                        <a:gd name="T37" fmla="*/ 284 h 347"/>
                        <a:gd name="T38" fmla="*/ 189 w 258"/>
                        <a:gd name="T39" fmla="*/ 300 h 347"/>
                        <a:gd name="T40" fmla="*/ 171 w 258"/>
                        <a:gd name="T41" fmla="*/ 315 h 347"/>
                        <a:gd name="T42" fmla="*/ 152 w 258"/>
                        <a:gd name="T43" fmla="*/ 328 h 347"/>
                        <a:gd name="T44" fmla="*/ 137 w 258"/>
                        <a:gd name="T45" fmla="*/ 337 h 347"/>
                        <a:gd name="T46" fmla="*/ 126 w 258"/>
                        <a:gd name="T47" fmla="*/ 345 h 347"/>
                        <a:gd name="T48" fmla="*/ 122 w 258"/>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8"/>
                        <a:gd name="T76" fmla="*/ 0 h 347"/>
                        <a:gd name="T77" fmla="*/ 258 w 258"/>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8" h="347">
                          <a:moveTo>
                            <a:pt x="122" y="347"/>
                          </a:moveTo>
                          <a:lnTo>
                            <a:pt x="87" y="343"/>
                          </a:lnTo>
                          <a:lnTo>
                            <a:pt x="59" y="336"/>
                          </a:lnTo>
                          <a:lnTo>
                            <a:pt x="39" y="324"/>
                          </a:lnTo>
                          <a:lnTo>
                            <a:pt x="22" y="313"/>
                          </a:lnTo>
                          <a:lnTo>
                            <a:pt x="11" y="300"/>
                          </a:lnTo>
                          <a:lnTo>
                            <a:pt x="4" y="289"/>
                          </a:lnTo>
                          <a:lnTo>
                            <a:pt x="0" y="282"/>
                          </a:lnTo>
                          <a:lnTo>
                            <a:pt x="0" y="280"/>
                          </a:lnTo>
                          <a:lnTo>
                            <a:pt x="0" y="0"/>
                          </a:lnTo>
                          <a:lnTo>
                            <a:pt x="258" y="0"/>
                          </a:lnTo>
                          <a:lnTo>
                            <a:pt x="258" y="204"/>
                          </a:lnTo>
                          <a:lnTo>
                            <a:pt x="252" y="217"/>
                          </a:lnTo>
                          <a:lnTo>
                            <a:pt x="247" y="232"/>
                          </a:lnTo>
                          <a:lnTo>
                            <a:pt x="241" y="243"/>
                          </a:lnTo>
                          <a:lnTo>
                            <a:pt x="237" y="252"/>
                          </a:lnTo>
                          <a:lnTo>
                            <a:pt x="237" y="256"/>
                          </a:lnTo>
                          <a:lnTo>
                            <a:pt x="224" y="271"/>
                          </a:lnTo>
                          <a:lnTo>
                            <a:pt x="208" y="284"/>
                          </a:lnTo>
                          <a:lnTo>
                            <a:pt x="189" y="300"/>
                          </a:lnTo>
                          <a:lnTo>
                            <a:pt x="171" y="315"/>
                          </a:lnTo>
                          <a:lnTo>
                            <a:pt x="152" y="328"/>
                          </a:lnTo>
                          <a:lnTo>
                            <a:pt x="137" y="337"/>
                          </a:lnTo>
                          <a:lnTo>
                            <a:pt x="126" y="345"/>
                          </a:lnTo>
                          <a:lnTo>
                            <a:pt x="122" y="347"/>
                          </a:lnTo>
                          <a:close/>
                        </a:path>
                      </a:pathLst>
                    </a:custGeom>
                    <a:solidFill>
                      <a:srgbClr val="606060"/>
                    </a:solidFill>
                    <a:ln w="0">
                      <a:solidFill>
                        <a:srgbClr val="606060"/>
                      </a:solidFill>
                      <a:round/>
                      <a:headEnd/>
                      <a:tailEnd/>
                    </a:ln>
                  </p:spPr>
                  <p:txBody>
                    <a:bodyPr/>
                    <a:lstStyle/>
                    <a:p>
                      <a:pPr defTabSz="457200"/>
                      <a:endParaRPr lang="en-US" dirty="0">
                        <a:solidFill>
                          <a:prstClr val="black"/>
                        </a:solidFill>
                      </a:endParaRPr>
                    </a:p>
                  </p:txBody>
                </p:sp>
                <p:sp>
                  <p:nvSpPr>
                    <p:cNvPr id="9270" name="Freeform 189"/>
                    <p:cNvSpPr>
                      <a:spLocks/>
                    </p:cNvSpPr>
                    <p:nvPr/>
                  </p:nvSpPr>
                  <p:spPr bwMode="auto">
                    <a:xfrm>
                      <a:off x="902" y="2866"/>
                      <a:ext cx="215" cy="347"/>
                    </a:xfrm>
                    <a:custGeom>
                      <a:avLst/>
                      <a:gdLst>
                        <a:gd name="T0" fmla="*/ 108 w 215"/>
                        <a:gd name="T1" fmla="*/ 347 h 347"/>
                        <a:gd name="T2" fmla="*/ 78 w 215"/>
                        <a:gd name="T3" fmla="*/ 343 h 347"/>
                        <a:gd name="T4" fmla="*/ 54 w 215"/>
                        <a:gd name="T5" fmla="*/ 337 h 347"/>
                        <a:gd name="T6" fmla="*/ 34 w 215"/>
                        <a:gd name="T7" fmla="*/ 328 h 347"/>
                        <a:gd name="T8" fmla="*/ 21 w 215"/>
                        <a:gd name="T9" fmla="*/ 319 h 347"/>
                        <a:gd name="T10" fmla="*/ 10 w 215"/>
                        <a:gd name="T11" fmla="*/ 310 h 347"/>
                        <a:gd name="T12" fmla="*/ 4 w 215"/>
                        <a:gd name="T13" fmla="*/ 300 h 347"/>
                        <a:gd name="T14" fmla="*/ 0 w 215"/>
                        <a:gd name="T15" fmla="*/ 295 h 347"/>
                        <a:gd name="T16" fmla="*/ 0 w 215"/>
                        <a:gd name="T17" fmla="*/ 293 h 347"/>
                        <a:gd name="T18" fmla="*/ 0 w 215"/>
                        <a:gd name="T19" fmla="*/ 0 h 347"/>
                        <a:gd name="T20" fmla="*/ 215 w 215"/>
                        <a:gd name="T21" fmla="*/ 0 h 347"/>
                        <a:gd name="T22" fmla="*/ 215 w 215"/>
                        <a:gd name="T23" fmla="*/ 193 h 347"/>
                        <a:gd name="T24" fmla="*/ 212 w 215"/>
                        <a:gd name="T25" fmla="*/ 206 h 347"/>
                        <a:gd name="T26" fmla="*/ 206 w 215"/>
                        <a:gd name="T27" fmla="*/ 217 h 347"/>
                        <a:gd name="T28" fmla="*/ 202 w 215"/>
                        <a:gd name="T29" fmla="*/ 230 h 347"/>
                        <a:gd name="T30" fmla="*/ 199 w 215"/>
                        <a:gd name="T31" fmla="*/ 239 h 347"/>
                        <a:gd name="T32" fmla="*/ 199 w 215"/>
                        <a:gd name="T33" fmla="*/ 243 h 347"/>
                        <a:gd name="T34" fmla="*/ 188 w 215"/>
                        <a:gd name="T35" fmla="*/ 254 h 347"/>
                        <a:gd name="T36" fmla="*/ 175 w 215"/>
                        <a:gd name="T37" fmla="*/ 271 h 347"/>
                        <a:gd name="T38" fmla="*/ 160 w 215"/>
                        <a:gd name="T39" fmla="*/ 287 h 347"/>
                        <a:gd name="T40" fmla="*/ 145 w 215"/>
                        <a:gd name="T41" fmla="*/ 304 h 347"/>
                        <a:gd name="T42" fmla="*/ 130 w 215"/>
                        <a:gd name="T43" fmla="*/ 321 h 347"/>
                        <a:gd name="T44" fmla="*/ 119 w 215"/>
                        <a:gd name="T45" fmla="*/ 334 h 347"/>
                        <a:gd name="T46" fmla="*/ 110 w 215"/>
                        <a:gd name="T47" fmla="*/ 343 h 347"/>
                        <a:gd name="T48" fmla="*/ 108 w 215"/>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
                        <a:gd name="T76" fmla="*/ 0 h 347"/>
                        <a:gd name="T77" fmla="*/ 215 w 215"/>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 h="347">
                          <a:moveTo>
                            <a:pt x="108" y="347"/>
                          </a:moveTo>
                          <a:lnTo>
                            <a:pt x="78" y="343"/>
                          </a:lnTo>
                          <a:lnTo>
                            <a:pt x="54" y="337"/>
                          </a:lnTo>
                          <a:lnTo>
                            <a:pt x="34" y="328"/>
                          </a:lnTo>
                          <a:lnTo>
                            <a:pt x="21" y="319"/>
                          </a:lnTo>
                          <a:lnTo>
                            <a:pt x="10" y="310"/>
                          </a:lnTo>
                          <a:lnTo>
                            <a:pt x="4" y="300"/>
                          </a:lnTo>
                          <a:lnTo>
                            <a:pt x="0" y="295"/>
                          </a:lnTo>
                          <a:lnTo>
                            <a:pt x="0" y="293"/>
                          </a:lnTo>
                          <a:lnTo>
                            <a:pt x="0" y="0"/>
                          </a:lnTo>
                          <a:lnTo>
                            <a:pt x="215" y="0"/>
                          </a:lnTo>
                          <a:lnTo>
                            <a:pt x="215" y="193"/>
                          </a:lnTo>
                          <a:lnTo>
                            <a:pt x="212" y="206"/>
                          </a:lnTo>
                          <a:lnTo>
                            <a:pt x="206" y="217"/>
                          </a:lnTo>
                          <a:lnTo>
                            <a:pt x="202" y="230"/>
                          </a:lnTo>
                          <a:lnTo>
                            <a:pt x="199" y="239"/>
                          </a:lnTo>
                          <a:lnTo>
                            <a:pt x="199" y="243"/>
                          </a:lnTo>
                          <a:lnTo>
                            <a:pt x="188" y="254"/>
                          </a:lnTo>
                          <a:lnTo>
                            <a:pt x="175" y="271"/>
                          </a:lnTo>
                          <a:lnTo>
                            <a:pt x="160" y="287"/>
                          </a:lnTo>
                          <a:lnTo>
                            <a:pt x="145" y="304"/>
                          </a:lnTo>
                          <a:lnTo>
                            <a:pt x="130" y="321"/>
                          </a:lnTo>
                          <a:lnTo>
                            <a:pt x="119" y="334"/>
                          </a:lnTo>
                          <a:lnTo>
                            <a:pt x="110" y="343"/>
                          </a:lnTo>
                          <a:lnTo>
                            <a:pt x="108" y="347"/>
                          </a:lnTo>
                          <a:close/>
                        </a:path>
                      </a:pathLst>
                    </a:custGeom>
                    <a:solidFill>
                      <a:srgbClr val="808080"/>
                    </a:solidFill>
                    <a:ln w="0">
                      <a:solidFill>
                        <a:srgbClr val="808080"/>
                      </a:solidFill>
                      <a:round/>
                      <a:headEnd/>
                      <a:tailEnd/>
                    </a:ln>
                  </p:spPr>
                  <p:txBody>
                    <a:bodyPr/>
                    <a:lstStyle/>
                    <a:p>
                      <a:pPr defTabSz="457200"/>
                      <a:endParaRPr lang="en-US" dirty="0">
                        <a:solidFill>
                          <a:prstClr val="black"/>
                        </a:solidFill>
                      </a:endParaRPr>
                    </a:p>
                  </p:txBody>
                </p:sp>
                <p:sp>
                  <p:nvSpPr>
                    <p:cNvPr id="9271" name="Freeform 190"/>
                    <p:cNvSpPr>
                      <a:spLocks/>
                    </p:cNvSpPr>
                    <p:nvPr/>
                  </p:nvSpPr>
                  <p:spPr bwMode="auto">
                    <a:xfrm>
                      <a:off x="923" y="2866"/>
                      <a:ext cx="174" cy="345"/>
                    </a:xfrm>
                    <a:custGeom>
                      <a:avLst/>
                      <a:gdLst>
                        <a:gd name="T0" fmla="*/ 92 w 174"/>
                        <a:gd name="T1" fmla="*/ 345 h 345"/>
                        <a:gd name="T2" fmla="*/ 65 w 174"/>
                        <a:gd name="T3" fmla="*/ 343 h 345"/>
                        <a:gd name="T4" fmla="*/ 42 w 174"/>
                        <a:gd name="T5" fmla="*/ 337 h 345"/>
                        <a:gd name="T6" fmla="*/ 26 w 174"/>
                        <a:gd name="T7" fmla="*/ 330 h 345"/>
                        <a:gd name="T8" fmla="*/ 15 w 174"/>
                        <a:gd name="T9" fmla="*/ 323 h 345"/>
                        <a:gd name="T10" fmla="*/ 5 w 174"/>
                        <a:gd name="T11" fmla="*/ 313 h 345"/>
                        <a:gd name="T12" fmla="*/ 2 w 174"/>
                        <a:gd name="T13" fmla="*/ 308 h 345"/>
                        <a:gd name="T14" fmla="*/ 0 w 174"/>
                        <a:gd name="T15" fmla="*/ 306 h 345"/>
                        <a:gd name="T16" fmla="*/ 0 w 174"/>
                        <a:gd name="T17" fmla="*/ 2 h 345"/>
                        <a:gd name="T18" fmla="*/ 174 w 174"/>
                        <a:gd name="T19" fmla="*/ 0 h 345"/>
                        <a:gd name="T20" fmla="*/ 174 w 174"/>
                        <a:gd name="T21" fmla="*/ 184 h 345"/>
                        <a:gd name="T22" fmla="*/ 170 w 174"/>
                        <a:gd name="T23" fmla="*/ 193 h 345"/>
                        <a:gd name="T24" fmla="*/ 167 w 174"/>
                        <a:gd name="T25" fmla="*/ 204 h 345"/>
                        <a:gd name="T26" fmla="*/ 165 w 174"/>
                        <a:gd name="T27" fmla="*/ 217 h 345"/>
                        <a:gd name="T28" fmla="*/ 163 w 174"/>
                        <a:gd name="T29" fmla="*/ 226 h 345"/>
                        <a:gd name="T30" fmla="*/ 161 w 174"/>
                        <a:gd name="T31" fmla="*/ 228 h 345"/>
                        <a:gd name="T32" fmla="*/ 154 w 174"/>
                        <a:gd name="T33" fmla="*/ 239 h 345"/>
                        <a:gd name="T34" fmla="*/ 144 w 174"/>
                        <a:gd name="T35" fmla="*/ 256 h 345"/>
                        <a:gd name="T36" fmla="*/ 133 w 174"/>
                        <a:gd name="T37" fmla="*/ 274 h 345"/>
                        <a:gd name="T38" fmla="*/ 120 w 174"/>
                        <a:gd name="T39" fmla="*/ 295 h 345"/>
                        <a:gd name="T40" fmla="*/ 111 w 174"/>
                        <a:gd name="T41" fmla="*/ 313 h 345"/>
                        <a:gd name="T42" fmla="*/ 102 w 174"/>
                        <a:gd name="T43" fmla="*/ 330 h 345"/>
                        <a:gd name="T44" fmla="*/ 96 w 174"/>
                        <a:gd name="T45" fmla="*/ 341 h 345"/>
                        <a:gd name="T46" fmla="*/ 92 w 174"/>
                        <a:gd name="T47" fmla="*/ 345 h 3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345"/>
                        <a:gd name="T74" fmla="*/ 174 w 174"/>
                        <a:gd name="T75" fmla="*/ 345 h 3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345">
                          <a:moveTo>
                            <a:pt x="92" y="345"/>
                          </a:moveTo>
                          <a:lnTo>
                            <a:pt x="65" y="343"/>
                          </a:lnTo>
                          <a:lnTo>
                            <a:pt x="42" y="337"/>
                          </a:lnTo>
                          <a:lnTo>
                            <a:pt x="26" y="330"/>
                          </a:lnTo>
                          <a:lnTo>
                            <a:pt x="15" y="323"/>
                          </a:lnTo>
                          <a:lnTo>
                            <a:pt x="5" y="313"/>
                          </a:lnTo>
                          <a:lnTo>
                            <a:pt x="2" y="308"/>
                          </a:lnTo>
                          <a:lnTo>
                            <a:pt x="0" y="306"/>
                          </a:lnTo>
                          <a:lnTo>
                            <a:pt x="0" y="2"/>
                          </a:lnTo>
                          <a:lnTo>
                            <a:pt x="174" y="0"/>
                          </a:lnTo>
                          <a:lnTo>
                            <a:pt x="174" y="184"/>
                          </a:lnTo>
                          <a:lnTo>
                            <a:pt x="170" y="193"/>
                          </a:lnTo>
                          <a:lnTo>
                            <a:pt x="167" y="204"/>
                          </a:lnTo>
                          <a:lnTo>
                            <a:pt x="165" y="217"/>
                          </a:lnTo>
                          <a:lnTo>
                            <a:pt x="163" y="226"/>
                          </a:lnTo>
                          <a:lnTo>
                            <a:pt x="161" y="228"/>
                          </a:lnTo>
                          <a:lnTo>
                            <a:pt x="154" y="239"/>
                          </a:lnTo>
                          <a:lnTo>
                            <a:pt x="144" y="256"/>
                          </a:lnTo>
                          <a:lnTo>
                            <a:pt x="133" y="274"/>
                          </a:lnTo>
                          <a:lnTo>
                            <a:pt x="120" y="295"/>
                          </a:lnTo>
                          <a:lnTo>
                            <a:pt x="111" y="313"/>
                          </a:lnTo>
                          <a:lnTo>
                            <a:pt x="102" y="330"/>
                          </a:lnTo>
                          <a:lnTo>
                            <a:pt x="96" y="341"/>
                          </a:lnTo>
                          <a:lnTo>
                            <a:pt x="92" y="345"/>
                          </a:lnTo>
                          <a:close/>
                        </a:path>
                      </a:pathLst>
                    </a:custGeom>
                    <a:solidFill>
                      <a:srgbClr val="9F9F9F"/>
                    </a:solidFill>
                    <a:ln w="0">
                      <a:solidFill>
                        <a:srgbClr val="9F9F9F"/>
                      </a:solidFill>
                      <a:round/>
                      <a:headEnd/>
                      <a:tailEnd/>
                    </a:ln>
                  </p:spPr>
                  <p:txBody>
                    <a:bodyPr/>
                    <a:lstStyle/>
                    <a:p>
                      <a:pPr defTabSz="457200"/>
                      <a:endParaRPr lang="en-US" dirty="0">
                        <a:solidFill>
                          <a:prstClr val="black"/>
                        </a:solidFill>
                      </a:endParaRPr>
                    </a:p>
                  </p:txBody>
                </p:sp>
                <p:sp>
                  <p:nvSpPr>
                    <p:cNvPr id="9272" name="Freeform 191"/>
                    <p:cNvSpPr>
                      <a:spLocks/>
                    </p:cNvSpPr>
                    <p:nvPr/>
                  </p:nvSpPr>
                  <p:spPr bwMode="auto">
                    <a:xfrm>
                      <a:off x="945" y="2866"/>
                      <a:ext cx="132" cy="343"/>
                    </a:xfrm>
                    <a:custGeom>
                      <a:avLst/>
                      <a:gdLst>
                        <a:gd name="T0" fmla="*/ 78 w 132"/>
                        <a:gd name="T1" fmla="*/ 343 h 343"/>
                        <a:gd name="T2" fmla="*/ 52 w 132"/>
                        <a:gd name="T3" fmla="*/ 343 h 343"/>
                        <a:gd name="T4" fmla="*/ 31 w 132"/>
                        <a:gd name="T5" fmla="*/ 339 h 343"/>
                        <a:gd name="T6" fmla="*/ 17 w 132"/>
                        <a:gd name="T7" fmla="*/ 332 h 343"/>
                        <a:gd name="T8" fmla="*/ 7 w 132"/>
                        <a:gd name="T9" fmla="*/ 326 h 343"/>
                        <a:gd name="T10" fmla="*/ 2 w 132"/>
                        <a:gd name="T11" fmla="*/ 321 h 343"/>
                        <a:gd name="T12" fmla="*/ 0 w 132"/>
                        <a:gd name="T13" fmla="*/ 319 h 343"/>
                        <a:gd name="T14" fmla="*/ 0 w 132"/>
                        <a:gd name="T15" fmla="*/ 2 h 343"/>
                        <a:gd name="T16" fmla="*/ 132 w 132"/>
                        <a:gd name="T17" fmla="*/ 0 h 343"/>
                        <a:gd name="T18" fmla="*/ 132 w 132"/>
                        <a:gd name="T19" fmla="*/ 174 h 343"/>
                        <a:gd name="T20" fmla="*/ 128 w 132"/>
                        <a:gd name="T21" fmla="*/ 184 h 343"/>
                        <a:gd name="T22" fmla="*/ 126 w 132"/>
                        <a:gd name="T23" fmla="*/ 198 h 343"/>
                        <a:gd name="T24" fmla="*/ 124 w 132"/>
                        <a:gd name="T25" fmla="*/ 210 h 343"/>
                        <a:gd name="T26" fmla="*/ 122 w 132"/>
                        <a:gd name="T27" fmla="*/ 215 h 343"/>
                        <a:gd name="T28" fmla="*/ 119 w 132"/>
                        <a:gd name="T29" fmla="*/ 224 h 343"/>
                        <a:gd name="T30" fmla="*/ 111 w 132"/>
                        <a:gd name="T31" fmla="*/ 241 h 343"/>
                        <a:gd name="T32" fmla="*/ 104 w 132"/>
                        <a:gd name="T33" fmla="*/ 261 h 343"/>
                        <a:gd name="T34" fmla="*/ 96 w 132"/>
                        <a:gd name="T35" fmla="*/ 284 h 343"/>
                        <a:gd name="T36" fmla="*/ 89 w 132"/>
                        <a:gd name="T37" fmla="*/ 306 h 343"/>
                        <a:gd name="T38" fmla="*/ 83 w 132"/>
                        <a:gd name="T39" fmla="*/ 324 h 343"/>
                        <a:gd name="T40" fmla="*/ 80 w 132"/>
                        <a:gd name="T41" fmla="*/ 337 h 343"/>
                        <a:gd name="T42" fmla="*/ 78 w 132"/>
                        <a:gd name="T43" fmla="*/ 343 h 3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343"/>
                        <a:gd name="T68" fmla="*/ 132 w 132"/>
                        <a:gd name="T69" fmla="*/ 343 h 3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343">
                          <a:moveTo>
                            <a:pt x="78" y="343"/>
                          </a:moveTo>
                          <a:lnTo>
                            <a:pt x="52" y="343"/>
                          </a:lnTo>
                          <a:lnTo>
                            <a:pt x="31" y="339"/>
                          </a:lnTo>
                          <a:lnTo>
                            <a:pt x="17" y="332"/>
                          </a:lnTo>
                          <a:lnTo>
                            <a:pt x="7" y="326"/>
                          </a:lnTo>
                          <a:lnTo>
                            <a:pt x="2" y="321"/>
                          </a:lnTo>
                          <a:lnTo>
                            <a:pt x="0" y="319"/>
                          </a:lnTo>
                          <a:lnTo>
                            <a:pt x="0" y="2"/>
                          </a:lnTo>
                          <a:lnTo>
                            <a:pt x="132" y="0"/>
                          </a:lnTo>
                          <a:lnTo>
                            <a:pt x="132" y="174"/>
                          </a:lnTo>
                          <a:lnTo>
                            <a:pt x="128" y="184"/>
                          </a:lnTo>
                          <a:lnTo>
                            <a:pt x="126" y="198"/>
                          </a:lnTo>
                          <a:lnTo>
                            <a:pt x="124" y="210"/>
                          </a:lnTo>
                          <a:lnTo>
                            <a:pt x="122" y="215"/>
                          </a:lnTo>
                          <a:lnTo>
                            <a:pt x="119" y="224"/>
                          </a:lnTo>
                          <a:lnTo>
                            <a:pt x="111" y="241"/>
                          </a:lnTo>
                          <a:lnTo>
                            <a:pt x="104" y="261"/>
                          </a:lnTo>
                          <a:lnTo>
                            <a:pt x="96" y="284"/>
                          </a:lnTo>
                          <a:lnTo>
                            <a:pt x="89" y="306"/>
                          </a:lnTo>
                          <a:lnTo>
                            <a:pt x="83" y="324"/>
                          </a:lnTo>
                          <a:lnTo>
                            <a:pt x="80" y="337"/>
                          </a:lnTo>
                          <a:lnTo>
                            <a:pt x="78" y="343"/>
                          </a:lnTo>
                          <a:close/>
                        </a:path>
                      </a:pathLst>
                    </a:custGeom>
                    <a:solidFill>
                      <a:srgbClr val="BFBFBF"/>
                    </a:solidFill>
                    <a:ln w="0">
                      <a:solidFill>
                        <a:srgbClr val="BFBFBF"/>
                      </a:solidFill>
                      <a:round/>
                      <a:headEnd/>
                      <a:tailEnd/>
                    </a:ln>
                  </p:spPr>
                  <p:txBody>
                    <a:bodyPr/>
                    <a:lstStyle/>
                    <a:p>
                      <a:pPr defTabSz="457200"/>
                      <a:endParaRPr lang="en-US" dirty="0">
                        <a:solidFill>
                          <a:prstClr val="black"/>
                        </a:solidFill>
                      </a:endParaRPr>
                    </a:p>
                  </p:txBody>
                </p:sp>
                <p:sp>
                  <p:nvSpPr>
                    <p:cNvPr id="9273" name="Freeform 192"/>
                    <p:cNvSpPr>
                      <a:spLocks/>
                    </p:cNvSpPr>
                    <p:nvPr/>
                  </p:nvSpPr>
                  <p:spPr bwMode="auto">
                    <a:xfrm>
                      <a:off x="967" y="2866"/>
                      <a:ext cx="89" cy="343"/>
                    </a:xfrm>
                    <a:custGeom>
                      <a:avLst/>
                      <a:gdLst>
                        <a:gd name="T0" fmla="*/ 61 w 89"/>
                        <a:gd name="T1" fmla="*/ 341 h 343"/>
                        <a:gd name="T2" fmla="*/ 39 w 89"/>
                        <a:gd name="T3" fmla="*/ 343 h 343"/>
                        <a:gd name="T4" fmla="*/ 22 w 89"/>
                        <a:gd name="T5" fmla="*/ 341 h 343"/>
                        <a:gd name="T6" fmla="*/ 9 w 89"/>
                        <a:gd name="T7" fmla="*/ 337 h 343"/>
                        <a:gd name="T8" fmla="*/ 2 w 89"/>
                        <a:gd name="T9" fmla="*/ 334 h 343"/>
                        <a:gd name="T10" fmla="*/ 0 w 89"/>
                        <a:gd name="T11" fmla="*/ 334 h 343"/>
                        <a:gd name="T12" fmla="*/ 0 w 89"/>
                        <a:gd name="T13" fmla="*/ 2 h 343"/>
                        <a:gd name="T14" fmla="*/ 89 w 89"/>
                        <a:gd name="T15" fmla="*/ 0 h 343"/>
                        <a:gd name="T16" fmla="*/ 89 w 89"/>
                        <a:gd name="T17" fmla="*/ 163 h 343"/>
                        <a:gd name="T18" fmla="*/ 87 w 89"/>
                        <a:gd name="T19" fmla="*/ 171 h 343"/>
                        <a:gd name="T20" fmla="*/ 85 w 89"/>
                        <a:gd name="T21" fmla="*/ 184 h 343"/>
                        <a:gd name="T22" fmla="*/ 85 w 89"/>
                        <a:gd name="T23" fmla="*/ 197 h 343"/>
                        <a:gd name="T24" fmla="*/ 84 w 89"/>
                        <a:gd name="T25" fmla="*/ 202 h 343"/>
                        <a:gd name="T26" fmla="*/ 82 w 89"/>
                        <a:gd name="T27" fmla="*/ 210 h 343"/>
                        <a:gd name="T28" fmla="*/ 78 w 89"/>
                        <a:gd name="T29" fmla="*/ 226 h 343"/>
                        <a:gd name="T30" fmla="*/ 74 w 89"/>
                        <a:gd name="T31" fmla="*/ 248 h 343"/>
                        <a:gd name="T32" fmla="*/ 71 w 89"/>
                        <a:gd name="T33" fmla="*/ 274 h 343"/>
                        <a:gd name="T34" fmla="*/ 67 w 89"/>
                        <a:gd name="T35" fmla="*/ 299 h 343"/>
                        <a:gd name="T36" fmla="*/ 65 w 89"/>
                        <a:gd name="T37" fmla="*/ 321 h 343"/>
                        <a:gd name="T38" fmla="*/ 63 w 89"/>
                        <a:gd name="T39" fmla="*/ 336 h 343"/>
                        <a:gd name="T40" fmla="*/ 61 w 89"/>
                        <a:gd name="T41" fmla="*/ 341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343"/>
                        <a:gd name="T65" fmla="*/ 89 w 89"/>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343">
                          <a:moveTo>
                            <a:pt x="61" y="341"/>
                          </a:moveTo>
                          <a:lnTo>
                            <a:pt x="39" y="343"/>
                          </a:lnTo>
                          <a:lnTo>
                            <a:pt x="22" y="341"/>
                          </a:lnTo>
                          <a:lnTo>
                            <a:pt x="9" y="337"/>
                          </a:lnTo>
                          <a:lnTo>
                            <a:pt x="2" y="334"/>
                          </a:lnTo>
                          <a:lnTo>
                            <a:pt x="0" y="334"/>
                          </a:lnTo>
                          <a:lnTo>
                            <a:pt x="0" y="2"/>
                          </a:lnTo>
                          <a:lnTo>
                            <a:pt x="89" y="0"/>
                          </a:lnTo>
                          <a:lnTo>
                            <a:pt x="89" y="163"/>
                          </a:lnTo>
                          <a:lnTo>
                            <a:pt x="87" y="171"/>
                          </a:lnTo>
                          <a:lnTo>
                            <a:pt x="85" y="184"/>
                          </a:lnTo>
                          <a:lnTo>
                            <a:pt x="85" y="197"/>
                          </a:lnTo>
                          <a:lnTo>
                            <a:pt x="84" y="202"/>
                          </a:lnTo>
                          <a:lnTo>
                            <a:pt x="82" y="210"/>
                          </a:lnTo>
                          <a:lnTo>
                            <a:pt x="78" y="226"/>
                          </a:lnTo>
                          <a:lnTo>
                            <a:pt x="74" y="248"/>
                          </a:lnTo>
                          <a:lnTo>
                            <a:pt x="71" y="274"/>
                          </a:lnTo>
                          <a:lnTo>
                            <a:pt x="67" y="299"/>
                          </a:lnTo>
                          <a:lnTo>
                            <a:pt x="65" y="321"/>
                          </a:lnTo>
                          <a:lnTo>
                            <a:pt x="63" y="336"/>
                          </a:lnTo>
                          <a:lnTo>
                            <a:pt x="61" y="341"/>
                          </a:lnTo>
                          <a:close/>
                        </a:path>
                      </a:pathLst>
                    </a:custGeom>
                    <a:solidFill>
                      <a:srgbClr val="DFDFDF"/>
                    </a:solidFill>
                    <a:ln w="0">
                      <a:solidFill>
                        <a:srgbClr val="DFDFDF"/>
                      </a:solidFill>
                      <a:round/>
                      <a:headEnd/>
                      <a:tailEnd/>
                    </a:ln>
                  </p:spPr>
                  <p:txBody>
                    <a:bodyPr/>
                    <a:lstStyle/>
                    <a:p>
                      <a:pPr defTabSz="457200"/>
                      <a:endParaRPr lang="en-US" dirty="0">
                        <a:solidFill>
                          <a:prstClr val="black"/>
                        </a:solidFill>
                      </a:endParaRPr>
                    </a:p>
                  </p:txBody>
                </p:sp>
                <p:sp>
                  <p:nvSpPr>
                    <p:cNvPr id="9274" name="Freeform 193"/>
                    <p:cNvSpPr>
                      <a:spLocks/>
                    </p:cNvSpPr>
                    <p:nvPr/>
                  </p:nvSpPr>
                  <p:spPr bwMode="auto">
                    <a:xfrm>
                      <a:off x="989" y="2866"/>
                      <a:ext cx="47" cy="347"/>
                    </a:xfrm>
                    <a:custGeom>
                      <a:avLst/>
                      <a:gdLst>
                        <a:gd name="T0" fmla="*/ 47 w 47"/>
                        <a:gd name="T1" fmla="*/ 0 h 347"/>
                        <a:gd name="T2" fmla="*/ 47 w 47"/>
                        <a:gd name="T3" fmla="*/ 341 h 347"/>
                        <a:gd name="T4" fmla="*/ 23 w 47"/>
                        <a:gd name="T5" fmla="*/ 345 h 347"/>
                        <a:gd name="T6" fmla="*/ 6 w 47"/>
                        <a:gd name="T7" fmla="*/ 347 h 347"/>
                        <a:gd name="T8" fmla="*/ 0 w 47"/>
                        <a:gd name="T9" fmla="*/ 347 h 347"/>
                        <a:gd name="T10" fmla="*/ 0 w 47"/>
                        <a:gd name="T11" fmla="*/ 4 h 347"/>
                        <a:gd name="T12" fmla="*/ 47 w 47"/>
                        <a:gd name="T13" fmla="*/ 0 h 347"/>
                        <a:gd name="T14" fmla="*/ 0 60000 65536"/>
                        <a:gd name="T15" fmla="*/ 0 60000 65536"/>
                        <a:gd name="T16" fmla="*/ 0 60000 65536"/>
                        <a:gd name="T17" fmla="*/ 0 60000 65536"/>
                        <a:gd name="T18" fmla="*/ 0 60000 65536"/>
                        <a:gd name="T19" fmla="*/ 0 60000 65536"/>
                        <a:gd name="T20" fmla="*/ 0 60000 65536"/>
                        <a:gd name="T21" fmla="*/ 0 w 47"/>
                        <a:gd name="T22" fmla="*/ 0 h 347"/>
                        <a:gd name="T23" fmla="*/ 47 w 47"/>
                        <a:gd name="T24" fmla="*/ 347 h 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47">
                          <a:moveTo>
                            <a:pt x="47" y="0"/>
                          </a:moveTo>
                          <a:lnTo>
                            <a:pt x="47" y="341"/>
                          </a:lnTo>
                          <a:lnTo>
                            <a:pt x="23" y="345"/>
                          </a:lnTo>
                          <a:lnTo>
                            <a:pt x="6" y="347"/>
                          </a:lnTo>
                          <a:lnTo>
                            <a:pt x="0" y="347"/>
                          </a:lnTo>
                          <a:lnTo>
                            <a:pt x="0" y="4"/>
                          </a:lnTo>
                          <a:lnTo>
                            <a:pt x="47" y="0"/>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275" name="Freeform 194"/>
                    <p:cNvSpPr>
                      <a:spLocks noEditPoints="1"/>
                    </p:cNvSpPr>
                    <p:nvPr/>
                  </p:nvSpPr>
                  <p:spPr bwMode="auto">
                    <a:xfrm>
                      <a:off x="826" y="2998"/>
                      <a:ext cx="102" cy="107"/>
                    </a:xfrm>
                    <a:custGeom>
                      <a:avLst/>
                      <a:gdLst>
                        <a:gd name="T0" fmla="*/ 52 w 102"/>
                        <a:gd name="T1" fmla="*/ 24 h 107"/>
                        <a:gd name="T2" fmla="*/ 65 w 102"/>
                        <a:gd name="T3" fmla="*/ 66 h 107"/>
                        <a:gd name="T4" fmla="*/ 37 w 102"/>
                        <a:gd name="T5" fmla="*/ 66 h 107"/>
                        <a:gd name="T6" fmla="*/ 52 w 102"/>
                        <a:gd name="T7" fmla="*/ 24 h 107"/>
                        <a:gd name="T8" fmla="*/ 0 w 102"/>
                        <a:gd name="T9" fmla="*/ 107 h 107"/>
                        <a:gd name="T10" fmla="*/ 24 w 102"/>
                        <a:gd name="T11" fmla="*/ 107 h 107"/>
                        <a:gd name="T12" fmla="*/ 32 w 102"/>
                        <a:gd name="T13" fmla="*/ 85 h 107"/>
                        <a:gd name="T14" fmla="*/ 71 w 102"/>
                        <a:gd name="T15" fmla="*/ 85 h 107"/>
                        <a:gd name="T16" fmla="*/ 78 w 102"/>
                        <a:gd name="T17" fmla="*/ 107 h 107"/>
                        <a:gd name="T18" fmla="*/ 102 w 102"/>
                        <a:gd name="T19" fmla="*/ 107 h 107"/>
                        <a:gd name="T20" fmla="*/ 65 w 102"/>
                        <a:gd name="T21" fmla="*/ 0 h 107"/>
                        <a:gd name="T22" fmla="*/ 39 w 102"/>
                        <a:gd name="T23" fmla="*/ 0 h 107"/>
                        <a:gd name="T24" fmla="*/ 0 w 102"/>
                        <a:gd name="T25" fmla="*/ 107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07"/>
                        <a:gd name="T41" fmla="*/ 102 w 102"/>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07">
                          <a:moveTo>
                            <a:pt x="52" y="24"/>
                          </a:moveTo>
                          <a:lnTo>
                            <a:pt x="65" y="66"/>
                          </a:lnTo>
                          <a:lnTo>
                            <a:pt x="37" y="66"/>
                          </a:lnTo>
                          <a:lnTo>
                            <a:pt x="52" y="24"/>
                          </a:lnTo>
                          <a:close/>
                          <a:moveTo>
                            <a:pt x="0" y="107"/>
                          </a:moveTo>
                          <a:lnTo>
                            <a:pt x="24" y="107"/>
                          </a:lnTo>
                          <a:lnTo>
                            <a:pt x="32" y="85"/>
                          </a:lnTo>
                          <a:lnTo>
                            <a:pt x="71" y="85"/>
                          </a:lnTo>
                          <a:lnTo>
                            <a:pt x="78" y="107"/>
                          </a:lnTo>
                          <a:lnTo>
                            <a:pt x="102" y="107"/>
                          </a:lnTo>
                          <a:lnTo>
                            <a:pt x="65" y="0"/>
                          </a:lnTo>
                          <a:lnTo>
                            <a:pt x="39" y="0"/>
                          </a:lnTo>
                          <a:lnTo>
                            <a:pt x="0" y="107"/>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276" name="Freeform 195"/>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close/>
                        </a:path>
                      </a:pathLst>
                    </a:custGeom>
                    <a:solidFill>
                      <a:srgbClr val="BFBFBF"/>
                    </a:solidFill>
                    <a:ln w="0">
                      <a:solidFill>
                        <a:srgbClr val="BFBFBF"/>
                      </a:solidFill>
                      <a:round/>
                      <a:headEnd/>
                      <a:tailEnd/>
                    </a:ln>
                  </p:spPr>
                  <p:txBody>
                    <a:bodyPr/>
                    <a:lstStyle/>
                    <a:p>
                      <a:pPr defTabSz="457200"/>
                      <a:endParaRPr lang="en-US" dirty="0">
                        <a:solidFill>
                          <a:prstClr val="black"/>
                        </a:solidFill>
                      </a:endParaRPr>
                    </a:p>
                  </p:txBody>
                </p:sp>
                <p:sp>
                  <p:nvSpPr>
                    <p:cNvPr id="9277" name="Freeform 196"/>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278" name="Freeform 197"/>
                    <p:cNvSpPr>
                      <a:spLocks/>
                    </p:cNvSpPr>
                    <p:nvPr/>
                  </p:nvSpPr>
                  <p:spPr bwMode="auto">
                    <a:xfrm>
                      <a:off x="849" y="2742"/>
                      <a:ext cx="313" cy="191"/>
                    </a:xfrm>
                    <a:custGeom>
                      <a:avLst/>
                      <a:gdLst>
                        <a:gd name="T0" fmla="*/ 157 w 313"/>
                        <a:gd name="T1" fmla="*/ 191 h 191"/>
                        <a:gd name="T2" fmla="*/ 198 w 313"/>
                        <a:gd name="T3" fmla="*/ 187 h 191"/>
                        <a:gd name="T4" fmla="*/ 235 w 313"/>
                        <a:gd name="T5" fmla="*/ 180 h 191"/>
                        <a:gd name="T6" fmla="*/ 268 w 313"/>
                        <a:gd name="T7" fmla="*/ 167 h 191"/>
                        <a:gd name="T8" fmla="*/ 293 w 313"/>
                        <a:gd name="T9" fmla="*/ 150 h 191"/>
                        <a:gd name="T10" fmla="*/ 307 w 313"/>
                        <a:gd name="T11" fmla="*/ 130 h 191"/>
                        <a:gd name="T12" fmla="*/ 313 w 313"/>
                        <a:gd name="T13" fmla="*/ 107 h 191"/>
                        <a:gd name="T14" fmla="*/ 307 w 313"/>
                        <a:gd name="T15" fmla="*/ 85 h 191"/>
                        <a:gd name="T16" fmla="*/ 293 w 313"/>
                        <a:gd name="T17" fmla="*/ 59 h 191"/>
                        <a:gd name="T18" fmla="*/ 268 w 313"/>
                        <a:gd name="T19" fmla="*/ 37 h 191"/>
                        <a:gd name="T20" fmla="*/ 235 w 313"/>
                        <a:gd name="T21" fmla="*/ 18 h 191"/>
                        <a:gd name="T22" fmla="*/ 198 w 313"/>
                        <a:gd name="T23" fmla="*/ 5 h 191"/>
                        <a:gd name="T24" fmla="*/ 157 w 313"/>
                        <a:gd name="T25" fmla="*/ 0 h 191"/>
                        <a:gd name="T26" fmla="*/ 114 w 313"/>
                        <a:gd name="T27" fmla="*/ 5 h 191"/>
                        <a:gd name="T28" fmla="*/ 77 w 313"/>
                        <a:gd name="T29" fmla="*/ 18 h 191"/>
                        <a:gd name="T30" fmla="*/ 46 w 313"/>
                        <a:gd name="T31" fmla="*/ 37 h 191"/>
                        <a:gd name="T32" fmla="*/ 22 w 313"/>
                        <a:gd name="T33" fmla="*/ 59 h 191"/>
                        <a:gd name="T34" fmla="*/ 5 w 313"/>
                        <a:gd name="T35" fmla="*/ 85 h 191"/>
                        <a:gd name="T36" fmla="*/ 0 w 313"/>
                        <a:gd name="T37" fmla="*/ 107 h 191"/>
                        <a:gd name="T38" fmla="*/ 5 w 313"/>
                        <a:gd name="T39" fmla="*/ 130 h 191"/>
                        <a:gd name="T40" fmla="*/ 22 w 313"/>
                        <a:gd name="T41" fmla="*/ 150 h 191"/>
                        <a:gd name="T42" fmla="*/ 46 w 313"/>
                        <a:gd name="T43" fmla="*/ 167 h 191"/>
                        <a:gd name="T44" fmla="*/ 77 w 313"/>
                        <a:gd name="T45" fmla="*/ 180 h 191"/>
                        <a:gd name="T46" fmla="*/ 114 w 313"/>
                        <a:gd name="T47" fmla="*/ 187 h 191"/>
                        <a:gd name="T48" fmla="*/ 157 w 313"/>
                        <a:gd name="T49" fmla="*/ 191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3"/>
                        <a:gd name="T76" fmla="*/ 0 h 191"/>
                        <a:gd name="T77" fmla="*/ 313 w 313"/>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3" h="191">
                          <a:moveTo>
                            <a:pt x="157" y="191"/>
                          </a:moveTo>
                          <a:lnTo>
                            <a:pt x="198" y="187"/>
                          </a:lnTo>
                          <a:lnTo>
                            <a:pt x="235" y="180"/>
                          </a:lnTo>
                          <a:lnTo>
                            <a:pt x="268" y="167"/>
                          </a:lnTo>
                          <a:lnTo>
                            <a:pt x="293" y="150"/>
                          </a:lnTo>
                          <a:lnTo>
                            <a:pt x="307" y="130"/>
                          </a:lnTo>
                          <a:lnTo>
                            <a:pt x="313" y="107"/>
                          </a:lnTo>
                          <a:lnTo>
                            <a:pt x="307" y="85"/>
                          </a:lnTo>
                          <a:lnTo>
                            <a:pt x="293" y="59"/>
                          </a:lnTo>
                          <a:lnTo>
                            <a:pt x="268" y="37"/>
                          </a:lnTo>
                          <a:lnTo>
                            <a:pt x="235" y="18"/>
                          </a:lnTo>
                          <a:lnTo>
                            <a:pt x="198" y="5"/>
                          </a:lnTo>
                          <a:lnTo>
                            <a:pt x="157" y="0"/>
                          </a:lnTo>
                          <a:lnTo>
                            <a:pt x="114" y="5"/>
                          </a:lnTo>
                          <a:lnTo>
                            <a:pt x="77" y="18"/>
                          </a:lnTo>
                          <a:lnTo>
                            <a:pt x="46" y="37"/>
                          </a:lnTo>
                          <a:lnTo>
                            <a:pt x="22" y="59"/>
                          </a:lnTo>
                          <a:lnTo>
                            <a:pt x="5" y="85"/>
                          </a:lnTo>
                          <a:lnTo>
                            <a:pt x="0" y="107"/>
                          </a:lnTo>
                          <a:lnTo>
                            <a:pt x="5" y="130"/>
                          </a:lnTo>
                          <a:lnTo>
                            <a:pt x="22" y="150"/>
                          </a:lnTo>
                          <a:lnTo>
                            <a:pt x="46" y="167"/>
                          </a:lnTo>
                          <a:lnTo>
                            <a:pt x="77" y="180"/>
                          </a:lnTo>
                          <a:lnTo>
                            <a:pt x="114" y="187"/>
                          </a:lnTo>
                          <a:lnTo>
                            <a:pt x="157" y="191"/>
                          </a:lnTo>
                          <a:close/>
                        </a:path>
                      </a:pathLst>
                    </a:custGeom>
                    <a:solidFill>
                      <a:srgbClr val="404040"/>
                    </a:solidFill>
                    <a:ln w="0">
                      <a:solidFill>
                        <a:srgbClr val="404040"/>
                      </a:solidFill>
                      <a:round/>
                      <a:headEnd/>
                      <a:tailEnd/>
                    </a:ln>
                  </p:spPr>
                  <p:txBody>
                    <a:bodyPr/>
                    <a:lstStyle/>
                    <a:p>
                      <a:pPr defTabSz="457200"/>
                      <a:endParaRPr lang="en-US" dirty="0">
                        <a:solidFill>
                          <a:prstClr val="black"/>
                        </a:solidFill>
                      </a:endParaRPr>
                    </a:p>
                  </p:txBody>
                </p:sp>
                <p:sp>
                  <p:nvSpPr>
                    <p:cNvPr id="9279" name="Freeform 198"/>
                    <p:cNvSpPr>
                      <a:spLocks/>
                    </p:cNvSpPr>
                    <p:nvPr/>
                  </p:nvSpPr>
                  <p:spPr bwMode="auto">
                    <a:xfrm>
                      <a:off x="863" y="2744"/>
                      <a:ext cx="284" cy="170"/>
                    </a:xfrm>
                    <a:custGeom>
                      <a:avLst/>
                      <a:gdLst>
                        <a:gd name="T0" fmla="*/ 143 w 284"/>
                        <a:gd name="T1" fmla="*/ 170 h 170"/>
                        <a:gd name="T2" fmla="*/ 180 w 284"/>
                        <a:gd name="T3" fmla="*/ 168 h 170"/>
                        <a:gd name="T4" fmla="*/ 214 w 284"/>
                        <a:gd name="T5" fmla="*/ 161 h 170"/>
                        <a:gd name="T6" fmla="*/ 243 w 284"/>
                        <a:gd name="T7" fmla="*/ 150 h 170"/>
                        <a:gd name="T8" fmla="*/ 266 w 284"/>
                        <a:gd name="T9" fmla="*/ 135 h 170"/>
                        <a:gd name="T10" fmla="*/ 280 w 284"/>
                        <a:gd name="T11" fmla="*/ 116 h 170"/>
                        <a:gd name="T12" fmla="*/ 284 w 284"/>
                        <a:gd name="T13" fmla="*/ 96 h 170"/>
                        <a:gd name="T14" fmla="*/ 280 w 284"/>
                        <a:gd name="T15" fmla="*/ 76 h 170"/>
                        <a:gd name="T16" fmla="*/ 266 w 284"/>
                        <a:gd name="T17" fmla="*/ 53 h 170"/>
                        <a:gd name="T18" fmla="*/ 243 w 284"/>
                        <a:gd name="T19" fmla="*/ 33 h 170"/>
                        <a:gd name="T20" fmla="*/ 214 w 284"/>
                        <a:gd name="T21" fmla="*/ 16 h 170"/>
                        <a:gd name="T22" fmla="*/ 180 w 284"/>
                        <a:gd name="T23" fmla="*/ 3 h 170"/>
                        <a:gd name="T24" fmla="*/ 143 w 284"/>
                        <a:gd name="T25" fmla="*/ 0 h 170"/>
                        <a:gd name="T26" fmla="*/ 106 w 284"/>
                        <a:gd name="T27" fmla="*/ 3 h 170"/>
                        <a:gd name="T28" fmla="*/ 71 w 284"/>
                        <a:gd name="T29" fmla="*/ 16 h 170"/>
                        <a:gd name="T30" fmla="*/ 43 w 284"/>
                        <a:gd name="T31" fmla="*/ 33 h 170"/>
                        <a:gd name="T32" fmla="*/ 21 w 284"/>
                        <a:gd name="T33" fmla="*/ 53 h 170"/>
                        <a:gd name="T34" fmla="*/ 6 w 284"/>
                        <a:gd name="T35" fmla="*/ 76 h 170"/>
                        <a:gd name="T36" fmla="*/ 0 w 284"/>
                        <a:gd name="T37" fmla="*/ 96 h 170"/>
                        <a:gd name="T38" fmla="*/ 6 w 284"/>
                        <a:gd name="T39" fmla="*/ 116 h 170"/>
                        <a:gd name="T40" fmla="*/ 21 w 284"/>
                        <a:gd name="T41" fmla="*/ 135 h 170"/>
                        <a:gd name="T42" fmla="*/ 43 w 284"/>
                        <a:gd name="T43" fmla="*/ 150 h 170"/>
                        <a:gd name="T44" fmla="*/ 71 w 284"/>
                        <a:gd name="T45" fmla="*/ 161 h 170"/>
                        <a:gd name="T46" fmla="*/ 106 w 284"/>
                        <a:gd name="T47" fmla="*/ 168 h 170"/>
                        <a:gd name="T48" fmla="*/ 143 w 284"/>
                        <a:gd name="T49" fmla="*/ 17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170"/>
                        <a:gd name="T77" fmla="*/ 284 w 28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170">
                          <a:moveTo>
                            <a:pt x="143" y="170"/>
                          </a:moveTo>
                          <a:lnTo>
                            <a:pt x="180" y="168"/>
                          </a:lnTo>
                          <a:lnTo>
                            <a:pt x="214" y="161"/>
                          </a:lnTo>
                          <a:lnTo>
                            <a:pt x="243" y="150"/>
                          </a:lnTo>
                          <a:lnTo>
                            <a:pt x="266" y="135"/>
                          </a:lnTo>
                          <a:lnTo>
                            <a:pt x="280" y="116"/>
                          </a:lnTo>
                          <a:lnTo>
                            <a:pt x="284" y="96"/>
                          </a:lnTo>
                          <a:lnTo>
                            <a:pt x="280" y="76"/>
                          </a:lnTo>
                          <a:lnTo>
                            <a:pt x="266" y="53"/>
                          </a:lnTo>
                          <a:lnTo>
                            <a:pt x="243" y="33"/>
                          </a:lnTo>
                          <a:lnTo>
                            <a:pt x="214" y="16"/>
                          </a:lnTo>
                          <a:lnTo>
                            <a:pt x="180" y="3"/>
                          </a:lnTo>
                          <a:lnTo>
                            <a:pt x="143" y="0"/>
                          </a:lnTo>
                          <a:lnTo>
                            <a:pt x="106" y="3"/>
                          </a:lnTo>
                          <a:lnTo>
                            <a:pt x="71" y="16"/>
                          </a:lnTo>
                          <a:lnTo>
                            <a:pt x="43" y="33"/>
                          </a:lnTo>
                          <a:lnTo>
                            <a:pt x="21" y="53"/>
                          </a:lnTo>
                          <a:lnTo>
                            <a:pt x="6" y="76"/>
                          </a:lnTo>
                          <a:lnTo>
                            <a:pt x="0" y="96"/>
                          </a:lnTo>
                          <a:lnTo>
                            <a:pt x="6" y="116"/>
                          </a:lnTo>
                          <a:lnTo>
                            <a:pt x="21" y="135"/>
                          </a:lnTo>
                          <a:lnTo>
                            <a:pt x="43" y="150"/>
                          </a:lnTo>
                          <a:lnTo>
                            <a:pt x="71" y="161"/>
                          </a:lnTo>
                          <a:lnTo>
                            <a:pt x="106" y="168"/>
                          </a:lnTo>
                          <a:lnTo>
                            <a:pt x="143" y="170"/>
                          </a:lnTo>
                          <a:close/>
                        </a:path>
                      </a:pathLst>
                    </a:custGeom>
                    <a:solidFill>
                      <a:srgbClr val="585858"/>
                    </a:solidFill>
                    <a:ln w="0">
                      <a:solidFill>
                        <a:srgbClr val="585858"/>
                      </a:solidFill>
                      <a:round/>
                      <a:headEnd/>
                      <a:tailEnd/>
                    </a:ln>
                  </p:spPr>
                  <p:txBody>
                    <a:bodyPr/>
                    <a:lstStyle/>
                    <a:p>
                      <a:pPr defTabSz="457200"/>
                      <a:endParaRPr lang="en-US" dirty="0">
                        <a:solidFill>
                          <a:prstClr val="black"/>
                        </a:solidFill>
                      </a:endParaRPr>
                    </a:p>
                  </p:txBody>
                </p:sp>
                <p:sp>
                  <p:nvSpPr>
                    <p:cNvPr id="9280" name="Freeform 199"/>
                    <p:cNvSpPr>
                      <a:spLocks/>
                    </p:cNvSpPr>
                    <p:nvPr/>
                  </p:nvSpPr>
                  <p:spPr bwMode="auto">
                    <a:xfrm>
                      <a:off x="880" y="2745"/>
                      <a:ext cx="252" cy="153"/>
                    </a:xfrm>
                    <a:custGeom>
                      <a:avLst/>
                      <a:gdLst>
                        <a:gd name="T0" fmla="*/ 126 w 252"/>
                        <a:gd name="T1" fmla="*/ 153 h 153"/>
                        <a:gd name="T2" fmla="*/ 160 w 252"/>
                        <a:gd name="T3" fmla="*/ 151 h 153"/>
                        <a:gd name="T4" fmla="*/ 189 w 252"/>
                        <a:gd name="T5" fmla="*/ 143 h 153"/>
                        <a:gd name="T6" fmla="*/ 215 w 252"/>
                        <a:gd name="T7" fmla="*/ 134 h 153"/>
                        <a:gd name="T8" fmla="*/ 236 w 252"/>
                        <a:gd name="T9" fmla="*/ 119 h 153"/>
                        <a:gd name="T10" fmla="*/ 249 w 252"/>
                        <a:gd name="T11" fmla="*/ 104 h 153"/>
                        <a:gd name="T12" fmla="*/ 252 w 252"/>
                        <a:gd name="T13" fmla="*/ 86 h 153"/>
                        <a:gd name="T14" fmla="*/ 249 w 252"/>
                        <a:gd name="T15" fmla="*/ 67 h 153"/>
                        <a:gd name="T16" fmla="*/ 236 w 252"/>
                        <a:gd name="T17" fmla="*/ 49 h 153"/>
                        <a:gd name="T18" fmla="*/ 215 w 252"/>
                        <a:gd name="T19" fmla="*/ 30 h 153"/>
                        <a:gd name="T20" fmla="*/ 189 w 252"/>
                        <a:gd name="T21" fmla="*/ 13 h 153"/>
                        <a:gd name="T22" fmla="*/ 160 w 252"/>
                        <a:gd name="T23" fmla="*/ 4 h 153"/>
                        <a:gd name="T24" fmla="*/ 126 w 252"/>
                        <a:gd name="T25" fmla="*/ 0 h 153"/>
                        <a:gd name="T26" fmla="*/ 93 w 252"/>
                        <a:gd name="T27" fmla="*/ 4 h 153"/>
                        <a:gd name="T28" fmla="*/ 63 w 252"/>
                        <a:gd name="T29" fmla="*/ 13 h 153"/>
                        <a:gd name="T30" fmla="*/ 37 w 252"/>
                        <a:gd name="T31" fmla="*/ 30 h 153"/>
                        <a:gd name="T32" fmla="*/ 17 w 252"/>
                        <a:gd name="T33" fmla="*/ 49 h 153"/>
                        <a:gd name="T34" fmla="*/ 4 w 252"/>
                        <a:gd name="T35" fmla="*/ 67 h 153"/>
                        <a:gd name="T36" fmla="*/ 0 w 252"/>
                        <a:gd name="T37" fmla="*/ 86 h 153"/>
                        <a:gd name="T38" fmla="*/ 4 w 252"/>
                        <a:gd name="T39" fmla="*/ 104 h 153"/>
                        <a:gd name="T40" fmla="*/ 17 w 252"/>
                        <a:gd name="T41" fmla="*/ 119 h 153"/>
                        <a:gd name="T42" fmla="*/ 37 w 252"/>
                        <a:gd name="T43" fmla="*/ 134 h 153"/>
                        <a:gd name="T44" fmla="*/ 63 w 252"/>
                        <a:gd name="T45" fmla="*/ 143 h 153"/>
                        <a:gd name="T46" fmla="*/ 93 w 252"/>
                        <a:gd name="T47" fmla="*/ 151 h 153"/>
                        <a:gd name="T48" fmla="*/ 126 w 252"/>
                        <a:gd name="T49" fmla="*/ 153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53"/>
                        <a:gd name="T77" fmla="*/ 252 w 252"/>
                        <a:gd name="T78" fmla="*/ 153 h 1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53">
                          <a:moveTo>
                            <a:pt x="126" y="153"/>
                          </a:moveTo>
                          <a:lnTo>
                            <a:pt x="160" y="151"/>
                          </a:lnTo>
                          <a:lnTo>
                            <a:pt x="189" y="143"/>
                          </a:lnTo>
                          <a:lnTo>
                            <a:pt x="215" y="134"/>
                          </a:lnTo>
                          <a:lnTo>
                            <a:pt x="236" y="119"/>
                          </a:lnTo>
                          <a:lnTo>
                            <a:pt x="249" y="104"/>
                          </a:lnTo>
                          <a:lnTo>
                            <a:pt x="252" y="86"/>
                          </a:lnTo>
                          <a:lnTo>
                            <a:pt x="249" y="67"/>
                          </a:lnTo>
                          <a:lnTo>
                            <a:pt x="236" y="49"/>
                          </a:lnTo>
                          <a:lnTo>
                            <a:pt x="215" y="30"/>
                          </a:lnTo>
                          <a:lnTo>
                            <a:pt x="189" y="13"/>
                          </a:lnTo>
                          <a:lnTo>
                            <a:pt x="160" y="4"/>
                          </a:lnTo>
                          <a:lnTo>
                            <a:pt x="126" y="0"/>
                          </a:lnTo>
                          <a:lnTo>
                            <a:pt x="93" y="4"/>
                          </a:lnTo>
                          <a:lnTo>
                            <a:pt x="63" y="13"/>
                          </a:lnTo>
                          <a:lnTo>
                            <a:pt x="37" y="30"/>
                          </a:lnTo>
                          <a:lnTo>
                            <a:pt x="17" y="49"/>
                          </a:lnTo>
                          <a:lnTo>
                            <a:pt x="4" y="67"/>
                          </a:lnTo>
                          <a:lnTo>
                            <a:pt x="0" y="86"/>
                          </a:lnTo>
                          <a:lnTo>
                            <a:pt x="4" y="104"/>
                          </a:lnTo>
                          <a:lnTo>
                            <a:pt x="17" y="119"/>
                          </a:lnTo>
                          <a:lnTo>
                            <a:pt x="37" y="134"/>
                          </a:lnTo>
                          <a:lnTo>
                            <a:pt x="63" y="143"/>
                          </a:lnTo>
                          <a:lnTo>
                            <a:pt x="93" y="151"/>
                          </a:lnTo>
                          <a:lnTo>
                            <a:pt x="126" y="153"/>
                          </a:lnTo>
                          <a:close/>
                        </a:path>
                      </a:pathLst>
                    </a:custGeom>
                    <a:solidFill>
                      <a:srgbClr val="707070"/>
                    </a:solidFill>
                    <a:ln w="0">
                      <a:solidFill>
                        <a:srgbClr val="707070"/>
                      </a:solidFill>
                      <a:round/>
                      <a:headEnd/>
                      <a:tailEnd/>
                    </a:ln>
                  </p:spPr>
                  <p:txBody>
                    <a:bodyPr/>
                    <a:lstStyle/>
                    <a:p>
                      <a:pPr defTabSz="457200"/>
                      <a:endParaRPr lang="en-US" dirty="0">
                        <a:solidFill>
                          <a:prstClr val="black"/>
                        </a:solidFill>
                      </a:endParaRPr>
                    </a:p>
                  </p:txBody>
                </p:sp>
                <p:sp>
                  <p:nvSpPr>
                    <p:cNvPr id="9281" name="Freeform 200"/>
                    <p:cNvSpPr>
                      <a:spLocks/>
                    </p:cNvSpPr>
                    <p:nvPr/>
                  </p:nvSpPr>
                  <p:spPr bwMode="auto">
                    <a:xfrm>
                      <a:off x="895" y="2745"/>
                      <a:ext cx="222" cy="136"/>
                    </a:xfrm>
                    <a:custGeom>
                      <a:avLst/>
                      <a:gdLst>
                        <a:gd name="T0" fmla="*/ 111 w 222"/>
                        <a:gd name="T1" fmla="*/ 136 h 136"/>
                        <a:gd name="T2" fmla="*/ 146 w 222"/>
                        <a:gd name="T3" fmla="*/ 132 h 136"/>
                        <a:gd name="T4" fmla="*/ 176 w 222"/>
                        <a:gd name="T5" fmla="*/ 125 h 136"/>
                        <a:gd name="T6" fmla="*/ 200 w 222"/>
                        <a:gd name="T7" fmla="*/ 112 h 136"/>
                        <a:gd name="T8" fmla="*/ 217 w 222"/>
                        <a:gd name="T9" fmla="*/ 95 h 136"/>
                        <a:gd name="T10" fmla="*/ 222 w 222"/>
                        <a:gd name="T11" fmla="*/ 78 h 136"/>
                        <a:gd name="T12" fmla="*/ 219 w 222"/>
                        <a:gd name="T13" fmla="*/ 62 h 136"/>
                        <a:gd name="T14" fmla="*/ 208 w 222"/>
                        <a:gd name="T15" fmla="*/ 43 h 136"/>
                        <a:gd name="T16" fmla="*/ 189 w 222"/>
                        <a:gd name="T17" fmla="*/ 26 h 136"/>
                        <a:gd name="T18" fmla="*/ 167 w 222"/>
                        <a:gd name="T19" fmla="*/ 13 h 136"/>
                        <a:gd name="T20" fmla="*/ 141 w 222"/>
                        <a:gd name="T21" fmla="*/ 4 h 136"/>
                        <a:gd name="T22" fmla="*/ 111 w 222"/>
                        <a:gd name="T23" fmla="*/ 0 h 136"/>
                        <a:gd name="T24" fmla="*/ 81 w 222"/>
                        <a:gd name="T25" fmla="*/ 4 h 136"/>
                        <a:gd name="T26" fmla="*/ 56 w 222"/>
                        <a:gd name="T27" fmla="*/ 13 h 136"/>
                        <a:gd name="T28" fmla="*/ 33 w 222"/>
                        <a:gd name="T29" fmla="*/ 26 h 136"/>
                        <a:gd name="T30" fmla="*/ 15 w 222"/>
                        <a:gd name="T31" fmla="*/ 43 h 136"/>
                        <a:gd name="T32" fmla="*/ 4 w 222"/>
                        <a:gd name="T33" fmla="*/ 62 h 136"/>
                        <a:gd name="T34" fmla="*/ 0 w 222"/>
                        <a:gd name="T35" fmla="*/ 78 h 136"/>
                        <a:gd name="T36" fmla="*/ 5 w 222"/>
                        <a:gd name="T37" fmla="*/ 95 h 136"/>
                        <a:gd name="T38" fmla="*/ 22 w 222"/>
                        <a:gd name="T39" fmla="*/ 112 h 136"/>
                        <a:gd name="T40" fmla="*/ 46 w 222"/>
                        <a:gd name="T41" fmla="*/ 125 h 136"/>
                        <a:gd name="T42" fmla="*/ 76 w 222"/>
                        <a:gd name="T43" fmla="*/ 132 h 136"/>
                        <a:gd name="T44" fmla="*/ 111 w 222"/>
                        <a:gd name="T45" fmla="*/ 136 h 1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2"/>
                        <a:gd name="T70" fmla="*/ 0 h 136"/>
                        <a:gd name="T71" fmla="*/ 222 w 222"/>
                        <a:gd name="T72" fmla="*/ 136 h 1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2" h="136">
                          <a:moveTo>
                            <a:pt x="111" y="136"/>
                          </a:moveTo>
                          <a:lnTo>
                            <a:pt x="146" y="132"/>
                          </a:lnTo>
                          <a:lnTo>
                            <a:pt x="176" y="125"/>
                          </a:lnTo>
                          <a:lnTo>
                            <a:pt x="200" y="112"/>
                          </a:lnTo>
                          <a:lnTo>
                            <a:pt x="217" y="95"/>
                          </a:lnTo>
                          <a:lnTo>
                            <a:pt x="222" y="78"/>
                          </a:lnTo>
                          <a:lnTo>
                            <a:pt x="219" y="62"/>
                          </a:lnTo>
                          <a:lnTo>
                            <a:pt x="208" y="43"/>
                          </a:lnTo>
                          <a:lnTo>
                            <a:pt x="189" y="26"/>
                          </a:lnTo>
                          <a:lnTo>
                            <a:pt x="167" y="13"/>
                          </a:lnTo>
                          <a:lnTo>
                            <a:pt x="141" y="4"/>
                          </a:lnTo>
                          <a:lnTo>
                            <a:pt x="111" y="0"/>
                          </a:lnTo>
                          <a:lnTo>
                            <a:pt x="81" y="4"/>
                          </a:lnTo>
                          <a:lnTo>
                            <a:pt x="56" y="13"/>
                          </a:lnTo>
                          <a:lnTo>
                            <a:pt x="33" y="26"/>
                          </a:lnTo>
                          <a:lnTo>
                            <a:pt x="15" y="43"/>
                          </a:lnTo>
                          <a:lnTo>
                            <a:pt x="4" y="62"/>
                          </a:lnTo>
                          <a:lnTo>
                            <a:pt x="0" y="78"/>
                          </a:lnTo>
                          <a:lnTo>
                            <a:pt x="5" y="95"/>
                          </a:lnTo>
                          <a:lnTo>
                            <a:pt x="22" y="112"/>
                          </a:lnTo>
                          <a:lnTo>
                            <a:pt x="46" y="125"/>
                          </a:lnTo>
                          <a:lnTo>
                            <a:pt x="76" y="132"/>
                          </a:lnTo>
                          <a:lnTo>
                            <a:pt x="111" y="136"/>
                          </a:lnTo>
                          <a:close/>
                        </a:path>
                      </a:pathLst>
                    </a:custGeom>
                    <a:solidFill>
                      <a:srgbClr val="878787"/>
                    </a:solidFill>
                    <a:ln w="0">
                      <a:solidFill>
                        <a:srgbClr val="878787"/>
                      </a:solidFill>
                      <a:round/>
                      <a:headEnd/>
                      <a:tailEnd/>
                    </a:ln>
                  </p:spPr>
                  <p:txBody>
                    <a:bodyPr/>
                    <a:lstStyle/>
                    <a:p>
                      <a:pPr defTabSz="457200"/>
                      <a:endParaRPr lang="en-US" dirty="0">
                        <a:solidFill>
                          <a:prstClr val="black"/>
                        </a:solidFill>
                      </a:endParaRPr>
                    </a:p>
                  </p:txBody>
                </p:sp>
                <p:sp>
                  <p:nvSpPr>
                    <p:cNvPr id="9282" name="Freeform 201"/>
                    <p:cNvSpPr>
                      <a:spLocks/>
                    </p:cNvSpPr>
                    <p:nvPr/>
                  </p:nvSpPr>
                  <p:spPr bwMode="auto">
                    <a:xfrm>
                      <a:off x="910" y="2747"/>
                      <a:ext cx="193" cy="117"/>
                    </a:xfrm>
                    <a:custGeom>
                      <a:avLst/>
                      <a:gdLst>
                        <a:gd name="T0" fmla="*/ 96 w 193"/>
                        <a:gd name="T1" fmla="*/ 117 h 117"/>
                        <a:gd name="T2" fmla="*/ 126 w 193"/>
                        <a:gd name="T3" fmla="*/ 113 h 117"/>
                        <a:gd name="T4" fmla="*/ 154 w 193"/>
                        <a:gd name="T5" fmla="*/ 106 h 117"/>
                        <a:gd name="T6" fmla="*/ 174 w 193"/>
                        <a:gd name="T7" fmla="*/ 97 h 117"/>
                        <a:gd name="T8" fmla="*/ 187 w 193"/>
                        <a:gd name="T9" fmla="*/ 82 h 117"/>
                        <a:gd name="T10" fmla="*/ 193 w 193"/>
                        <a:gd name="T11" fmla="*/ 67 h 117"/>
                        <a:gd name="T12" fmla="*/ 187 w 193"/>
                        <a:gd name="T13" fmla="*/ 49 h 117"/>
                        <a:gd name="T14" fmla="*/ 174 w 193"/>
                        <a:gd name="T15" fmla="*/ 32 h 117"/>
                        <a:gd name="T16" fmla="*/ 154 w 193"/>
                        <a:gd name="T17" fmla="*/ 15 h 117"/>
                        <a:gd name="T18" fmla="*/ 126 w 193"/>
                        <a:gd name="T19" fmla="*/ 4 h 117"/>
                        <a:gd name="T20" fmla="*/ 96 w 193"/>
                        <a:gd name="T21" fmla="*/ 0 h 117"/>
                        <a:gd name="T22" fmla="*/ 66 w 193"/>
                        <a:gd name="T23" fmla="*/ 4 h 117"/>
                        <a:gd name="T24" fmla="*/ 41 w 193"/>
                        <a:gd name="T25" fmla="*/ 15 h 117"/>
                        <a:gd name="T26" fmla="*/ 18 w 193"/>
                        <a:gd name="T27" fmla="*/ 32 h 117"/>
                        <a:gd name="T28" fmla="*/ 5 w 193"/>
                        <a:gd name="T29" fmla="*/ 49 h 117"/>
                        <a:gd name="T30" fmla="*/ 0 w 193"/>
                        <a:gd name="T31" fmla="*/ 67 h 117"/>
                        <a:gd name="T32" fmla="*/ 5 w 193"/>
                        <a:gd name="T33" fmla="*/ 82 h 117"/>
                        <a:gd name="T34" fmla="*/ 18 w 193"/>
                        <a:gd name="T35" fmla="*/ 97 h 117"/>
                        <a:gd name="T36" fmla="*/ 41 w 193"/>
                        <a:gd name="T37" fmla="*/ 106 h 117"/>
                        <a:gd name="T38" fmla="*/ 66 w 193"/>
                        <a:gd name="T39" fmla="*/ 113 h 117"/>
                        <a:gd name="T40" fmla="*/ 96 w 193"/>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
                        <a:gd name="T64" fmla="*/ 0 h 117"/>
                        <a:gd name="T65" fmla="*/ 193 w 193"/>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 h="117">
                          <a:moveTo>
                            <a:pt x="96" y="117"/>
                          </a:moveTo>
                          <a:lnTo>
                            <a:pt x="126" y="113"/>
                          </a:lnTo>
                          <a:lnTo>
                            <a:pt x="154" y="106"/>
                          </a:lnTo>
                          <a:lnTo>
                            <a:pt x="174" y="97"/>
                          </a:lnTo>
                          <a:lnTo>
                            <a:pt x="187" y="82"/>
                          </a:lnTo>
                          <a:lnTo>
                            <a:pt x="193" y="67"/>
                          </a:lnTo>
                          <a:lnTo>
                            <a:pt x="187" y="49"/>
                          </a:lnTo>
                          <a:lnTo>
                            <a:pt x="174" y="32"/>
                          </a:lnTo>
                          <a:lnTo>
                            <a:pt x="154" y="15"/>
                          </a:lnTo>
                          <a:lnTo>
                            <a:pt x="126" y="4"/>
                          </a:lnTo>
                          <a:lnTo>
                            <a:pt x="96" y="0"/>
                          </a:lnTo>
                          <a:lnTo>
                            <a:pt x="66" y="4"/>
                          </a:lnTo>
                          <a:lnTo>
                            <a:pt x="41" y="15"/>
                          </a:lnTo>
                          <a:lnTo>
                            <a:pt x="18" y="32"/>
                          </a:lnTo>
                          <a:lnTo>
                            <a:pt x="5" y="49"/>
                          </a:lnTo>
                          <a:lnTo>
                            <a:pt x="0" y="67"/>
                          </a:lnTo>
                          <a:lnTo>
                            <a:pt x="5" y="82"/>
                          </a:lnTo>
                          <a:lnTo>
                            <a:pt x="18" y="97"/>
                          </a:lnTo>
                          <a:lnTo>
                            <a:pt x="41" y="106"/>
                          </a:lnTo>
                          <a:lnTo>
                            <a:pt x="66" y="113"/>
                          </a:lnTo>
                          <a:lnTo>
                            <a:pt x="96" y="117"/>
                          </a:lnTo>
                          <a:close/>
                        </a:path>
                      </a:pathLst>
                    </a:custGeom>
                    <a:solidFill>
                      <a:srgbClr val="9F9F9F"/>
                    </a:solidFill>
                    <a:ln w="0">
                      <a:solidFill>
                        <a:srgbClr val="9F9F9F"/>
                      </a:solidFill>
                      <a:round/>
                      <a:headEnd/>
                      <a:tailEnd/>
                    </a:ln>
                  </p:spPr>
                  <p:txBody>
                    <a:bodyPr/>
                    <a:lstStyle/>
                    <a:p>
                      <a:pPr defTabSz="457200"/>
                      <a:endParaRPr lang="en-US" dirty="0">
                        <a:solidFill>
                          <a:prstClr val="black"/>
                        </a:solidFill>
                      </a:endParaRPr>
                    </a:p>
                  </p:txBody>
                </p:sp>
                <p:sp>
                  <p:nvSpPr>
                    <p:cNvPr id="9283" name="Freeform 202"/>
                    <p:cNvSpPr>
                      <a:spLocks/>
                    </p:cNvSpPr>
                    <p:nvPr/>
                  </p:nvSpPr>
                  <p:spPr bwMode="auto">
                    <a:xfrm>
                      <a:off x="926" y="2749"/>
                      <a:ext cx="162" cy="97"/>
                    </a:xfrm>
                    <a:custGeom>
                      <a:avLst/>
                      <a:gdLst>
                        <a:gd name="T0" fmla="*/ 80 w 162"/>
                        <a:gd name="T1" fmla="*/ 97 h 97"/>
                        <a:gd name="T2" fmla="*/ 106 w 162"/>
                        <a:gd name="T3" fmla="*/ 95 h 97"/>
                        <a:gd name="T4" fmla="*/ 128 w 162"/>
                        <a:gd name="T5" fmla="*/ 89 h 97"/>
                        <a:gd name="T6" fmla="*/ 145 w 162"/>
                        <a:gd name="T7" fmla="*/ 80 h 97"/>
                        <a:gd name="T8" fmla="*/ 158 w 162"/>
                        <a:gd name="T9" fmla="*/ 69 h 97"/>
                        <a:gd name="T10" fmla="*/ 162 w 162"/>
                        <a:gd name="T11" fmla="*/ 56 h 97"/>
                        <a:gd name="T12" fmla="*/ 158 w 162"/>
                        <a:gd name="T13" fmla="*/ 41 h 97"/>
                        <a:gd name="T14" fmla="*/ 145 w 162"/>
                        <a:gd name="T15" fmla="*/ 26 h 97"/>
                        <a:gd name="T16" fmla="*/ 128 w 162"/>
                        <a:gd name="T17" fmla="*/ 13 h 97"/>
                        <a:gd name="T18" fmla="*/ 106 w 162"/>
                        <a:gd name="T19" fmla="*/ 4 h 97"/>
                        <a:gd name="T20" fmla="*/ 80 w 162"/>
                        <a:gd name="T21" fmla="*/ 0 h 97"/>
                        <a:gd name="T22" fmla="*/ 54 w 162"/>
                        <a:gd name="T23" fmla="*/ 4 h 97"/>
                        <a:gd name="T24" fmla="*/ 34 w 162"/>
                        <a:gd name="T25" fmla="*/ 13 h 97"/>
                        <a:gd name="T26" fmla="*/ 15 w 162"/>
                        <a:gd name="T27" fmla="*/ 26 h 97"/>
                        <a:gd name="T28" fmla="*/ 4 w 162"/>
                        <a:gd name="T29" fmla="*/ 41 h 97"/>
                        <a:gd name="T30" fmla="*/ 0 w 162"/>
                        <a:gd name="T31" fmla="*/ 56 h 97"/>
                        <a:gd name="T32" fmla="*/ 4 w 162"/>
                        <a:gd name="T33" fmla="*/ 69 h 97"/>
                        <a:gd name="T34" fmla="*/ 15 w 162"/>
                        <a:gd name="T35" fmla="*/ 80 h 97"/>
                        <a:gd name="T36" fmla="*/ 34 w 162"/>
                        <a:gd name="T37" fmla="*/ 89 h 97"/>
                        <a:gd name="T38" fmla="*/ 54 w 162"/>
                        <a:gd name="T39" fmla="*/ 95 h 97"/>
                        <a:gd name="T40" fmla="*/ 80 w 162"/>
                        <a:gd name="T41" fmla="*/ 9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97"/>
                        <a:gd name="T65" fmla="*/ 162 w 162"/>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97">
                          <a:moveTo>
                            <a:pt x="80" y="97"/>
                          </a:moveTo>
                          <a:lnTo>
                            <a:pt x="106" y="95"/>
                          </a:lnTo>
                          <a:lnTo>
                            <a:pt x="128" y="89"/>
                          </a:lnTo>
                          <a:lnTo>
                            <a:pt x="145" y="80"/>
                          </a:lnTo>
                          <a:lnTo>
                            <a:pt x="158" y="69"/>
                          </a:lnTo>
                          <a:lnTo>
                            <a:pt x="162" y="56"/>
                          </a:lnTo>
                          <a:lnTo>
                            <a:pt x="158" y="41"/>
                          </a:lnTo>
                          <a:lnTo>
                            <a:pt x="145" y="26"/>
                          </a:lnTo>
                          <a:lnTo>
                            <a:pt x="128" y="13"/>
                          </a:lnTo>
                          <a:lnTo>
                            <a:pt x="106" y="4"/>
                          </a:lnTo>
                          <a:lnTo>
                            <a:pt x="80" y="0"/>
                          </a:lnTo>
                          <a:lnTo>
                            <a:pt x="54" y="4"/>
                          </a:lnTo>
                          <a:lnTo>
                            <a:pt x="34" y="13"/>
                          </a:lnTo>
                          <a:lnTo>
                            <a:pt x="15" y="26"/>
                          </a:lnTo>
                          <a:lnTo>
                            <a:pt x="4" y="41"/>
                          </a:lnTo>
                          <a:lnTo>
                            <a:pt x="0" y="56"/>
                          </a:lnTo>
                          <a:lnTo>
                            <a:pt x="4" y="69"/>
                          </a:lnTo>
                          <a:lnTo>
                            <a:pt x="15" y="80"/>
                          </a:lnTo>
                          <a:lnTo>
                            <a:pt x="34" y="89"/>
                          </a:lnTo>
                          <a:lnTo>
                            <a:pt x="54" y="95"/>
                          </a:lnTo>
                          <a:lnTo>
                            <a:pt x="80" y="97"/>
                          </a:lnTo>
                          <a:close/>
                        </a:path>
                      </a:pathLst>
                    </a:custGeom>
                    <a:solidFill>
                      <a:srgbClr val="B7B7B7"/>
                    </a:solidFill>
                    <a:ln w="0">
                      <a:solidFill>
                        <a:srgbClr val="B7B7B7"/>
                      </a:solidFill>
                      <a:round/>
                      <a:headEnd/>
                      <a:tailEnd/>
                    </a:ln>
                  </p:spPr>
                  <p:txBody>
                    <a:bodyPr/>
                    <a:lstStyle/>
                    <a:p>
                      <a:pPr defTabSz="457200"/>
                      <a:endParaRPr lang="en-US" dirty="0">
                        <a:solidFill>
                          <a:prstClr val="black"/>
                        </a:solidFill>
                      </a:endParaRPr>
                    </a:p>
                  </p:txBody>
                </p:sp>
                <p:sp>
                  <p:nvSpPr>
                    <p:cNvPr id="9284" name="Freeform 203"/>
                    <p:cNvSpPr>
                      <a:spLocks/>
                    </p:cNvSpPr>
                    <p:nvPr/>
                  </p:nvSpPr>
                  <p:spPr bwMode="auto">
                    <a:xfrm>
                      <a:off x="941" y="2751"/>
                      <a:ext cx="132" cy="78"/>
                    </a:xfrm>
                    <a:custGeom>
                      <a:avLst/>
                      <a:gdLst>
                        <a:gd name="T0" fmla="*/ 65 w 132"/>
                        <a:gd name="T1" fmla="*/ 78 h 78"/>
                        <a:gd name="T2" fmla="*/ 91 w 132"/>
                        <a:gd name="T3" fmla="*/ 76 h 78"/>
                        <a:gd name="T4" fmla="*/ 111 w 132"/>
                        <a:gd name="T5" fmla="*/ 69 h 78"/>
                        <a:gd name="T6" fmla="*/ 126 w 132"/>
                        <a:gd name="T7" fmla="*/ 58 h 78"/>
                        <a:gd name="T8" fmla="*/ 132 w 132"/>
                        <a:gd name="T9" fmla="*/ 45 h 78"/>
                        <a:gd name="T10" fmla="*/ 126 w 132"/>
                        <a:gd name="T11" fmla="*/ 30 h 78"/>
                        <a:gd name="T12" fmla="*/ 111 w 132"/>
                        <a:gd name="T13" fmla="*/ 15 h 78"/>
                        <a:gd name="T14" fmla="*/ 91 w 132"/>
                        <a:gd name="T15" fmla="*/ 4 h 78"/>
                        <a:gd name="T16" fmla="*/ 65 w 132"/>
                        <a:gd name="T17" fmla="*/ 0 h 78"/>
                        <a:gd name="T18" fmla="*/ 41 w 132"/>
                        <a:gd name="T19" fmla="*/ 4 h 78"/>
                        <a:gd name="T20" fmla="*/ 19 w 132"/>
                        <a:gd name="T21" fmla="*/ 15 h 78"/>
                        <a:gd name="T22" fmla="*/ 6 w 132"/>
                        <a:gd name="T23" fmla="*/ 30 h 78"/>
                        <a:gd name="T24" fmla="*/ 0 w 132"/>
                        <a:gd name="T25" fmla="*/ 45 h 78"/>
                        <a:gd name="T26" fmla="*/ 6 w 132"/>
                        <a:gd name="T27" fmla="*/ 58 h 78"/>
                        <a:gd name="T28" fmla="*/ 19 w 132"/>
                        <a:gd name="T29" fmla="*/ 69 h 78"/>
                        <a:gd name="T30" fmla="*/ 41 w 132"/>
                        <a:gd name="T31" fmla="*/ 76 h 78"/>
                        <a:gd name="T32" fmla="*/ 65 w 132"/>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78"/>
                        <a:gd name="T53" fmla="*/ 132 w 132"/>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78">
                          <a:moveTo>
                            <a:pt x="65" y="78"/>
                          </a:moveTo>
                          <a:lnTo>
                            <a:pt x="91" y="76"/>
                          </a:lnTo>
                          <a:lnTo>
                            <a:pt x="111" y="69"/>
                          </a:lnTo>
                          <a:lnTo>
                            <a:pt x="126" y="58"/>
                          </a:lnTo>
                          <a:lnTo>
                            <a:pt x="132" y="45"/>
                          </a:lnTo>
                          <a:lnTo>
                            <a:pt x="126" y="30"/>
                          </a:lnTo>
                          <a:lnTo>
                            <a:pt x="111" y="15"/>
                          </a:lnTo>
                          <a:lnTo>
                            <a:pt x="91" y="4"/>
                          </a:lnTo>
                          <a:lnTo>
                            <a:pt x="65" y="0"/>
                          </a:lnTo>
                          <a:lnTo>
                            <a:pt x="41" y="4"/>
                          </a:lnTo>
                          <a:lnTo>
                            <a:pt x="19" y="15"/>
                          </a:lnTo>
                          <a:lnTo>
                            <a:pt x="6" y="30"/>
                          </a:lnTo>
                          <a:lnTo>
                            <a:pt x="0" y="45"/>
                          </a:lnTo>
                          <a:lnTo>
                            <a:pt x="6" y="58"/>
                          </a:lnTo>
                          <a:lnTo>
                            <a:pt x="19" y="69"/>
                          </a:lnTo>
                          <a:lnTo>
                            <a:pt x="41" y="76"/>
                          </a:lnTo>
                          <a:lnTo>
                            <a:pt x="65" y="78"/>
                          </a:lnTo>
                          <a:close/>
                        </a:path>
                      </a:pathLst>
                    </a:custGeom>
                    <a:solidFill>
                      <a:srgbClr val="CFCFCF"/>
                    </a:solidFill>
                    <a:ln w="0">
                      <a:solidFill>
                        <a:srgbClr val="CFCFCF"/>
                      </a:solidFill>
                      <a:round/>
                      <a:headEnd/>
                      <a:tailEnd/>
                    </a:ln>
                  </p:spPr>
                  <p:txBody>
                    <a:bodyPr/>
                    <a:lstStyle/>
                    <a:p>
                      <a:pPr defTabSz="457200"/>
                      <a:endParaRPr lang="en-US" dirty="0">
                        <a:solidFill>
                          <a:prstClr val="black"/>
                        </a:solidFill>
                      </a:endParaRPr>
                    </a:p>
                  </p:txBody>
                </p:sp>
                <p:sp>
                  <p:nvSpPr>
                    <p:cNvPr id="9285" name="Freeform 204"/>
                    <p:cNvSpPr>
                      <a:spLocks/>
                    </p:cNvSpPr>
                    <p:nvPr/>
                  </p:nvSpPr>
                  <p:spPr bwMode="auto">
                    <a:xfrm>
                      <a:off x="956" y="2751"/>
                      <a:ext cx="100" cy="61"/>
                    </a:xfrm>
                    <a:custGeom>
                      <a:avLst/>
                      <a:gdLst>
                        <a:gd name="T0" fmla="*/ 50 w 100"/>
                        <a:gd name="T1" fmla="*/ 61 h 61"/>
                        <a:gd name="T2" fmla="*/ 71 w 100"/>
                        <a:gd name="T3" fmla="*/ 59 h 61"/>
                        <a:gd name="T4" fmla="*/ 87 w 100"/>
                        <a:gd name="T5" fmla="*/ 54 h 61"/>
                        <a:gd name="T6" fmla="*/ 96 w 100"/>
                        <a:gd name="T7" fmla="*/ 45 h 61"/>
                        <a:gd name="T8" fmla="*/ 100 w 100"/>
                        <a:gd name="T9" fmla="*/ 35 h 61"/>
                        <a:gd name="T10" fmla="*/ 96 w 100"/>
                        <a:gd name="T11" fmla="*/ 24 h 61"/>
                        <a:gd name="T12" fmla="*/ 87 w 100"/>
                        <a:gd name="T13" fmla="*/ 13 h 61"/>
                        <a:gd name="T14" fmla="*/ 71 w 100"/>
                        <a:gd name="T15" fmla="*/ 4 h 61"/>
                        <a:gd name="T16" fmla="*/ 50 w 100"/>
                        <a:gd name="T17" fmla="*/ 0 h 61"/>
                        <a:gd name="T18" fmla="*/ 32 w 100"/>
                        <a:gd name="T19" fmla="*/ 4 h 61"/>
                        <a:gd name="T20" fmla="*/ 15 w 100"/>
                        <a:gd name="T21" fmla="*/ 13 h 61"/>
                        <a:gd name="T22" fmla="*/ 6 w 100"/>
                        <a:gd name="T23" fmla="*/ 24 h 61"/>
                        <a:gd name="T24" fmla="*/ 0 w 100"/>
                        <a:gd name="T25" fmla="*/ 35 h 61"/>
                        <a:gd name="T26" fmla="*/ 6 w 100"/>
                        <a:gd name="T27" fmla="*/ 45 h 61"/>
                        <a:gd name="T28" fmla="*/ 15 w 100"/>
                        <a:gd name="T29" fmla="*/ 54 h 61"/>
                        <a:gd name="T30" fmla="*/ 32 w 100"/>
                        <a:gd name="T31" fmla="*/ 59 h 61"/>
                        <a:gd name="T32" fmla="*/ 50 w 100"/>
                        <a:gd name="T33" fmla="*/ 6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61"/>
                        <a:gd name="T53" fmla="*/ 100 w 100"/>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61">
                          <a:moveTo>
                            <a:pt x="50" y="61"/>
                          </a:moveTo>
                          <a:lnTo>
                            <a:pt x="71" y="59"/>
                          </a:lnTo>
                          <a:lnTo>
                            <a:pt x="87" y="54"/>
                          </a:lnTo>
                          <a:lnTo>
                            <a:pt x="96" y="45"/>
                          </a:lnTo>
                          <a:lnTo>
                            <a:pt x="100" y="35"/>
                          </a:lnTo>
                          <a:lnTo>
                            <a:pt x="96" y="24"/>
                          </a:lnTo>
                          <a:lnTo>
                            <a:pt x="87" y="13"/>
                          </a:lnTo>
                          <a:lnTo>
                            <a:pt x="71" y="4"/>
                          </a:lnTo>
                          <a:lnTo>
                            <a:pt x="50" y="0"/>
                          </a:lnTo>
                          <a:lnTo>
                            <a:pt x="32" y="4"/>
                          </a:lnTo>
                          <a:lnTo>
                            <a:pt x="15" y="13"/>
                          </a:lnTo>
                          <a:lnTo>
                            <a:pt x="6" y="24"/>
                          </a:lnTo>
                          <a:lnTo>
                            <a:pt x="0" y="35"/>
                          </a:lnTo>
                          <a:lnTo>
                            <a:pt x="6" y="45"/>
                          </a:lnTo>
                          <a:lnTo>
                            <a:pt x="15" y="54"/>
                          </a:lnTo>
                          <a:lnTo>
                            <a:pt x="32" y="59"/>
                          </a:lnTo>
                          <a:lnTo>
                            <a:pt x="50" y="61"/>
                          </a:lnTo>
                          <a:close/>
                        </a:path>
                      </a:pathLst>
                    </a:custGeom>
                    <a:solidFill>
                      <a:srgbClr val="E7E7E7"/>
                    </a:solidFill>
                    <a:ln w="0">
                      <a:solidFill>
                        <a:srgbClr val="E7E7E7"/>
                      </a:solidFill>
                      <a:round/>
                      <a:headEnd/>
                      <a:tailEnd/>
                    </a:ln>
                  </p:spPr>
                  <p:txBody>
                    <a:bodyPr/>
                    <a:lstStyle/>
                    <a:p>
                      <a:pPr defTabSz="457200"/>
                      <a:endParaRPr lang="en-US" dirty="0">
                        <a:solidFill>
                          <a:prstClr val="black"/>
                        </a:solidFill>
                      </a:endParaRPr>
                    </a:p>
                  </p:txBody>
                </p:sp>
                <p:sp>
                  <p:nvSpPr>
                    <p:cNvPr id="9286" name="Freeform 205"/>
                    <p:cNvSpPr>
                      <a:spLocks/>
                    </p:cNvSpPr>
                    <p:nvPr/>
                  </p:nvSpPr>
                  <p:spPr bwMode="auto">
                    <a:xfrm>
                      <a:off x="1167" y="3025"/>
                      <a:ext cx="219" cy="134"/>
                    </a:xfrm>
                    <a:custGeom>
                      <a:avLst/>
                      <a:gdLst>
                        <a:gd name="T0" fmla="*/ 110 w 219"/>
                        <a:gd name="T1" fmla="*/ 134 h 134"/>
                        <a:gd name="T2" fmla="*/ 145 w 219"/>
                        <a:gd name="T3" fmla="*/ 130 h 134"/>
                        <a:gd name="T4" fmla="*/ 175 w 219"/>
                        <a:gd name="T5" fmla="*/ 123 h 134"/>
                        <a:gd name="T6" fmla="*/ 199 w 219"/>
                        <a:gd name="T7" fmla="*/ 110 h 134"/>
                        <a:gd name="T8" fmla="*/ 214 w 219"/>
                        <a:gd name="T9" fmla="*/ 95 h 134"/>
                        <a:gd name="T10" fmla="*/ 219 w 219"/>
                        <a:gd name="T11" fmla="*/ 76 h 134"/>
                        <a:gd name="T12" fmla="*/ 214 w 219"/>
                        <a:gd name="T13" fmla="*/ 56 h 134"/>
                        <a:gd name="T14" fmla="*/ 199 w 219"/>
                        <a:gd name="T15" fmla="*/ 36 h 134"/>
                        <a:gd name="T16" fmla="*/ 175 w 219"/>
                        <a:gd name="T17" fmla="*/ 19 h 134"/>
                        <a:gd name="T18" fmla="*/ 145 w 219"/>
                        <a:gd name="T19" fmla="*/ 6 h 134"/>
                        <a:gd name="T20" fmla="*/ 110 w 219"/>
                        <a:gd name="T21" fmla="*/ 0 h 134"/>
                        <a:gd name="T22" fmla="*/ 75 w 219"/>
                        <a:gd name="T23" fmla="*/ 6 h 134"/>
                        <a:gd name="T24" fmla="*/ 45 w 219"/>
                        <a:gd name="T25" fmla="*/ 19 h 134"/>
                        <a:gd name="T26" fmla="*/ 21 w 219"/>
                        <a:gd name="T27" fmla="*/ 36 h 134"/>
                        <a:gd name="T28" fmla="*/ 6 w 219"/>
                        <a:gd name="T29" fmla="*/ 56 h 134"/>
                        <a:gd name="T30" fmla="*/ 0 w 219"/>
                        <a:gd name="T31" fmla="*/ 76 h 134"/>
                        <a:gd name="T32" fmla="*/ 6 w 219"/>
                        <a:gd name="T33" fmla="*/ 95 h 134"/>
                        <a:gd name="T34" fmla="*/ 21 w 219"/>
                        <a:gd name="T35" fmla="*/ 110 h 134"/>
                        <a:gd name="T36" fmla="*/ 45 w 219"/>
                        <a:gd name="T37" fmla="*/ 123 h 134"/>
                        <a:gd name="T38" fmla="*/ 75 w 219"/>
                        <a:gd name="T39" fmla="*/ 130 h 134"/>
                        <a:gd name="T40" fmla="*/ 110 w 219"/>
                        <a:gd name="T41" fmla="*/ 134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
                        <a:gd name="T64" fmla="*/ 0 h 134"/>
                        <a:gd name="T65" fmla="*/ 219 w 219"/>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 h="134">
                          <a:moveTo>
                            <a:pt x="110" y="134"/>
                          </a:moveTo>
                          <a:lnTo>
                            <a:pt x="145" y="130"/>
                          </a:lnTo>
                          <a:lnTo>
                            <a:pt x="175" y="123"/>
                          </a:lnTo>
                          <a:lnTo>
                            <a:pt x="199" y="110"/>
                          </a:lnTo>
                          <a:lnTo>
                            <a:pt x="214" y="95"/>
                          </a:lnTo>
                          <a:lnTo>
                            <a:pt x="219" y="76"/>
                          </a:lnTo>
                          <a:lnTo>
                            <a:pt x="214" y="56"/>
                          </a:lnTo>
                          <a:lnTo>
                            <a:pt x="199" y="36"/>
                          </a:lnTo>
                          <a:lnTo>
                            <a:pt x="175" y="19"/>
                          </a:lnTo>
                          <a:lnTo>
                            <a:pt x="145" y="6"/>
                          </a:lnTo>
                          <a:lnTo>
                            <a:pt x="110" y="0"/>
                          </a:lnTo>
                          <a:lnTo>
                            <a:pt x="75" y="6"/>
                          </a:lnTo>
                          <a:lnTo>
                            <a:pt x="45" y="19"/>
                          </a:lnTo>
                          <a:lnTo>
                            <a:pt x="21" y="36"/>
                          </a:lnTo>
                          <a:lnTo>
                            <a:pt x="6" y="56"/>
                          </a:lnTo>
                          <a:lnTo>
                            <a:pt x="0" y="76"/>
                          </a:lnTo>
                          <a:lnTo>
                            <a:pt x="6" y="95"/>
                          </a:lnTo>
                          <a:lnTo>
                            <a:pt x="21" y="110"/>
                          </a:lnTo>
                          <a:lnTo>
                            <a:pt x="45" y="123"/>
                          </a:lnTo>
                          <a:lnTo>
                            <a:pt x="75" y="130"/>
                          </a:lnTo>
                          <a:lnTo>
                            <a:pt x="110" y="134"/>
                          </a:lnTo>
                          <a:close/>
                        </a:path>
                      </a:pathLst>
                    </a:custGeom>
                    <a:solidFill>
                      <a:srgbClr val="404040"/>
                    </a:solidFill>
                    <a:ln w="0">
                      <a:solidFill>
                        <a:srgbClr val="404040"/>
                      </a:solidFill>
                      <a:round/>
                      <a:headEnd/>
                      <a:tailEnd/>
                    </a:ln>
                  </p:spPr>
                  <p:txBody>
                    <a:bodyPr/>
                    <a:lstStyle/>
                    <a:p>
                      <a:pPr defTabSz="457200"/>
                      <a:endParaRPr lang="en-US" dirty="0">
                        <a:solidFill>
                          <a:prstClr val="black"/>
                        </a:solidFill>
                      </a:endParaRPr>
                    </a:p>
                  </p:txBody>
                </p:sp>
                <p:sp>
                  <p:nvSpPr>
                    <p:cNvPr id="9287" name="Freeform 206"/>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288" name="Freeform 207"/>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289" name="Freeform 208"/>
                    <p:cNvSpPr>
                      <a:spLocks/>
                    </p:cNvSpPr>
                    <p:nvPr/>
                  </p:nvSpPr>
                  <p:spPr bwMode="auto">
                    <a:xfrm>
                      <a:off x="1132" y="3114"/>
                      <a:ext cx="243" cy="247"/>
                    </a:xfrm>
                    <a:custGeom>
                      <a:avLst/>
                      <a:gdLst>
                        <a:gd name="T0" fmla="*/ 110 w 243"/>
                        <a:gd name="T1" fmla="*/ 247 h 247"/>
                        <a:gd name="T2" fmla="*/ 78 w 243"/>
                        <a:gd name="T3" fmla="*/ 242 h 247"/>
                        <a:gd name="T4" fmla="*/ 52 w 243"/>
                        <a:gd name="T5" fmla="*/ 234 h 247"/>
                        <a:gd name="T6" fmla="*/ 34 w 243"/>
                        <a:gd name="T7" fmla="*/ 223 h 247"/>
                        <a:gd name="T8" fmla="*/ 19 w 243"/>
                        <a:gd name="T9" fmla="*/ 210 h 247"/>
                        <a:gd name="T10" fmla="*/ 10 w 243"/>
                        <a:gd name="T11" fmla="*/ 197 h 247"/>
                        <a:gd name="T12" fmla="*/ 4 w 243"/>
                        <a:gd name="T13" fmla="*/ 188 h 247"/>
                        <a:gd name="T14" fmla="*/ 2 w 243"/>
                        <a:gd name="T15" fmla="*/ 180 h 247"/>
                        <a:gd name="T16" fmla="*/ 0 w 243"/>
                        <a:gd name="T17" fmla="*/ 177 h 247"/>
                        <a:gd name="T18" fmla="*/ 0 w 243"/>
                        <a:gd name="T19" fmla="*/ 0 h 247"/>
                        <a:gd name="T20" fmla="*/ 243 w 243"/>
                        <a:gd name="T21" fmla="*/ 2 h 247"/>
                        <a:gd name="T22" fmla="*/ 243 w 243"/>
                        <a:gd name="T23" fmla="*/ 158 h 247"/>
                        <a:gd name="T24" fmla="*/ 238 w 243"/>
                        <a:gd name="T25" fmla="*/ 173 h 247"/>
                        <a:gd name="T26" fmla="*/ 230 w 243"/>
                        <a:gd name="T27" fmla="*/ 188 h 247"/>
                        <a:gd name="T28" fmla="*/ 225 w 243"/>
                        <a:gd name="T29" fmla="*/ 197 h 247"/>
                        <a:gd name="T30" fmla="*/ 223 w 243"/>
                        <a:gd name="T31" fmla="*/ 201 h 247"/>
                        <a:gd name="T32" fmla="*/ 208 w 243"/>
                        <a:gd name="T33" fmla="*/ 214 h 247"/>
                        <a:gd name="T34" fmla="*/ 189 w 243"/>
                        <a:gd name="T35" fmla="*/ 225 h 247"/>
                        <a:gd name="T36" fmla="*/ 167 w 243"/>
                        <a:gd name="T37" fmla="*/ 232 h 247"/>
                        <a:gd name="T38" fmla="*/ 147 w 243"/>
                        <a:gd name="T39" fmla="*/ 240 h 247"/>
                        <a:gd name="T40" fmla="*/ 128 w 243"/>
                        <a:gd name="T41" fmla="*/ 243 h 247"/>
                        <a:gd name="T42" fmla="*/ 115 w 243"/>
                        <a:gd name="T43" fmla="*/ 245 h 247"/>
                        <a:gd name="T44" fmla="*/ 110 w 243"/>
                        <a:gd name="T45" fmla="*/ 247 h 2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3"/>
                        <a:gd name="T70" fmla="*/ 0 h 247"/>
                        <a:gd name="T71" fmla="*/ 243 w 243"/>
                        <a:gd name="T72" fmla="*/ 247 h 2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3" h="247">
                          <a:moveTo>
                            <a:pt x="110" y="247"/>
                          </a:moveTo>
                          <a:lnTo>
                            <a:pt x="78" y="242"/>
                          </a:lnTo>
                          <a:lnTo>
                            <a:pt x="52" y="234"/>
                          </a:lnTo>
                          <a:lnTo>
                            <a:pt x="34" y="223"/>
                          </a:lnTo>
                          <a:lnTo>
                            <a:pt x="19" y="210"/>
                          </a:lnTo>
                          <a:lnTo>
                            <a:pt x="10" y="197"/>
                          </a:lnTo>
                          <a:lnTo>
                            <a:pt x="4" y="188"/>
                          </a:lnTo>
                          <a:lnTo>
                            <a:pt x="2" y="180"/>
                          </a:lnTo>
                          <a:lnTo>
                            <a:pt x="0" y="177"/>
                          </a:lnTo>
                          <a:lnTo>
                            <a:pt x="0" y="0"/>
                          </a:lnTo>
                          <a:lnTo>
                            <a:pt x="243" y="2"/>
                          </a:lnTo>
                          <a:lnTo>
                            <a:pt x="243" y="158"/>
                          </a:lnTo>
                          <a:lnTo>
                            <a:pt x="238" y="173"/>
                          </a:lnTo>
                          <a:lnTo>
                            <a:pt x="230" y="188"/>
                          </a:lnTo>
                          <a:lnTo>
                            <a:pt x="225" y="197"/>
                          </a:lnTo>
                          <a:lnTo>
                            <a:pt x="223" y="201"/>
                          </a:lnTo>
                          <a:lnTo>
                            <a:pt x="208" y="214"/>
                          </a:lnTo>
                          <a:lnTo>
                            <a:pt x="189" y="225"/>
                          </a:lnTo>
                          <a:lnTo>
                            <a:pt x="167" y="232"/>
                          </a:lnTo>
                          <a:lnTo>
                            <a:pt x="147" y="240"/>
                          </a:lnTo>
                          <a:lnTo>
                            <a:pt x="128" y="243"/>
                          </a:lnTo>
                          <a:lnTo>
                            <a:pt x="115" y="245"/>
                          </a:lnTo>
                          <a:lnTo>
                            <a:pt x="110" y="247"/>
                          </a:lnTo>
                          <a:close/>
                        </a:path>
                      </a:pathLst>
                    </a:custGeom>
                    <a:solidFill>
                      <a:srgbClr val="1C1C1C"/>
                    </a:solidFill>
                    <a:ln w="0">
                      <a:solidFill>
                        <a:srgbClr val="1C1C1C"/>
                      </a:solidFill>
                      <a:round/>
                      <a:headEnd/>
                      <a:tailEnd/>
                    </a:ln>
                  </p:spPr>
                  <p:txBody>
                    <a:bodyPr/>
                    <a:lstStyle/>
                    <a:p>
                      <a:pPr defTabSz="457200"/>
                      <a:endParaRPr lang="en-US" dirty="0">
                        <a:solidFill>
                          <a:prstClr val="black"/>
                        </a:solidFill>
                      </a:endParaRPr>
                    </a:p>
                  </p:txBody>
                </p:sp>
                <p:sp>
                  <p:nvSpPr>
                    <p:cNvPr id="9290" name="Freeform 209"/>
                    <p:cNvSpPr>
                      <a:spLocks/>
                    </p:cNvSpPr>
                    <p:nvPr/>
                  </p:nvSpPr>
                  <p:spPr bwMode="auto">
                    <a:xfrm>
                      <a:off x="1147" y="3114"/>
                      <a:ext cx="219" cy="245"/>
                    </a:xfrm>
                    <a:custGeom>
                      <a:avLst/>
                      <a:gdLst>
                        <a:gd name="T0" fmla="*/ 100 w 219"/>
                        <a:gd name="T1" fmla="*/ 245 h 245"/>
                        <a:gd name="T2" fmla="*/ 72 w 219"/>
                        <a:gd name="T3" fmla="*/ 242 h 245"/>
                        <a:gd name="T4" fmla="*/ 48 w 219"/>
                        <a:gd name="T5" fmla="*/ 234 h 245"/>
                        <a:gd name="T6" fmla="*/ 32 w 219"/>
                        <a:gd name="T7" fmla="*/ 225 h 245"/>
                        <a:gd name="T8" fmla="*/ 19 w 219"/>
                        <a:gd name="T9" fmla="*/ 214 h 245"/>
                        <a:gd name="T10" fmla="*/ 9 w 219"/>
                        <a:gd name="T11" fmla="*/ 203 h 245"/>
                        <a:gd name="T12" fmla="*/ 4 w 219"/>
                        <a:gd name="T13" fmla="*/ 193 h 245"/>
                        <a:gd name="T14" fmla="*/ 2 w 219"/>
                        <a:gd name="T15" fmla="*/ 188 h 245"/>
                        <a:gd name="T16" fmla="*/ 0 w 219"/>
                        <a:gd name="T17" fmla="*/ 186 h 245"/>
                        <a:gd name="T18" fmla="*/ 0 w 219"/>
                        <a:gd name="T19" fmla="*/ 0 h 245"/>
                        <a:gd name="T20" fmla="*/ 219 w 219"/>
                        <a:gd name="T21" fmla="*/ 2 h 245"/>
                        <a:gd name="T22" fmla="*/ 219 w 219"/>
                        <a:gd name="T23" fmla="*/ 153 h 245"/>
                        <a:gd name="T24" fmla="*/ 211 w 219"/>
                        <a:gd name="T25" fmla="*/ 165 h 245"/>
                        <a:gd name="T26" fmla="*/ 206 w 219"/>
                        <a:gd name="T27" fmla="*/ 178 h 245"/>
                        <a:gd name="T28" fmla="*/ 202 w 219"/>
                        <a:gd name="T29" fmla="*/ 188 h 245"/>
                        <a:gd name="T30" fmla="*/ 198 w 219"/>
                        <a:gd name="T31" fmla="*/ 193 h 245"/>
                        <a:gd name="T32" fmla="*/ 187 w 219"/>
                        <a:gd name="T33" fmla="*/ 204 h 245"/>
                        <a:gd name="T34" fmla="*/ 171 w 219"/>
                        <a:gd name="T35" fmla="*/ 216 h 245"/>
                        <a:gd name="T36" fmla="*/ 150 w 219"/>
                        <a:gd name="T37" fmla="*/ 225 h 245"/>
                        <a:gd name="T38" fmla="*/ 132 w 219"/>
                        <a:gd name="T39" fmla="*/ 234 h 245"/>
                        <a:gd name="T40" fmla="*/ 117 w 219"/>
                        <a:gd name="T41" fmla="*/ 240 h 245"/>
                        <a:gd name="T42" fmla="*/ 104 w 219"/>
                        <a:gd name="T43" fmla="*/ 243 h 245"/>
                        <a:gd name="T44" fmla="*/ 100 w 219"/>
                        <a:gd name="T45" fmla="*/ 245 h 2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9"/>
                        <a:gd name="T70" fmla="*/ 0 h 245"/>
                        <a:gd name="T71" fmla="*/ 219 w 219"/>
                        <a:gd name="T72" fmla="*/ 245 h 2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9" h="245">
                          <a:moveTo>
                            <a:pt x="100" y="245"/>
                          </a:moveTo>
                          <a:lnTo>
                            <a:pt x="72" y="242"/>
                          </a:lnTo>
                          <a:lnTo>
                            <a:pt x="48" y="234"/>
                          </a:lnTo>
                          <a:lnTo>
                            <a:pt x="32" y="225"/>
                          </a:lnTo>
                          <a:lnTo>
                            <a:pt x="19" y="214"/>
                          </a:lnTo>
                          <a:lnTo>
                            <a:pt x="9" y="203"/>
                          </a:lnTo>
                          <a:lnTo>
                            <a:pt x="4" y="193"/>
                          </a:lnTo>
                          <a:lnTo>
                            <a:pt x="2" y="188"/>
                          </a:lnTo>
                          <a:lnTo>
                            <a:pt x="0" y="186"/>
                          </a:lnTo>
                          <a:lnTo>
                            <a:pt x="0" y="0"/>
                          </a:lnTo>
                          <a:lnTo>
                            <a:pt x="219" y="2"/>
                          </a:lnTo>
                          <a:lnTo>
                            <a:pt x="219" y="153"/>
                          </a:lnTo>
                          <a:lnTo>
                            <a:pt x="211" y="165"/>
                          </a:lnTo>
                          <a:lnTo>
                            <a:pt x="206" y="178"/>
                          </a:lnTo>
                          <a:lnTo>
                            <a:pt x="202" y="188"/>
                          </a:lnTo>
                          <a:lnTo>
                            <a:pt x="198" y="193"/>
                          </a:lnTo>
                          <a:lnTo>
                            <a:pt x="187" y="204"/>
                          </a:lnTo>
                          <a:lnTo>
                            <a:pt x="171" y="216"/>
                          </a:lnTo>
                          <a:lnTo>
                            <a:pt x="150" y="225"/>
                          </a:lnTo>
                          <a:lnTo>
                            <a:pt x="132" y="234"/>
                          </a:lnTo>
                          <a:lnTo>
                            <a:pt x="117" y="240"/>
                          </a:lnTo>
                          <a:lnTo>
                            <a:pt x="104" y="243"/>
                          </a:lnTo>
                          <a:lnTo>
                            <a:pt x="100" y="245"/>
                          </a:lnTo>
                          <a:close/>
                        </a:path>
                      </a:pathLst>
                    </a:custGeom>
                    <a:solidFill>
                      <a:srgbClr val="393939"/>
                    </a:solidFill>
                    <a:ln w="0">
                      <a:solidFill>
                        <a:srgbClr val="393939"/>
                      </a:solidFill>
                      <a:round/>
                      <a:headEnd/>
                      <a:tailEnd/>
                    </a:ln>
                  </p:spPr>
                  <p:txBody>
                    <a:bodyPr/>
                    <a:lstStyle/>
                    <a:p>
                      <a:pPr defTabSz="457200"/>
                      <a:endParaRPr lang="en-US" dirty="0">
                        <a:solidFill>
                          <a:prstClr val="black"/>
                        </a:solidFill>
                      </a:endParaRPr>
                    </a:p>
                  </p:txBody>
                </p:sp>
                <p:sp>
                  <p:nvSpPr>
                    <p:cNvPr id="9291" name="Freeform 211"/>
                    <p:cNvSpPr>
                      <a:spLocks/>
                    </p:cNvSpPr>
                    <p:nvPr/>
                  </p:nvSpPr>
                  <p:spPr bwMode="auto">
                    <a:xfrm>
                      <a:off x="1164" y="3114"/>
                      <a:ext cx="191" cy="245"/>
                    </a:xfrm>
                    <a:custGeom>
                      <a:avLst/>
                      <a:gdLst>
                        <a:gd name="T0" fmla="*/ 89 w 191"/>
                        <a:gd name="T1" fmla="*/ 245 h 245"/>
                        <a:gd name="T2" fmla="*/ 61 w 191"/>
                        <a:gd name="T3" fmla="*/ 242 h 245"/>
                        <a:gd name="T4" fmla="*/ 39 w 191"/>
                        <a:gd name="T5" fmla="*/ 234 h 245"/>
                        <a:gd name="T6" fmla="*/ 22 w 191"/>
                        <a:gd name="T7" fmla="*/ 223 h 245"/>
                        <a:gd name="T8" fmla="*/ 11 w 191"/>
                        <a:gd name="T9" fmla="*/ 214 h 245"/>
                        <a:gd name="T10" fmla="*/ 3 w 191"/>
                        <a:gd name="T11" fmla="*/ 203 h 245"/>
                        <a:gd name="T12" fmla="*/ 0 w 191"/>
                        <a:gd name="T13" fmla="*/ 197 h 245"/>
                        <a:gd name="T14" fmla="*/ 0 w 191"/>
                        <a:gd name="T15" fmla="*/ 193 h 245"/>
                        <a:gd name="T16" fmla="*/ 0 w 191"/>
                        <a:gd name="T17" fmla="*/ 0 h 245"/>
                        <a:gd name="T18" fmla="*/ 191 w 191"/>
                        <a:gd name="T19" fmla="*/ 2 h 245"/>
                        <a:gd name="T20" fmla="*/ 191 w 191"/>
                        <a:gd name="T21" fmla="*/ 147 h 245"/>
                        <a:gd name="T22" fmla="*/ 185 w 191"/>
                        <a:gd name="T23" fmla="*/ 158 h 245"/>
                        <a:gd name="T24" fmla="*/ 180 w 191"/>
                        <a:gd name="T25" fmla="*/ 171 h 245"/>
                        <a:gd name="T26" fmla="*/ 176 w 191"/>
                        <a:gd name="T27" fmla="*/ 180 h 245"/>
                        <a:gd name="T28" fmla="*/ 174 w 191"/>
                        <a:gd name="T29" fmla="*/ 184 h 245"/>
                        <a:gd name="T30" fmla="*/ 163 w 191"/>
                        <a:gd name="T31" fmla="*/ 195 h 245"/>
                        <a:gd name="T32" fmla="*/ 148 w 191"/>
                        <a:gd name="T33" fmla="*/ 206 h 245"/>
                        <a:gd name="T34" fmla="*/ 133 w 191"/>
                        <a:gd name="T35" fmla="*/ 217 h 245"/>
                        <a:gd name="T36" fmla="*/ 117 w 191"/>
                        <a:gd name="T37" fmla="*/ 229 h 245"/>
                        <a:gd name="T38" fmla="*/ 104 w 191"/>
                        <a:gd name="T39" fmla="*/ 238 h 245"/>
                        <a:gd name="T40" fmla="*/ 92 w 191"/>
                        <a:gd name="T41" fmla="*/ 243 h 245"/>
                        <a:gd name="T42" fmla="*/ 89 w 191"/>
                        <a:gd name="T43" fmla="*/ 245 h 2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
                        <a:gd name="T67" fmla="*/ 0 h 245"/>
                        <a:gd name="T68" fmla="*/ 191 w 191"/>
                        <a:gd name="T69" fmla="*/ 245 h 2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 h="245">
                          <a:moveTo>
                            <a:pt x="89" y="245"/>
                          </a:moveTo>
                          <a:lnTo>
                            <a:pt x="61" y="242"/>
                          </a:lnTo>
                          <a:lnTo>
                            <a:pt x="39" y="234"/>
                          </a:lnTo>
                          <a:lnTo>
                            <a:pt x="22" y="223"/>
                          </a:lnTo>
                          <a:lnTo>
                            <a:pt x="11" y="214"/>
                          </a:lnTo>
                          <a:lnTo>
                            <a:pt x="3" y="203"/>
                          </a:lnTo>
                          <a:lnTo>
                            <a:pt x="0" y="197"/>
                          </a:lnTo>
                          <a:lnTo>
                            <a:pt x="0" y="193"/>
                          </a:lnTo>
                          <a:lnTo>
                            <a:pt x="0" y="0"/>
                          </a:lnTo>
                          <a:lnTo>
                            <a:pt x="191" y="2"/>
                          </a:lnTo>
                          <a:lnTo>
                            <a:pt x="191" y="147"/>
                          </a:lnTo>
                          <a:lnTo>
                            <a:pt x="185" y="158"/>
                          </a:lnTo>
                          <a:lnTo>
                            <a:pt x="180" y="171"/>
                          </a:lnTo>
                          <a:lnTo>
                            <a:pt x="176" y="180"/>
                          </a:lnTo>
                          <a:lnTo>
                            <a:pt x="174" y="184"/>
                          </a:lnTo>
                          <a:lnTo>
                            <a:pt x="163" y="195"/>
                          </a:lnTo>
                          <a:lnTo>
                            <a:pt x="148" y="206"/>
                          </a:lnTo>
                          <a:lnTo>
                            <a:pt x="133" y="217"/>
                          </a:lnTo>
                          <a:lnTo>
                            <a:pt x="117" y="229"/>
                          </a:lnTo>
                          <a:lnTo>
                            <a:pt x="104" y="238"/>
                          </a:lnTo>
                          <a:lnTo>
                            <a:pt x="92" y="243"/>
                          </a:lnTo>
                          <a:lnTo>
                            <a:pt x="89" y="245"/>
                          </a:lnTo>
                          <a:close/>
                        </a:path>
                      </a:pathLst>
                    </a:custGeom>
                    <a:solidFill>
                      <a:srgbClr val="555555"/>
                    </a:solidFill>
                    <a:ln w="0">
                      <a:solidFill>
                        <a:srgbClr val="555555"/>
                      </a:solidFill>
                      <a:round/>
                      <a:headEnd/>
                      <a:tailEnd/>
                    </a:ln>
                  </p:spPr>
                  <p:txBody>
                    <a:bodyPr/>
                    <a:lstStyle/>
                    <a:p>
                      <a:pPr defTabSz="457200"/>
                      <a:endParaRPr lang="en-US" dirty="0">
                        <a:solidFill>
                          <a:prstClr val="black"/>
                        </a:solidFill>
                      </a:endParaRPr>
                    </a:p>
                  </p:txBody>
                </p:sp>
                <p:sp>
                  <p:nvSpPr>
                    <p:cNvPr id="9292" name="Freeform 212"/>
                    <p:cNvSpPr>
                      <a:spLocks/>
                    </p:cNvSpPr>
                    <p:nvPr/>
                  </p:nvSpPr>
                  <p:spPr bwMode="auto">
                    <a:xfrm>
                      <a:off x="1179" y="3114"/>
                      <a:ext cx="165" cy="243"/>
                    </a:xfrm>
                    <a:custGeom>
                      <a:avLst/>
                      <a:gdLst>
                        <a:gd name="T0" fmla="*/ 79 w 165"/>
                        <a:gd name="T1" fmla="*/ 243 h 243"/>
                        <a:gd name="T2" fmla="*/ 55 w 165"/>
                        <a:gd name="T3" fmla="*/ 242 h 243"/>
                        <a:gd name="T4" fmla="*/ 35 w 165"/>
                        <a:gd name="T5" fmla="*/ 236 h 243"/>
                        <a:gd name="T6" fmla="*/ 20 w 165"/>
                        <a:gd name="T7" fmla="*/ 227 h 243"/>
                        <a:gd name="T8" fmla="*/ 11 w 165"/>
                        <a:gd name="T9" fmla="*/ 217 h 243"/>
                        <a:gd name="T10" fmla="*/ 3 w 165"/>
                        <a:gd name="T11" fmla="*/ 210 h 243"/>
                        <a:gd name="T12" fmla="*/ 1 w 165"/>
                        <a:gd name="T13" fmla="*/ 204 h 243"/>
                        <a:gd name="T14" fmla="*/ 0 w 165"/>
                        <a:gd name="T15" fmla="*/ 203 h 243"/>
                        <a:gd name="T16" fmla="*/ 0 w 165"/>
                        <a:gd name="T17" fmla="*/ 0 h 243"/>
                        <a:gd name="T18" fmla="*/ 165 w 165"/>
                        <a:gd name="T19" fmla="*/ 2 h 243"/>
                        <a:gd name="T20" fmla="*/ 165 w 165"/>
                        <a:gd name="T21" fmla="*/ 140 h 243"/>
                        <a:gd name="T22" fmla="*/ 161 w 165"/>
                        <a:gd name="T23" fmla="*/ 151 h 243"/>
                        <a:gd name="T24" fmla="*/ 155 w 165"/>
                        <a:gd name="T25" fmla="*/ 162 h 243"/>
                        <a:gd name="T26" fmla="*/ 152 w 165"/>
                        <a:gd name="T27" fmla="*/ 171 h 243"/>
                        <a:gd name="T28" fmla="*/ 152 w 165"/>
                        <a:gd name="T29" fmla="*/ 175 h 243"/>
                        <a:gd name="T30" fmla="*/ 142 w 165"/>
                        <a:gd name="T31" fmla="*/ 186 h 243"/>
                        <a:gd name="T32" fmla="*/ 129 w 165"/>
                        <a:gd name="T33" fmla="*/ 197 h 243"/>
                        <a:gd name="T34" fmla="*/ 116 w 165"/>
                        <a:gd name="T35" fmla="*/ 210 h 243"/>
                        <a:gd name="T36" fmla="*/ 103 w 165"/>
                        <a:gd name="T37" fmla="*/ 223 h 243"/>
                        <a:gd name="T38" fmla="*/ 92 w 165"/>
                        <a:gd name="T39" fmla="*/ 234 h 243"/>
                        <a:gd name="T40" fmla="*/ 83 w 165"/>
                        <a:gd name="T41" fmla="*/ 242 h 243"/>
                        <a:gd name="T42" fmla="*/ 79 w 165"/>
                        <a:gd name="T43" fmla="*/ 243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5"/>
                        <a:gd name="T67" fmla="*/ 0 h 243"/>
                        <a:gd name="T68" fmla="*/ 165 w 165"/>
                        <a:gd name="T69" fmla="*/ 243 h 2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5" h="243">
                          <a:moveTo>
                            <a:pt x="79" y="243"/>
                          </a:moveTo>
                          <a:lnTo>
                            <a:pt x="55" y="242"/>
                          </a:lnTo>
                          <a:lnTo>
                            <a:pt x="35" y="236"/>
                          </a:lnTo>
                          <a:lnTo>
                            <a:pt x="20" y="227"/>
                          </a:lnTo>
                          <a:lnTo>
                            <a:pt x="11" y="217"/>
                          </a:lnTo>
                          <a:lnTo>
                            <a:pt x="3" y="210"/>
                          </a:lnTo>
                          <a:lnTo>
                            <a:pt x="1" y="204"/>
                          </a:lnTo>
                          <a:lnTo>
                            <a:pt x="0" y="203"/>
                          </a:lnTo>
                          <a:lnTo>
                            <a:pt x="0" y="0"/>
                          </a:lnTo>
                          <a:lnTo>
                            <a:pt x="165" y="2"/>
                          </a:lnTo>
                          <a:lnTo>
                            <a:pt x="165" y="140"/>
                          </a:lnTo>
                          <a:lnTo>
                            <a:pt x="161" y="151"/>
                          </a:lnTo>
                          <a:lnTo>
                            <a:pt x="155" y="162"/>
                          </a:lnTo>
                          <a:lnTo>
                            <a:pt x="152" y="171"/>
                          </a:lnTo>
                          <a:lnTo>
                            <a:pt x="152" y="175"/>
                          </a:lnTo>
                          <a:lnTo>
                            <a:pt x="142" y="186"/>
                          </a:lnTo>
                          <a:lnTo>
                            <a:pt x="129" y="197"/>
                          </a:lnTo>
                          <a:lnTo>
                            <a:pt x="116" y="210"/>
                          </a:lnTo>
                          <a:lnTo>
                            <a:pt x="103" y="223"/>
                          </a:lnTo>
                          <a:lnTo>
                            <a:pt x="92" y="234"/>
                          </a:lnTo>
                          <a:lnTo>
                            <a:pt x="83" y="242"/>
                          </a:lnTo>
                          <a:lnTo>
                            <a:pt x="79" y="243"/>
                          </a:lnTo>
                          <a:close/>
                        </a:path>
                      </a:pathLst>
                    </a:custGeom>
                    <a:solidFill>
                      <a:srgbClr val="717171"/>
                    </a:solidFill>
                    <a:ln w="0">
                      <a:solidFill>
                        <a:srgbClr val="717171"/>
                      </a:solidFill>
                      <a:round/>
                      <a:headEnd/>
                      <a:tailEnd/>
                    </a:ln>
                  </p:spPr>
                  <p:txBody>
                    <a:bodyPr/>
                    <a:lstStyle/>
                    <a:p>
                      <a:pPr defTabSz="457200"/>
                      <a:endParaRPr lang="en-US" dirty="0">
                        <a:solidFill>
                          <a:prstClr val="black"/>
                        </a:solidFill>
                      </a:endParaRPr>
                    </a:p>
                  </p:txBody>
                </p:sp>
                <p:sp>
                  <p:nvSpPr>
                    <p:cNvPr id="9293" name="Freeform 213"/>
                    <p:cNvSpPr>
                      <a:spLocks/>
                    </p:cNvSpPr>
                    <p:nvPr/>
                  </p:nvSpPr>
                  <p:spPr bwMode="auto">
                    <a:xfrm>
                      <a:off x="1193" y="3116"/>
                      <a:ext cx="139" cy="241"/>
                    </a:xfrm>
                    <a:custGeom>
                      <a:avLst/>
                      <a:gdLst>
                        <a:gd name="T0" fmla="*/ 73 w 139"/>
                        <a:gd name="T1" fmla="*/ 241 h 241"/>
                        <a:gd name="T2" fmla="*/ 47 w 139"/>
                        <a:gd name="T3" fmla="*/ 240 h 241"/>
                        <a:gd name="T4" fmla="*/ 28 w 139"/>
                        <a:gd name="T5" fmla="*/ 232 h 241"/>
                        <a:gd name="T6" fmla="*/ 15 w 139"/>
                        <a:gd name="T7" fmla="*/ 225 h 241"/>
                        <a:gd name="T8" fmla="*/ 8 w 139"/>
                        <a:gd name="T9" fmla="*/ 217 h 241"/>
                        <a:gd name="T10" fmla="*/ 2 w 139"/>
                        <a:gd name="T11" fmla="*/ 210 h 241"/>
                        <a:gd name="T12" fmla="*/ 0 w 139"/>
                        <a:gd name="T13" fmla="*/ 208 h 241"/>
                        <a:gd name="T14" fmla="*/ 0 w 139"/>
                        <a:gd name="T15" fmla="*/ 0 h 241"/>
                        <a:gd name="T16" fmla="*/ 139 w 139"/>
                        <a:gd name="T17" fmla="*/ 0 h 241"/>
                        <a:gd name="T18" fmla="*/ 139 w 139"/>
                        <a:gd name="T19" fmla="*/ 132 h 241"/>
                        <a:gd name="T20" fmla="*/ 136 w 139"/>
                        <a:gd name="T21" fmla="*/ 141 h 241"/>
                        <a:gd name="T22" fmla="*/ 132 w 139"/>
                        <a:gd name="T23" fmla="*/ 152 h 241"/>
                        <a:gd name="T24" fmla="*/ 130 w 139"/>
                        <a:gd name="T25" fmla="*/ 162 h 241"/>
                        <a:gd name="T26" fmla="*/ 128 w 139"/>
                        <a:gd name="T27" fmla="*/ 165 h 241"/>
                        <a:gd name="T28" fmla="*/ 121 w 139"/>
                        <a:gd name="T29" fmla="*/ 175 h 241"/>
                        <a:gd name="T30" fmla="*/ 112 w 139"/>
                        <a:gd name="T31" fmla="*/ 188 h 241"/>
                        <a:gd name="T32" fmla="*/ 101 w 139"/>
                        <a:gd name="T33" fmla="*/ 202 h 241"/>
                        <a:gd name="T34" fmla="*/ 89 w 139"/>
                        <a:gd name="T35" fmla="*/ 215 h 241"/>
                        <a:gd name="T36" fmla="*/ 82 w 139"/>
                        <a:gd name="T37" fmla="*/ 228 h 241"/>
                        <a:gd name="T38" fmla="*/ 75 w 139"/>
                        <a:gd name="T39" fmla="*/ 238 h 241"/>
                        <a:gd name="T40" fmla="*/ 73 w 139"/>
                        <a:gd name="T41" fmla="*/ 241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241"/>
                        <a:gd name="T65" fmla="*/ 139 w 139"/>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241">
                          <a:moveTo>
                            <a:pt x="73" y="241"/>
                          </a:moveTo>
                          <a:lnTo>
                            <a:pt x="47" y="240"/>
                          </a:lnTo>
                          <a:lnTo>
                            <a:pt x="28" y="232"/>
                          </a:lnTo>
                          <a:lnTo>
                            <a:pt x="15" y="225"/>
                          </a:lnTo>
                          <a:lnTo>
                            <a:pt x="8" y="217"/>
                          </a:lnTo>
                          <a:lnTo>
                            <a:pt x="2" y="210"/>
                          </a:lnTo>
                          <a:lnTo>
                            <a:pt x="0" y="208"/>
                          </a:lnTo>
                          <a:lnTo>
                            <a:pt x="0" y="0"/>
                          </a:lnTo>
                          <a:lnTo>
                            <a:pt x="139" y="0"/>
                          </a:lnTo>
                          <a:lnTo>
                            <a:pt x="139" y="132"/>
                          </a:lnTo>
                          <a:lnTo>
                            <a:pt x="136" y="141"/>
                          </a:lnTo>
                          <a:lnTo>
                            <a:pt x="132" y="152"/>
                          </a:lnTo>
                          <a:lnTo>
                            <a:pt x="130" y="162"/>
                          </a:lnTo>
                          <a:lnTo>
                            <a:pt x="128" y="165"/>
                          </a:lnTo>
                          <a:lnTo>
                            <a:pt x="121" y="175"/>
                          </a:lnTo>
                          <a:lnTo>
                            <a:pt x="112" y="188"/>
                          </a:lnTo>
                          <a:lnTo>
                            <a:pt x="101" y="202"/>
                          </a:lnTo>
                          <a:lnTo>
                            <a:pt x="89" y="215"/>
                          </a:lnTo>
                          <a:lnTo>
                            <a:pt x="82" y="228"/>
                          </a:lnTo>
                          <a:lnTo>
                            <a:pt x="75" y="238"/>
                          </a:lnTo>
                          <a:lnTo>
                            <a:pt x="73" y="241"/>
                          </a:lnTo>
                          <a:close/>
                        </a:path>
                      </a:pathLst>
                    </a:custGeom>
                    <a:solidFill>
                      <a:srgbClr val="8E8E8E"/>
                    </a:solidFill>
                    <a:ln w="0">
                      <a:solidFill>
                        <a:srgbClr val="8E8E8E"/>
                      </a:solidFill>
                      <a:round/>
                      <a:headEnd/>
                      <a:tailEnd/>
                    </a:ln>
                  </p:spPr>
                  <p:txBody>
                    <a:bodyPr/>
                    <a:lstStyle/>
                    <a:p>
                      <a:pPr defTabSz="457200"/>
                      <a:endParaRPr lang="en-US" dirty="0">
                        <a:solidFill>
                          <a:prstClr val="black"/>
                        </a:solidFill>
                      </a:endParaRPr>
                    </a:p>
                  </p:txBody>
                </p:sp>
                <p:sp>
                  <p:nvSpPr>
                    <p:cNvPr id="9294" name="Freeform 214"/>
                    <p:cNvSpPr>
                      <a:spLocks/>
                    </p:cNvSpPr>
                    <p:nvPr/>
                  </p:nvSpPr>
                  <p:spPr bwMode="auto">
                    <a:xfrm>
                      <a:off x="1210" y="3116"/>
                      <a:ext cx="111" cy="240"/>
                    </a:xfrm>
                    <a:custGeom>
                      <a:avLst/>
                      <a:gdLst>
                        <a:gd name="T0" fmla="*/ 61 w 111"/>
                        <a:gd name="T1" fmla="*/ 240 h 240"/>
                        <a:gd name="T2" fmla="*/ 37 w 111"/>
                        <a:gd name="T3" fmla="*/ 238 h 240"/>
                        <a:gd name="T4" fmla="*/ 19 w 111"/>
                        <a:gd name="T5" fmla="*/ 232 h 240"/>
                        <a:gd name="T6" fmla="*/ 8 w 111"/>
                        <a:gd name="T7" fmla="*/ 225 h 240"/>
                        <a:gd name="T8" fmla="*/ 2 w 111"/>
                        <a:gd name="T9" fmla="*/ 219 h 240"/>
                        <a:gd name="T10" fmla="*/ 0 w 111"/>
                        <a:gd name="T11" fmla="*/ 217 h 240"/>
                        <a:gd name="T12" fmla="*/ 0 w 111"/>
                        <a:gd name="T13" fmla="*/ 0 h 240"/>
                        <a:gd name="T14" fmla="*/ 111 w 111"/>
                        <a:gd name="T15" fmla="*/ 0 h 240"/>
                        <a:gd name="T16" fmla="*/ 111 w 111"/>
                        <a:gd name="T17" fmla="*/ 125 h 240"/>
                        <a:gd name="T18" fmla="*/ 110 w 111"/>
                        <a:gd name="T19" fmla="*/ 134 h 240"/>
                        <a:gd name="T20" fmla="*/ 106 w 111"/>
                        <a:gd name="T21" fmla="*/ 143 h 240"/>
                        <a:gd name="T22" fmla="*/ 104 w 111"/>
                        <a:gd name="T23" fmla="*/ 152 h 240"/>
                        <a:gd name="T24" fmla="*/ 104 w 111"/>
                        <a:gd name="T25" fmla="*/ 156 h 240"/>
                        <a:gd name="T26" fmla="*/ 98 w 111"/>
                        <a:gd name="T27" fmla="*/ 165 h 240"/>
                        <a:gd name="T28" fmla="*/ 91 w 111"/>
                        <a:gd name="T29" fmla="*/ 178 h 240"/>
                        <a:gd name="T30" fmla="*/ 84 w 111"/>
                        <a:gd name="T31" fmla="*/ 195 h 240"/>
                        <a:gd name="T32" fmla="*/ 74 w 111"/>
                        <a:gd name="T33" fmla="*/ 212 h 240"/>
                        <a:gd name="T34" fmla="*/ 67 w 111"/>
                        <a:gd name="T35" fmla="*/ 227 h 240"/>
                        <a:gd name="T36" fmla="*/ 63 w 111"/>
                        <a:gd name="T37" fmla="*/ 236 h 240"/>
                        <a:gd name="T38" fmla="*/ 61 w 111"/>
                        <a:gd name="T39" fmla="*/ 240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0"/>
                        <a:gd name="T62" fmla="*/ 111 w 111"/>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0">
                          <a:moveTo>
                            <a:pt x="61" y="240"/>
                          </a:moveTo>
                          <a:lnTo>
                            <a:pt x="37" y="238"/>
                          </a:lnTo>
                          <a:lnTo>
                            <a:pt x="19" y="232"/>
                          </a:lnTo>
                          <a:lnTo>
                            <a:pt x="8" y="225"/>
                          </a:lnTo>
                          <a:lnTo>
                            <a:pt x="2" y="219"/>
                          </a:lnTo>
                          <a:lnTo>
                            <a:pt x="0" y="217"/>
                          </a:lnTo>
                          <a:lnTo>
                            <a:pt x="0" y="0"/>
                          </a:lnTo>
                          <a:lnTo>
                            <a:pt x="111" y="0"/>
                          </a:lnTo>
                          <a:lnTo>
                            <a:pt x="111" y="125"/>
                          </a:lnTo>
                          <a:lnTo>
                            <a:pt x="110" y="134"/>
                          </a:lnTo>
                          <a:lnTo>
                            <a:pt x="106" y="143"/>
                          </a:lnTo>
                          <a:lnTo>
                            <a:pt x="104" y="152"/>
                          </a:lnTo>
                          <a:lnTo>
                            <a:pt x="104" y="156"/>
                          </a:lnTo>
                          <a:lnTo>
                            <a:pt x="98" y="165"/>
                          </a:lnTo>
                          <a:lnTo>
                            <a:pt x="91" y="178"/>
                          </a:lnTo>
                          <a:lnTo>
                            <a:pt x="84" y="195"/>
                          </a:lnTo>
                          <a:lnTo>
                            <a:pt x="74" y="212"/>
                          </a:lnTo>
                          <a:lnTo>
                            <a:pt x="67" y="227"/>
                          </a:lnTo>
                          <a:lnTo>
                            <a:pt x="63" y="236"/>
                          </a:lnTo>
                          <a:lnTo>
                            <a:pt x="61" y="240"/>
                          </a:lnTo>
                          <a:close/>
                        </a:path>
                      </a:pathLst>
                    </a:custGeom>
                    <a:solidFill>
                      <a:srgbClr val="AAAAAA"/>
                    </a:solidFill>
                    <a:ln w="0">
                      <a:solidFill>
                        <a:srgbClr val="AAAAAA"/>
                      </a:solidFill>
                      <a:round/>
                      <a:headEnd/>
                      <a:tailEnd/>
                    </a:ln>
                  </p:spPr>
                  <p:txBody>
                    <a:bodyPr/>
                    <a:lstStyle/>
                    <a:p>
                      <a:pPr defTabSz="457200"/>
                      <a:endParaRPr lang="en-US" dirty="0">
                        <a:solidFill>
                          <a:prstClr val="black"/>
                        </a:solidFill>
                      </a:endParaRPr>
                    </a:p>
                  </p:txBody>
                </p:sp>
                <p:sp>
                  <p:nvSpPr>
                    <p:cNvPr id="9295" name="Freeform 215"/>
                    <p:cNvSpPr>
                      <a:spLocks/>
                    </p:cNvSpPr>
                    <p:nvPr/>
                  </p:nvSpPr>
                  <p:spPr bwMode="auto">
                    <a:xfrm>
                      <a:off x="1225" y="3116"/>
                      <a:ext cx="85" cy="240"/>
                    </a:xfrm>
                    <a:custGeom>
                      <a:avLst/>
                      <a:gdLst>
                        <a:gd name="T0" fmla="*/ 52 w 85"/>
                        <a:gd name="T1" fmla="*/ 240 h 240"/>
                        <a:gd name="T2" fmla="*/ 31 w 85"/>
                        <a:gd name="T3" fmla="*/ 240 h 240"/>
                        <a:gd name="T4" fmla="*/ 17 w 85"/>
                        <a:gd name="T5" fmla="*/ 236 h 240"/>
                        <a:gd name="T6" fmla="*/ 7 w 85"/>
                        <a:gd name="T7" fmla="*/ 230 h 240"/>
                        <a:gd name="T8" fmla="*/ 2 w 85"/>
                        <a:gd name="T9" fmla="*/ 227 h 240"/>
                        <a:gd name="T10" fmla="*/ 0 w 85"/>
                        <a:gd name="T11" fmla="*/ 225 h 240"/>
                        <a:gd name="T12" fmla="*/ 0 w 85"/>
                        <a:gd name="T13" fmla="*/ 0 h 240"/>
                        <a:gd name="T14" fmla="*/ 85 w 85"/>
                        <a:gd name="T15" fmla="*/ 0 h 240"/>
                        <a:gd name="T16" fmla="*/ 85 w 85"/>
                        <a:gd name="T17" fmla="*/ 119 h 240"/>
                        <a:gd name="T18" fmla="*/ 85 w 85"/>
                        <a:gd name="T19" fmla="*/ 123 h 240"/>
                        <a:gd name="T20" fmla="*/ 83 w 85"/>
                        <a:gd name="T21" fmla="*/ 126 h 240"/>
                        <a:gd name="T22" fmla="*/ 83 w 85"/>
                        <a:gd name="T23" fmla="*/ 132 h 240"/>
                        <a:gd name="T24" fmla="*/ 82 w 85"/>
                        <a:gd name="T25" fmla="*/ 138 h 240"/>
                        <a:gd name="T26" fmla="*/ 82 w 85"/>
                        <a:gd name="T27" fmla="*/ 143 h 240"/>
                        <a:gd name="T28" fmla="*/ 80 w 85"/>
                        <a:gd name="T29" fmla="*/ 147 h 240"/>
                        <a:gd name="T30" fmla="*/ 80 w 85"/>
                        <a:gd name="T31" fmla="*/ 147 h 240"/>
                        <a:gd name="T32" fmla="*/ 76 w 85"/>
                        <a:gd name="T33" fmla="*/ 156 h 240"/>
                        <a:gd name="T34" fmla="*/ 72 w 85"/>
                        <a:gd name="T35" fmla="*/ 169 h 240"/>
                        <a:gd name="T36" fmla="*/ 67 w 85"/>
                        <a:gd name="T37" fmla="*/ 188 h 240"/>
                        <a:gd name="T38" fmla="*/ 61 w 85"/>
                        <a:gd name="T39" fmla="*/ 206 h 240"/>
                        <a:gd name="T40" fmla="*/ 56 w 85"/>
                        <a:gd name="T41" fmla="*/ 223 h 240"/>
                        <a:gd name="T42" fmla="*/ 54 w 85"/>
                        <a:gd name="T43" fmla="*/ 234 h 240"/>
                        <a:gd name="T44" fmla="*/ 52 w 85"/>
                        <a:gd name="T45" fmla="*/ 240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240"/>
                        <a:gd name="T71" fmla="*/ 85 w 85"/>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240">
                          <a:moveTo>
                            <a:pt x="52" y="240"/>
                          </a:moveTo>
                          <a:lnTo>
                            <a:pt x="31" y="240"/>
                          </a:lnTo>
                          <a:lnTo>
                            <a:pt x="17" y="236"/>
                          </a:lnTo>
                          <a:lnTo>
                            <a:pt x="7" y="230"/>
                          </a:lnTo>
                          <a:lnTo>
                            <a:pt x="2" y="227"/>
                          </a:lnTo>
                          <a:lnTo>
                            <a:pt x="0" y="225"/>
                          </a:lnTo>
                          <a:lnTo>
                            <a:pt x="0" y="0"/>
                          </a:lnTo>
                          <a:lnTo>
                            <a:pt x="85" y="0"/>
                          </a:lnTo>
                          <a:lnTo>
                            <a:pt x="85" y="119"/>
                          </a:lnTo>
                          <a:lnTo>
                            <a:pt x="85" y="123"/>
                          </a:lnTo>
                          <a:lnTo>
                            <a:pt x="83" y="126"/>
                          </a:lnTo>
                          <a:lnTo>
                            <a:pt x="83" y="132"/>
                          </a:lnTo>
                          <a:lnTo>
                            <a:pt x="82" y="138"/>
                          </a:lnTo>
                          <a:lnTo>
                            <a:pt x="82" y="143"/>
                          </a:lnTo>
                          <a:lnTo>
                            <a:pt x="80" y="147"/>
                          </a:lnTo>
                          <a:lnTo>
                            <a:pt x="76" y="156"/>
                          </a:lnTo>
                          <a:lnTo>
                            <a:pt x="72" y="169"/>
                          </a:lnTo>
                          <a:lnTo>
                            <a:pt x="67" y="188"/>
                          </a:lnTo>
                          <a:lnTo>
                            <a:pt x="61" y="206"/>
                          </a:lnTo>
                          <a:lnTo>
                            <a:pt x="56" y="223"/>
                          </a:lnTo>
                          <a:lnTo>
                            <a:pt x="54" y="234"/>
                          </a:lnTo>
                          <a:lnTo>
                            <a:pt x="52" y="240"/>
                          </a:lnTo>
                          <a:close/>
                        </a:path>
                      </a:pathLst>
                    </a:custGeom>
                    <a:solidFill>
                      <a:srgbClr val="C6C6C6"/>
                    </a:solidFill>
                    <a:ln w="0">
                      <a:solidFill>
                        <a:srgbClr val="C6C6C6"/>
                      </a:solidFill>
                      <a:round/>
                      <a:headEnd/>
                      <a:tailEnd/>
                    </a:ln>
                  </p:spPr>
                  <p:txBody>
                    <a:bodyPr/>
                    <a:lstStyle/>
                    <a:p>
                      <a:pPr defTabSz="457200"/>
                      <a:endParaRPr lang="en-US" dirty="0">
                        <a:solidFill>
                          <a:prstClr val="black"/>
                        </a:solidFill>
                      </a:endParaRPr>
                    </a:p>
                  </p:txBody>
                </p:sp>
                <p:sp>
                  <p:nvSpPr>
                    <p:cNvPr id="9296" name="Freeform 216"/>
                    <p:cNvSpPr>
                      <a:spLocks/>
                    </p:cNvSpPr>
                    <p:nvPr/>
                  </p:nvSpPr>
                  <p:spPr bwMode="auto">
                    <a:xfrm>
                      <a:off x="1240" y="3116"/>
                      <a:ext cx="59" cy="240"/>
                    </a:xfrm>
                    <a:custGeom>
                      <a:avLst/>
                      <a:gdLst>
                        <a:gd name="T0" fmla="*/ 42 w 59"/>
                        <a:gd name="T1" fmla="*/ 238 h 240"/>
                        <a:gd name="T2" fmla="*/ 24 w 59"/>
                        <a:gd name="T3" fmla="*/ 240 h 240"/>
                        <a:gd name="T4" fmla="*/ 11 w 59"/>
                        <a:gd name="T5" fmla="*/ 238 h 240"/>
                        <a:gd name="T6" fmla="*/ 3 w 59"/>
                        <a:gd name="T7" fmla="*/ 234 h 240"/>
                        <a:gd name="T8" fmla="*/ 0 w 59"/>
                        <a:gd name="T9" fmla="*/ 234 h 240"/>
                        <a:gd name="T10" fmla="*/ 0 w 59"/>
                        <a:gd name="T11" fmla="*/ 0 h 240"/>
                        <a:gd name="T12" fmla="*/ 59 w 59"/>
                        <a:gd name="T13" fmla="*/ 0 h 240"/>
                        <a:gd name="T14" fmla="*/ 59 w 59"/>
                        <a:gd name="T15" fmla="*/ 113 h 240"/>
                        <a:gd name="T16" fmla="*/ 59 w 59"/>
                        <a:gd name="T17" fmla="*/ 115 h 240"/>
                        <a:gd name="T18" fmla="*/ 59 w 59"/>
                        <a:gd name="T19" fmla="*/ 119 h 240"/>
                        <a:gd name="T20" fmla="*/ 59 w 59"/>
                        <a:gd name="T21" fmla="*/ 125 h 240"/>
                        <a:gd name="T22" fmla="*/ 57 w 59"/>
                        <a:gd name="T23" fmla="*/ 130 h 240"/>
                        <a:gd name="T24" fmla="*/ 57 w 59"/>
                        <a:gd name="T25" fmla="*/ 134 h 240"/>
                        <a:gd name="T26" fmla="*/ 57 w 59"/>
                        <a:gd name="T27" fmla="*/ 138 h 240"/>
                        <a:gd name="T28" fmla="*/ 57 w 59"/>
                        <a:gd name="T29" fmla="*/ 139 h 240"/>
                        <a:gd name="T30" fmla="*/ 55 w 59"/>
                        <a:gd name="T31" fmla="*/ 147 h 240"/>
                        <a:gd name="T32" fmla="*/ 54 w 59"/>
                        <a:gd name="T33" fmla="*/ 160 h 240"/>
                        <a:gd name="T34" fmla="*/ 50 w 59"/>
                        <a:gd name="T35" fmla="*/ 180 h 240"/>
                        <a:gd name="T36" fmla="*/ 48 w 59"/>
                        <a:gd name="T37" fmla="*/ 201 h 240"/>
                        <a:gd name="T38" fmla="*/ 44 w 59"/>
                        <a:gd name="T39" fmla="*/ 219 h 240"/>
                        <a:gd name="T40" fmla="*/ 44 w 59"/>
                        <a:gd name="T41" fmla="*/ 234 h 240"/>
                        <a:gd name="T42" fmla="*/ 42 w 59"/>
                        <a:gd name="T43" fmla="*/ 238 h 2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240"/>
                        <a:gd name="T68" fmla="*/ 59 w 59"/>
                        <a:gd name="T69" fmla="*/ 240 h 2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240">
                          <a:moveTo>
                            <a:pt x="42" y="238"/>
                          </a:moveTo>
                          <a:lnTo>
                            <a:pt x="24" y="240"/>
                          </a:lnTo>
                          <a:lnTo>
                            <a:pt x="11" y="238"/>
                          </a:lnTo>
                          <a:lnTo>
                            <a:pt x="3" y="234"/>
                          </a:lnTo>
                          <a:lnTo>
                            <a:pt x="0" y="234"/>
                          </a:lnTo>
                          <a:lnTo>
                            <a:pt x="0" y="0"/>
                          </a:lnTo>
                          <a:lnTo>
                            <a:pt x="59" y="0"/>
                          </a:lnTo>
                          <a:lnTo>
                            <a:pt x="59" y="113"/>
                          </a:lnTo>
                          <a:lnTo>
                            <a:pt x="59" y="115"/>
                          </a:lnTo>
                          <a:lnTo>
                            <a:pt x="59" y="119"/>
                          </a:lnTo>
                          <a:lnTo>
                            <a:pt x="59" y="125"/>
                          </a:lnTo>
                          <a:lnTo>
                            <a:pt x="57" y="130"/>
                          </a:lnTo>
                          <a:lnTo>
                            <a:pt x="57" y="134"/>
                          </a:lnTo>
                          <a:lnTo>
                            <a:pt x="57" y="138"/>
                          </a:lnTo>
                          <a:lnTo>
                            <a:pt x="57" y="139"/>
                          </a:lnTo>
                          <a:lnTo>
                            <a:pt x="55" y="147"/>
                          </a:lnTo>
                          <a:lnTo>
                            <a:pt x="54" y="160"/>
                          </a:lnTo>
                          <a:lnTo>
                            <a:pt x="50" y="180"/>
                          </a:lnTo>
                          <a:lnTo>
                            <a:pt x="48" y="201"/>
                          </a:lnTo>
                          <a:lnTo>
                            <a:pt x="44" y="219"/>
                          </a:lnTo>
                          <a:lnTo>
                            <a:pt x="44" y="234"/>
                          </a:lnTo>
                          <a:lnTo>
                            <a:pt x="42" y="238"/>
                          </a:lnTo>
                          <a:close/>
                        </a:path>
                      </a:pathLst>
                    </a:custGeom>
                    <a:solidFill>
                      <a:srgbClr val="E3E3E3"/>
                    </a:solidFill>
                    <a:ln w="0">
                      <a:solidFill>
                        <a:srgbClr val="E3E3E3"/>
                      </a:solidFill>
                      <a:round/>
                      <a:headEnd/>
                      <a:tailEnd/>
                    </a:ln>
                  </p:spPr>
                  <p:txBody>
                    <a:bodyPr/>
                    <a:lstStyle/>
                    <a:p>
                      <a:pPr defTabSz="457200"/>
                      <a:endParaRPr lang="en-US" dirty="0">
                        <a:solidFill>
                          <a:prstClr val="black"/>
                        </a:solidFill>
                      </a:endParaRPr>
                    </a:p>
                  </p:txBody>
                </p:sp>
                <p:sp>
                  <p:nvSpPr>
                    <p:cNvPr id="9297" name="Freeform 217"/>
                    <p:cNvSpPr>
                      <a:spLocks/>
                    </p:cNvSpPr>
                    <p:nvPr/>
                  </p:nvSpPr>
                  <p:spPr bwMode="auto">
                    <a:xfrm>
                      <a:off x="1256" y="3116"/>
                      <a:ext cx="32" cy="241"/>
                    </a:xfrm>
                    <a:custGeom>
                      <a:avLst/>
                      <a:gdLst>
                        <a:gd name="T0" fmla="*/ 32 w 32"/>
                        <a:gd name="T1" fmla="*/ 0 h 241"/>
                        <a:gd name="T2" fmla="*/ 32 w 32"/>
                        <a:gd name="T3" fmla="*/ 238 h 241"/>
                        <a:gd name="T4" fmla="*/ 15 w 32"/>
                        <a:gd name="T5" fmla="*/ 241 h 241"/>
                        <a:gd name="T6" fmla="*/ 4 w 32"/>
                        <a:gd name="T7" fmla="*/ 241 h 241"/>
                        <a:gd name="T8" fmla="*/ 0 w 32"/>
                        <a:gd name="T9" fmla="*/ 241 h 241"/>
                        <a:gd name="T10" fmla="*/ 0 w 32"/>
                        <a:gd name="T11" fmla="*/ 0 h 241"/>
                        <a:gd name="T12" fmla="*/ 32 w 32"/>
                        <a:gd name="T13" fmla="*/ 0 h 241"/>
                        <a:gd name="T14" fmla="*/ 0 60000 65536"/>
                        <a:gd name="T15" fmla="*/ 0 60000 65536"/>
                        <a:gd name="T16" fmla="*/ 0 60000 65536"/>
                        <a:gd name="T17" fmla="*/ 0 60000 65536"/>
                        <a:gd name="T18" fmla="*/ 0 60000 65536"/>
                        <a:gd name="T19" fmla="*/ 0 60000 65536"/>
                        <a:gd name="T20" fmla="*/ 0 60000 65536"/>
                        <a:gd name="T21" fmla="*/ 0 w 32"/>
                        <a:gd name="T22" fmla="*/ 0 h 241"/>
                        <a:gd name="T23" fmla="*/ 32 w 32"/>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1">
                          <a:moveTo>
                            <a:pt x="32" y="0"/>
                          </a:moveTo>
                          <a:lnTo>
                            <a:pt x="32" y="238"/>
                          </a:lnTo>
                          <a:lnTo>
                            <a:pt x="15" y="241"/>
                          </a:lnTo>
                          <a:lnTo>
                            <a:pt x="4" y="241"/>
                          </a:lnTo>
                          <a:lnTo>
                            <a:pt x="0" y="241"/>
                          </a:lnTo>
                          <a:lnTo>
                            <a:pt x="0" y="0"/>
                          </a:lnTo>
                          <a:lnTo>
                            <a:pt x="32" y="0"/>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298" name="Freeform 218"/>
                    <p:cNvSpPr>
                      <a:spLocks noEditPoints="1"/>
                    </p:cNvSpPr>
                    <p:nvPr/>
                  </p:nvSpPr>
                  <p:spPr bwMode="auto">
                    <a:xfrm>
                      <a:off x="1142" y="3200"/>
                      <a:ext cx="70" cy="83"/>
                    </a:xfrm>
                    <a:custGeom>
                      <a:avLst/>
                      <a:gdLst>
                        <a:gd name="T0" fmla="*/ 35 w 70"/>
                        <a:gd name="T1" fmla="*/ 15 h 83"/>
                        <a:gd name="T2" fmla="*/ 40 w 70"/>
                        <a:gd name="T3" fmla="*/ 15 h 83"/>
                        <a:gd name="T4" fmla="*/ 46 w 70"/>
                        <a:gd name="T5" fmla="*/ 15 h 83"/>
                        <a:gd name="T6" fmla="*/ 48 w 70"/>
                        <a:gd name="T7" fmla="*/ 16 h 83"/>
                        <a:gd name="T8" fmla="*/ 50 w 70"/>
                        <a:gd name="T9" fmla="*/ 20 h 83"/>
                        <a:gd name="T10" fmla="*/ 50 w 70"/>
                        <a:gd name="T11" fmla="*/ 24 h 83"/>
                        <a:gd name="T12" fmla="*/ 50 w 70"/>
                        <a:gd name="T13" fmla="*/ 28 h 83"/>
                        <a:gd name="T14" fmla="*/ 46 w 70"/>
                        <a:gd name="T15" fmla="*/ 31 h 83"/>
                        <a:gd name="T16" fmla="*/ 42 w 70"/>
                        <a:gd name="T17" fmla="*/ 33 h 83"/>
                        <a:gd name="T18" fmla="*/ 38 w 70"/>
                        <a:gd name="T19" fmla="*/ 33 h 83"/>
                        <a:gd name="T20" fmla="*/ 18 w 70"/>
                        <a:gd name="T21" fmla="*/ 33 h 83"/>
                        <a:gd name="T22" fmla="*/ 18 w 70"/>
                        <a:gd name="T23" fmla="*/ 15 h 83"/>
                        <a:gd name="T24" fmla="*/ 35 w 70"/>
                        <a:gd name="T25" fmla="*/ 15 h 83"/>
                        <a:gd name="T26" fmla="*/ 38 w 70"/>
                        <a:gd name="T27" fmla="*/ 46 h 83"/>
                        <a:gd name="T28" fmla="*/ 42 w 70"/>
                        <a:gd name="T29" fmla="*/ 48 h 83"/>
                        <a:gd name="T30" fmla="*/ 46 w 70"/>
                        <a:gd name="T31" fmla="*/ 48 h 83"/>
                        <a:gd name="T32" fmla="*/ 50 w 70"/>
                        <a:gd name="T33" fmla="*/ 50 h 83"/>
                        <a:gd name="T34" fmla="*/ 51 w 70"/>
                        <a:gd name="T35" fmla="*/ 54 h 83"/>
                        <a:gd name="T36" fmla="*/ 51 w 70"/>
                        <a:gd name="T37" fmla="*/ 57 h 83"/>
                        <a:gd name="T38" fmla="*/ 51 w 70"/>
                        <a:gd name="T39" fmla="*/ 63 h 83"/>
                        <a:gd name="T40" fmla="*/ 50 w 70"/>
                        <a:gd name="T41" fmla="*/ 67 h 83"/>
                        <a:gd name="T42" fmla="*/ 46 w 70"/>
                        <a:gd name="T43" fmla="*/ 68 h 83"/>
                        <a:gd name="T44" fmla="*/ 42 w 70"/>
                        <a:gd name="T45" fmla="*/ 68 h 83"/>
                        <a:gd name="T46" fmla="*/ 38 w 70"/>
                        <a:gd name="T47" fmla="*/ 70 h 83"/>
                        <a:gd name="T48" fmla="*/ 18 w 70"/>
                        <a:gd name="T49" fmla="*/ 70 h 83"/>
                        <a:gd name="T50" fmla="*/ 18 w 70"/>
                        <a:gd name="T51" fmla="*/ 46 h 83"/>
                        <a:gd name="T52" fmla="*/ 38 w 70"/>
                        <a:gd name="T53" fmla="*/ 46 h 83"/>
                        <a:gd name="T54" fmla="*/ 40 w 70"/>
                        <a:gd name="T55" fmla="*/ 0 h 83"/>
                        <a:gd name="T56" fmla="*/ 0 w 70"/>
                        <a:gd name="T57" fmla="*/ 0 h 83"/>
                        <a:gd name="T58" fmla="*/ 0 w 70"/>
                        <a:gd name="T59" fmla="*/ 83 h 83"/>
                        <a:gd name="T60" fmla="*/ 38 w 70"/>
                        <a:gd name="T61" fmla="*/ 83 h 83"/>
                        <a:gd name="T62" fmla="*/ 44 w 70"/>
                        <a:gd name="T63" fmla="*/ 83 h 83"/>
                        <a:gd name="T64" fmla="*/ 50 w 70"/>
                        <a:gd name="T65" fmla="*/ 83 h 83"/>
                        <a:gd name="T66" fmla="*/ 55 w 70"/>
                        <a:gd name="T67" fmla="*/ 81 h 83"/>
                        <a:gd name="T68" fmla="*/ 59 w 70"/>
                        <a:gd name="T69" fmla="*/ 79 h 83"/>
                        <a:gd name="T70" fmla="*/ 63 w 70"/>
                        <a:gd name="T71" fmla="*/ 76 h 83"/>
                        <a:gd name="T72" fmla="*/ 66 w 70"/>
                        <a:gd name="T73" fmla="*/ 72 h 83"/>
                        <a:gd name="T74" fmla="*/ 68 w 70"/>
                        <a:gd name="T75" fmla="*/ 67 h 83"/>
                        <a:gd name="T76" fmla="*/ 70 w 70"/>
                        <a:gd name="T77" fmla="*/ 59 h 83"/>
                        <a:gd name="T78" fmla="*/ 68 w 70"/>
                        <a:gd name="T79" fmla="*/ 52 h 83"/>
                        <a:gd name="T80" fmla="*/ 66 w 70"/>
                        <a:gd name="T81" fmla="*/ 46 h 83"/>
                        <a:gd name="T82" fmla="*/ 63 w 70"/>
                        <a:gd name="T83" fmla="*/ 42 h 83"/>
                        <a:gd name="T84" fmla="*/ 57 w 70"/>
                        <a:gd name="T85" fmla="*/ 39 h 83"/>
                        <a:gd name="T86" fmla="*/ 61 w 70"/>
                        <a:gd name="T87" fmla="*/ 37 h 83"/>
                        <a:gd name="T88" fmla="*/ 63 w 70"/>
                        <a:gd name="T89" fmla="*/ 33 h 83"/>
                        <a:gd name="T90" fmla="*/ 66 w 70"/>
                        <a:gd name="T91" fmla="*/ 28 h 83"/>
                        <a:gd name="T92" fmla="*/ 66 w 70"/>
                        <a:gd name="T93" fmla="*/ 22 h 83"/>
                        <a:gd name="T94" fmla="*/ 66 w 70"/>
                        <a:gd name="T95" fmla="*/ 15 h 83"/>
                        <a:gd name="T96" fmla="*/ 63 w 70"/>
                        <a:gd name="T97" fmla="*/ 9 h 83"/>
                        <a:gd name="T98" fmla="*/ 59 w 70"/>
                        <a:gd name="T99" fmla="*/ 5 h 83"/>
                        <a:gd name="T100" fmla="*/ 53 w 70"/>
                        <a:gd name="T101" fmla="*/ 2 h 83"/>
                        <a:gd name="T102" fmla="*/ 48 w 70"/>
                        <a:gd name="T103" fmla="*/ 0 h 83"/>
                        <a:gd name="T104" fmla="*/ 40 w 70"/>
                        <a:gd name="T105" fmla="*/ 0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
                        <a:gd name="T160" fmla="*/ 0 h 83"/>
                        <a:gd name="T161" fmla="*/ 70 w 70"/>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 h="83">
                          <a:moveTo>
                            <a:pt x="35" y="15"/>
                          </a:moveTo>
                          <a:lnTo>
                            <a:pt x="40" y="15"/>
                          </a:lnTo>
                          <a:lnTo>
                            <a:pt x="46" y="15"/>
                          </a:lnTo>
                          <a:lnTo>
                            <a:pt x="48" y="16"/>
                          </a:lnTo>
                          <a:lnTo>
                            <a:pt x="50" y="20"/>
                          </a:lnTo>
                          <a:lnTo>
                            <a:pt x="50" y="24"/>
                          </a:lnTo>
                          <a:lnTo>
                            <a:pt x="50" y="28"/>
                          </a:lnTo>
                          <a:lnTo>
                            <a:pt x="46" y="31"/>
                          </a:lnTo>
                          <a:lnTo>
                            <a:pt x="42" y="33"/>
                          </a:lnTo>
                          <a:lnTo>
                            <a:pt x="38" y="33"/>
                          </a:lnTo>
                          <a:lnTo>
                            <a:pt x="18" y="33"/>
                          </a:lnTo>
                          <a:lnTo>
                            <a:pt x="18" y="15"/>
                          </a:lnTo>
                          <a:lnTo>
                            <a:pt x="35" y="15"/>
                          </a:lnTo>
                          <a:close/>
                          <a:moveTo>
                            <a:pt x="38" y="46"/>
                          </a:moveTo>
                          <a:lnTo>
                            <a:pt x="42" y="48"/>
                          </a:lnTo>
                          <a:lnTo>
                            <a:pt x="46" y="48"/>
                          </a:lnTo>
                          <a:lnTo>
                            <a:pt x="50" y="50"/>
                          </a:lnTo>
                          <a:lnTo>
                            <a:pt x="51" y="54"/>
                          </a:lnTo>
                          <a:lnTo>
                            <a:pt x="51" y="57"/>
                          </a:lnTo>
                          <a:lnTo>
                            <a:pt x="51" y="63"/>
                          </a:lnTo>
                          <a:lnTo>
                            <a:pt x="50" y="67"/>
                          </a:lnTo>
                          <a:lnTo>
                            <a:pt x="46" y="68"/>
                          </a:lnTo>
                          <a:lnTo>
                            <a:pt x="42" y="68"/>
                          </a:lnTo>
                          <a:lnTo>
                            <a:pt x="38" y="70"/>
                          </a:lnTo>
                          <a:lnTo>
                            <a:pt x="18" y="70"/>
                          </a:lnTo>
                          <a:lnTo>
                            <a:pt x="18" y="46"/>
                          </a:lnTo>
                          <a:lnTo>
                            <a:pt x="38" y="46"/>
                          </a:lnTo>
                          <a:close/>
                          <a:moveTo>
                            <a:pt x="40" y="0"/>
                          </a:moveTo>
                          <a:lnTo>
                            <a:pt x="0" y="0"/>
                          </a:lnTo>
                          <a:lnTo>
                            <a:pt x="0" y="83"/>
                          </a:lnTo>
                          <a:lnTo>
                            <a:pt x="38" y="83"/>
                          </a:lnTo>
                          <a:lnTo>
                            <a:pt x="44" y="83"/>
                          </a:lnTo>
                          <a:lnTo>
                            <a:pt x="50" y="83"/>
                          </a:lnTo>
                          <a:lnTo>
                            <a:pt x="55" y="81"/>
                          </a:lnTo>
                          <a:lnTo>
                            <a:pt x="59" y="79"/>
                          </a:lnTo>
                          <a:lnTo>
                            <a:pt x="63" y="76"/>
                          </a:lnTo>
                          <a:lnTo>
                            <a:pt x="66" y="72"/>
                          </a:lnTo>
                          <a:lnTo>
                            <a:pt x="68" y="67"/>
                          </a:lnTo>
                          <a:lnTo>
                            <a:pt x="70" y="59"/>
                          </a:lnTo>
                          <a:lnTo>
                            <a:pt x="68" y="52"/>
                          </a:lnTo>
                          <a:lnTo>
                            <a:pt x="66" y="46"/>
                          </a:lnTo>
                          <a:lnTo>
                            <a:pt x="63" y="42"/>
                          </a:lnTo>
                          <a:lnTo>
                            <a:pt x="57" y="39"/>
                          </a:lnTo>
                          <a:lnTo>
                            <a:pt x="61" y="37"/>
                          </a:lnTo>
                          <a:lnTo>
                            <a:pt x="63" y="33"/>
                          </a:lnTo>
                          <a:lnTo>
                            <a:pt x="66" y="28"/>
                          </a:lnTo>
                          <a:lnTo>
                            <a:pt x="66" y="22"/>
                          </a:lnTo>
                          <a:lnTo>
                            <a:pt x="66" y="15"/>
                          </a:lnTo>
                          <a:lnTo>
                            <a:pt x="63" y="9"/>
                          </a:lnTo>
                          <a:lnTo>
                            <a:pt x="59" y="5"/>
                          </a:lnTo>
                          <a:lnTo>
                            <a:pt x="53" y="2"/>
                          </a:lnTo>
                          <a:lnTo>
                            <a:pt x="48" y="0"/>
                          </a:lnTo>
                          <a:lnTo>
                            <a:pt x="40" y="0"/>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299" name="Freeform 219"/>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close/>
                        </a:path>
                      </a:pathLst>
                    </a:custGeom>
                    <a:solidFill>
                      <a:srgbClr val="BFBFBF"/>
                    </a:solidFill>
                    <a:ln w="0">
                      <a:solidFill>
                        <a:srgbClr val="BFBFBF"/>
                      </a:solidFill>
                      <a:round/>
                      <a:headEnd/>
                      <a:tailEnd/>
                    </a:ln>
                  </p:spPr>
                  <p:txBody>
                    <a:bodyPr/>
                    <a:lstStyle/>
                    <a:p>
                      <a:pPr defTabSz="457200"/>
                      <a:endParaRPr lang="en-US" dirty="0">
                        <a:solidFill>
                          <a:prstClr val="black"/>
                        </a:solidFill>
                      </a:endParaRPr>
                    </a:p>
                  </p:txBody>
                </p:sp>
                <p:sp>
                  <p:nvSpPr>
                    <p:cNvPr id="9300" name="Freeform 220"/>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301" name="Freeform 221"/>
                    <p:cNvSpPr>
                      <a:spLocks/>
                    </p:cNvSpPr>
                    <p:nvPr/>
                  </p:nvSpPr>
                  <p:spPr bwMode="auto">
                    <a:xfrm>
                      <a:off x="1154" y="3018"/>
                      <a:ext cx="195" cy="119"/>
                    </a:xfrm>
                    <a:custGeom>
                      <a:avLst/>
                      <a:gdLst>
                        <a:gd name="T0" fmla="*/ 99 w 195"/>
                        <a:gd name="T1" fmla="*/ 119 h 119"/>
                        <a:gd name="T2" fmla="*/ 128 w 195"/>
                        <a:gd name="T3" fmla="*/ 117 h 119"/>
                        <a:gd name="T4" fmla="*/ 156 w 195"/>
                        <a:gd name="T5" fmla="*/ 109 h 119"/>
                        <a:gd name="T6" fmla="*/ 177 w 195"/>
                        <a:gd name="T7" fmla="*/ 98 h 119"/>
                        <a:gd name="T8" fmla="*/ 191 w 195"/>
                        <a:gd name="T9" fmla="*/ 83 h 119"/>
                        <a:gd name="T10" fmla="*/ 195 w 195"/>
                        <a:gd name="T11" fmla="*/ 69 h 119"/>
                        <a:gd name="T12" fmla="*/ 191 w 195"/>
                        <a:gd name="T13" fmla="*/ 50 h 119"/>
                        <a:gd name="T14" fmla="*/ 177 w 195"/>
                        <a:gd name="T15" fmla="*/ 32 h 119"/>
                        <a:gd name="T16" fmla="*/ 156 w 195"/>
                        <a:gd name="T17" fmla="*/ 17 h 119"/>
                        <a:gd name="T18" fmla="*/ 128 w 195"/>
                        <a:gd name="T19" fmla="*/ 6 h 119"/>
                        <a:gd name="T20" fmla="*/ 99 w 195"/>
                        <a:gd name="T21" fmla="*/ 0 h 119"/>
                        <a:gd name="T22" fmla="*/ 67 w 195"/>
                        <a:gd name="T23" fmla="*/ 6 h 119"/>
                        <a:gd name="T24" fmla="*/ 41 w 195"/>
                        <a:gd name="T25" fmla="*/ 17 h 119"/>
                        <a:gd name="T26" fmla="*/ 19 w 195"/>
                        <a:gd name="T27" fmla="*/ 32 h 119"/>
                        <a:gd name="T28" fmla="*/ 6 w 195"/>
                        <a:gd name="T29" fmla="*/ 50 h 119"/>
                        <a:gd name="T30" fmla="*/ 0 w 195"/>
                        <a:gd name="T31" fmla="*/ 69 h 119"/>
                        <a:gd name="T32" fmla="*/ 6 w 195"/>
                        <a:gd name="T33" fmla="*/ 83 h 119"/>
                        <a:gd name="T34" fmla="*/ 19 w 195"/>
                        <a:gd name="T35" fmla="*/ 98 h 119"/>
                        <a:gd name="T36" fmla="*/ 41 w 195"/>
                        <a:gd name="T37" fmla="*/ 109 h 119"/>
                        <a:gd name="T38" fmla="*/ 67 w 195"/>
                        <a:gd name="T39" fmla="*/ 117 h 119"/>
                        <a:gd name="T40" fmla="*/ 99 w 195"/>
                        <a:gd name="T41" fmla="*/ 119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119"/>
                        <a:gd name="T65" fmla="*/ 195 w 195"/>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119">
                          <a:moveTo>
                            <a:pt x="99" y="119"/>
                          </a:moveTo>
                          <a:lnTo>
                            <a:pt x="128" y="117"/>
                          </a:lnTo>
                          <a:lnTo>
                            <a:pt x="156" y="109"/>
                          </a:lnTo>
                          <a:lnTo>
                            <a:pt x="177" y="98"/>
                          </a:lnTo>
                          <a:lnTo>
                            <a:pt x="191" y="83"/>
                          </a:lnTo>
                          <a:lnTo>
                            <a:pt x="195" y="69"/>
                          </a:lnTo>
                          <a:lnTo>
                            <a:pt x="191" y="50"/>
                          </a:lnTo>
                          <a:lnTo>
                            <a:pt x="177" y="32"/>
                          </a:lnTo>
                          <a:lnTo>
                            <a:pt x="156" y="17"/>
                          </a:lnTo>
                          <a:lnTo>
                            <a:pt x="128" y="6"/>
                          </a:lnTo>
                          <a:lnTo>
                            <a:pt x="99" y="0"/>
                          </a:lnTo>
                          <a:lnTo>
                            <a:pt x="67" y="6"/>
                          </a:lnTo>
                          <a:lnTo>
                            <a:pt x="41" y="17"/>
                          </a:lnTo>
                          <a:lnTo>
                            <a:pt x="19" y="32"/>
                          </a:lnTo>
                          <a:lnTo>
                            <a:pt x="6" y="50"/>
                          </a:lnTo>
                          <a:lnTo>
                            <a:pt x="0" y="69"/>
                          </a:lnTo>
                          <a:lnTo>
                            <a:pt x="6" y="83"/>
                          </a:lnTo>
                          <a:lnTo>
                            <a:pt x="19" y="98"/>
                          </a:lnTo>
                          <a:lnTo>
                            <a:pt x="41" y="109"/>
                          </a:lnTo>
                          <a:lnTo>
                            <a:pt x="67" y="117"/>
                          </a:lnTo>
                          <a:lnTo>
                            <a:pt x="99" y="119"/>
                          </a:lnTo>
                          <a:close/>
                        </a:path>
                      </a:pathLst>
                    </a:custGeom>
                    <a:solidFill>
                      <a:srgbClr val="5B5B5B"/>
                    </a:solidFill>
                    <a:ln w="0">
                      <a:solidFill>
                        <a:srgbClr val="5B5B5B"/>
                      </a:solidFill>
                      <a:round/>
                      <a:headEnd/>
                      <a:tailEnd/>
                    </a:ln>
                  </p:spPr>
                  <p:txBody>
                    <a:bodyPr/>
                    <a:lstStyle/>
                    <a:p>
                      <a:pPr defTabSz="457200"/>
                      <a:endParaRPr lang="en-US" dirty="0">
                        <a:solidFill>
                          <a:prstClr val="black"/>
                        </a:solidFill>
                      </a:endParaRPr>
                    </a:p>
                  </p:txBody>
                </p:sp>
                <p:sp>
                  <p:nvSpPr>
                    <p:cNvPr id="9302" name="Freeform 222"/>
                    <p:cNvSpPr>
                      <a:spLocks/>
                    </p:cNvSpPr>
                    <p:nvPr/>
                  </p:nvSpPr>
                  <p:spPr bwMode="auto">
                    <a:xfrm>
                      <a:off x="1167" y="3020"/>
                      <a:ext cx="171" cy="104"/>
                    </a:xfrm>
                    <a:custGeom>
                      <a:avLst/>
                      <a:gdLst>
                        <a:gd name="T0" fmla="*/ 86 w 171"/>
                        <a:gd name="T1" fmla="*/ 104 h 104"/>
                        <a:gd name="T2" fmla="*/ 112 w 171"/>
                        <a:gd name="T3" fmla="*/ 100 h 104"/>
                        <a:gd name="T4" fmla="*/ 136 w 171"/>
                        <a:gd name="T5" fmla="*/ 94 h 104"/>
                        <a:gd name="T6" fmla="*/ 154 w 171"/>
                        <a:gd name="T7" fmla="*/ 85 h 104"/>
                        <a:gd name="T8" fmla="*/ 165 w 171"/>
                        <a:gd name="T9" fmla="*/ 72 h 104"/>
                        <a:gd name="T10" fmla="*/ 171 w 171"/>
                        <a:gd name="T11" fmla="*/ 59 h 104"/>
                        <a:gd name="T12" fmla="*/ 165 w 171"/>
                        <a:gd name="T13" fmla="*/ 43 h 104"/>
                        <a:gd name="T14" fmla="*/ 154 w 171"/>
                        <a:gd name="T15" fmla="*/ 28 h 104"/>
                        <a:gd name="T16" fmla="*/ 136 w 171"/>
                        <a:gd name="T17" fmla="*/ 13 h 104"/>
                        <a:gd name="T18" fmla="*/ 112 w 171"/>
                        <a:gd name="T19" fmla="*/ 4 h 104"/>
                        <a:gd name="T20" fmla="*/ 86 w 171"/>
                        <a:gd name="T21" fmla="*/ 0 h 104"/>
                        <a:gd name="T22" fmla="*/ 58 w 171"/>
                        <a:gd name="T23" fmla="*/ 4 h 104"/>
                        <a:gd name="T24" fmla="*/ 34 w 171"/>
                        <a:gd name="T25" fmla="*/ 13 h 104"/>
                        <a:gd name="T26" fmla="*/ 17 w 171"/>
                        <a:gd name="T27" fmla="*/ 28 h 104"/>
                        <a:gd name="T28" fmla="*/ 4 w 171"/>
                        <a:gd name="T29" fmla="*/ 43 h 104"/>
                        <a:gd name="T30" fmla="*/ 0 w 171"/>
                        <a:gd name="T31" fmla="*/ 59 h 104"/>
                        <a:gd name="T32" fmla="*/ 4 w 171"/>
                        <a:gd name="T33" fmla="*/ 72 h 104"/>
                        <a:gd name="T34" fmla="*/ 17 w 171"/>
                        <a:gd name="T35" fmla="*/ 85 h 104"/>
                        <a:gd name="T36" fmla="*/ 34 w 171"/>
                        <a:gd name="T37" fmla="*/ 94 h 104"/>
                        <a:gd name="T38" fmla="*/ 58 w 171"/>
                        <a:gd name="T39" fmla="*/ 100 h 104"/>
                        <a:gd name="T40" fmla="*/ 86 w 171"/>
                        <a:gd name="T41" fmla="*/ 104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104"/>
                        <a:gd name="T65" fmla="*/ 171 w 17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104">
                          <a:moveTo>
                            <a:pt x="86" y="104"/>
                          </a:moveTo>
                          <a:lnTo>
                            <a:pt x="112" y="100"/>
                          </a:lnTo>
                          <a:lnTo>
                            <a:pt x="136" y="94"/>
                          </a:lnTo>
                          <a:lnTo>
                            <a:pt x="154" y="85"/>
                          </a:lnTo>
                          <a:lnTo>
                            <a:pt x="165" y="72"/>
                          </a:lnTo>
                          <a:lnTo>
                            <a:pt x="171" y="59"/>
                          </a:lnTo>
                          <a:lnTo>
                            <a:pt x="165" y="43"/>
                          </a:lnTo>
                          <a:lnTo>
                            <a:pt x="154" y="28"/>
                          </a:lnTo>
                          <a:lnTo>
                            <a:pt x="136" y="13"/>
                          </a:lnTo>
                          <a:lnTo>
                            <a:pt x="112" y="4"/>
                          </a:lnTo>
                          <a:lnTo>
                            <a:pt x="86" y="0"/>
                          </a:lnTo>
                          <a:lnTo>
                            <a:pt x="58" y="4"/>
                          </a:lnTo>
                          <a:lnTo>
                            <a:pt x="34" y="13"/>
                          </a:lnTo>
                          <a:lnTo>
                            <a:pt x="17" y="28"/>
                          </a:lnTo>
                          <a:lnTo>
                            <a:pt x="4" y="43"/>
                          </a:lnTo>
                          <a:lnTo>
                            <a:pt x="0" y="59"/>
                          </a:lnTo>
                          <a:lnTo>
                            <a:pt x="4" y="72"/>
                          </a:lnTo>
                          <a:lnTo>
                            <a:pt x="17" y="85"/>
                          </a:lnTo>
                          <a:lnTo>
                            <a:pt x="34" y="94"/>
                          </a:lnTo>
                          <a:lnTo>
                            <a:pt x="58" y="100"/>
                          </a:lnTo>
                          <a:lnTo>
                            <a:pt x="86" y="104"/>
                          </a:lnTo>
                          <a:close/>
                        </a:path>
                      </a:pathLst>
                    </a:custGeom>
                    <a:solidFill>
                      <a:srgbClr val="767676"/>
                    </a:solidFill>
                    <a:ln w="0">
                      <a:solidFill>
                        <a:srgbClr val="767676"/>
                      </a:solidFill>
                      <a:round/>
                      <a:headEnd/>
                      <a:tailEnd/>
                    </a:ln>
                  </p:spPr>
                  <p:txBody>
                    <a:bodyPr/>
                    <a:lstStyle/>
                    <a:p>
                      <a:pPr defTabSz="457200"/>
                      <a:endParaRPr lang="en-US" dirty="0">
                        <a:solidFill>
                          <a:prstClr val="black"/>
                        </a:solidFill>
                      </a:endParaRPr>
                    </a:p>
                  </p:txBody>
                </p:sp>
                <p:sp>
                  <p:nvSpPr>
                    <p:cNvPr id="9303" name="Freeform 223"/>
                    <p:cNvSpPr>
                      <a:spLocks/>
                    </p:cNvSpPr>
                    <p:nvPr/>
                  </p:nvSpPr>
                  <p:spPr bwMode="auto">
                    <a:xfrm>
                      <a:off x="1179" y="3022"/>
                      <a:ext cx="146" cy="87"/>
                    </a:xfrm>
                    <a:custGeom>
                      <a:avLst/>
                      <a:gdLst>
                        <a:gd name="T0" fmla="*/ 74 w 146"/>
                        <a:gd name="T1" fmla="*/ 87 h 87"/>
                        <a:gd name="T2" fmla="*/ 102 w 146"/>
                        <a:gd name="T3" fmla="*/ 85 h 87"/>
                        <a:gd name="T4" fmla="*/ 126 w 146"/>
                        <a:gd name="T5" fmla="*/ 76 h 87"/>
                        <a:gd name="T6" fmla="*/ 141 w 146"/>
                        <a:gd name="T7" fmla="*/ 65 h 87"/>
                        <a:gd name="T8" fmla="*/ 146 w 146"/>
                        <a:gd name="T9" fmla="*/ 50 h 87"/>
                        <a:gd name="T10" fmla="*/ 142 w 146"/>
                        <a:gd name="T11" fmla="*/ 35 h 87"/>
                        <a:gd name="T12" fmla="*/ 133 w 146"/>
                        <a:gd name="T13" fmla="*/ 22 h 87"/>
                        <a:gd name="T14" fmla="*/ 116 w 146"/>
                        <a:gd name="T15" fmla="*/ 11 h 87"/>
                        <a:gd name="T16" fmla="*/ 96 w 146"/>
                        <a:gd name="T17" fmla="*/ 2 h 87"/>
                        <a:gd name="T18" fmla="*/ 74 w 146"/>
                        <a:gd name="T19" fmla="*/ 0 h 87"/>
                        <a:gd name="T20" fmla="*/ 50 w 146"/>
                        <a:gd name="T21" fmla="*/ 2 h 87"/>
                        <a:gd name="T22" fmla="*/ 29 w 146"/>
                        <a:gd name="T23" fmla="*/ 11 h 87"/>
                        <a:gd name="T24" fmla="*/ 14 w 146"/>
                        <a:gd name="T25" fmla="*/ 22 h 87"/>
                        <a:gd name="T26" fmla="*/ 3 w 146"/>
                        <a:gd name="T27" fmla="*/ 35 h 87"/>
                        <a:gd name="T28" fmla="*/ 0 w 146"/>
                        <a:gd name="T29" fmla="*/ 50 h 87"/>
                        <a:gd name="T30" fmla="*/ 5 w 146"/>
                        <a:gd name="T31" fmla="*/ 65 h 87"/>
                        <a:gd name="T32" fmla="*/ 22 w 146"/>
                        <a:gd name="T33" fmla="*/ 76 h 87"/>
                        <a:gd name="T34" fmla="*/ 44 w 146"/>
                        <a:gd name="T35" fmla="*/ 85 h 87"/>
                        <a:gd name="T36" fmla="*/ 74 w 146"/>
                        <a:gd name="T37" fmla="*/ 87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87"/>
                        <a:gd name="T59" fmla="*/ 146 w 146"/>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87">
                          <a:moveTo>
                            <a:pt x="74" y="87"/>
                          </a:moveTo>
                          <a:lnTo>
                            <a:pt x="102" y="85"/>
                          </a:lnTo>
                          <a:lnTo>
                            <a:pt x="126" y="76"/>
                          </a:lnTo>
                          <a:lnTo>
                            <a:pt x="141" y="65"/>
                          </a:lnTo>
                          <a:lnTo>
                            <a:pt x="146" y="50"/>
                          </a:lnTo>
                          <a:lnTo>
                            <a:pt x="142" y="35"/>
                          </a:lnTo>
                          <a:lnTo>
                            <a:pt x="133" y="22"/>
                          </a:lnTo>
                          <a:lnTo>
                            <a:pt x="116" y="11"/>
                          </a:lnTo>
                          <a:lnTo>
                            <a:pt x="96" y="2"/>
                          </a:lnTo>
                          <a:lnTo>
                            <a:pt x="74" y="0"/>
                          </a:lnTo>
                          <a:lnTo>
                            <a:pt x="50" y="2"/>
                          </a:lnTo>
                          <a:lnTo>
                            <a:pt x="29" y="11"/>
                          </a:lnTo>
                          <a:lnTo>
                            <a:pt x="14" y="22"/>
                          </a:lnTo>
                          <a:lnTo>
                            <a:pt x="3" y="35"/>
                          </a:lnTo>
                          <a:lnTo>
                            <a:pt x="0" y="50"/>
                          </a:lnTo>
                          <a:lnTo>
                            <a:pt x="5" y="65"/>
                          </a:lnTo>
                          <a:lnTo>
                            <a:pt x="22" y="76"/>
                          </a:lnTo>
                          <a:lnTo>
                            <a:pt x="44" y="85"/>
                          </a:lnTo>
                          <a:lnTo>
                            <a:pt x="74" y="87"/>
                          </a:lnTo>
                          <a:close/>
                        </a:path>
                      </a:pathLst>
                    </a:custGeom>
                    <a:solidFill>
                      <a:srgbClr val="929292"/>
                    </a:solidFill>
                    <a:ln w="0">
                      <a:solidFill>
                        <a:srgbClr val="929292"/>
                      </a:solidFill>
                      <a:round/>
                      <a:headEnd/>
                      <a:tailEnd/>
                    </a:ln>
                  </p:spPr>
                  <p:txBody>
                    <a:bodyPr/>
                    <a:lstStyle/>
                    <a:p>
                      <a:pPr defTabSz="457200"/>
                      <a:endParaRPr lang="en-US" dirty="0">
                        <a:solidFill>
                          <a:prstClr val="black"/>
                        </a:solidFill>
                      </a:endParaRPr>
                    </a:p>
                  </p:txBody>
                </p:sp>
                <p:sp>
                  <p:nvSpPr>
                    <p:cNvPr id="9304" name="Freeform 224"/>
                    <p:cNvSpPr>
                      <a:spLocks/>
                    </p:cNvSpPr>
                    <p:nvPr/>
                  </p:nvSpPr>
                  <p:spPr bwMode="auto">
                    <a:xfrm>
                      <a:off x="1192" y="3022"/>
                      <a:ext cx="122" cy="74"/>
                    </a:xfrm>
                    <a:custGeom>
                      <a:avLst/>
                      <a:gdLst>
                        <a:gd name="T0" fmla="*/ 61 w 122"/>
                        <a:gd name="T1" fmla="*/ 74 h 74"/>
                        <a:gd name="T2" fmla="*/ 85 w 122"/>
                        <a:gd name="T3" fmla="*/ 72 h 74"/>
                        <a:gd name="T4" fmla="*/ 103 w 122"/>
                        <a:gd name="T5" fmla="*/ 65 h 74"/>
                        <a:gd name="T6" fmla="*/ 116 w 122"/>
                        <a:gd name="T7" fmla="*/ 54 h 74"/>
                        <a:gd name="T8" fmla="*/ 122 w 122"/>
                        <a:gd name="T9" fmla="*/ 42 h 74"/>
                        <a:gd name="T10" fmla="*/ 116 w 122"/>
                        <a:gd name="T11" fmla="*/ 28 h 74"/>
                        <a:gd name="T12" fmla="*/ 103 w 122"/>
                        <a:gd name="T13" fmla="*/ 15 h 74"/>
                        <a:gd name="T14" fmla="*/ 85 w 122"/>
                        <a:gd name="T15" fmla="*/ 3 h 74"/>
                        <a:gd name="T16" fmla="*/ 61 w 122"/>
                        <a:gd name="T17" fmla="*/ 0 h 74"/>
                        <a:gd name="T18" fmla="*/ 37 w 122"/>
                        <a:gd name="T19" fmla="*/ 3 h 74"/>
                        <a:gd name="T20" fmla="*/ 18 w 122"/>
                        <a:gd name="T21" fmla="*/ 15 h 74"/>
                        <a:gd name="T22" fmla="*/ 5 w 122"/>
                        <a:gd name="T23" fmla="*/ 28 h 74"/>
                        <a:gd name="T24" fmla="*/ 0 w 122"/>
                        <a:gd name="T25" fmla="*/ 42 h 74"/>
                        <a:gd name="T26" fmla="*/ 5 w 122"/>
                        <a:gd name="T27" fmla="*/ 54 h 74"/>
                        <a:gd name="T28" fmla="*/ 18 w 122"/>
                        <a:gd name="T29" fmla="*/ 65 h 74"/>
                        <a:gd name="T30" fmla="*/ 37 w 122"/>
                        <a:gd name="T31" fmla="*/ 72 h 74"/>
                        <a:gd name="T32" fmla="*/ 61 w 122"/>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74"/>
                        <a:gd name="T53" fmla="*/ 122 w 122"/>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74">
                          <a:moveTo>
                            <a:pt x="61" y="74"/>
                          </a:moveTo>
                          <a:lnTo>
                            <a:pt x="85" y="72"/>
                          </a:lnTo>
                          <a:lnTo>
                            <a:pt x="103" y="65"/>
                          </a:lnTo>
                          <a:lnTo>
                            <a:pt x="116" y="54"/>
                          </a:lnTo>
                          <a:lnTo>
                            <a:pt x="122" y="42"/>
                          </a:lnTo>
                          <a:lnTo>
                            <a:pt x="116" y="28"/>
                          </a:lnTo>
                          <a:lnTo>
                            <a:pt x="103" y="15"/>
                          </a:lnTo>
                          <a:lnTo>
                            <a:pt x="85" y="3"/>
                          </a:lnTo>
                          <a:lnTo>
                            <a:pt x="61" y="0"/>
                          </a:lnTo>
                          <a:lnTo>
                            <a:pt x="37" y="3"/>
                          </a:lnTo>
                          <a:lnTo>
                            <a:pt x="18" y="15"/>
                          </a:lnTo>
                          <a:lnTo>
                            <a:pt x="5" y="28"/>
                          </a:lnTo>
                          <a:lnTo>
                            <a:pt x="0" y="42"/>
                          </a:lnTo>
                          <a:lnTo>
                            <a:pt x="5" y="54"/>
                          </a:lnTo>
                          <a:lnTo>
                            <a:pt x="18" y="65"/>
                          </a:lnTo>
                          <a:lnTo>
                            <a:pt x="37" y="72"/>
                          </a:lnTo>
                          <a:lnTo>
                            <a:pt x="61" y="74"/>
                          </a:lnTo>
                          <a:close/>
                        </a:path>
                      </a:pathLst>
                    </a:custGeom>
                    <a:solidFill>
                      <a:srgbClr val="ADADAD"/>
                    </a:solidFill>
                    <a:ln w="0">
                      <a:solidFill>
                        <a:srgbClr val="ADADAD"/>
                      </a:solidFill>
                      <a:round/>
                      <a:headEnd/>
                      <a:tailEnd/>
                    </a:ln>
                  </p:spPr>
                  <p:txBody>
                    <a:bodyPr/>
                    <a:lstStyle/>
                    <a:p>
                      <a:pPr defTabSz="457200"/>
                      <a:endParaRPr lang="en-US" dirty="0">
                        <a:solidFill>
                          <a:prstClr val="black"/>
                        </a:solidFill>
                      </a:endParaRPr>
                    </a:p>
                  </p:txBody>
                </p:sp>
                <p:sp>
                  <p:nvSpPr>
                    <p:cNvPr id="9305" name="Freeform 225"/>
                    <p:cNvSpPr>
                      <a:spLocks/>
                    </p:cNvSpPr>
                    <p:nvPr/>
                  </p:nvSpPr>
                  <p:spPr bwMode="auto">
                    <a:xfrm>
                      <a:off x="1205" y="3024"/>
                      <a:ext cx="96" cy="59"/>
                    </a:xfrm>
                    <a:custGeom>
                      <a:avLst/>
                      <a:gdLst>
                        <a:gd name="T0" fmla="*/ 48 w 96"/>
                        <a:gd name="T1" fmla="*/ 59 h 59"/>
                        <a:gd name="T2" fmla="*/ 66 w 96"/>
                        <a:gd name="T3" fmla="*/ 55 h 59"/>
                        <a:gd name="T4" fmla="*/ 83 w 96"/>
                        <a:gd name="T5" fmla="*/ 50 h 59"/>
                        <a:gd name="T6" fmla="*/ 92 w 96"/>
                        <a:gd name="T7" fmla="*/ 42 h 59"/>
                        <a:gd name="T8" fmla="*/ 96 w 96"/>
                        <a:gd name="T9" fmla="*/ 33 h 59"/>
                        <a:gd name="T10" fmla="*/ 92 w 96"/>
                        <a:gd name="T11" fmla="*/ 22 h 59"/>
                        <a:gd name="T12" fmla="*/ 83 w 96"/>
                        <a:gd name="T13" fmla="*/ 11 h 59"/>
                        <a:gd name="T14" fmla="*/ 66 w 96"/>
                        <a:gd name="T15" fmla="*/ 1 h 59"/>
                        <a:gd name="T16" fmla="*/ 48 w 96"/>
                        <a:gd name="T17" fmla="*/ 0 h 59"/>
                        <a:gd name="T18" fmla="*/ 29 w 96"/>
                        <a:gd name="T19" fmla="*/ 1 h 59"/>
                        <a:gd name="T20" fmla="*/ 13 w 96"/>
                        <a:gd name="T21" fmla="*/ 11 h 59"/>
                        <a:gd name="T22" fmla="*/ 3 w 96"/>
                        <a:gd name="T23" fmla="*/ 22 h 59"/>
                        <a:gd name="T24" fmla="*/ 0 w 96"/>
                        <a:gd name="T25" fmla="*/ 33 h 59"/>
                        <a:gd name="T26" fmla="*/ 3 w 96"/>
                        <a:gd name="T27" fmla="*/ 42 h 59"/>
                        <a:gd name="T28" fmla="*/ 13 w 96"/>
                        <a:gd name="T29" fmla="*/ 50 h 59"/>
                        <a:gd name="T30" fmla="*/ 29 w 96"/>
                        <a:gd name="T31" fmla="*/ 55 h 59"/>
                        <a:gd name="T32" fmla="*/ 48 w 96"/>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59"/>
                        <a:gd name="T53" fmla="*/ 96 w 96"/>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59">
                          <a:moveTo>
                            <a:pt x="48" y="59"/>
                          </a:moveTo>
                          <a:lnTo>
                            <a:pt x="66" y="55"/>
                          </a:lnTo>
                          <a:lnTo>
                            <a:pt x="83" y="50"/>
                          </a:lnTo>
                          <a:lnTo>
                            <a:pt x="92" y="42"/>
                          </a:lnTo>
                          <a:lnTo>
                            <a:pt x="96" y="33"/>
                          </a:lnTo>
                          <a:lnTo>
                            <a:pt x="92" y="22"/>
                          </a:lnTo>
                          <a:lnTo>
                            <a:pt x="83" y="11"/>
                          </a:lnTo>
                          <a:lnTo>
                            <a:pt x="66" y="1"/>
                          </a:lnTo>
                          <a:lnTo>
                            <a:pt x="48" y="0"/>
                          </a:lnTo>
                          <a:lnTo>
                            <a:pt x="29" y="1"/>
                          </a:lnTo>
                          <a:lnTo>
                            <a:pt x="13" y="11"/>
                          </a:lnTo>
                          <a:lnTo>
                            <a:pt x="3" y="22"/>
                          </a:lnTo>
                          <a:lnTo>
                            <a:pt x="0" y="33"/>
                          </a:lnTo>
                          <a:lnTo>
                            <a:pt x="3" y="42"/>
                          </a:lnTo>
                          <a:lnTo>
                            <a:pt x="13" y="50"/>
                          </a:lnTo>
                          <a:lnTo>
                            <a:pt x="29" y="55"/>
                          </a:lnTo>
                          <a:lnTo>
                            <a:pt x="48" y="59"/>
                          </a:lnTo>
                          <a:close/>
                        </a:path>
                      </a:pathLst>
                    </a:custGeom>
                    <a:solidFill>
                      <a:srgbClr val="C8C8C8"/>
                    </a:solidFill>
                    <a:ln w="0">
                      <a:solidFill>
                        <a:srgbClr val="C8C8C8"/>
                      </a:solidFill>
                      <a:round/>
                      <a:headEnd/>
                      <a:tailEnd/>
                    </a:ln>
                  </p:spPr>
                  <p:txBody>
                    <a:bodyPr/>
                    <a:lstStyle/>
                    <a:p>
                      <a:pPr defTabSz="457200"/>
                      <a:endParaRPr lang="en-US" dirty="0">
                        <a:solidFill>
                          <a:prstClr val="black"/>
                        </a:solidFill>
                      </a:endParaRPr>
                    </a:p>
                  </p:txBody>
                </p:sp>
                <p:sp>
                  <p:nvSpPr>
                    <p:cNvPr id="9306" name="Freeform 226"/>
                    <p:cNvSpPr>
                      <a:spLocks/>
                    </p:cNvSpPr>
                    <p:nvPr/>
                  </p:nvSpPr>
                  <p:spPr bwMode="auto">
                    <a:xfrm>
                      <a:off x="1216" y="3024"/>
                      <a:ext cx="74" cy="44"/>
                    </a:xfrm>
                    <a:custGeom>
                      <a:avLst/>
                      <a:gdLst>
                        <a:gd name="T0" fmla="*/ 37 w 74"/>
                        <a:gd name="T1" fmla="*/ 44 h 44"/>
                        <a:gd name="T2" fmla="*/ 55 w 74"/>
                        <a:gd name="T3" fmla="*/ 42 h 44"/>
                        <a:gd name="T4" fmla="*/ 68 w 74"/>
                        <a:gd name="T5" fmla="*/ 35 h 44"/>
                        <a:gd name="T6" fmla="*/ 74 w 74"/>
                        <a:gd name="T7" fmla="*/ 26 h 44"/>
                        <a:gd name="T8" fmla="*/ 68 w 74"/>
                        <a:gd name="T9" fmla="*/ 14 h 44"/>
                        <a:gd name="T10" fmla="*/ 55 w 74"/>
                        <a:gd name="T11" fmla="*/ 5 h 44"/>
                        <a:gd name="T12" fmla="*/ 37 w 74"/>
                        <a:gd name="T13" fmla="*/ 0 h 44"/>
                        <a:gd name="T14" fmla="*/ 18 w 74"/>
                        <a:gd name="T15" fmla="*/ 5 h 44"/>
                        <a:gd name="T16" fmla="*/ 5 w 74"/>
                        <a:gd name="T17" fmla="*/ 14 h 44"/>
                        <a:gd name="T18" fmla="*/ 0 w 74"/>
                        <a:gd name="T19" fmla="*/ 26 h 44"/>
                        <a:gd name="T20" fmla="*/ 5 w 74"/>
                        <a:gd name="T21" fmla="*/ 35 h 44"/>
                        <a:gd name="T22" fmla="*/ 18 w 74"/>
                        <a:gd name="T23" fmla="*/ 42 h 44"/>
                        <a:gd name="T24" fmla="*/ 37 w 74"/>
                        <a:gd name="T25" fmla="*/ 4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4"/>
                        <a:gd name="T41" fmla="*/ 74 w 74"/>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4">
                          <a:moveTo>
                            <a:pt x="37" y="44"/>
                          </a:moveTo>
                          <a:lnTo>
                            <a:pt x="55" y="42"/>
                          </a:lnTo>
                          <a:lnTo>
                            <a:pt x="68" y="35"/>
                          </a:lnTo>
                          <a:lnTo>
                            <a:pt x="74" y="26"/>
                          </a:lnTo>
                          <a:lnTo>
                            <a:pt x="68" y="14"/>
                          </a:lnTo>
                          <a:lnTo>
                            <a:pt x="55" y="5"/>
                          </a:lnTo>
                          <a:lnTo>
                            <a:pt x="37" y="0"/>
                          </a:lnTo>
                          <a:lnTo>
                            <a:pt x="18" y="5"/>
                          </a:lnTo>
                          <a:lnTo>
                            <a:pt x="5" y="14"/>
                          </a:lnTo>
                          <a:lnTo>
                            <a:pt x="0" y="26"/>
                          </a:lnTo>
                          <a:lnTo>
                            <a:pt x="5" y="35"/>
                          </a:lnTo>
                          <a:lnTo>
                            <a:pt x="18" y="42"/>
                          </a:lnTo>
                          <a:lnTo>
                            <a:pt x="37" y="44"/>
                          </a:lnTo>
                          <a:close/>
                        </a:path>
                      </a:pathLst>
                    </a:custGeom>
                    <a:solidFill>
                      <a:srgbClr val="E4E4E4"/>
                    </a:solidFill>
                    <a:ln w="0">
                      <a:solidFill>
                        <a:srgbClr val="E4E4E4"/>
                      </a:solidFill>
                      <a:round/>
                      <a:headEnd/>
                      <a:tailEnd/>
                    </a:ln>
                  </p:spPr>
                  <p:txBody>
                    <a:bodyPr/>
                    <a:lstStyle/>
                    <a:p>
                      <a:pPr defTabSz="457200"/>
                      <a:endParaRPr lang="en-US" dirty="0">
                        <a:solidFill>
                          <a:prstClr val="black"/>
                        </a:solidFill>
                      </a:endParaRPr>
                    </a:p>
                  </p:txBody>
                </p:sp>
                <p:sp>
                  <p:nvSpPr>
                    <p:cNvPr id="9307" name="Freeform 227"/>
                    <p:cNvSpPr>
                      <a:spLocks/>
                    </p:cNvSpPr>
                    <p:nvPr/>
                  </p:nvSpPr>
                  <p:spPr bwMode="auto">
                    <a:xfrm>
                      <a:off x="1236" y="3033"/>
                      <a:ext cx="50" cy="30"/>
                    </a:xfrm>
                    <a:custGeom>
                      <a:avLst/>
                      <a:gdLst>
                        <a:gd name="T0" fmla="*/ 26 w 50"/>
                        <a:gd name="T1" fmla="*/ 30 h 30"/>
                        <a:gd name="T2" fmla="*/ 33 w 50"/>
                        <a:gd name="T3" fmla="*/ 30 h 30"/>
                        <a:gd name="T4" fmla="*/ 39 w 50"/>
                        <a:gd name="T5" fmla="*/ 28 h 30"/>
                        <a:gd name="T6" fmla="*/ 45 w 50"/>
                        <a:gd name="T7" fmla="*/ 24 h 30"/>
                        <a:gd name="T8" fmla="*/ 48 w 50"/>
                        <a:gd name="T9" fmla="*/ 22 h 30"/>
                        <a:gd name="T10" fmla="*/ 50 w 50"/>
                        <a:gd name="T11" fmla="*/ 17 h 30"/>
                        <a:gd name="T12" fmla="*/ 48 w 50"/>
                        <a:gd name="T13" fmla="*/ 13 h 30"/>
                        <a:gd name="T14" fmla="*/ 45 w 50"/>
                        <a:gd name="T15" fmla="*/ 9 h 30"/>
                        <a:gd name="T16" fmla="*/ 39 w 50"/>
                        <a:gd name="T17" fmla="*/ 4 h 30"/>
                        <a:gd name="T18" fmla="*/ 33 w 50"/>
                        <a:gd name="T19" fmla="*/ 2 h 30"/>
                        <a:gd name="T20" fmla="*/ 26 w 50"/>
                        <a:gd name="T21" fmla="*/ 0 h 30"/>
                        <a:gd name="T22" fmla="*/ 17 w 50"/>
                        <a:gd name="T23" fmla="*/ 2 h 30"/>
                        <a:gd name="T24" fmla="*/ 11 w 50"/>
                        <a:gd name="T25" fmla="*/ 4 h 30"/>
                        <a:gd name="T26" fmla="*/ 6 w 50"/>
                        <a:gd name="T27" fmla="*/ 9 h 30"/>
                        <a:gd name="T28" fmla="*/ 2 w 50"/>
                        <a:gd name="T29" fmla="*/ 13 h 30"/>
                        <a:gd name="T30" fmla="*/ 0 w 50"/>
                        <a:gd name="T31" fmla="*/ 17 h 30"/>
                        <a:gd name="T32" fmla="*/ 2 w 50"/>
                        <a:gd name="T33" fmla="*/ 22 h 30"/>
                        <a:gd name="T34" fmla="*/ 6 w 50"/>
                        <a:gd name="T35" fmla="*/ 24 h 30"/>
                        <a:gd name="T36" fmla="*/ 11 w 50"/>
                        <a:gd name="T37" fmla="*/ 28 h 30"/>
                        <a:gd name="T38" fmla="*/ 17 w 50"/>
                        <a:gd name="T39" fmla="*/ 30 h 30"/>
                        <a:gd name="T40" fmla="*/ 26 w 50"/>
                        <a:gd name="T41" fmla="*/ 3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0"/>
                        <a:gd name="T65" fmla="*/ 50 w 5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0">
                          <a:moveTo>
                            <a:pt x="26" y="30"/>
                          </a:moveTo>
                          <a:lnTo>
                            <a:pt x="33" y="30"/>
                          </a:lnTo>
                          <a:lnTo>
                            <a:pt x="39" y="28"/>
                          </a:lnTo>
                          <a:lnTo>
                            <a:pt x="45" y="24"/>
                          </a:lnTo>
                          <a:lnTo>
                            <a:pt x="48" y="22"/>
                          </a:lnTo>
                          <a:lnTo>
                            <a:pt x="50" y="17"/>
                          </a:lnTo>
                          <a:lnTo>
                            <a:pt x="48" y="13"/>
                          </a:lnTo>
                          <a:lnTo>
                            <a:pt x="45" y="9"/>
                          </a:lnTo>
                          <a:lnTo>
                            <a:pt x="39" y="4"/>
                          </a:lnTo>
                          <a:lnTo>
                            <a:pt x="33" y="2"/>
                          </a:lnTo>
                          <a:lnTo>
                            <a:pt x="26" y="0"/>
                          </a:lnTo>
                          <a:lnTo>
                            <a:pt x="17" y="2"/>
                          </a:lnTo>
                          <a:lnTo>
                            <a:pt x="11" y="4"/>
                          </a:lnTo>
                          <a:lnTo>
                            <a:pt x="6" y="9"/>
                          </a:lnTo>
                          <a:lnTo>
                            <a:pt x="2" y="13"/>
                          </a:lnTo>
                          <a:lnTo>
                            <a:pt x="0" y="17"/>
                          </a:lnTo>
                          <a:lnTo>
                            <a:pt x="2" y="22"/>
                          </a:lnTo>
                          <a:lnTo>
                            <a:pt x="6" y="24"/>
                          </a:lnTo>
                          <a:lnTo>
                            <a:pt x="11" y="28"/>
                          </a:lnTo>
                          <a:lnTo>
                            <a:pt x="17" y="30"/>
                          </a:lnTo>
                          <a:lnTo>
                            <a:pt x="26" y="30"/>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308" name="Freeform 228"/>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309" name="Freeform 229"/>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310" name="Freeform 230"/>
                    <p:cNvSpPr>
                      <a:spLocks/>
                    </p:cNvSpPr>
                    <p:nvPr/>
                  </p:nvSpPr>
                  <p:spPr bwMode="auto">
                    <a:xfrm>
                      <a:off x="1303" y="3331"/>
                      <a:ext cx="308" cy="308"/>
                    </a:xfrm>
                    <a:custGeom>
                      <a:avLst/>
                      <a:gdLst>
                        <a:gd name="T0" fmla="*/ 137 w 308"/>
                        <a:gd name="T1" fmla="*/ 308 h 308"/>
                        <a:gd name="T2" fmla="*/ 102 w 308"/>
                        <a:gd name="T3" fmla="*/ 305 h 308"/>
                        <a:gd name="T4" fmla="*/ 72 w 308"/>
                        <a:gd name="T5" fmla="*/ 295 h 308"/>
                        <a:gd name="T6" fmla="*/ 48 w 308"/>
                        <a:gd name="T7" fmla="*/ 282 h 308"/>
                        <a:gd name="T8" fmla="*/ 31 w 308"/>
                        <a:gd name="T9" fmla="*/ 269 h 308"/>
                        <a:gd name="T10" fmla="*/ 18 w 308"/>
                        <a:gd name="T11" fmla="*/ 254 h 308"/>
                        <a:gd name="T12" fmla="*/ 9 w 308"/>
                        <a:gd name="T13" fmla="*/ 241 h 308"/>
                        <a:gd name="T14" fmla="*/ 4 w 308"/>
                        <a:gd name="T15" fmla="*/ 230 h 308"/>
                        <a:gd name="T16" fmla="*/ 0 w 308"/>
                        <a:gd name="T17" fmla="*/ 223 h 308"/>
                        <a:gd name="T18" fmla="*/ 0 w 308"/>
                        <a:gd name="T19" fmla="*/ 219 h 308"/>
                        <a:gd name="T20" fmla="*/ 0 w 308"/>
                        <a:gd name="T21" fmla="*/ 0 h 308"/>
                        <a:gd name="T22" fmla="*/ 308 w 308"/>
                        <a:gd name="T23" fmla="*/ 2 h 308"/>
                        <a:gd name="T24" fmla="*/ 308 w 308"/>
                        <a:gd name="T25" fmla="*/ 199 h 308"/>
                        <a:gd name="T26" fmla="*/ 300 w 308"/>
                        <a:gd name="T27" fmla="*/ 214 h 308"/>
                        <a:gd name="T28" fmla="*/ 295 w 308"/>
                        <a:gd name="T29" fmla="*/ 228 h 308"/>
                        <a:gd name="T30" fmla="*/ 287 w 308"/>
                        <a:gd name="T31" fmla="*/ 241 h 308"/>
                        <a:gd name="T32" fmla="*/ 282 w 308"/>
                        <a:gd name="T33" fmla="*/ 249 h 308"/>
                        <a:gd name="T34" fmla="*/ 280 w 308"/>
                        <a:gd name="T35" fmla="*/ 253 h 308"/>
                        <a:gd name="T36" fmla="*/ 265 w 308"/>
                        <a:gd name="T37" fmla="*/ 267 h 308"/>
                        <a:gd name="T38" fmla="*/ 245 w 308"/>
                        <a:gd name="T39" fmla="*/ 279 h 308"/>
                        <a:gd name="T40" fmla="*/ 220 w 308"/>
                        <a:gd name="T41" fmla="*/ 288 h 308"/>
                        <a:gd name="T42" fmla="*/ 196 w 308"/>
                        <a:gd name="T43" fmla="*/ 295 h 308"/>
                        <a:gd name="T44" fmla="*/ 174 w 308"/>
                        <a:gd name="T45" fmla="*/ 301 h 308"/>
                        <a:gd name="T46" fmla="*/ 156 w 308"/>
                        <a:gd name="T47" fmla="*/ 305 h 308"/>
                        <a:gd name="T48" fmla="*/ 143 w 308"/>
                        <a:gd name="T49" fmla="*/ 308 h 308"/>
                        <a:gd name="T50" fmla="*/ 137 w 308"/>
                        <a:gd name="T51" fmla="*/ 308 h 3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8"/>
                        <a:gd name="T79" fmla="*/ 0 h 308"/>
                        <a:gd name="T80" fmla="*/ 308 w 308"/>
                        <a:gd name="T81" fmla="*/ 308 h 3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8" h="308">
                          <a:moveTo>
                            <a:pt x="137" y="308"/>
                          </a:moveTo>
                          <a:lnTo>
                            <a:pt x="102" y="305"/>
                          </a:lnTo>
                          <a:lnTo>
                            <a:pt x="72" y="295"/>
                          </a:lnTo>
                          <a:lnTo>
                            <a:pt x="48" y="282"/>
                          </a:lnTo>
                          <a:lnTo>
                            <a:pt x="31" y="269"/>
                          </a:lnTo>
                          <a:lnTo>
                            <a:pt x="18" y="254"/>
                          </a:lnTo>
                          <a:lnTo>
                            <a:pt x="9" y="241"/>
                          </a:lnTo>
                          <a:lnTo>
                            <a:pt x="4" y="230"/>
                          </a:lnTo>
                          <a:lnTo>
                            <a:pt x="0" y="223"/>
                          </a:lnTo>
                          <a:lnTo>
                            <a:pt x="0" y="219"/>
                          </a:lnTo>
                          <a:lnTo>
                            <a:pt x="0" y="0"/>
                          </a:lnTo>
                          <a:lnTo>
                            <a:pt x="308" y="2"/>
                          </a:lnTo>
                          <a:lnTo>
                            <a:pt x="308" y="199"/>
                          </a:lnTo>
                          <a:lnTo>
                            <a:pt x="300" y="214"/>
                          </a:lnTo>
                          <a:lnTo>
                            <a:pt x="295" y="228"/>
                          </a:lnTo>
                          <a:lnTo>
                            <a:pt x="287" y="241"/>
                          </a:lnTo>
                          <a:lnTo>
                            <a:pt x="282" y="249"/>
                          </a:lnTo>
                          <a:lnTo>
                            <a:pt x="280" y="253"/>
                          </a:lnTo>
                          <a:lnTo>
                            <a:pt x="265" y="267"/>
                          </a:lnTo>
                          <a:lnTo>
                            <a:pt x="245" y="279"/>
                          </a:lnTo>
                          <a:lnTo>
                            <a:pt x="220" y="288"/>
                          </a:lnTo>
                          <a:lnTo>
                            <a:pt x="196" y="295"/>
                          </a:lnTo>
                          <a:lnTo>
                            <a:pt x="174" y="301"/>
                          </a:lnTo>
                          <a:lnTo>
                            <a:pt x="156" y="305"/>
                          </a:lnTo>
                          <a:lnTo>
                            <a:pt x="143" y="308"/>
                          </a:lnTo>
                          <a:lnTo>
                            <a:pt x="137" y="308"/>
                          </a:lnTo>
                          <a:close/>
                        </a:path>
                      </a:pathLst>
                    </a:custGeom>
                    <a:solidFill>
                      <a:srgbClr val="1A1A1A"/>
                    </a:solidFill>
                    <a:ln w="0">
                      <a:solidFill>
                        <a:srgbClr val="1A1A1A"/>
                      </a:solidFill>
                      <a:round/>
                      <a:headEnd/>
                      <a:tailEnd/>
                    </a:ln>
                  </p:spPr>
                  <p:txBody>
                    <a:bodyPr/>
                    <a:lstStyle/>
                    <a:p>
                      <a:pPr defTabSz="457200"/>
                      <a:endParaRPr lang="en-US" dirty="0">
                        <a:solidFill>
                          <a:prstClr val="black"/>
                        </a:solidFill>
                      </a:endParaRPr>
                    </a:p>
                  </p:txBody>
                </p:sp>
                <p:sp>
                  <p:nvSpPr>
                    <p:cNvPr id="9311" name="Freeform 231"/>
                    <p:cNvSpPr>
                      <a:spLocks/>
                    </p:cNvSpPr>
                    <p:nvPr/>
                  </p:nvSpPr>
                  <p:spPr bwMode="auto">
                    <a:xfrm>
                      <a:off x="1320" y="3331"/>
                      <a:ext cx="278" cy="306"/>
                    </a:xfrm>
                    <a:custGeom>
                      <a:avLst/>
                      <a:gdLst>
                        <a:gd name="T0" fmla="*/ 127 w 278"/>
                        <a:gd name="T1" fmla="*/ 306 h 306"/>
                        <a:gd name="T2" fmla="*/ 94 w 278"/>
                        <a:gd name="T3" fmla="*/ 303 h 306"/>
                        <a:gd name="T4" fmla="*/ 66 w 278"/>
                        <a:gd name="T5" fmla="*/ 295 h 306"/>
                        <a:gd name="T6" fmla="*/ 46 w 278"/>
                        <a:gd name="T7" fmla="*/ 286 h 306"/>
                        <a:gd name="T8" fmla="*/ 29 w 278"/>
                        <a:gd name="T9" fmla="*/ 273 h 306"/>
                        <a:gd name="T10" fmla="*/ 16 w 278"/>
                        <a:gd name="T11" fmla="*/ 260 h 306"/>
                        <a:gd name="T12" fmla="*/ 9 w 278"/>
                        <a:gd name="T13" fmla="*/ 249 h 306"/>
                        <a:gd name="T14" fmla="*/ 3 w 278"/>
                        <a:gd name="T15" fmla="*/ 238 h 306"/>
                        <a:gd name="T16" fmla="*/ 1 w 278"/>
                        <a:gd name="T17" fmla="*/ 232 h 306"/>
                        <a:gd name="T18" fmla="*/ 0 w 278"/>
                        <a:gd name="T19" fmla="*/ 228 h 306"/>
                        <a:gd name="T20" fmla="*/ 0 w 278"/>
                        <a:gd name="T21" fmla="*/ 0 h 306"/>
                        <a:gd name="T22" fmla="*/ 278 w 278"/>
                        <a:gd name="T23" fmla="*/ 2 h 306"/>
                        <a:gd name="T24" fmla="*/ 278 w 278"/>
                        <a:gd name="T25" fmla="*/ 191 h 306"/>
                        <a:gd name="T26" fmla="*/ 272 w 278"/>
                        <a:gd name="T27" fmla="*/ 206 h 306"/>
                        <a:gd name="T28" fmla="*/ 267 w 278"/>
                        <a:gd name="T29" fmla="*/ 219 h 306"/>
                        <a:gd name="T30" fmla="*/ 261 w 278"/>
                        <a:gd name="T31" fmla="*/ 232 h 306"/>
                        <a:gd name="T32" fmla="*/ 255 w 278"/>
                        <a:gd name="T33" fmla="*/ 240 h 306"/>
                        <a:gd name="T34" fmla="*/ 254 w 278"/>
                        <a:gd name="T35" fmla="*/ 243 h 306"/>
                        <a:gd name="T36" fmla="*/ 241 w 278"/>
                        <a:gd name="T37" fmla="*/ 256 h 306"/>
                        <a:gd name="T38" fmla="*/ 222 w 278"/>
                        <a:gd name="T39" fmla="*/ 269 h 306"/>
                        <a:gd name="T40" fmla="*/ 202 w 278"/>
                        <a:gd name="T41" fmla="*/ 280 h 306"/>
                        <a:gd name="T42" fmla="*/ 179 w 278"/>
                        <a:gd name="T43" fmla="*/ 290 h 306"/>
                        <a:gd name="T44" fmla="*/ 159 w 278"/>
                        <a:gd name="T45" fmla="*/ 297 h 306"/>
                        <a:gd name="T46" fmla="*/ 142 w 278"/>
                        <a:gd name="T47" fmla="*/ 303 h 306"/>
                        <a:gd name="T48" fmla="*/ 131 w 278"/>
                        <a:gd name="T49" fmla="*/ 306 h 306"/>
                        <a:gd name="T50" fmla="*/ 127 w 278"/>
                        <a:gd name="T51" fmla="*/ 306 h 3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8"/>
                        <a:gd name="T79" fmla="*/ 0 h 306"/>
                        <a:gd name="T80" fmla="*/ 278 w 278"/>
                        <a:gd name="T81" fmla="*/ 306 h 3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8" h="306">
                          <a:moveTo>
                            <a:pt x="127" y="306"/>
                          </a:moveTo>
                          <a:lnTo>
                            <a:pt x="94" y="303"/>
                          </a:lnTo>
                          <a:lnTo>
                            <a:pt x="66" y="295"/>
                          </a:lnTo>
                          <a:lnTo>
                            <a:pt x="46" y="286"/>
                          </a:lnTo>
                          <a:lnTo>
                            <a:pt x="29" y="273"/>
                          </a:lnTo>
                          <a:lnTo>
                            <a:pt x="16" y="260"/>
                          </a:lnTo>
                          <a:lnTo>
                            <a:pt x="9" y="249"/>
                          </a:lnTo>
                          <a:lnTo>
                            <a:pt x="3" y="238"/>
                          </a:lnTo>
                          <a:lnTo>
                            <a:pt x="1" y="232"/>
                          </a:lnTo>
                          <a:lnTo>
                            <a:pt x="0" y="228"/>
                          </a:lnTo>
                          <a:lnTo>
                            <a:pt x="0" y="0"/>
                          </a:lnTo>
                          <a:lnTo>
                            <a:pt x="278" y="2"/>
                          </a:lnTo>
                          <a:lnTo>
                            <a:pt x="278" y="191"/>
                          </a:lnTo>
                          <a:lnTo>
                            <a:pt x="272" y="206"/>
                          </a:lnTo>
                          <a:lnTo>
                            <a:pt x="267" y="219"/>
                          </a:lnTo>
                          <a:lnTo>
                            <a:pt x="261" y="232"/>
                          </a:lnTo>
                          <a:lnTo>
                            <a:pt x="255" y="240"/>
                          </a:lnTo>
                          <a:lnTo>
                            <a:pt x="254" y="243"/>
                          </a:lnTo>
                          <a:lnTo>
                            <a:pt x="241" y="256"/>
                          </a:lnTo>
                          <a:lnTo>
                            <a:pt x="222" y="269"/>
                          </a:lnTo>
                          <a:lnTo>
                            <a:pt x="202" y="280"/>
                          </a:lnTo>
                          <a:lnTo>
                            <a:pt x="179" y="290"/>
                          </a:lnTo>
                          <a:lnTo>
                            <a:pt x="159" y="297"/>
                          </a:lnTo>
                          <a:lnTo>
                            <a:pt x="142" y="303"/>
                          </a:lnTo>
                          <a:lnTo>
                            <a:pt x="131" y="306"/>
                          </a:lnTo>
                          <a:lnTo>
                            <a:pt x="127" y="306"/>
                          </a:lnTo>
                          <a:close/>
                        </a:path>
                      </a:pathLst>
                    </a:custGeom>
                    <a:solidFill>
                      <a:srgbClr val="333333"/>
                    </a:solidFill>
                    <a:ln w="0">
                      <a:solidFill>
                        <a:srgbClr val="333333"/>
                      </a:solidFill>
                      <a:round/>
                      <a:headEnd/>
                      <a:tailEnd/>
                    </a:ln>
                  </p:spPr>
                  <p:txBody>
                    <a:bodyPr/>
                    <a:lstStyle/>
                    <a:p>
                      <a:pPr defTabSz="457200"/>
                      <a:endParaRPr lang="en-US" dirty="0">
                        <a:solidFill>
                          <a:prstClr val="black"/>
                        </a:solidFill>
                      </a:endParaRPr>
                    </a:p>
                  </p:txBody>
                </p:sp>
                <p:sp>
                  <p:nvSpPr>
                    <p:cNvPr id="9312" name="Freeform 232"/>
                    <p:cNvSpPr>
                      <a:spLocks/>
                    </p:cNvSpPr>
                    <p:nvPr/>
                  </p:nvSpPr>
                  <p:spPr bwMode="auto">
                    <a:xfrm>
                      <a:off x="1338" y="3331"/>
                      <a:ext cx="249" cy="306"/>
                    </a:xfrm>
                    <a:custGeom>
                      <a:avLst/>
                      <a:gdLst>
                        <a:gd name="T0" fmla="*/ 115 w 249"/>
                        <a:gd name="T1" fmla="*/ 306 h 306"/>
                        <a:gd name="T2" fmla="*/ 82 w 249"/>
                        <a:gd name="T3" fmla="*/ 303 h 306"/>
                        <a:gd name="T4" fmla="*/ 56 w 249"/>
                        <a:gd name="T5" fmla="*/ 295 h 306"/>
                        <a:gd name="T6" fmla="*/ 35 w 249"/>
                        <a:gd name="T7" fmla="*/ 284 h 306"/>
                        <a:gd name="T8" fmla="*/ 20 w 249"/>
                        <a:gd name="T9" fmla="*/ 271 h 306"/>
                        <a:gd name="T10" fmla="*/ 11 w 249"/>
                        <a:gd name="T11" fmla="*/ 260 h 306"/>
                        <a:gd name="T12" fmla="*/ 4 w 249"/>
                        <a:gd name="T13" fmla="*/ 249 h 306"/>
                        <a:gd name="T14" fmla="*/ 0 w 249"/>
                        <a:gd name="T15" fmla="*/ 241 h 306"/>
                        <a:gd name="T16" fmla="*/ 0 w 249"/>
                        <a:gd name="T17" fmla="*/ 240 h 306"/>
                        <a:gd name="T18" fmla="*/ 0 w 249"/>
                        <a:gd name="T19" fmla="*/ 0 h 306"/>
                        <a:gd name="T20" fmla="*/ 249 w 249"/>
                        <a:gd name="T21" fmla="*/ 2 h 306"/>
                        <a:gd name="T22" fmla="*/ 249 w 249"/>
                        <a:gd name="T23" fmla="*/ 186 h 306"/>
                        <a:gd name="T24" fmla="*/ 243 w 249"/>
                        <a:gd name="T25" fmla="*/ 197 h 306"/>
                        <a:gd name="T26" fmla="*/ 237 w 249"/>
                        <a:gd name="T27" fmla="*/ 210 h 306"/>
                        <a:gd name="T28" fmla="*/ 232 w 249"/>
                        <a:gd name="T29" fmla="*/ 223 h 306"/>
                        <a:gd name="T30" fmla="*/ 228 w 249"/>
                        <a:gd name="T31" fmla="*/ 230 h 306"/>
                        <a:gd name="T32" fmla="*/ 226 w 249"/>
                        <a:gd name="T33" fmla="*/ 234 h 306"/>
                        <a:gd name="T34" fmla="*/ 215 w 249"/>
                        <a:gd name="T35" fmla="*/ 245 h 306"/>
                        <a:gd name="T36" fmla="*/ 198 w 249"/>
                        <a:gd name="T37" fmla="*/ 258 h 306"/>
                        <a:gd name="T38" fmla="*/ 180 w 249"/>
                        <a:gd name="T39" fmla="*/ 271 h 306"/>
                        <a:gd name="T40" fmla="*/ 161 w 249"/>
                        <a:gd name="T41" fmla="*/ 282 h 306"/>
                        <a:gd name="T42" fmla="*/ 145 w 249"/>
                        <a:gd name="T43" fmla="*/ 292 h 306"/>
                        <a:gd name="T44" fmla="*/ 130 w 249"/>
                        <a:gd name="T45" fmla="*/ 299 h 306"/>
                        <a:gd name="T46" fmla="*/ 119 w 249"/>
                        <a:gd name="T47" fmla="*/ 305 h 306"/>
                        <a:gd name="T48" fmla="*/ 115 w 249"/>
                        <a:gd name="T49" fmla="*/ 30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9"/>
                        <a:gd name="T76" fmla="*/ 0 h 306"/>
                        <a:gd name="T77" fmla="*/ 249 w 249"/>
                        <a:gd name="T78" fmla="*/ 306 h 3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9" h="306">
                          <a:moveTo>
                            <a:pt x="115" y="306"/>
                          </a:moveTo>
                          <a:lnTo>
                            <a:pt x="82" y="303"/>
                          </a:lnTo>
                          <a:lnTo>
                            <a:pt x="56" y="295"/>
                          </a:lnTo>
                          <a:lnTo>
                            <a:pt x="35" y="284"/>
                          </a:lnTo>
                          <a:lnTo>
                            <a:pt x="20" y="271"/>
                          </a:lnTo>
                          <a:lnTo>
                            <a:pt x="11" y="260"/>
                          </a:lnTo>
                          <a:lnTo>
                            <a:pt x="4" y="249"/>
                          </a:lnTo>
                          <a:lnTo>
                            <a:pt x="0" y="241"/>
                          </a:lnTo>
                          <a:lnTo>
                            <a:pt x="0" y="240"/>
                          </a:lnTo>
                          <a:lnTo>
                            <a:pt x="0" y="0"/>
                          </a:lnTo>
                          <a:lnTo>
                            <a:pt x="249" y="2"/>
                          </a:lnTo>
                          <a:lnTo>
                            <a:pt x="249" y="186"/>
                          </a:lnTo>
                          <a:lnTo>
                            <a:pt x="243" y="197"/>
                          </a:lnTo>
                          <a:lnTo>
                            <a:pt x="237" y="210"/>
                          </a:lnTo>
                          <a:lnTo>
                            <a:pt x="232" y="223"/>
                          </a:lnTo>
                          <a:lnTo>
                            <a:pt x="228" y="230"/>
                          </a:lnTo>
                          <a:lnTo>
                            <a:pt x="226" y="234"/>
                          </a:lnTo>
                          <a:lnTo>
                            <a:pt x="215" y="245"/>
                          </a:lnTo>
                          <a:lnTo>
                            <a:pt x="198" y="258"/>
                          </a:lnTo>
                          <a:lnTo>
                            <a:pt x="180" y="271"/>
                          </a:lnTo>
                          <a:lnTo>
                            <a:pt x="161" y="282"/>
                          </a:lnTo>
                          <a:lnTo>
                            <a:pt x="145" y="292"/>
                          </a:lnTo>
                          <a:lnTo>
                            <a:pt x="130" y="299"/>
                          </a:lnTo>
                          <a:lnTo>
                            <a:pt x="119" y="305"/>
                          </a:lnTo>
                          <a:lnTo>
                            <a:pt x="115" y="306"/>
                          </a:lnTo>
                          <a:close/>
                        </a:path>
                      </a:pathLst>
                    </a:custGeom>
                    <a:solidFill>
                      <a:srgbClr val="4D4D4D"/>
                    </a:solidFill>
                    <a:ln w="0">
                      <a:solidFill>
                        <a:srgbClr val="4D4D4D"/>
                      </a:solidFill>
                      <a:round/>
                      <a:headEnd/>
                      <a:tailEnd/>
                    </a:ln>
                  </p:spPr>
                  <p:txBody>
                    <a:bodyPr/>
                    <a:lstStyle/>
                    <a:p>
                      <a:pPr defTabSz="457200"/>
                      <a:endParaRPr lang="en-US" dirty="0">
                        <a:solidFill>
                          <a:prstClr val="black"/>
                        </a:solidFill>
                      </a:endParaRPr>
                    </a:p>
                  </p:txBody>
                </p:sp>
                <p:sp>
                  <p:nvSpPr>
                    <p:cNvPr id="9313" name="Freeform 233"/>
                    <p:cNvSpPr>
                      <a:spLocks/>
                    </p:cNvSpPr>
                    <p:nvPr/>
                  </p:nvSpPr>
                  <p:spPr bwMode="auto">
                    <a:xfrm>
                      <a:off x="1355" y="3333"/>
                      <a:ext cx="219" cy="303"/>
                    </a:xfrm>
                    <a:custGeom>
                      <a:avLst/>
                      <a:gdLst>
                        <a:gd name="T0" fmla="*/ 105 w 219"/>
                        <a:gd name="T1" fmla="*/ 303 h 303"/>
                        <a:gd name="T2" fmla="*/ 76 w 219"/>
                        <a:gd name="T3" fmla="*/ 301 h 303"/>
                        <a:gd name="T4" fmla="*/ 52 w 219"/>
                        <a:gd name="T5" fmla="*/ 293 h 303"/>
                        <a:gd name="T6" fmla="*/ 33 w 219"/>
                        <a:gd name="T7" fmla="*/ 284 h 303"/>
                        <a:gd name="T8" fmla="*/ 20 w 219"/>
                        <a:gd name="T9" fmla="*/ 275 h 303"/>
                        <a:gd name="T10" fmla="*/ 11 w 219"/>
                        <a:gd name="T11" fmla="*/ 264 h 303"/>
                        <a:gd name="T12" fmla="*/ 3 w 219"/>
                        <a:gd name="T13" fmla="*/ 254 h 303"/>
                        <a:gd name="T14" fmla="*/ 2 w 219"/>
                        <a:gd name="T15" fmla="*/ 249 h 303"/>
                        <a:gd name="T16" fmla="*/ 0 w 219"/>
                        <a:gd name="T17" fmla="*/ 247 h 303"/>
                        <a:gd name="T18" fmla="*/ 0 w 219"/>
                        <a:gd name="T19" fmla="*/ 0 h 303"/>
                        <a:gd name="T20" fmla="*/ 219 w 219"/>
                        <a:gd name="T21" fmla="*/ 0 h 303"/>
                        <a:gd name="T22" fmla="*/ 219 w 219"/>
                        <a:gd name="T23" fmla="*/ 176 h 303"/>
                        <a:gd name="T24" fmla="*/ 215 w 219"/>
                        <a:gd name="T25" fmla="*/ 188 h 303"/>
                        <a:gd name="T26" fmla="*/ 209 w 219"/>
                        <a:gd name="T27" fmla="*/ 201 h 303"/>
                        <a:gd name="T28" fmla="*/ 206 w 219"/>
                        <a:gd name="T29" fmla="*/ 210 h 303"/>
                        <a:gd name="T30" fmla="*/ 202 w 219"/>
                        <a:gd name="T31" fmla="*/ 219 h 303"/>
                        <a:gd name="T32" fmla="*/ 200 w 219"/>
                        <a:gd name="T33" fmla="*/ 223 h 303"/>
                        <a:gd name="T34" fmla="*/ 191 w 219"/>
                        <a:gd name="T35" fmla="*/ 234 h 303"/>
                        <a:gd name="T36" fmla="*/ 176 w 219"/>
                        <a:gd name="T37" fmla="*/ 247 h 303"/>
                        <a:gd name="T38" fmla="*/ 161 w 219"/>
                        <a:gd name="T39" fmla="*/ 260 h 303"/>
                        <a:gd name="T40" fmla="*/ 144 w 219"/>
                        <a:gd name="T41" fmla="*/ 273 h 303"/>
                        <a:gd name="T42" fmla="*/ 130 w 219"/>
                        <a:gd name="T43" fmla="*/ 284 h 303"/>
                        <a:gd name="T44" fmla="*/ 117 w 219"/>
                        <a:gd name="T45" fmla="*/ 295 h 303"/>
                        <a:gd name="T46" fmla="*/ 109 w 219"/>
                        <a:gd name="T47" fmla="*/ 301 h 303"/>
                        <a:gd name="T48" fmla="*/ 105 w 219"/>
                        <a:gd name="T49" fmla="*/ 303 h 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303"/>
                        <a:gd name="T77" fmla="*/ 219 w 219"/>
                        <a:gd name="T78" fmla="*/ 303 h 3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303">
                          <a:moveTo>
                            <a:pt x="105" y="303"/>
                          </a:moveTo>
                          <a:lnTo>
                            <a:pt x="76" y="301"/>
                          </a:lnTo>
                          <a:lnTo>
                            <a:pt x="52" y="293"/>
                          </a:lnTo>
                          <a:lnTo>
                            <a:pt x="33" y="284"/>
                          </a:lnTo>
                          <a:lnTo>
                            <a:pt x="20" y="275"/>
                          </a:lnTo>
                          <a:lnTo>
                            <a:pt x="11" y="264"/>
                          </a:lnTo>
                          <a:lnTo>
                            <a:pt x="3" y="254"/>
                          </a:lnTo>
                          <a:lnTo>
                            <a:pt x="2" y="249"/>
                          </a:lnTo>
                          <a:lnTo>
                            <a:pt x="0" y="247"/>
                          </a:lnTo>
                          <a:lnTo>
                            <a:pt x="0" y="0"/>
                          </a:lnTo>
                          <a:lnTo>
                            <a:pt x="219" y="0"/>
                          </a:lnTo>
                          <a:lnTo>
                            <a:pt x="219" y="176"/>
                          </a:lnTo>
                          <a:lnTo>
                            <a:pt x="215" y="188"/>
                          </a:lnTo>
                          <a:lnTo>
                            <a:pt x="209" y="201"/>
                          </a:lnTo>
                          <a:lnTo>
                            <a:pt x="206" y="210"/>
                          </a:lnTo>
                          <a:lnTo>
                            <a:pt x="202" y="219"/>
                          </a:lnTo>
                          <a:lnTo>
                            <a:pt x="200" y="223"/>
                          </a:lnTo>
                          <a:lnTo>
                            <a:pt x="191" y="234"/>
                          </a:lnTo>
                          <a:lnTo>
                            <a:pt x="176" y="247"/>
                          </a:lnTo>
                          <a:lnTo>
                            <a:pt x="161" y="260"/>
                          </a:lnTo>
                          <a:lnTo>
                            <a:pt x="144" y="273"/>
                          </a:lnTo>
                          <a:lnTo>
                            <a:pt x="130" y="284"/>
                          </a:lnTo>
                          <a:lnTo>
                            <a:pt x="117" y="295"/>
                          </a:lnTo>
                          <a:lnTo>
                            <a:pt x="109" y="301"/>
                          </a:lnTo>
                          <a:lnTo>
                            <a:pt x="105" y="303"/>
                          </a:lnTo>
                          <a:close/>
                        </a:path>
                      </a:pathLst>
                    </a:custGeom>
                    <a:solidFill>
                      <a:srgbClr val="666666"/>
                    </a:solidFill>
                    <a:ln w="0">
                      <a:solidFill>
                        <a:srgbClr val="666666"/>
                      </a:solidFill>
                      <a:round/>
                      <a:headEnd/>
                      <a:tailEnd/>
                    </a:ln>
                  </p:spPr>
                  <p:txBody>
                    <a:bodyPr/>
                    <a:lstStyle/>
                    <a:p>
                      <a:pPr defTabSz="457200"/>
                      <a:endParaRPr lang="en-US" dirty="0">
                        <a:solidFill>
                          <a:prstClr val="black"/>
                        </a:solidFill>
                      </a:endParaRPr>
                    </a:p>
                  </p:txBody>
                </p:sp>
                <p:sp>
                  <p:nvSpPr>
                    <p:cNvPr id="9314" name="Freeform 234"/>
                    <p:cNvSpPr>
                      <a:spLocks/>
                    </p:cNvSpPr>
                    <p:nvPr/>
                  </p:nvSpPr>
                  <p:spPr bwMode="auto">
                    <a:xfrm>
                      <a:off x="1373" y="3333"/>
                      <a:ext cx="189" cy="303"/>
                    </a:xfrm>
                    <a:custGeom>
                      <a:avLst/>
                      <a:gdLst>
                        <a:gd name="T0" fmla="*/ 95 w 189"/>
                        <a:gd name="T1" fmla="*/ 303 h 303"/>
                        <a:gd name="T2" fmla="*/ 65 w 189"/>
                        <a:gd name="T3" fmla="*/ 299 h 303"/>
                        <a:gd name="T4" fmla="*/ 41 w 189"/>
                        <a:gd name="T5" fmla="*/ 293 h 303"/>
                        <a:gd name="T6" fmla="*/ 24 w 189"/>
                        <a:gd name="T7" fmla="*/ 284 h 303"/>
                        <a:gd name="T8" fmla="*/ 11 w 189"/>
                        <a:gd name="T9" fmla="*/ 275 h 303"/>
                        <a:gd name="T10" fmla="*/ 4 w 189"/>
                        <a:gd name="T11" fmla="*/ 265 h 303"/>
                        <a:gd name="T12" fmla="*/ 0 w 189"/>
                        <a:gd name="T13" fmla="*/ 258 h 303"/>
                        <a:gd name="T14" fmla="*/ 0 w 189"/>
                        <a:gd name="T15" fmla="*/ 256 h 303"/>
                        <a:gd name="T16" fmla="*/ 0 w 189"/>
                        <a:gd name="T17" fmla="*/ 0 h 303"/>
                        <a:gd name="T18" fmla="*/ 189 w 189"/>
                        <a:gd name="T19" fmla="*/ 0 h 303"/>
                        <a:gd name="T20" fmla="*/ 189 w 189"/>
                        <a:gd name="T21" fmla="*/ 169 h 303"/>
                        <a:gd name="T22" fmla="*/ 184 w 189"/>
                        <a:gd name="T23" fmla="*/ 182 h 303"/>
                        <a:gd name="T24" fmla="*/ 178 w 189"/>
                        <a:gd name="T25" fmla="*/ 197 h 303"/>
                        <a:gd name="T26" fmla="*/ 175 w 189"/>
                        <a:gd name="T27" fmla="*/ 208 h 303"/>
                        <a:gd name="T28" fmla="*/ 173 w 189"/>
                        <a:gd name="T29" fmla="*/ 212 h 303"/>
                        <a:gd name="T30" fmla="*/ 165 w 189"/>
                        <a:gd name="T31" fmla="*/ 223 h 303"/>
                        <a:gd name="T32" fmla="*/ 154 w 189"/>
                        <a:gd name="T33" fmla="*/ 236 h 303"/>
                        <a:gd name="T34" fmla="*/ 141 w 189"/>
                        <a:gd name="T35" fmla="*/ 251 h 303"/>
                        <a:gd name="T36" fmla="*/ 126 w 189"/>
                        <a:gd name="T37" fmla="*/ 265 h 303"/>
                        <a:gd name="T38" fmla="*/ 115 w 189"/>
                        <a:gd name="T39" fmla="*/ 280 h 303"/>
                        <a:gd name="T40" fmla="*/ 104 w 189"/>
                        <a:gd name="T41" fmla="*/ 291 h 303"/>
                        <a:gd name="T42" fmla="*/ 97 w 189"/>
                        <a:gd name="T43" fmla="*/ 299 h 303"/>
                        <a:gd name="T44" fmla="*/ 95 w 189"/>
                        <a:gd name="T45" fmla="*/ 303 h 3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303"/>
                        <a:gd name="T71" fmla="*/ 189 w 189"/>
                        <a:gd name="T72" fmla="*/ 303 h 3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303">
                          <a:moveTo>
                            <a:pt x="95" y="303"/>
                          </a:moveTo>
                          <a:lnTo>
                            <a:pt x="65" y="299"/>
                          </a:lnTo>
                          <a:lnTo>
                            <a:pt x="41" y="293"/>
                          </a:lnTo>
                          <a:lnTo>
                            <a:pt x="24" y="284"/>
                          </a:lnTo>
                          <a:lnTo>
                            <a:pt x="11" y="275"/>
                          </a:lnTo>
                          <a:lnTo>
                            <a:pt x="4" y="265"/>
                          </a:lnTo>
                          <a:lnTo>
                            <a:pt x="0" y="258"/>
                          </a:lnTo>
                          <a:lnTo>
                            <a:pt x="0" y="256"/>
                          </a:lnTo>
                          <a:lnTo>
                            <a:pt x="0" y="0"/>
                          </a:lnTo>
                          <a:lnTo>
                            <a:pt x="189" y="0"/>
                          </a:lnTo>
                          <a:lnTo>
                            <a:pt x="189" y="169"/>
                          </a:lnTo>
                          <a:lnTo>
                            <a:pt x="184" y="182"/>
                          </a:lnTo>
                          <a:lnTo>
                            <a:pt x="178" y="197"/>
                          </a:lnTo>
                          <a:lnTo>
                            <a:pt x="175" y="208"/>
                          </a:lnTo>
                          <a:lnTo>
                            <a:pt x="173" y="212"/>
                          </a:lnTo>
                          <a:lnTo>
                            <a:pt x="165" y="223"/>
                          </a:lnTo>
                          <a:lnTo>
                            <a:pt x="154" y="236"/>
                          </a:lnTo>
                          <a:lnTo>
                            <a:pt x="141" y="251"/>
                          </a:lnTo>
                          <a:lnTo>
                            <a:pt x="126" y="265"/>
                          </a:lnTo>
                          <a:lnTo>
                            <a:pt x="115" y="280"/>
                          </a:lnTo>
                          <a:lnTo>
                            <a:pt x="104" y="291"/>
                          </a:lnTo>
                          <a:lnTo>
                            <a:pt x="97" y="299"/>
                          </a:lnTo>
                          <a:lnTo>
                            <a:pt x="95" y="303"/>
                          </a:lnTo>
                          <a:close/>
                        </a:path>
                      </a:pathLst>
                    </a:custGeom>
                    <a:solidFill>
                      <a:srgbClr val="808080"/>
                    </a:solidFill>
                    <a:ln w="0">
                      <a:solidFill>
                        <a:srgbClr val="808080"/>
                      </a:solidFill>
                      <a:round/>
                      <a:headEnd/>
                      <a:tailEnd/>
                    </a:ln>
                  </p:spPr>
                  <p:txBody>
                    <a:bodyPr/>
                    <a:lstStyle/>
                    <a:p>
                      <a:pPr defTabSz="457200"/>
                      <a:endParaRPr lang="en-US" dirty="0">
                        <a:solidFill>
                          <a:prstClr val="black"/>
                        </a:solidFill>
                      </a:endParaRPr>
                    </a:p>
                  </p:txBody>
                </p:sp>
                <p:sp>
                  <p:nvSpPr>
                    <p:cNvPr id="9315" name="Freeform 235"/>
                    <p:cNvSpPr>
                      <a:spLocks/>
                    </p:cNvSpPr>
                    <p:nvPr/>
                  </p:nvSpPr>
                  <p:spPr bwMode="auto">
                    <a:xfrm>
                      <a:off x="1390" y="3333"/>
                      <a:ext cx="159" cy="301"/>
                    </a:xfrm>
                    <a:custGeom>
                      <a:avLst/>
                      <a:gdLst>
                        <a:gd name="T0" fmla="*/ 83 w 159"/>
                        <a:gd name="T1" fmla="*/ 301 h 301"/>
                        <a:gd name="T2" fmla="*/ 54 w 159"/>
                        <a:gd name="T3" fmla="*/ 299 h 301"/>
                        <a:gd name="T4" fmla="*/ 32 w 159"/>
                        <a:gd name="T5" fmla="*/ 293 h 301"/>
                        <a:gd name="T6" fmla="*/ 17 w 159"/>
                        <a:gd name="T7" fmla="*/ 284 h 301"/>
                        <a:gd name="T8" fmla="*/ 7 w 159"/>
                        <a:gd name="T9" fmla="*/ 275 h 301"/>
                        <a:gd name="T10" fmla="*/ 2 w 159"/>
                        <a:gd name="T11" fmla="*/ 267 h 301"/>
                        <a:gd name="T12" fmla="*/ 0 w 159"/>
                        <a:gd name="T13" fmla="*/ 265 h 301"/>
                        <a:gd name="T14" fmla="*/ 0 w 159"/>
                        <a:gd name="T15" fmla="*/ 0 h 301"/>
                        <a:gd name="T16" fmla="*/ 159 w 159"/>
                        <a:gd name="T17" fmla="*/ 0 h 301"/>
                        <a:gd name="T18" fmla="*/ 159 w 159"/>
                        <a:gd name="T19" fmla="*/ 162 h 301"/>
                        <a:gd name="T20" fmla="*/ 156 w 159"/>
                        <a:gd name="T21" fmla="*/ 173 h 301"/>
                        <a:gd name="T22" fmla="*/ 152 w 159"/>
                        <a:gd name="T23" fmla="*/ 188 h 301"/>
                        <a:gd name="T24" fmla="*/ 148 w 159"/>
                        <a:gd name="T25" fmla="*/ 199 h 301"/>
                        <a:gd name="T26" fmla="*/ 146 w 159"/>
                        <a:gd name="T27" fmla="*/ 202 h 301"/>
                        <a:gd name="T28" fmla="*/ 141 w 159"/>
                        <a:gd name="T29" fmla="*/ 212 h 301"/>
                        <a:gd name="T30" fmla="*/ 132 w 159"/>
                        <a:gd name="T31" fmla="*/ 226 h 301"/>
                        <a:gd name="T32" fmla="*/ 121 w 159"/>
                        <a:gd name="T33" fmla="*/ 241 h 301"/>
                        <a:gd name="T34" fmla="*/ 109 w 159"/>
                        <a:gd name="T35" fmla="*/ 260 h 301"/>
                        <a:gd name="T36" fmla="*/ 100 w 159"/>
                        <a:gd name="T37" fmla="*/ 275 h 301"/>
                        <a:gd name="T38" fmla="*/ 91 w 159"/>
                        <a:gd name="T39" fmla="*/ 290 h 301"/>
                        <a:gd name="T40" fmla="*/ 85 w 159"/>
                        <a:gd name="T41" fmla="*/ 299 h 301"/>
                        <a:gd name="T42" fmla="*/ 83 w 15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301"/>
                        <a:gd name="T68" fmla="*/ 159 w 15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301">
                          <a:moveTo>
                            <a:pt x="83" y="301"/>
                          </a:moveTo>
                          <a:lnTo>
                            <a:pt x="54" y="299"/>
                          </a:lnTo>
                          <a:lnTo>
                            <a:pt x="32" y="293"/>
                          </a:lnTo>
                          <a:lnTo>
                            <a:pt x="17" y="284"/>
                          </a:lnTo>
                          <a:lnTo>
                            <a:pt x="7" y="275"/>
                          </a:lnTo>
                          <a:lnTo>
                            <a:pt x="2" y="267"/>
                          </a:lnTo>
                          <a:lnTo>
                            <a:pt x="0" y="265"/>
                          </a:lnTo>
                          <a:lnTo>
                            <a:pt x="0" y="0"/>
                          </a:lnTo>
                          <a:lnTo>
                            <a:pt x="159" y="0"/>
                          </a:lnTo>
                          <a:lnTo>
                            <a:pt x="159" y="162"/>
                          </a:lnTo>
                          <a:lnTo>
                            <a:pt x="156" y="173"/>
                          </a:lnTo>
                          <a:lnTo>
                            <a:pt x="152" y="188"/>
                          </a:lnTo>
                          <a:lnTo>
                            <a:pt x="148" y="199"/>
                          </a:lnTo>
                          <a:lnTo>
                            <a:pt x="146" y="202"/>
                          </a:lnTo>
                          <a:lnTo>
                            <a:pt x="141" y="212"/>
                          </a:lnTo>
                          <a:lnTo>
                            <a:pt x="132" y="226"/>
                          </a:lnTo>
                          <a:lnTo>
                            <a:pt x="121" y="241"/>
                          </a:lnTo>
                          <a:lnTo>
                            <a:pt x="109" y="260"/>
                          </a:lnTo>
                          <a:lnTo>
                            <a:pt x="100" y="275"/>
                          </a:lnTo>
                          <a:lnTo>
                            <a:pt x="91" y="290"/>
                          </a:lnTo>
                          <a:lnTo>
                            <a:pt x="85" y="299"/>
                          </a:lnTo>
                          <a:lnTo>
                            <a:pt x="83" y="301"/>
                          </a:lnTo>
                          <a:close/>
                        </a:path>
                      </a:pathLst>
                    </a:custGeom>
                    <a:solidFill>
                      <a:srgbClr val="999999"/>
                    </a:solidFill>
                    <a:ln w="0">
                      <a:solidFill>
                        <a:srgbClr val="999999"/>
                      </a:solidFill>
                      <a:round/>
                      <a:headEnd/>
                      <a:tailEnd/>
                    </a:ln>
                  </p:spPr>
                  <p:txBody>
                    <a:bodyPr/>
                    <a:lstStyle/>
                    <a:p>
                      <a:pPr defTabSz="457200"/>
                      <a:endParaRPr lang="en-US" dirty="0">
                        <a:solidFill>
                          <a:prstClr val="black"/>
                        </a:solidFill>
                      </a:endParaRPr>
                    </a:p>
                  </p:txBody>
                </p:sp>
                <p:sp>
                  <p:nvSpPr>
                    <p:cNvPr id="9316" name="Freeform 236"/>
                    <p:cNvSpPr>
                      <a:spLocks/>
                    </p:cNvSpPr>
                    <p:nvPr/>
                  </p:nvSpPr>
                  <p:spPr bwMode="auto">
                    <a:xfrm>
                      <a:off x="1407" y="3333"/>
                      <a:ext cx="129" cy="301"/>
                    </a:xfrm>
                    <a:custGeom>
                      <a:avLst/>
                      <a:gdLst>
                        <a:gd name="T0" fmla="*/ 74 w 129"/>
                        <a:gd name="T1" fmla="*/ 301 h 301"/>
                        <a:gd name="T2" fmla="*/ 48 w 129"/>
                        <a:gd name="T3" fmla="*/ 299 h 301"/>
                        <a:gd name="T4" fmla="*/ 29 w 129"/>
                        <a:gd name="T5" fmla="*/ 295 h 301"/>
                        <a:gd name="T6" fmla="*/ 16 w 129"/>
                        <a:gd name="T7" fmla="*/ 288 h 301"/>
                        <a:gd name="T8" fmla="*/ 7 w 129"/>
                        <a:gd name="T9" fmla="*/ 282 h 301"/>
                        <a:gd name="T10" fmla="*/ 2 w 129"/>
                        <a:gd name="T11" fmla="*/ 277 h 301"/>
                        <a:gd name="T12" fmla="*/ 0 w 129"/>
                        <a:gd name="T13" fmla="*/ 275 h 301"/>
                        <a:gd name="T14" fmla="*/ 0 w 129"/>
                        <a:gd name="T15" fmla="*/ 0 h 301"/>
                        <a:gd name="T16" fmla="*/ 129 w 129"/>
                        <a:gd name="T17" fmla="*/ 0 h 301"/>
                        <a:gd name="T18" fmla="*/ 129 w 129"/>
                        <a:gd name="T19" fmla="*/ 156 h 301"/>
                        <a:gd name="T20" fmla="*/ 128 w 129"/>
                        <a:gd name="T21" fmla="*/ 165 h 301"/>
                        <a:gd name="T22" fmla="*/ 124 w 129"/>
                        <a:gd name="T23" fmla="*/ 178 h 301"/>
                        <a:gd name="T24" fmla="*/ 122 w 129"/>
                        <a:gd name="T25" fmla="*/ 189 h 301"/>
                        <a:gd name="T26" fmla="*/ 120 w 129"/>
                        <a:gd name="T27" fmla="*/ 193 h 301"/>
                        <a:gd name="T28" fmla="*/ 116 w 129"/>
                        <a:gd name="T29" fmla="*/ 202 h 301"/>
                        <a:gd name="T30" fmla="*/ 109 w 129"/>
                        <a:gd name="T31" fmla="*/ 215 h 301"/>
                        <a:gd name="T32" fmla="*/ 102 w 129"/>
                        <a:gd name="T33" fmla="*/ 234 h 301"/>
                        <a:gd name="T34" fmla="*/ 92 w 129"/>
                        <a:gd name="T35" fmla="*/ 252 h 301"/>
                        <a:gd name="T36" fmla="*/ 85 w 129"/>
                        <a:gd name="T37" fmla="*/ 271 h 301"/>
                        <a:gd name="T38" fmla="*/ 79 w 129"/>
                        <a:gd name="T39" fmla="*/ 286 h 301"/>
                        <a:gd name="T40" fmla="*/ 76 w 129"/>
                        <a:gd name="T41" fmla="*/ 297 h 301"/>
                        <a:gd name="T42" fmla="*/ 74 w 12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301"/>
                        <a:gd name="T68" fmla="*/ 129 w 12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301">
                          <a:moveTo>
                            <a:pt x="74" y="301"/>
                          </a:moveTo>
                          <a:lnTo>
                            <a:pt x="48" y="299"/>
                          </a:lnTo>
                          <a:lnTo>
                            <a:pt x="29" y="295"/>
                          </a:lnTo>
                          <a:lnTo>
                            <a:pt x="16" y="288"/>
                          </a:lnTo>
                          <a:lnTo>
                            <a:pt x="7" y="282"/>
                          </a:lnTo>
                          <a:lnTo>
                            <a:pt x="2" y="277"/>
                          </a:lnTo>
                          <a:lnTo>
                            <a:pt x="0" y="275"/>
                          </a:lnTo>
                          <a:lnTo>
                            <a:pt x="0" y="0"/>
                          </a:lnTo>
                          <a:lnTo>
                            <a:pt x="129" y="0"/>
                          </a:lnTo>
                          <a:lnTo>
                            <a:pt x="129" y="156"/>
                          </a:lnTo>
                          <a:lnTo>
                            <a:pt x="128" y="165"/>
                          </a:lnTo>
                          <a:lnTo>
                            <a:pt x="124" y="178"/>
                          </a:lnTo>
                          <a:lnTo>
                            <a:pt x="122" y="189"/>
                          </a:lnTo>
                          <a:lnTo>
                            <a:pt x="120" y="193"/>
                          </a:lnTo>
                          <a:lnTo>
                            <a:pt x="116" y="202"/>
                          </a:lnTo>
                          <a:lnTo>
                            <a:pt x="109" y="215"/>
                          </a:lnTo>
                          <a:lnTo>
                            <a:pt x="102" y="234"/>
                          </a:lnTo>
                          <a:lnTo>
                            <a:pt x="92" y="252"/>
                          </a:lnTo>
                          <a:lnTo>
                            <a:pt x="85" y="271"/>
                          </a:lnTo>
                          <a:lnTo>
                            <a:pt x="79" y="286"/>
                          </a:lnTo>
                          <a:lnTo>
                            <a:pt x="76" y="297"/>
                          </a:lnTo>
                          <a:lnTo>
                            <a:pt x="74" y="301"/>
                          </a:lnTo>
                          <a:close/>
                        </a:path>
                      </a:pathLst>
                    </a:custGeom>
                    <a:solidFill>
                      <a:srgbClr val="B2B2B2"/>
                    </a:solidFill>
                    <a:ln w="0">
                      <a:solidFill>
                        <a:srgbClr val="B2B2B2"/>
                      </a:solidFill>
                      <a:round/>
                      <a:headEnd/>
                      <a:tailEnd/>
                    </a:ln>
                  </p:spPr>
                  <p:txBody>
                    <a:bodyPr/>
                    <a:lstStyle/>
                    <a:p>
                      <a:pPr defTabSz="457200"/>
                      <a:endParaRPr lang="en-US" dirty="0">
                        <a:solidFill>
                          <a:prstClr val="black"/>
                        </a:solidFill>
                      </a:endParaRPr>
                    </a:p>
                  </p:txBody>
                </p:sp>
                <p:sp>
                  <p:nvSpPr>
                    <p:cNvPr id="9317" name="Freeform 237"/>
                    <p:cNvSpPr>
                      <a:spLocks/>
                    </p:cNvSpPr>
                    <p:nvPr/>
                  </p:nvSpPr>
                  <p:spPr bwMode="auto">
                    <a:xfrm>
                      <a:off x="1425" y="3333"/>
                      <a:ext cx="100" cy="299"/>
                    </a:xfrm>
                    <a:custGeom>
                      <a:avLst/>
                      <a:gdLst>
                        <a:gd name="T0" fmla="*/ 61 w 100"/>
                        <a:gd name="T1" fmla="*/ 299 h 299"/>
                        <a:gd name="T2" fmla="*/ 37 w 100"/>
                        <a:gd name="T3" fmla="*/ 299 h 299"/>
                        <a:gd name="T4" fmla="*/ 21 w 100"/>
                        <a:gd name="T5" fmla="*/ 295 h 299"/>
                        <a:gd name="T6" fmla="*/ 9 w 100"/>
                        <a:gd name="T7" fmla="*/ 290 h 299"/>
                        <a:gd name="T8" fmla="*/ 2 w 100"/>
                        <a:gd name="T9" fmla="*/ 286 h 299"/>
                        <a:gd name="T10" fmla="*/ 0 w 100"/>
                        <a:gd name="T11" fmla="*/ 284 h 299"/>
                        <a:gd name="T12" fmla="*/ 0 w 100"/>
                        <a:gd name="T13" fmla="*/ 2 h 299"/>
                        <a:gd name="T14" fmla="*/ 100 w 100"/>
                        <a:gd name="T15" fmla="*/ 0 h 299"/>
                        <a:gd name="T16" fmla="*/ 100 w 100"/>
                        <a:gd name="T17" fmla="*/ 149 h 299"/>
                        <a:gd name="T18" fmla="*/ 98 w 100"/>
                        <a:gd name="T19" fmla="*/ 156 h 299"/>
                        <a:gd name="T20" fmla="*/ 97 w 100"/>
                        <a:gd name="T21" fmla="*/ 169 h 299"/>
                        <a:gd name="T22" fmla="*/ 95 w 100"/>
                        <a:gd name="T23" fmla="*/ 178 h 299"/>
                        <a:gd name="T24" fmla="*/ 93 w 100"/>
                        <a:gd name="T25" fmla="*/ 184 h 299"/>
                        <a:gd name="T26" fmla="*/ 91 w 100"/>
                        <a:gd name="T27" fmla="*/ 191 h 299"/>
                        <a:gd name="T28" fmla="*/ 86 w 100"/>
                        <a:gd name="T29" fmla="*/ 206 h 299"/>
                        <a:gd name="T30" fmla="*/ 80 w 100"/>
                        <a:gd name="T31" fmla="*/ 225 h 299"/>
                        <a:gd name="T32" fmla="*/ 74 w 100"/>
                        <a:gd name="T33" fmla="*/ 245 h 299"/>
                        <a:gd name="T34" fmla="*/ 71 w 100"/>
                        <a:gd name="T35" fmla="*/ 265 h 299"/>
                        <a:gd name="T36" fmla="*/ 65 w 100"/>
                        <a:gd name="T37" fmla="*/ 282 h 299"/>
                        <a:gd name="T38" fmla="*/ 63 w 100"/>
                        <a:gd name="T39" fmla="*/ 295 h 299"/>
                        <a:gd name="T40" fmla="*/ 61 w 100"/>
                        <a:gd name="T41" fmla="*/ 299 h 2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299"/>
                        <a:gd name="T65" fmla="*/ 100 w 100"/>
                        <a:gd name="T66" fmla="*/ 299 h 2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299">
                          <a:moveTo>
                            <a:pt x="61" y="299"/>
                          </a:moveTo>
                          <a:lnTo>
                            <a:pt x="37" y="299"/>
                          </a:lnTo>
                          <a:lnTo>
                            <a:pt x="21" y="295"/>
                          </a:lnTo>
                          <a:lnTo>
                            <a:pt x="9" y="290"/>
                          </a:lnTo>
                          <a:lnTo>
                            <a:pt x="2" y="286"/>
                          </a:lnTo>
                          <a:lnTo>
                            <a:pt x="0" y="284"/>
                          </a:lnTo>
                          <a:lnTo>
                            <a:pt x="0" y="2"/>
                          </a:lnTo>
                          <a:lnTo>
                            <a:pt x="100" y="0"/>
                          </a:lnTo>
                          <a:lnTo>
                            <a:pt x="100" y="149"/>
                          </a:lnTo>
                          <a:lnTo>
                            <a:pt x="98" y="156"/>
                          </a:lnTo>
                          <a:lnTo>
                            <a:pt x="97" y="169"/>
                          </a:lnTo>
                          <a:lnTo>
                            <a:pt x="95" y="178"/>
                          </a:lnTo>
                          <a:lnTo>
                            <a:pt x="93" y="184"/>
                          </a:lnTo>
                          <a:lnTo>
                            <a:pt x="91" y="191"/>
                          </a:lnTo>
                          <a:lnTo>
                            <a:pt x="86" y="206"/>
                          </a:lnTo>
                          <a:lnTo>
                            <a:pt x="80" y="225"/>
                          </a:lnTo>
                          <a:lnTo>
                            <a:pt x="74" y="245"/>
                          </a:lnTo>
                          <a:lnTo>
                            <a:pt x="71" y="265"/>
                          </a:lnTo>
                          <a:lnTo>
                            <a:pt x="65" y="282"/>
                          </a:lnTo>
                          <a:lnTo>
                            <a:pt x="63" y="295"/>
                          </a:lnTo>
                          <a:lnTo>
                            <a:pt x="61" y="299"/>
                          </a:lnTo>
                          <a:close/>
                        </a:path>
                      </a:pathLst>
                    </a:custGeom>
                    <a:solidFill>
                      <a:srgbClr val="CCCCCC"/>
                    </a:solidFill>
                    <a:ln w="0">
                      <a:solidFill>
                        <a:srgbClr val="CCCCCC"/>
                      </a:solidFill>
                      <a:round/>
                      <a:headEnd/>
                      <a:tailEnd/>
                    </a:ln>
                  </p:spPr>
                  <p:txBody>
                    <a:bodyPr/>
                    <a:lstStyle/>
                    <a:p>
                      <a:pPr defTabSz="457200"/>
                      <a:endParaRPr lang="en-US" dirty="0">
                        <a:solidFill>
                          <a:prstClr val="black"/>
                        </a:solidFill>
                      </a:endParaRPr>
                    </a:p>
                  </p:txBody>
                </p:sp>
                <p:sp>
                  <p:nvSpPr>
                    <p:cNvPr id="9318" name="Freeform 238"/>
                    <p:cNvSpPr>
                      <a:spLocks/>
                    </p:cNvSpPr>
                    <p:nvPr/>
                  </p:nvSpPr>
                  <p:spPr bwMode="auto">
                    <a:xfrm>
                      <a:off x="1442" y="3333"/>
                      <a:ext cx="70" cy="299"/>
                    </a:xfrm>
                    <a:custGeom>
                      <a:avLst/>
                      <a:gdLst>
                        <a:gd name="T0" fmla="*/ 52 w 70"/>
                        <a:gd name="T1" fmla="*/ 299 h 299"/>
                        <a:gd name="T2" fmla="*/ 30 w 70"/>
                        <a:gd name="T3" fmla="*/ 299 h 299"/>
                        <a:gd name="T4" fmla="*/ 13 w 70"/>
                        <a:gd name="T5" fmla="*/ 297 h 299"/>
                        <a:gd name="T6" fmla="*/ 4 w 70"/>
                        <a:gd name="T7" fmla="*/ 295 h 299"/>
                        <a:gd name="T8" fmla="*/ 0 w 70"/>
                        <a:gd name="T9" fmla="*/ 293 h 299"/>
                        <a:gd name="T10" fmla="*/ 0 w 70"/>
                        <a:gd name="T11" fmla="*/ 2 h 299"/>
                        <a:gd name="T12" fmla="*/ 70 w 70"/>
                        <a:gd name="T13" fmla="*/ 0 h 299"/>
                        <a:gd name="T14" fmla="*/ 70 w 70"/>
                        <a:gd name="T15" fmla="*/ 141 h 299"/>
                        <a:gd name="T16" fmla="*/ 70 w 70"/>
                        <a:gd name="T17" fmla="*/ 149 h 299"/>
                        <a:gd name="T18" fmla="*/ 69 w 70"/>
                        <a:gd name="T19" fmla="*/ 160 h 299"/>
                        <a:gd name="T20" fmla="*/ 69 w 70"/>
                        <a:gd name="T21" fmla="*/ 169 h 299"/>
                        <a:gd name="T22" fmla="*/ 67 w 70"/>
                        <a:gd name="T23" fmla="*/ 175 h 299"/>
                        <a:gd name="T24" fmla="*/ 67 w 70"/>
                        <a:gd name="T25" fmla="*/ 180 h 299"/>
                        <a:gd name="T26" fmla="*/ 63 w 70"/>
                        <a:gd name="T27" fmla="*/ 195 h 299"/>
                        <a:gd name="T28" fmla="*/ 61 w 70"/>
                        <a:gd name="T29" fmla="*/ 215 h 299"/>
                        <a:gd name="T30" fmla="*/ 57 w 70"/>
                        <a:gd name="T31" fmla="*/ 238 h 299"/>
                        <a:gd name="T32" fmla="*/ 56 w 70"/>
                        <a:gd name="T33" fmla="*/ 260 h 299"/>
                        <a:gd name="T34" fmla="*/ 54 w 70"/>
                        <a:gd name="T35" fmla="*/ 280 h 299"/>
                        <a:gd name="T36" fmla="*/ 52 w 70"/>
                        <a:gd name="T37" fmla="*/ 293 h 299"/>
                        <a:gd name="T38" fmla="*/ 52 w 70"/>
                        <a:gd name="T39" fmla="*/ 299 h 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299"/>
                        <a:gd name="T62" fmla="*/ 70 w 70"/>
                        <a:gd name="T63" fmla="*/ 299 h 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299">
                          <a:moveTo>
                            <a:pt x="52" y="299"/>
                          </a:moveTo>
                          <a:lnTo>
                            <a:pt x="30" y="299"/>
                          </a:lnTo>
                          <a:lnTo>
                            <a:pt x="13" y="297"/>
                          </a:lnTo>
                          <a:lnTo>
                            <a:pt x="4" y="295"/>
                          </a:lnTo>
                          <a:lnTo>
                            <a:pt x="0" y="293"/>
                          </a:lnTo>
                          <a:lnTo>
                            <a:pt x="0" y="2"/>
                          </a:lnTo>
                          <a:lnTo>
                            <a:pt x="70" y="0"/>
                          </a:lnTo>
                          <a:lnTo>
                            <a:pt x="70" y="141"/>
                          </a:lnTo>
                          <a:lnTo>
                            <a:pt x="70" y="149"/>
                          </a:lnTo>
                          <a:lnTo>
                            <a:pt x="69" y="160"/>
                          </a:lnTo>
                          <a:lnTo>
                            <a:pt x="69" y="169"/>
                          </a:lnTo>
                          <a:lnTo>
                            <a:pt x="67" y="175"/>
                          </a:lnTo>
                          <a:lnTo>
                            <a:pt x="67" y="180"/>
                          </a:lnTo>
                          <a:lnTo>
                            <a:pt x="63" y="195"/>
                          </a:lnTo>
                          <a:lnTo>
                            <a:pt x="61" y="215"/>
                          </a:lnTo>
                          <a:lnTo>
                            <a:pt x="57" y="238"/>
                          </a:lnTo>
                          <a:lnTo>
                            <a:pt x="56" y="260"/>
                          </a:lnTo>
                          <a:lnTo>
                            <a:pt x="54" y="280"/>
                          </a:lnTo>
                          <a:lnTo>
                            <a:pt x="52" y="293"/>
                          </a:lnTo>
                          <a:lnTo>
                            <a:pt x="52" y="299"/>
                          </a:lnTo>
                          <a:close/>
                        </a:path>
                      </a:pathLst>
                    </a:custGeom>
                    <a:solidFill>
                      <a:srgbClr val="E5E5E5"/>
                    </a:solidFill>
                    <a:ln w="0">
                      <a:solidFill>
                        <a:srgbClr val="E5E5E5"/>
                      </a:solidFill>
                      <a:round/>
                      <a:headEnd/>
                      <a:tailEnd/>
                    </a:ln>
                  </p:spPr>
                  <p:txBody>
                    <a:bodyPr/>
                    <a:lstStyle/>
                    <a:p>
                      <a:pPr defTabSz="457200"/>
                      <a:endParaRPr lang="en-US" dirty="0">
                        <a:solidFill>
                          <a:prstClr val="black"/>
                        </a:solidFill>
                      </a:endParaRPr>
                    </a:p>
                  </p:txBody>
                </p:sp>
                <p:sp>
                  <p:nvSpPr>
                    <p:cNvPr id="9319" name="Freeform 239"/>
                    <p:cNvSpPr>
                      <a:spLocks/>
                    </p:cNvSpPr>
                    <p:nvPr/>
                  </p:nvSpPr>
                  <p:spPr bwMode="auto">
                    <a:xfrm>
                      <a:off x="1299" y="3452"/>
                      <a:ext cx="93" cy="113"/>
                    </a:xfrm>
                    <a:custGeom>
                      <a:avLst/>
                      <a:gdLst>
                        <a:gd name="T0" fmla="*/ 0 w 93"/>
                        <a:gd name="T1" fmla="*/ 57 h 113"/>
                        <a:gd name="T2" fmla="*/ 2 w 93"/>
                        <a:gd name="T3" fmla="*/ 80 h 113"/>
                        <a:gd name="T4" fmla="*/ 13 w 93"/>
                        <a:gd name="T5" fmla="*/ 98 h 113"/>
                        <a:gd name="T6" fmla="*/ 28 w 93"/>
                        <a:gd name="T7" fmla="*/ 109 h 113"/>
                        <a:gd name="T8" fmla="*/ 48 w 93"/>
                        <a:gd name="T9" fmla="*/ 113 h 113"/>
                        <a:gd name="T10" fmla="*/ 65 w 93"/>
                        <a:gd name="T11" fmla="*/ 109 h 113"/>
                        <a:gd name="T12" fmla="*/ 78 w 93"/>
                        <a:gd name="T13" fmla="*/ 102 h 113"/>
                        <a:gd name="T14" fmla="*/ 85 w 93"/>
                        <a:gd name="T15" fmla="*/ 95 h 113"/>
                        <a:gd name="T16" fmla="*/ 91 w 93"/>
                        <a:gd name="T17" fmla="*/ 83 h 113"/>
                        <a:gd name="T18" fmla="*/ 93 w 93"/>
                        <a:gd name="T19" fmla="*/ 74 h 113"/>
                        <a:gd name="T20" fmla="*/ 71 w 93"/>
                        <a:gd name="T21" fmla="*/ 74 h 113"/>
                        <a:gd name="T22" fmla="*/ 69 w 93"/>
                        <a:gd name="T23" fmla="*/ 80 h 113"/>
                        <a:gd name="T24" fmla="*/ 65 w 93"/>
                        <a:gd name="T25" fmla="*/ 85 h 113"/>
                        <a:gd name="T26" fmla="*/ 61 w 93"/>
                        <a:gd name="T27" fmla="*/ 91 h 113"/>
                        <a:gd name="T28" fmla="*/ 56 w 93"/>
                        <a:gd name="T29" fmla="*/ 93 h 113"/>
                        <a:gd name="T30" fmla="*/ 48 w 93"/>
                        <a:gd name="T31" fmla="*/ 93 h 113"/>
                        <a:gd name="T32" fmla="*/ 41 w 93"/>
                        <a:gd name="T33" fmla="*/ 93 h 113"/>
                        <a:gd name="T34" fmla="*/ 35 w 93"/>
                        <a:gd name="T35" fmla="*/ 89 h 113"/>
                        <a:gd name="T36" fmla="*/ 30 w 93"/>
                        <a:gd name="T37" fmla="*/ 85 h 113"/>
                        <a:gd name="T38" fmla="*/ 26 w 93"/>
                        <a:gd name="T39" fmla="*/ 80 h 113"/>
                        <a:gd name="T40" fmla="*/ 24 w 93"/>
                        <a:gd name="T41" fmla="*/ 72 h 113"/>
                        <a:gd name="T42" fmla="*/ 22 w 93"/>
                        <a:gd name="T43" fmla="*/ 67 h 113"/>
                        <a:gd name="T44" fmla="*/ 22 w 93"/>
                        <a:gd name="T45" fmla="*/ 57 h 113"/>
                        <a:gd name="T46" fmla="*/ 22 w 93"/>
                        <a:gd name="T47" fmla="*/ 46 h 113"/>
                        <a:gd name="T48" fmla="*/ 26 w 93"/>
                        <a:gd name="T49" fmla="*/ 37 h 113"/>
                        <a:gd name="T50" fmla="*/ 30 w 93"/>
                        <a:gd name="T51" fmla="*/ 30 h 113"/>
                        <a:gd name="T52" fmla="*/ 33 w 93"/>
                        <a:gd name="T53" fmla="*/ 24 h 113"/>
                        <a:gd name="T54" fmla="*/ 41 w 93"/>
                        <a:gd name="T55" fmla="*/ 20 h 113"/>
                        <a:gd name="T56" fmla="*/ 48 w 93"/>
                        <a:gd name="T57" fmla="*/ 20 h 113"/>
                        <a:gd name="T58" fmla="*/ 56 w 93"/>
                        <a:gd name="T59" fmla="*/ 20 h 113"/>
                        <a:gd name="T60" fmla="*/ 61 w 93"/>
                        <a:gd name="T61" fmla="*/ 22 h 113"/>
                        <a:gd name="T62" fmla="*/ 65 w 93"/>
                        <a:gd name="T63" fmla="*/ 26 h 113"/>
                        <a:gd name="T64" fmla="*/ 69 w 93"/>
                        <a:gd name="T65" fmla="*/ 31 h 113"/>
                        <a:gd name="T66" fmla="*/ 71 w 93"/>
                        <a:gd name="T67" fmla="*/ 39 h 113"/>
                        <a:gd name="T68" fmla="*/ 93 w 93"/>
                        <a:gd name="T69" fmla="*/ 39 h 113"/>
                        <a:gd name="T70" fmla="*/ 91 w 93"/>
                        <a:gd name="T71" fmla="*/ 28 h 113"/>
                        <a:gd name="T72" fmla="*/ 85 w 93"/>
                        <a:gd name="T73" fmla="*/ 18 h 113"/>
                        <a:gd name="T74" fmla="*/ 76 w 93"/>
                        <a:gd name="T75" fmla="*/ 9 h 113"/>
                        <a:gd name="T76" fmla="*/ 63 w 93"/>
                        <a:gd name="T77" fmla="*/ 2 h 113"/>
                        <a:gd name="T78" fmla="*/ 46 w 93"/>
                        <a:gd name="T79" fmla="*/ 0 h 113"/>
                        <a:gd name="T80" fmla="*/ 30 w 93"/>
                        <a:gd name="T81" fmla="*/ 4 h 113"/>
                        <a:gd name="T82" fmla="*/ 15 w 93"/>
                        <a:gd name="T83" fmla="*/ 13 h 113"/>
                        <a:gd name="T84" fmla="*/ 4 w 93"/>
                        <a:gd name="T85" fmla="*/ 31 h 113"/>
                        <a:gd name="T86" fmla="*/ 0 w 93"/>
                        <a:gd name="T87" fmla="*/ 57 h 1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113"/>
                        <a:gd name="T134" fmla="*/ 93 w 93"/>
                        <a:gd name="T135" fmla="*/ 113 h 1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113">
                          <a:moveTo>
                            <a:pt x="0" y="57"/>
                          </a:moveTo>
                          <a:lnTo>
                            <a:pt x="2" y="80"/>
                          </a:lnTo>
                          <a:lnTo>
                            <a:pt x="13" y="98"/>
                          </a:lnTo>
                          <a:lnTo>
                            <a:pt x="28" y="109"/>
                          </a:lnTo>
                          <a:lnTo>
                            <a:pt x="48" y="113"/>
                          </a:lnTo>
                          <a:lnTo>
                            <a:pt x="65" y="109"/>
                          </a:lnTo>
                          <a:lnTo>
                            <a:pt x="78" y="102"/>
                          </a:lnTo>
                          <a:lnTo>
                            <a:pt x="85" y="95"/>
                          </a:lnTo>
                          <a:lnTo>
                            <a:pt x="91" y="83"/>
                          </a:lnTo>
                          <a:lnTo>
                            <a:pt x="93" y="74"/>
                          </a:lnTo>
                          <a:lnTo>
                            <a:pt x="71" y="74"/>
                          </a:lnTo>
                          <a:lnTo>
                            <a:pt x="69" y="80"/>
                          </a:lnTo>
                          <a:lnTo>
                            <a:pt x="65" y="85"/>
                          </a:lnTo>
                          <a:lnTo>
                            <a:pt x="61" y="91"/>
                          </a:lnTo>
                          <a:lnTo>
                            <a:pt x="56" y="93"/>
                          </a:lnTo>
                          <a:lnTo>
                            <a:pt x="48" y="93"/>
                          </a:lnTo>
                          <a:lnTo>
                            <a:pt x="41" y="93"/>
                          </a:lnTo>
                          <a:lnTo>
                            <a:pt x="35" y="89"/>
                          </a:lnTo>
                          <a:lnTo>
                            <a:pt x="30" y="85"/>
                          </a:lnTo>
                          <a:lnTo>
                            <a:pt x="26" y="80"/>
                          </a:lnTo>
                          <a:lnTo>
                            <a:pt x="24" y="72"/>
                          </a:lnTo>
                          <a:lnTo>
                            <a:pt x="22" y="67"/>
                          </a:lnTo>
                          <a:lnTo>
                            <a:pt x="22" y="57"/>
                          </a:lnTo>
                          <a:lnTo>
                            <a:pt x="22" y="46"/>
                          </a:lnTo>
                          <a:lnTo>
                            <a:pt x="26" y="37"/>
                          </a:lnTo>
                          <a:lnTo>
                            <a:pt x="30" y="30"/>
                          </a:lnTo>
                          <a:lnTo>
                            <a:pt x="33" y="24"/>
                          </a:lnTo>
                          <a:lnTo>
                            <a:pt x="41" y="20"/>
                          </a:lnTo>
                          <a:lnTo>
                            <a:pt x="48" y="20"/>
                          </a:lnTo>
                          <a:lnTo>
                            <a:pt x="56" y="20"/>
                          </a:lnTo>
                          <a:lnTo>
                            <a:pt x="61" y="22"/>
                          </a:lnTo>
                          <a:lnTo>
                            <a:pt x="65" y="26"/>
                          </a:lnTo>
                          <a:lnTo>
                            <a:pt x="69" y="31"/>
                          </a:lnTo>
                          <a:lnTo>
                            <a:pt x="71" y="39"/>
                          </a:lnTo>
                          <a:lnTo>
                            <a:pt x="93" y="39"/>
                          </a:lnTo>
                          <a:lnTo>
                            <a:pt x="91" y="28"/>
                          </a:lnTo>
                          <a:lnTo>
                            <a:pt x="85" y="18"/>
                          </a:lnTo>
                          <a:lnTo>
                            <a:pt x="76" y="9"/>
                          </a:lnTo>
                          <a:lnTo>
                            <a:pt x="63" y="2"/>
                          </a:lnTo>
                          <a:lnTo>
                            <a:pt x="46" y="0"/>
                          </a:lnTo>
                          <a:lnTo>
                            <a:pt x="30" y="4"/>
                          </a:lnTo>
                          <a:lnTo>
                            <a:pt x="15" y="13"/>
                          </a:lnTo>
                          <a:lnTo>
                            <a:pt x="4" y="31"/>
                          </a:lnTo>
                          <a:lnTo>
                            <a:pt x="0" y="57"/>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320" name="Freeform 240"/>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close/>
                        </a:path>
                      </a:pathLst>
                    </a:custGeom>
                    <a:solidFill>
                      <a:srgbClr val="BFBFBF"/>
                    </a:solidFill>
                    <a:ln w="0">
                      <a:solidFill>
                        <a:srgbClr val="BFBFBF"/>
                      </a:solidFill>
                      <a:round/>
                      <a:headEnd/>
                      <a:tailEnd/>
                    </a:ln>
                  </p:spPr>
                  <p:txBody>
                    <a:bodyPr/>
                    <a:lstStyle/>
                    <a:p>
                      <a:pPr defTabSz="457200"/>
                      <a:endParaRPr lang="en-US" dirty="0">
                        <a:solidFill>
                          <a:prstClr val="black"/>
                        </a:solidFill>
                      </a:endParaRPr>
                    </a:p>
                  </p:txBody>
                </p:sp>
                <p:sp>
                  <p:nvSpPr>
                    <p:cNvPr id="9321" name="Freeform 241"/>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322" name="Freeform 242"/>
                    <p:cNvSpPr>
                      <a:spLocks/>
                    </p:cNvSpPr>
                    <p:nvPr/>
                  </p:nvSpPr>
                  <p:spPr bwMode="auto">
                    <a:xfrm>
                      <a:off x="1327" y="3218"/>
                      <a:ext cx="273" cy="163"/>
                    </a:xfrm>
                    <a:custGeom>
                      <a:avLst/>
                      <a:gdLst>
                        <a:gd name="T0" fmla="*/ 135 w 273"/>
                        <a:gd name="T1" fmla="*/ 163 h 163"/>
                        <a:gd name="T2" fmla="*/ 172 w 273"/>
                        <a:gd name="T3" fmla="*/ 162 h 163"/>
                        <a:gd name="T4" fmla="*/ 204 w 273"/>
                        <a:gd name="T5" fmla="*/ 154 h 163"/>
                        <a:gd name="T6" fmla="*/ 232 w 273"/>
                        <a:gd name="T7" fmla="*/ 143 h 163"/>
                        <a:gd name="T8" fmla="*/ 254 w 273"/>
                        <a:gd name="T9" fmla="*/ 128 h 163"/>
                        <a:gd name="T10" fmla="*/ 267 w 273"/>
                        <a:gd name="T11" fmla="*/ 112 h 163"/>
                        <a:gd name="T12" fmla="*/ 273 w 273"/>
                        <a:gd name="T13" fmla="*/ 93 h 163"/>
                        <a:gd name="T14" fmla="*/ 267 w 273"/>
                        <a:gd name="T15" fmla="*/ 73 h 163"/>
                        <a:gd name="T16" fmla="*/ 254 w 273"/>
                        <a:gd name="T17" fmla="*/ 50 h 163"/>
                        <a:gd name="T18" fmla="*/ 232 w 273"/>
                        <a:gd name="T19" fmla="*/ 32 h 163"/>
                        <a:gd name="T20" fmla="*/ 204 w 273"/>
                        <a:gd name="T21" fmla="*/ 15 h 163"/>
                        <a:gd name="T22" fmla="*/ 172 w 273"/>
                        <a:gd name="T23" fmla="*/ 4 h 163"/>
                        <a:gd name="T24" fmla="*/ 135 w 273"/>
                        <a:gd name="T25" fmla="*/ 0 h 163"/>
                        <a:gd name="T26" fmla="*/ 100 w 273"/>
                        <a:gd name="T27" fmla="*/ 4 h 163"/>
                        <a:gd name="T28" fmla="*/ 67 w 273"/>
                        <a:gd name="T29" fmla="*/ 15 h 163"/>
                        <a:gd name="T30" fmla="*/ 41 w 273"/>
                        <a:gd name="T31" fmla="*/ 32 h 163"/>
                        <a:gd name="T32" fmla="*/ 18 w 273"/>
                        <a:gd name="T33" fmla="*/ 50 h 163"/>
                        <a:gd name="T34" fmla="*/ 5 w 273"/>
                        <a:gd name="T35" fmla="*/ 73 h 163"/>
                        <a:gd name="T36" fmla="*/ 0 w 273"/>
                        <a:gd name="T37" fmla="*/ 93 h 163"/>
                        <a:gd name="T38" fmla="*/ 5 w 273"/>
                        <a:gd name="T39" fmla="*/ 112 h 163"/>
                        <a:gd name="T40" fmla="*/ 18 w 273"/>
                        <a:gd name="T41" fmla="*/ 128 h 163"/>
                        <a:gd name="T42" fmla="*/ 41 w 273"/>
                        <a:gd name="T43" fmla="*/ 143 h 163"/>
                        <a:gd name="T44" fmla="*/ 67 w 273"/>
                        <a:gd name="T45" fmla="*/ 154 h 163"/>
                        <a:gd name="T46" fmla="*/ 100 w 273"/>
                        <a:gd name="T47" fmla="*/ 162 h 163"/>
                        <a:gd name="T48" fmla="*/ 135 w 273"/>
                        <a:gd name="T49" fmla="*/ 163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3"/>
                        <a:gd name="T76" fmla="*/ 0 h 163"/>
                        <a:gd name="T77" fmla="*/ 273 w 273"/>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3" h="163">
                          <a:moveTo>
                            <a:pt x="135" y="163"/>
                          </a:moveTo>
                          <a:lnTo>
                            <a:pt x="172" y="162"/>
                          </a:lnTo>
                          <a:lnTo>
                            <a:pt x="204" y="154"/>
                          </a:lnTo>
                          <a:lnTo>
                            <a:pt x="232" y="143"/>
                          </a:lnTo>
                          <a:lnTo>
                            <a:pt x="254" y="128"/>
                          </a:lnTo>
                          <a:lnTo>
                            <a:pt x="267" y="112"/>
                          </a:lnTo>
                          <a:lnTo>
                            <a:pt x="273" y="93"/>
                          </a:lnTo>
                          <a:lnTo>
                            <a:pt x="267" y="73"/>
                          </a:lnTo>
                          <a:lnTo>
                            <a:pt x="254" y="50"/>
                          </a:lnTo>
                          <a:lnTo>
                            <a:pt x="232" y="32"/>
                          </a:lnTo>
                          <a:lnTo>
                            <a:pt x="204" y="15"/>
                          </a:lnTo>
                          <a:lnTo>
                            <a:pt x="172" y="4"/>
                          </a:lnTo>
                          <a:lnTo>
                            <a:pt x="135" y="0"/>
                          </a:lnTo>
                          <a:lnTo>
                            <a:pt x="100" y="4"/>
                          </a:lnTo>
                          <a:lnTo>
                            <a:pt x="67" y="15"/>
                          </a:lnTo>
                          <a:lnTo>
                            <a:pt x="41" y="32"/>
                          </a:lnTo>
                          <a:lnTo>
                            <a:pt x="18" y="50"/>
                          </a:lnTo>
                          <a:lnTo>
                            <a:pt x="5" y="73"/>
                          </a:lnTo>
                          <a:lnTo>
                            <a:pt x="0" y="93"/>
                          </a:lnTo>
                          <a:lnTo>
                            <a:pt x="5" y="112"/>
                          </a:lnTo>
                          <a:lnTo>
                            <a:pt x="18" y="128"/>
                          </a:lnTo>
                          <a:lnTo>
                            <a:pt x="41" y="143"/>
                          </a:lnTo>
                          <a:lnTo>
                            <a:pt x="67" y="154"/>
                          </a:lnTo>
                          <a:lnTo>
                            <a:pt x="100" y="162"/>
                          </a:lnTo>
                          <a:lnTo>
                            <a:pt x="135" y="163"/>
                          </a:lnTo>
                          <a:close/>
                        </a:path>
                      </a:pathLst>
                    </a:custGeom>
                    <a:solidFill>
                      <a:srgbClr val="404040"/>
                    </a:solidFill>
                    <a:ln w="0">
                      <a:solidFill>
                        <a:srgbClr val="404040"/>
                      </a:solidFill>
                      <a:round/>
                      <a:headEnd/>
                      <a:tailEnd/>
                    </a:ln>
                  </p:spPr>
                  <p:txBody>
                    <a:bodyPr/>
                    <a:lstStyle/>
                    <a:p>
                      <a:pPr defTabSz="457200"/>
                      <a:endParaRPr lang="en-US" dirty="0">
                        <a:solidFill>
                          <a:prstClr val="black"/>
                        </a:solidFill>
                      </a:endParaRPr>
                    </a:p>
                  </p:txBody>
                </p:sp>
                <p:sp>
                  <p:nvSpPr>
                    <p:cNvPr id="9323" name="Freeform 243"/>
                    <p:cNvSpPr>
                      <a:spLocks/>
                    </p:cNvSpPr>
                    <p:nvPr/>
                  </p:nvSpPr>
                  <p:spPr bwMode="auto">
                    <a:xfrm>
                      <a:off x="1340" y="3218"/>
                      <a:ext cx="247" cy="149"/>
                    </a:xfrm>
                    <a:custGeom>
                      <a:avLst/>
                      <a:gdLst>
                        <a:gd name="T0" fmla="*/ 122 w 247"/>
                        <a:gd name="T1" fmla="*/ 149 h 149"/>
                        <a:gd name="T2" fmla="*/ 161 w 247"/>
                        <a:gd name="T3" fmla="*/ 145 h 149"/>
                        <a:gd name="T4" fmla="*/ 195 w 247"/>
                        <a:gd name="T5" fmla="*/ 136 h 149"/>
                        <a:gd name="T6" fmla="*/ 222 w 247"/>
                        <a:gd name="T7" fmla="*/ 123 h 149"/>
                        <a:gd name="T8" fmla="*/ 239 w 247"/>
                        <a:gd name="T9" fmla="*/ 104 h 149"/>
                        <a:gd name="T10" fmla="*/ 247 w 247"/>
                        <a:gd name="T11" fmla="*/ 86 h 149"/>
                        <a:gd name="T12" fmla="*/ 241 w 247"/>
                        <a:gd name="T13" fmla="*/ 67 h 149"/>
                        <a:gd name="T14" fmla="*/ 228 w 247"/>
                        <a:gd name="T15" fmla="*/ 47 h 149"/>
                        <a:gd name="T16" fmla="*/ 209 w 247"/>
                        <a:gd name="T17" fmla="*/ 30 h 149"/>
                        <a:gd name="T18" fmla="*/ 185 w 247"/>
                        <a:gd name="T19" fmla="*/ 15 h 149"/>
                        <a:gd name="T20" fmla="*/ 156 w 247"/>
                        <a:gd name="T21" fmla="*/ 4 h 149"/>
                        <a:gd name="T22" fmla="*/ 122 w 247"/>
                        <a:gd name="T23" fmla="*/ 0 h 149"/>
                        <a:gd name="T24" fmla="*/ 91 w 247"/>
                        <a:gd name="T25" fmla="*/ 4 h 149"/>
                        <a:gd name="T26" fmla="*/ 61 w 247"/>
                        <a:gd name="T27" fmla="*/ 15 h 149"/>
                        <a:gd name="T28" fmla="*/ 37 w 247"/>
                        <a:gd name="T29" fmla="*/ 30 h 149"/>
                        <a:gd name="T30" fmla="*/ 17 w 247"/>
                        <a:gd name="T31" fmla="*/ 47 h 149"/>
                        <a:gd name="T32" fmla="*/ 5 w 247"/>
                        <a:gd name="T33" fmla="*/ 67 h 149"/>
                        <a:gd name="T34" fmla="*/ 0 w 247"/>
                        <a:gd name="T35" fmla="*/ 86 h 149"/>
                        <a:gd name="T36" fmla="*/ 7 w 247"/>
                        <a:gd name="T37" fmla="*/ 104 h 149"/>
                        <a:gd name="T38" fmla="*/ 24 w 247"/>
                        <a:gd name="T39" fmla="*/ 123 h 149"/>
                        <a:gd name="T40" fmla="*/ 50 w 247"/>
                        <a:gd name="T41" fmla="*/ 136 h 149"/>
                        <a:gd name="T42" fmla="*/ 85 w 247"/>
                        <a:gd name="T43" fmla="*/ 145 h 149"/>
                        <a:gd name="T44" fmla="*/ 122 w 247"/>
                        <a:gd name="T45" fmla="*/ 149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7"/>
                        <a:gd name="T70" fmla="*/ 0 h 149"/>
                        <a:gd name="T71" fmla="*/ 247 w 247"/>
                        <a:gd name="T72" fmla="*/ 149 h 1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7" h="149">
                          <a:moveTo>
                            <a:pt x="122" y="149"/>
                          </a:moveTo>
                          <a:lnTo>
                            <a:pt x="161" y="145"/>
                          </a:lnTo>
                          <a:lnTo>
                            <a:pt x="195" y="136"/>
                          </a:lnTo>
                          <a:lnTo>
                            <a:pt x="222" y="123"/>
                          </a:lnTo>
                          <a:lnTo>
                            <a:pt x="239" y="104"/>
                          </a:lnTo>
                          <a:lnTo>
                            <a:pt x="247" y="86"/>
                          </a:lnTo>
                          <a:lnTo>
                            <a:pt x="241" y="67"/>
                          </a:lnTo>
                          <a:lnTo>
                            <a:pt x="228" y="47"/>
                          </a:lnTo>
                          <a:lnTo>
                            <a:pt x="209" y="30"/>
                          </a:lnTo>
                          <a:lnTo>
                            <a:pt x="185" y="15"/>
                          </a:lnTo>
                          <a:lnTo>
                            <a:pt x="156" y="4"/>
                          </a:lnTo>
                          <a:lnTo>
                            <a:pt x="122" y="0"/>
                          </a:lnTo>
                          <a:lnTo>
                            <a:pt x="91" y="4"/>
                          </a:lnTo>
                          <a:lnTo>
                            <a:pt x="61" y="15"/>
                          </a:lnTo>
                          <a:lnTo>
                            <a:pt x="37" y="30"/>
                          </a:lnTo>
                          <a:lnTo>
                            <a:pt x="17" y="47"/>
                          </a:lnTo>
                          <a:lnTo>
                            <a:pt x="5" y="67"/>
                          </a:lnTo>
                          <a:lnTo>
                            <a:pt x="0" y="86"/>
                          </a:lnTo>
                          <a:lnTo>
                            <a:pt x="7" y="104"/>
                          </a:lnTo>
                          <a:lnTo>
                            <a:pt x="24" y="123"/>
                          </a:lnTo>
                          <a:lnTo>
                            <a:pt x="50" y="136"/>
                          </a:lnTo>
                          <a:lnTo>
                            <a:pt x="85" y="145"/>
                          </a:lnTo>
                          <a:lnTo>
                            <a:pt x="122" y="149"/>
                          </a:lnTo>
                          <a:close/>
                        </a:path>
                      </a:pathLst>
                    </a:custGeom>
                    <a:solidFill>
                      <a:srgbClr val="585858"/>
                    </a:solidFill>
                    <a:ln w="0">
                      <a:solidFill>
                        <a:srgbClr val="585858"/>
                      </a:solidFill>
                      <a:round/>
                      <a:headEnd/>
                      <a:tailEnd/>
                    </a:ln>
                  </p:spPr>
                  <p:txBody>
                    <a:bodyPr/>
                    <a:lstStyle/>
                    <a:p>
                      <a:pPr defTabSz="457200"/>
                      <a:endParaRPr lang="en-US" dirty="0">
                        <a:solidFill>
                          <a:prstClr val="black"/>
                        </a:solidFill>
                      </a:endParaRPr>
                    </a:p>
                  </p:txBody>
                </p:sp>
                <p:sp>
                  <p:nvSpPr>
                    <p:cNvPr id="9324" name="Freeform 244"/>
                    <p:cNvSpPr>
                      <a:spLocks/>
                    </p:cNvSpPr>
                    <p:nvPr/>
                  </p:nvSpPr>
                  <p:spPr bwMode="auto">
                    <a:xfrm>
                      <a:off x="1355" y="3220"/>
                      <a:ext cx="217" cy="132"/>
                    </a:xfrm>
                    <a:custGeom>
                      <a:avLst/>
                      <a:gdLst>
                        <a:gd name="T0" fmla="*/ 109 w 217"/>
                        <a:gd name="T1" fmla="*/ 132 h 132"/>
                        <a:gd name="T2" fmla="*/ 143 w 217"/>
                        <a:gd name="T3" fmla="*/ 128 h 132"/>
                        <a:gd name="T4" fmla="*/ 172 w 217"/>
                        <a:gd name="T5" fmla="*/ 121 h 132"/>
                        <a:gd name="T6" fmla="*/ 196 w 217"/>
                        <a:gd name="T7" fmla="*/ 108 h 132"/>
                        <a:gd name="T8" fmla="*/ 211 w 217"/>
                        <a:gd name="T9" fmla="*/ 93 h 132"/>
                        <a:gd name="T10" fmla="*/ 217 w 217"/>
                        <a:gd name="T11" fmla="*/ 74 h 132"/>
                        <a:gd name="T12" fmla="*/ 211 w 217"/>
                        <a:gd name="T13" fmla="*/ 56 h 132"/>
                        <a:gd name="T14" fmla="*/ 196 w 217"/>
                        <a:gd name="T15" fmla="*/ 35 h 132"/>
                        <a:gd name="T16" fmla="*/ 172 w 217"/>
                        <a:gd name="T17" fmla="*/ 17 h 132"/>
                        <a:gd name="T18" fmla="*/ 143 w 217"/>
                        <a:gd name="T19" fmla="*/ 4 h 132"/>
                        <a:gd name="T20" fmla="*/ 109 w 217"/>
                        <a:gd name="T21" fmla="*/ 0 h 132"/>
                        <a:gd name="T22" fmla="*/ 74 w 217"/>
                        <a:gd name="T23" fmla="*/ 4 h 132"/>
                        <a:gd name="T24" fmla="*/ 44 w 217"/>
                        <a:gd name="T25" fmla="*/ 17 h 132"/>
                        <a:gd name="T26" fmla="*/ 20 w 217"/>
                        <a:gd name="T27" fmla="*/ 35 h 132"/>
                        <a:gd name="T28" fmla="*/ 5 w 217"/>
                        <a:gd name="T29" fmla="*/ 56 h 132"/>
                        <a:gd name="T30" fmla="*/ 0 w 217"/>
                        <a:gd name="T31" fmla="*/ 74 h 132"/>
                        <a:gd name="T32" fmla="*/ 5 w 217"/>
                        <a:gd name="T33" fmla="*/ 93 h 132"/>
                        <a:gd name="T34" fmla="*/ 20 w 217"/>
                        <a:gd name="T35" fmla="*/ 108 h 132"/>
                        <a:gd name="T36" fmla="*/ 44 w 217"/>
                        <a:gd name="T37" fmla="*/ 121 h 132"/>
                        <a:gd name="T38" fmla="*/ 74 w 217"/>
                        <a:gd name="T39" fmla="*/ 128 h 132"/>
                        <a:gd name="T40" fmla="*/ 109 w 217"/>
                        <a:gd name="T41" fmla="*/ 132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32"/>
                        <a:gd name="T65" fmla="*/ 217 w 217"/>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32">
                          <a:moveTo>
                            <a:pt x="109" y="132"/>
                          </a:moveTo>
                          <a:lnTo>
                            <a:pt x="143" y="128"/>
                          </a:lnTo>
                          <a:lnTo>
                            <a:pt x="172" y="121"/>
                          </a:lnTo>
                          <a:lnTo>
                            <a:pt x="196" y="108"/>
                          </a:lnTo>
                          <a:lnTo>
                            <a:pt x="211" y="93"/>
                          </a:lnTo>
                          <a:lnTo>
                            <a:pt x="217" y="74"/>
                          </a:lnTo>
                          <a:lnTo>
                            <a:pt x="211" y="56"/>
                          </a:lnTo>
                          <a:lnTo>
                            <a:pt x="196" y="35"/>
                          </a:lnTo>
                          <a:lnTo>
                            <a:pt x="172" y="17"/>
                          </a:lnTo>
                          <a:lnTo>
                            <a:pt x="143" y="4"/>
                          </a:lnTo>
                          <a:lnTo>
                            <a:pt x="109" y="0"/>
                          </a:lnTo>
                          <a:lnTo>
                            <a:pt x="74" y="4"/>
                          </a:lnTo>
                          <a:lnTo>
                            <a:pt x="44" y="17"/>
                          </a:lnTo>
                          <a:lnTo>
                            <a:pt x="20" y="35"/>
                          </a:lnTo>
                          <a:lnTo>
                            <a:pt x="5" y="56"/>
                          </a:lnTo>
                          <a:lnTo>
                            <a:pt x="0" y="74"/>
                          </a:lnTo>
                          <a:lnTo>
                            <a:pt x="5" y="93"/>
                          </a:lnTo>
                          <a:lnTo>
                            <a:pt x="20" y="108"/>
                          </a:lnTo>
                          <a:lnTo>
                            <a:pt x="44" y="121"/>
                          </a:lnTo>
                          <a:lnTo>
                            <a:pt x="74" y="128"/>
                          </a:lnTo>
                          <a:lnTo>
                            <a:pt x="109" y="132"/>
                          </a:lnTo>
                          <a:close/>
                        </a:path>
                      </a:pathLst>
                    </a:custGeom>
                    <a:solidFill>
                      <a:srgbClr val="707070"/>
                    </a:solidFill>
                    <a:ln w="0">
                      <a:solidFill>
                        <a:srgbClr val="707070"/>
                      </a:solidFill>
                      <a:round/>
                      <a:headEnd/>
                      <a:tailEnd/>
                    </a:ln>
                  </p:spPr>
                  <p:txBody>
                    <a:bodyPr/>
                    <a:lstStyle/>
                    <a:p>
                      <a:pPr defTabSz="457200"/>
                      <a:endParaRPr lang="en-US" dirty="0">
                        <a:solidFill>
                          <a:prstClr val="black"/>
                        </a:solidFill>
                      </a:endParaRPr>
                    </a:p>
                  </p:txBody>
                </p:sp>
                <p:sp>
                  <p:nvSpPr>
                    <p:cNvPr id="9325" name="Freeform 245"/>
                    <p:cNvSpPr>
                      <a:spLocks/>
                    </p:cNvSpPr>
                    <p:nvPr/>
                  </p:nvSpPr>
                  <p:spPr bwMode="auto">
                    <a:xfrm>
                      <a:off x="1368" y="3220"/>
                      <a:ext cx="191" cy="117"/>
                    </a:xfrm>
                    <a:custGeom>
                      <a:avLst/>
                      <a:gdLst>
                        <a:gd name="T0" fmla="*/ 96 w 191"/>
                        <a:gd name="T1" fmla="*/ 117 h 117"/>
                        <a:gd name="T2" fmla="*/ 126 w 191"/>
                        <a:gd name="T3" fmla="*/ 115 h 117"/>
                        <a:gd name="T4" fmla="*/ 152 w 191"/>
                        <a:gd name="T5" fmla="*/ 108 h 117"/>
                        <a:gd name="T6" fmla="*/ 172 w 191"/>
                        <a:gd name="T7" fmla="*/ 97 h 117"/>
                        <a:gd name="T8" fmla="*/ 187 w 191"/>
                        <a:gd name="T9" fmla="*/ 84 h 117"/>
                        <a:gd name="T10" fmla="*/ 191 w 191"/>
                        <a:gd name="T11" fmla="*/ 67 h 117"/>
                        <a:gd name="T12" fmla="*/ 187 w 191"/>
                        <a:gd name="T13" fmla="*/ 50 h 117"/>
                        <a:gd name="T14" fmla="*/ 172 w 191"/>
                        <a:gd name="T15" fmla="*/ 32 h 117"/>
                        <a:gd name="T16" fmla="*/ 152 w 191"/>
                        <a:gd name="T17" fmla="*/ 17 h 117"/>
                        <a:gd name="T18" fmla="*/ 126 w 191"/>
                        <a:gd name="T19" fmla="*/ 6 h 117"/>
                        <a:gd name="T20" fmla="*/ 96 w 191"/>
                        <a:gd name="T21" fmla="*/ 0 h 117"/>
                        <a:gd name="T22" fmla="*/ 65 w 191"/>
                        <a:gd name="T23" fmla="*/ 6 h 117"/>
                        <a:gd name="T24" fmla="*/ 39 w 191"/>
                        <a:gd name="T25" fmla="*/ 17 h 117"/>
                        <a:gd name="T26" fmla="*/ 18 w 191"/>
                        <a:gd name="T27" fmla="*/ 32 h 117"/>
                        <a:gd name="T28" fmla="*/ 3 w 191"/>
                        <a:gd name="T29" fmla="*/ 50 h 117"/>
                        <a:gd name="T30" fmla="*/ 0 w 191"/>
                        <a:gd name="T31" fmla="*/ 67 h 117"/>
                        <a:gd name="T32" fmla="*/ 3 w 191"/>
                        <a:gd name="T33" fmla="*/ 84 h 117"/>
                        <a:gd name="T34" fmla="*/ 18 w 191"/>
                        <a:gd name="T35" fmla="*/ 97 h 117"/>
                        <a:gd name="T36" fmla="*/ 39 w 191"/>
                        <a:gd name="T37" fmla="*/ 108 h 117"/>
                        <a:gd name="T38" fmla="*/ 65 w 191"/>
                        <a:gd name="T39" fmla="*/ 115 h 117"/>
                        <a:gd name="T40" fmla="*/ 96 w 191"/>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117"/>
                        <a:gd name="T65" fmla="*/ 191 w 191"/>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117">
                          <a:moveTo>
                            <a:pt x="96" y="117"/>
                          </a:moveTo>
                          <a:lnTo>
                            <a:pt x="126" y="115"/>
                          </a:lnTo>
                          <a:lnTo>
                            <a:pt x="152" y="108"/>
                          </a:lnTo>
                          <a:lnTo>
                            <a:pt x="172" y="97"/>
                          </a:lnTo>
                          <a:lnTo>
                            <a:pt x="187" y="84"/>
                          </a:lnTo>
                          <a:lnTo>
                            <a:pt x="191" y="67"/>
                          </a:lnTo>
                          <a:lnTo>
                            <a:pt x="187" y="50"/>
                          </a:lnTo>
                          <a:lnTo>
                            <a:pt x="172" y="32"/>
                          </a:lnTo>
                          <a:lnTo>
                            <a:pt x="152" y="17"/>
                          </a:lnTo>
                          <a:lnTo>
                            <a:pt x="126" y="6"/>
                          </a:lnTo>
                          <a:lnTo>
                            <a:pt x="96" y="0"/>
                          </a:lnTo>
                          <a:lnTo>
                            <a:pt x="65" y="6"/>
                          </a:lnTo>
                          <a:lnTo>
                            <a:pt x="39" y="17"/>
                          </a:lnTo>
                          <a:lnTo>
                            <a:pt x="18" y="32"/>
                          </a:lnTo>
                          <a:lnTo>
                            <a:pt x="3" y="50"/>
                          </a:lnTo>
                          <a:lnTo>
                            <a:pt x="0" y="67"/>
                          </a:lnTo>
                          <a:lnTo>
                            <a:pt x="3" y="84"/>
                          </a:lnTo>
                          <a:lnTo>
                            <a:pt x="18" y="97"/>
                          </a:lnTo>
                          <a:lnTo>
                            <a:pt x="39" y="108"/>
                          </a:lnTo>
                          <a:lnTo>
                            <a:pt x="65" y="115"/>
                          </a:lnTo>
                          <a:lnTo>
                            <a:pt x="96" y="117"/>
                          </a:lnTo>
                          <a:close/>
                        </a:path>
                      </a:pathLst>
                    </a:custGeom>
                    <a:solidFill>
                      <a:srgbClr val="878787"/>
                    </a:solidFill>
                    <a:ln w="0">
                      <a:solidFill>
                        <a:srgbClr val="878787"/>
                      </a:solidFill>
                      <a:round/>
                      <a:headEnd/>
                      <a:tailEnd/>
                    </a:ln>
                  </p:spPr>
                  <p:txBody>
                    <a:bodyPr/>
                    <a:lstStyle/>
                    <a:p>
                      <a:pPr defTabSz="457200"/>
                      <a:endParaRPr lang="en-US" dirty="0">
                        <a:solidFill>
                          <a:prstClr val="black"/>
                        </a:solidFill>
                      </a:endParaRPr>
                    </a:p>
                  </p:txBody>
                </p:sp>
                <p:sp>
                  <p:nvSpPr>
                    <p:cNvPr id="9326" name="Freeform 246"/>
                    <p:cNvSpPr>
                      <a:spLocks/>
                    </p:cNvSpPr>
                    <p:nvPr/>
                  </p:nvSpPr>
                  <p:spPr bwMode="auto">
                    <a:xfrm>
                      <a:off x="1381" y="3222"/>
                      <a:ext cx="165" cy="100"/>
                    </a:xfrm>
                    <a:custGeom>
                      <a:avLst/>
                      <a:gdLst>
                        <a:gd name="T0" fmla="*/ 83 w 165"/>
                        <a:gd name="T1" fmla="*/ 100 h 100"/>
                        <a:gd name="T2" fmla="*/ 109 w 165"/>
                        <a:gd name="T3" fmla="*/ 98 h 100"/>
                        <a:gd name="T4" fmla="*/ 131 w 165"/>
                        <a:gd name="T5" fmla="*/ 93 h 100"/>
                        <a:gd name="T6" fmla="*/ 150 w 165"/>
                        <a:gd name="T7" fmla="*/ 83 h 100"/>
                        <a:gd name="T8" fmla="*/ 161 w 165"/>
                        <a:gd name="T9" fmla="*/ 70 h 100"/>
                        <a:gd name="T10" fmla="*/ 165 w 165"/>
                        <a:gd name="T11" fmla="*/ 57 h 100"/>
                        <a:gd name="T12" fmla="*/ 161 w 165"/>
                        <a:gd name="T13" fmla="*/ 43 h 100"/>
                        <a:gd name="T14" fmla="*/ 150 w 165"/>
                        <a:gd name="T15" fmla="*/ 26 h 100"/>
                        <a:gd name="T16" fmla="*/ 131 w 165"/>
                        <a:gd name="T17" fmla="*/ 13 h 100"/>
                        <a:gd name="T18" fmla="*/ 109 w 165"/>
                        <a:gd name="T19" fmla="*/ 4 h 100"/>
                        <a:gd name="T20" fmla="*/ 83 w 165"/>
                        <a:gd name="T21" fmla="*/ 0 h 100"/>
                        <a:gd name="T22" fmla="*/ 57 w 165"/>
                        <a:gd name="T23" fmla="*/ 4 h 100"/>
                        <a:gd name="T24" fmla="*/ 33 w 165"/>
                        <a:gd name="T25" fmla="*/ 13 h 100"/>
                        <a:gd name="T26" fmla="*/ 16 w 165"/>
                        <a:gd name="T27" fmla="*/ 26 h 100"/>
                        <a:gd name="T28" fmla="*/ 3 w 165"/>
                        <a:gd name="T29" fmla="*/ 43 h 100"/>
                        <a:gd name="T30" fmla="*/ 0 w 165"/>
                        <a:gd name="T31" fmla="*/ 57 h 100"/>
                        <a:gd name="T32" fmla="*/ 3 w 165"/>
                        <a:gd name="T33" fmla="*/ 70 h 100"/>
                        <a:gd name="T34" fmla="*/ 16 w 165"/>
                        <a:gd name="T35" fmla="*/ 83 h 100"/>
                        <a:gd name="T36" fmla="*/ 33 w 165"/>
                        <a:gd name="T37" fmla="*/ 93 h 100"/>
                        <a:gd name="T38" fmla="*/ 57 w 165"/>
                        <a:gd name="T39" fmla="*/ 98 h 100"/>
                        <a:gd name="T40" fmla="*/ 83 w 165"/>
                        <a:gd name="T41" fmla="*/ 10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100"/>
                        <a:gd name="T65" fmla="*/ 165 w 165"/>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100">
                          <a:moveTo>
                            <a:pt x="83" y="100"/>
                          </a:moveTo>
                          <a:lnTo>
                            <a:pt x="109" y="98"/>
                          </a:lnTo>
                          <a:lnTo>
                            <a:pt x="131" y="93"/>
                          </a:lnTo>
                          <a:lnTo>
                            <a:pt x="150" y="83"/>
                          </a:lnTo>
                          <a:lnTo>
                            <a:pt x="161" y="70"/>
                          </a:lnTo>
                          <a:lnTo>
                            <a:pt x="165" y="57"/>
                          </a:lnTo>
                          <a:lnTo>
                            <a:pt x="161" y="43"/>
                          </a:lnTo>
                          <a:lnTo>
                            <a:pt x="150" y="26"/>
                          </a:lnTo>
                          <a:lnTo>
                            <a:pt x="131" y="13"/>
                          </a:lnTo>
                          <a:lnTo>
                            <a:pt x="109" y="4"/>
                          </a:lnTo>
                          <a:lnTo>
                            <a:pt x="83" y="0"/>
                          </a:lnTo>
                          <a:lnTo>
                            <a:pt x="57" y="4"/>
                          </a:lnTo>
                          <a:lnTo>
                            <a:pt x="33" y="13"/>
                          </a:lnTo>
                          <a:lnTo>
                            <a:pt x="16" y="26"/>
                          </a:lnTo>
                          <a:lnTo>
                            <a:pt x="3" y="43"/>
                          </a:lnTo>
                          <a:lnTo>
                            <a:pt x="0" y="57"/>
                          </a:lnTo>
                          <a:lnTo>
                            <a:pt x="3" y="70"/>
                          </a:lnTo>
                          <a:lnTo>
                            <a:pt x="16" y="83"/>
                          </a:lnTo>
                          <a:lnTo>
                            <a:pt x="33" y="93"/>
                          </a:lnTo>
                          <a:lnTo>
                            <a:pt x="57" y="98"/>
                          </a:lnTo>
                          <a:lnTo>
                            <a:pt x="83" y="100"/>
                          </a:lnTo>
                          <a:close/>
                        </a:path>
                      </a:pathLst>
                    </a:custGeom>
                    <a:solidFill>
                      <a:srgbClr val="9F9F9F"/>
                    </a:solidFill>
                    <a:ln w="0">
                      <a:solidFill>
                        <a:srgbClr val="9F9F9F"/>
                      </a:solidFill>
                      <a:round/>
                      <a:headEnd/>
                      <a:tailEnd/>
                    </a:ln>
                  </p:spPr>
                  <p:txBody>
                    <a:bodyPr/>
                    <a:lstStyle/>
                    <a:p>
                      <a:pPr defTabSz="457200"/>
                      <a:endParaRPr lang="en-US" dirty="0">
                        <a:solidFill>
                          <a:prstClr val="black"/>
                        </a:solidFill>
                      </a:endParaRPr>
                    </a:p>
                  </p:txBody>
                </p:sp>
                <p:sp>
                  <p:nvSpPr>
                    <p:cNvPr id="9327" name="Freeform 247"/>
                    <p:cNvSpPr>
                      <a:spLocks/>
                    </p:cNvSpPr>
                    <p:nvPr/>
                  </p:nvSpPr>
                  <p:spPr bwMode="auto">
                    <a:xfrm>
                      <a:off x="1394" y="3224"/>
                      <a:ext cx="139" cy="83"/>
                    </a:xfrm>
                    <a:custGeom>
                      <a:avLst/>
                      <a:gdLst>
                        <a:gd name="T0" fmla="*/ 70 w 139"/>
                        <a:gd name="T1" fmla="*/ 83 h 83"/>
                        <a:gd name="T2" fmla="*/ 96 w 139"/>
                        <a:gd name="T3" fmla="*/ 81 h 83"/>
                        <a:gd name="T4" fmla="*/ 118 w 139"/>
                        <a:gd name="T5" fmla="*/ 72 h 83"/>
                        <a:gd name="T6" fmla="*/ 133 w 139"/>
                        <a:gd name="T7" fmla="*/ 61 h 83"/>
                        <a:gd name="T8" fmla="*/ 139 w 139"/>
                        <a:gd name="T9" fmla="*/ 46 h 83"/>
                        <a:gd name="T10" fmla="*/ 133 w 139"/>
                        <a:gd name="T11" fmla="*/ 31 h 83"/>
                        <a:gd name="T12" fmla="*/ 118 w 139"/>
                        <a:gd name="T13" fmla="*/ 17 h 83"/>
                        <a:gd name="T14" fmla="*/ 96 w 139"/>
                        <a:gd name="T15" fmla="*/ 4 h 83"/>
                        <a:gd name="T16" fmla="*/ 70 w 139"/>
                        <a:gd name="T17" fmla="*/ 0 h 83"/>
                        <a:gd name="T18" fmla="*/ 42 w 139"/>
                        <a:gd name="T19" fmla="*/ 4 h 83"/>
                        <a:gd name="T20" fmla="*/ 20 w 139"/>
                        <a:gd name="T21" fmla="*/ 17 h 83"/>
                        <a:gd name="T22" fmla="*/ 5 w 139"/>
                        <a:gd name="T23" fmla="*/ 31 h 83"/>
                        <a:gd name="T24" fmla="*/ 0 w 139"/>
                        <a:gd name="T25" fmla="*/ 46 h 83"/>
                        <a:gd name="T26" fmla="*/ 5 w 139"/>
                        <a:gd name="T27" fmla="*/ 61 h 83"/>
                        <a:gd name="T28" fmla="*/ 20 w 139"/>
                        <a:gd name="T29" fmla="*/ 72 h 83"/>
                        <a:gd name="T30" fmla="*/ 42 w 139"/>
                        <a:gd name="T31" fmla="*/ 81 h 83"/>
                        <a:gd name="T32" fmla="*/ 70 w 139"/>
                        <a:gd name="T33" fmla="*/ 83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83"/>
                        <a:gd name="T53" fmla="*/ 139 w 139"/>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83">
                          <a:moveTo>
                            <a:pt x="70" y="83"/>
                          </a:moveTo>
                          <a:lnTo>
                            <a:pt x="96" y="81"/>
                          </a:lnTo>
                          <a:lnTo>
                            <a:pt x="118" y="72"/>
                          </a:lnTo>
                          <a:lnTo>
                            <a:pt x="133" y="61"/>
                          </a:lnTo>
                          <a:lnTo>
                            <a:pt x="139" y="46"/>
                          </a:lnTo>
                          <a:lnTo>
                            <a:pt x="133" y="31"/>
                          </a:lnTo>
                          <a:lnTo>
                            <a:pt x="118" y="17"/>
                          </a:lnTo>
                          <a:lnTo>
                            <a:pt x="96" y="4"/>
                          </a:lnTo>
                          <a:lnTo>
                            <a:pt x="70" y="0"/>
                          </a:lnTo>
                          <a:lnTo>
                            <a:pt x="42" y="4"/>
                          </a:lnTo>
                          <a:lnTo>
                            <a:pt x="20" y="17"/>
                          </a:lnTo>
                          <a:lnTo>
                            <a:pt x="5" y="31"/>
                          </a:lnTo>
                          <a:lnTo>
                            <a:pt x="0" y="46"/>
                          </a:lnTo>
                          <a:lnTo>
                            <a:pt x="5" y="61"/>
                          </a:lnTo>
                          <a:lnTo>
                            <a:pt x="20" y="72"/>
                          </a:lnTo>
                          <a:lnTo>
                            <a:pt x="42" y="81"/>
                          </a:lnTo>
                          <a:lnTo>
                            <a:pt x="70" y="83"/>
                          </a:lnTo>
                          <a:close/>
                        </a:path>
                      </a:pathLst>
                    </a:custGeom>
                    <a:solidFill>
                      <a:srgbClr val="B7B7B7"/>
                    </a:solidFill>
                    <a:ln w="0">
                      <a:solidFill>
                        <a:srgbClr val="B7B7B7"/>
                      </a:solidFill>
                      <a:round/>
                      <a:headEnd/>
                      <a:tailEnd/>
                    </a:ln>
                  </p:spPr>
                  <p:txBody>
                    <a:bodyPr/>
                    <a:lstStyle/>
                    <a:p>
                      <a:pPr defTabSz="457200"/>
                      <a:endParaRPr lang="en-US" dirty="0">
                        <a:solidFill>
                          <a:prstClr val="black"/>
                        </a:solidFill>
                      </a:endParaRPr>
                    </a:p>
                  </p:txBody>
                </p:sp>
                <p:sp>
                  <p:nvSpPr>
                    <p:cNvPr id="9328" name="Freeform 248"/>
                    <p:cNvSpPr>
                      <a:spLocks/>
                    </p:cNvSpPr>
                    <p:nvPr/>
                  </p:nvSpPr>
                  <p:spPr bwMode="auto">
                    <a:xfrm>
                      <a:off x="1407" y="3224"/>
                      <a:ext cx="113" cy="68"/>
                    </a:xfrm>
                    <a:custGeom>
                      <a:avLst/>
                      <a:gdLst>
                        <a:gd name="T0" fmla="*/ 57 w 113"/>
                        <a:gd name="T1" fmla="*/ 68 h 68"/>
                        <a:gd name="T2" fmla="*/ 79 w 113"/>
                        <a:gd name="T3" fmla="*/ 67 h 68"/>
                        <a:gd name="T4" fmla="*/ 96 w 113"/>
                        <a:gd name="T5" fmla="*/ 61 h 68"/>
                        <a:gd name="T6" fmla="*/ 109 w 113"/>
                        <a:gd name="T7" fmla="*/ 50 h 68"/>
                        <a:gd name="T8" fmla="*/ 113 w 113"/>
                        <a:gd name="T9" fmla="*/ 39 h 68"/>
                        <a:gd name="T10" fmla="*/ 109 w 113"/>
                        <a:gd name="T11" fmla="*/ 26 h 68"/>
                        <a:gd name="T12" fmla="*/ 96 w 113"/>
                        <a:gd name="T13" fmla="*/ 13 h 68"/>
                        <a:gd name="T14" fmla="*/ 79 w 113"/>
                        <a:gd name="T15" fmla="*/ 4 h 68"/>
                        <a:gd name="T16" fmla="*/ 57 w 113"/>
                        <a:gd name="T17" fmla="*/ 0 h 68"/>
                        <a:gd name="T18" fmla="*/ 35 w 113"/>
                        <a:gd name="T19" fmla="*/ 4 h 68"/>
                        <a:gd name="T20" fmla="*/ 16 w 113"/>
                        <a:gd name="T21" fmla="*/ 13 h 68"/>
                        <a:gd name="T22" fmla="*/ 5 w 113"/>
                        <a:gd name="T23" fmla="*/ 26 h 68"/>
                        <a:gd name="T24" fmla="*/ 0 w 113"/>
                        <a:gd name="T25" fmla="*/ 39 h 68"/>
                        <a:gd name="T26" fmla="*/ 5 w 113"/>
                        <a:gd name="T27" fmla="*/ 50 h 68"/>
                        <a:gd name="T28" fmla="*/ 16 w 113"/>
                        <a:gd name="T29" fmla="*/ 61 h 68"/>
                        <a:gd name="T30" fmla="*/ 35 w 113"/>
                        <a:gd name="T31" fmla="*/ 67 h 68"/>
                        <a:gd name="T32" fmla="*/ 57 w 113"/>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68"/>
                        <a:gd name="T53" fmla="*/ 113 w 11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68">
                          <a:moveTo>
                            <a:pt x="57" y="68"/>
                          </a:moveTo>
                          <a:lnTo>
                            <a:pt x="79" y="67"/>
                          </a:lnTo>
                          <a:lnTo>
                            <a:pt x="96" y="61"/>
                          </a:lnTo>
                          <a:lnTo>
                            <a:pt x="109" y="50"/>
                          </a:lnTo>
                          <a:lnTo>
                            <a:pt x="113" y="39"/>
                          </a:lnTo>
                          <a:lnTo>
                            <a:pt x="109" y="26"/>
                          </a:lnTo>
                          <a:lnTo>
                            <a:pt x="96" y="13"/>
                          </a:lnTo>
                          <a:lnTo>
                            <a:pt x="79" y="4"/>
                          </a:lnTo>
                          <a:lnTo>
                            <a:pt x="57" y="0"/>
                          </a:lnTo>
                          <a:lnTo>
                            <a:pt x="35" y="4"/>
                          </a:lnTo>
                          <a:lnTo>
                            <a:pt x="16" y="13"/>
                          </a:lnTo>
                          <a:lnTo>
                            <a:pt x="5" y="26"/>
                          </a:lnTo>
                          <a:lnTo>
                            <a:pt x="0" y="39"/>
                          </a:lnTo>
                          <a:lnTo>
                            <a:pt x="5" y="50"/>
                          </a:lnTo>
                          <a:lnTo>
                            <a:pt x="16" y="61"/>
                          </a:lnTo>
                          <a:lnTo>
                            <a:pt x="35" y="67"/>
                          </a:lnTo>
                          <a:lnTo>
                            <a:pt x="57" y="68"/>
                          </a:lnTo>
                          <a:close/>
                        </a:path>
                      </a:pathLst>
                    </a:custGeom>
                    <a:solidFill>
                      <a:srgbClr val="CFCFCF"/>
                    </a:solidFill>
                    <a:ln w="0">
                      <a:solidFill>
                        <a:srgbClr val="CFCFCF"/>
                      </a:solidFill>
                      <a:round/>
                      <a:headEnd/>
                      <a:tailEnd/>
                    </a:ln>
                  </p:spPr>
                  <p:txBody>
                    <a:bodyPr/>
                    <a:lstStyle/>
                    <a:p>
                      <a:pPr defTabSz="457200"/>
                      <a:endParaRPr lang="en-US" dirty="0">
                        <a:solidFill>
                          <a:prstClr val="black"/>
                        </a:solidFill>
                      </a:endParaRPr>
                    </a:p>
                  </p:txBody>
                </p:sp>
                <p:sp>
                  <p:nvSpPr>
                    <p:cNvPr id="9329" name="Freeform 249"/>
                    <p:cNvSpPr>
                      <a:spLocks/>
                    </p:cNvSpPr>
                    <p:nvPr/>
                  </p:nvSpPr>
                  <p:spPr bwMode="auto">
                    <a:xfrm>
                      <a:off x="1422" y="3226"/>
                      <a:ext cx="85" cy="52"/>
                    </a:xfrm>
                    <a:custGeom>
                      <a:avLst/>
                      <a:gdLst>
                        <a:gd name="T0" fmla="*/ 42 w 85"/>
                        <a:gd name="T1" fmla="*/ 52 h 52"/>
                        <a:gd name="T2" fmla="*/ 64 w 85"/>
                        <a:gd name="T3" fmla="*/ 50 h 52"/>
                        <a:gd name="T4" fmla="*/ 79 w 85"/>
                        <a:gd name="T5" fmla="*/ 41 h 52"/>
                        <a:gd name="T6" fmla="*/ 85 w 85"/>
                        <a:gd name="T7" fmla="*/ 29 h 52"/>
                        <a:gd name="T8" fmla="*/ 83 w 85"/>
                        <a:gd name="T9" fmla="*/ 20 h 52"/>
                        <a:gd name="T10" fmla="*/ 72 w 85"/>
                        <a:gd name="T11" fmla="*/ 9 h 52"/>
                        <a:gd name="T12" fmla="*/ 59 w 85"/>
                        <a:gd name="T13" fmla="*/ 3 h 52"/>
                        <a:gd name="T14" fmla="*/ 42 w 85"/>
                        <a:gd name="T15" fmla="*/ 0 h 52"/>
                        <a:gd name="T16" fmla="*/ 25 w 85"/>
                        <a:gd name="T17" fmla="*/ 3 h 52"/>
                        <a:gd name="T18" fmla="*/ 11 w 85"/>
                        <a:gd name="T19" fmla="*/ 9 h 52"/>
                        <a:gd name="T20" fmla="*/ 1 w 85"/>
                        <a:gd name="T21" fmla="*/ 20 h 52"/>
                        <a:gd name="T22" fmla="*/ 0 w 85"/>
                        <a:gd name="T23" fmla="*/ 29 h 52"/>
                        <a:gd name="T24" fmla="*/ 5 w 85"/>
                        <a:gd name="T25" fmla="*/ 41 h 52"/>
                        <a:gd name="T26" fmla="*/ 20 w 85"/>
                        <a:gd name="T27" fmla="*/ 50 h 52"/>
                        <a:gd name="T28" fmla="*/ 42 w 85"/>
                        <a:gd name="T29" fmla="*/ 52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
                        <a:gd name="T46" fmla="*/ 0 h 52"/>
                        <a:gd name="T47" fmla="*/ 85 w 85"/>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 h="52">
                          <a:moveTo>
                            <a:pt x="42" y="52"/>
                          </a:moveTo>
                          <a:lnTo>
                            <a:pt x="64" y="50"/>
                          </a:lnTo>
                          <a:lnTo>
                            <a:pt x="79" y="41"/>
                          </a:lnTo>
                          <a:lnTo>
                            <a:pt x="85" y="29"/>
                          </a:lnTo>
                          <a:lnTo>
                            <a:pt x="83" y="20"/>
                          </a:lnTo>
                          <a:lnTo>
                            <a:pt x="72" y="9"/>
                          </a:lnTo>
                          <a:lnTo>
                            <a:pt x="59" y="3"/>
                          </a:lnTo>
                          <a:lnTo>
                            <a:pt x="42" y="0"/>
                          </a:lnTo>
                          <a:lnTo>
                            <a:pt x="25" y="3"/>
                          </a:lnTo>
                          <a:lnTo>
                            <a:pt x="11" y="9"/>
                          </a:lnTo>
                          <a:lnTo>
                            <a:pt x="1" y="20"/>
                          </a:lnTo>
                          <a:lnTo>
                            <a:pt x="0" y="29"/>
                          </a:lnTo>
                          <a:lnTo>
                            <a:pt x="5" y="41"/>
                          </a:lnTo>
                          <a:lnTo>
                            <a:pt x="20" y="50"/>
                          </a:lnTo>
                          <a:lnTo>
                            <a:pt x="42" y="52"/>
                          </a:lnTo>
                          <a:close/>
                        </a:path>
                      </a:pathLst>
                    </a:custGeom>
                    <a:solidFill>
                      <a:srgbClr val="E7E7E7"/>
                    </a:solidFill>
                    <a:ln w="0">
                      <a:solidFill>
                        <a:srgbClr val="E7E7E7"/>
                      </a:solidFill>
                      <a:round/>
                      <a:headEnd/>
                      <a:tailEnd/>
                    </a:ln>
                  </p:spPr>
                  <p:txBody>
                    <a:bodyPr/>
                    <a:lstStyle/>
                    <a:p>
                      <a:pPr defTabSz="457200"/>
                      <a:endParaRPr lang="en-US" dirty="0">
                        <a:solidFill>
                          <a:prstClr val="black"/>
                        </a:solidFill>
                      </a:endParaRPr>
                    </a:p>
                  </p:txBody>
                </p:sp>
                <p:sp>
                  <p:nvSpPr>
                    <p:cNvPr id="9330" name="Freeform 250"/>
                    <p:cNvSpPr>
                      <a:spLocks/>
                    </p:cNvSpPr>
                    <p:nvPr/>
                  </p:nvSpPr>
                  <p:spPr bwMode="auto">
                    <a:xfrm>
                      <a:off x="1434" y="3228"/>
                      <a:ext cx="60" cy="35"/>
                    </a:xfrm>
                    <a:custGeom>
                      <a:avLst/>
                      <a:gdLst>
                        <a:gd name="T0" fmla="*/ 30 w 60"/>
                        <a:gd name="T1" fmla="*/ 35 h 35"/>
                        <a:gd name="T2" fmla="*/ 45 w 60"/>
                        <a:gd name="T3" fmla="*/ 33 h 35"/>
                        <a:gd name="T4" fmla="*/ 56 w 60"/>
                        <a:gd name="T5" fmla="*/ 27 h 35"/>
                        <a:gd name="T6" fmla="*/ 60 w 60"/>
                        <a:gd name="T7" fmla="*/ 20 h 35"/>
                        <a:gd name="T8" fmla="*/ 56 w 60"/>
                        <a:gd name="T9" fmla="*/ 11 h 35"/>
                        <a:gd name="T10" fmla="*/ 45 w 60"/>
                        <a:gd name="T11" fmla="*/ 1 h 35"/>
                        <a:gd name="T12" fmla="*/ 30 w 60"/>
                        <a:gd name="T13" fmla="*/ 0 h 35"/>
                        <a:gd name="T14" fmla="*/ 15 w 60"/>
                        <a:gd name="T15" fmla="*/ 1 h 35"/>
                        <a:gd name="T16" fmla="*/ 4 w 60"/>
                        <a:gd name="T17" fmla="*/ 11 h 35"/>
                        <a:gd name="T18" fmla="*/ 0 w 60"/>
                        <a:gd name="T19" fmla="*/ 20 h 35"/>
                        <a:gd name="T20" fmla="*/ 4 w 60"/>
                        <a:gd name="T21" fmla="*/ 27 h 35"/>
                        <a:gd name="T22" fmla="*/ 15 w 60"/>
                        <a:gd name="T23" fmla="*/ 33 h 35"/>
                        <a:gd name="T24" fmla="*/ 30 w 60"/>
                        <a:gd name="T25" fmla="*/ 3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35"/>
                        <a:gd name="T41" fmla="*/ 60 w 60"/>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35">
                          <a:moveTo>
                            <a:pt x="30" y="35"/>
                          </a:moveTo>
                          <a:lnTo>
                            <a:pt x="45" y="33"/>
                          </a:lnTo>
                          <a:lnTo>
                            <a:pt x="56" y="27"/>
                          </a:lnTo>
                          <a:lnTo>
                            <a:pt x="60" y="20"/>
                          </a:lnTo>
                          <a:lnTo>
                            <a:pt x="56" y="11"/>
                          </a:lnTo>
                          <a:lnTo>
                            <a:pt x="45" y="1"/>
                          </a:lnTo>
                          <a:lnTo>
                            <a:pt x="30" y="0"/>
                          </a:lnTo>
                          <a:lnTo>
                            <a:pt x="15" y="1"/>
                          </a:lnTo>
                          <a:lnTo>
                            <a:pt x="4" y="11"/>
                          </a:lnTo>
                          <a:lnTo>
                            <a:pt x="0" y="20"/>
                          </a:lnTo>
                          <a:lnTo>
                            <a:pt x="4" y="27"/>
                          </a:lnTo>
                          <a:lnTo>
                            <a:pt x="15" y="33"/>
                          </a:lnTo>
                          <a:lnTo>
                            <a:pt x="30" y="35"/>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grpSp>
              <p:grpSp>
                <p:nvGrpSpPr>
                  <p:cNvPr id="15" name="Group 422"/>
                  <p:cNvGrpSpPr>
                    <a:grpSpLocks/>
                  </p:cNvGrpSpPr>
                  <p:nvPr/>
                </p:nvGrpSpPr>
                <p:grpSpPr bwMode="auto">
                  <a:xfrm>
                    <a:off x="1597" y="1478"/>
                    <a:ext cx="864" cy="457"/>
                    <a:chOff x="1636" y="1430"/>
                    <a:chExt cx="864" cy="457"/>
                  </a:xfrm>
                </p:grpSpPr>
                <p:sp>
                  <p:nvSpPr>
                    <p:cNvPr id="9255" name="Freeform 375"/>
                    <p:cNvSpPr>
                      <a:spLocks/>
                    </p:cNvSpPr>
                    <p:nvPr/>
                  </p:nvSpPr>
                  <p:spPr bwMode="auto">
                    <a:xfrm>
                      <a:off x="2195" y="1702"/>
                      <a:ext cx="152" cy="168"/>
                    </a:xfrm>
                    <a:custGeom>
                      <a:avLst/>
                      <a:gdLst>
                        <a:gd name="T0" fmla="*/ 0 w 152"/>
                        <a:gd name="T1" fmla="*/ 0 h 168"/>
                        <a:gd name="T2" fmla="*/ 0 w 152"/>
                        <a:gd name="T3" fmla="*/ 3 h 168"/>
                        <a:gd name="T4" fmla="*/ 0 w 152"/>
                        <a:gd name="T5" fmla="*/ 15 h 168"/>
                        <a:gd name="T6" fmla="*/ 2 w 152"/>
                        <a:gd name="T7" fmla="*/ 33 h 168"/>
                        <a:gd name="T8" fmla="*/ 5 w 152"/>
                        <a:gd name="T9" fmla="*/ 53 h 168"/>
                        <a:gd name="T10" fmla="*/ 13 w 152"/>
                        <a:gd name="T11" fmla="*/ 76 h 168"/>
                        <a:gd name="T12" fmla="*/ 24 w 152"/>
                        <a:gd name="T13" fmla="*/ 100 h 168"/>
                        <a:gd name="T14" fmla="*/ 39 w 152"/>
                        <a:gd name="T15" fmla="*/ 120 h 168"/>
                        <a:gd name="T16" fmla="*/ 59 w 152"/>
                        <a:gd name="T17" fmla="*/ 139 h 168"/>
                        <a:gd name="T18" fmla="*/ 85 w 152"/>
                        <a:gd name="T19" fmla="*/ 150 h 168"/>
                        <a:gd name="T20" fmla="*/ 78 w 152"/>
                        <a:gd name="T21" fmla="*/ 165 h 168"/>
                        <a:gd name="T22" fmla="*/ 152 w 152"/>
                        <a:gd name="T23" fmla="*/ 168 h 168"/>
                        <a:gd name="T24" fmla="*/ 124 w 152"/>
                        <a:gd name="T25" fmla="*/ 98 h 168"/>
                        <a:gd name="T26" fmla="*/ 115 w 152"/>
                        <a:gd name="T27" fmla="*/ 115 h 168"/>
                        <a:gd name="T28" fmla="*/ 111 w 152"/>
                        <a:gd name="T29" fmla="*/ 115 h 168"/>
                        <a:gd name="T30" fmla="*/ 106 w 152"/>
                        <a:gd name="T31" fmla="*/ 117 h 168"/>
                        <a:gd name="T32" fmla="*/ 96 w 152"/>
                        <a:gd name="T33" fmla="*/ 115 h 168"/>
                        <a:gd name="T34" fmla="*/ 83 w 152"/>
                        <a:gd name="T35" fmla="*/ 111 h 168"/>
                        <a:gd name="T36" fmla="*/ 68 w 152"/>
                        <a:gd name="T37" fmla="*/ 104 h 168"/>
                        <a:gd name="T38" fmla="*/ 52 w 152"/>
                        <a:gd name="T39" fmla="*/ 89 h 168"/>
                        <a:gd name="T40" fmla="*/ 35 w 152"/>
                        <a:gd name="T41" fmla="*/ 68 h 168"/>
                        <a:gd name="T42" fmla="*/ 16 w 152"/>
                        <a:gd name="T43" fmla="*/ 39 h 168"/>
                        <a:gd name="T44" fmla="*/ 0 w 152"/>
                        <a:gd name="T45" fmla="*/ 0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0" y="0"/>
                          </a:moveTo>
                          <a:lnTo>
                            <a:pt x="0" y="3"/>
                          </a:lnTo>
                          <a:lnTo>
                            <a:pt x="0" y="15"/>
                          </a:lnTo>
                          <a:lnTo>
                            <a:pt x="2" y="33"/>
                          </a:lnTo>
                          <a:lnTo>
                            <a:pt x="5" y="53"/>
                          </a:lnTo>
                          <a:lnTo>
                            <a:pt x="13" y="76"/>
                          </a:lnTo>
                          <a:lnTo>
                            <a:pt x="24" y="100"/>
                          </a:lnTo>
                          <a:lnTo>
                            <a:pt x="39" y="120"/>
                          </a:lnTo>
                          <a:lnTo>
                            <a:pt x="59" y="139"/>
                          </a:lnTo>
                          <a:lnTo>
                            <a:pt x="85" y="150"/>
                          </a:lnTo>
                          <a:lnTo>
                            <a:pt x="78" y="165"/>
                          </a:lnTo>
                          <a:lnTo>
                            <a:pt x="152" y="168"/>
                          </a:lnTo>
                          <a:lnTo>
                            <a:pt x="124" y="98"/>
                          </a:lnTo>
                          <a:lnTo>
                            <a:pt x="115" y="115"/>
                          </a:lnTo>
                          <a:lnTo>
                            <a:pt x="111" y="115"/>
                          </a:lnTo>
                          <a:lnTo>
                            <a:pt x="106" y="117"/>
                          </a:lnTo>
                          <a:lnTo>
                            <a:pt x="96" y="115"/>
                          </a:lnTo>
                          <a:lnTo>
                            <a:pt x="83" y="111"/>
                          </a:lnTo>
                          <a:lnTo>
                            <a:pt x="68" y="104"/>
                          </a:lnTo>
                          <a:lnTo>
                            <a:pt x="52" y="89"/>
                          </a:lnTo>
                          <a:lnTo>
                            <a:pt x="35" y="68"/>
                          </a:lnTo>
                          <a:lnTo>
                            <a:pt x="16" y="39"/>
                          </a:lnTo>
                          <a:lnTo>
                            <a:pt x="0" y="0"/>
                          </a:lnTo>
                          <a:close/>
                        </a:path>
                      </a:pathLst>
                    </a:custGeom>
                    <a:solidFill>
                      <a:srgbClr val="00FFFF"/>
                    </a:solidFill>
                    <a:ln w="0">
                      <a:solidFill>
                        <a:srgbClr val="00FFFF"/>
                      </a:solidFill>
                      <a:round/>
                      <a:headEnd/>
                      <a:tailEnd/>
                    </a:ln>
                  </p:spPr>
                  <p:txBody>
                    <a:bodyPr/>
                    <a:lstStyle/>
                    <a:p>
                      <a:pPr defTabSz="457200"/>
                      <a:endParaRPr lang="en-US" dirty="0">
                        <a:solidFill>
                          <a:prstClr val="black"/>
                        </a:solidFill>
                      </a:endParaRPr>
                    </a:p>
                  </p:txBody>
                </p:sp>
                <p:sp>
                  <p:nvSpPr>
                    <p:cNvPr id="9256" name="Freeform 376"/>
                    <p:cNvSpPr>
                      <a:spLocks/>
                    </p:cNvSpPr>
                    <p:nvPr/>
                  </p:nvSpPr>
                  <p:spPr bwMode="auto">
                    <a:xfrm>
                      <a:off x="2199" y="1711"/>
                      <a:ext cx="144" cy="176"/>
                    </a:xfrm>
                    <a:custGeom>
                      <a:avLst/>
                      <a:gdLst>
                        <a:gd name="T0" fmla="*/ 0 w 144"/>
                        <a:gd name="T1" fmla="*/ 0 h 176"/>
                        <a:gd name="T2" fmla="*/ 0 w 144"/>
                        <a:gd name="T3" fmla="*/ 4 h 176"/>
                        <a:gd name="T4" fmla="*/ 0 w 144"/>
                        <a:gd name="T5" fmla="*/ 17 h 176"/>
                        <a:gd name="T6" fmla="*/ 0 w 144"/>
                        <a:gd name="T7" fmla="*/ 33 h 176"/>
                        <a:gd name="T8" fmla="*/ 3 w 144"/>
                        <a:gd name="T9" fmla="*/ 56 h 176"/>
                        <a:gd name="T10" fmla="*/ 11 w 144"/>
                        <a:gd name="T11" fmla="*/ 78 h 176"/>
                        <a:gd name="T12" fmla="*/ 20 w 144"/>
                        <a:gd name="T13" fmla="*/ 102 h 176"/>
                        <a:gd name="T14" fmla="*/ 35 w 144"/>
                        <a:gd name="T15" fmla="*/ 122 h 176"/>
                        <a:gd name="T16" fmla="*/ 53 w 144"/>
                        <a:gd name="T17" fmla="*/ 141 h 176"/>
                        <a:gd name="T18" fmla="*/ 79 w 144"/>
                        <a:gd name="T19" fmla="*/ 156 h 176"/>
                        <a:gd name="T20" fmla="*/ 72 w 144"/>
                        <a:gd name="T21" fmla="*/ 169 h 176"/>
                        <a:gd name="T22" fmla="*/ 144 w 144"/>
                        <a:gd name="T23" fmla="*/ 176 h 176"/>
                        <a:gd name="T24" fmla="*/ 118 w 144"/>
                        <a:gd name="T25" fmla="*/ 102 h 176"/>
                        <a:gd name="T26" fmla="*/ 109 w 144"/>
                        <a:gd name="T27" fmla="*/ 121 h 176"/>
                        <a:gd name="T28" fmla="*/ 107 w 144"/>
                        <a:gd name="T29" fmla="*/ 121 h 176"/>
                        <a:gd name="T30" fmla="*/ 100 w 144"/>
                        <a:gd name="T31" fmla="*/ 121 h 176"/>
                        <a:gd name="T32" fmla="*/ 90 w 144"/>
                        <a:gd name="T33" fmla="*/ 119 h 176"/>
                        <a:gd name="T34" fmla="*/ 79 w 144"/>
                        <a:gd name="T35" fmla="*/ 115 h 176"/>
                        <a:gd name="T36" fmla="*/ 64 w 144"/>
                        <a:gd name="T37" fmla="*/ 106 h 176"/>
                        <a:gd name="T38" fmla="*/ 48 w 144"/>
                        <a:gd name="T39" fmla="*/ 93 h 176"/>
                        <a:gd name="T40" fmla="*/ 31 w 144"/>
                        <a:gd name="T41" fmla="*/ 70 h 176"/>
                        <a:gd name="T42" fmla="*/ 14 w 144"/>
                        <a:gd name="T43" fmla="*/ 41 h 176"/>
                        <a:gd name="T44" fmla="*/ 0 w 144"/>
                        <a:gd name="T45" fmla="*/ 0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176"/>
                        <a:gd name="T71" fmla="*/ 144 w 144"/>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176">
                          <a:moveTo>
                            <a:pt x="0" y="0"/>
                          </a:moveTo>
                          <a:lnTo>
                            <a:pt x="0" y="4"/>
                          </a:lnTo>
                          <a:lnTo>
                            <a:pt x="0" y="17"/>
                          </a:lnTo>
                          <a:lnTo>
                            <a:pt x="0" y="33"/>
                          </a:lnTo>
                          <a:lnTo>
                            <a:pt x="3" y="56"/>
                          </a:lnTo>
                          <a:lnTo>
                            <a:pt x="11" y="78"/>
                          </a:lnTo>
                          <a:lnTo>
                            <a:pt x="20" y="102"/>
                          </a:lnTo>
                          <a:lnTo>
                            <a:pt x="35" y="122"/>
                          </a:lnTo>
                          <a:lnTo>
                            <a:pt x="53" y="141"/>
                          </a:lnTo>
                          <a:lnTo>
                            <a:pt x="79" y="156"/>
                          </a:lnTo>
                          <a:lnTo>
                            <a:pt x="72" y="169"/>
                          </a:lnTo>
                          <a:lnTo>
                            <a:pt x="144" y="176"/>
                          </a:lnTo>
                          <a:lnTo>
                            <a:pt x="118" y="102"/>
                          </a:lnTo>
                          <a:lnTo>
                            <a:pt x="109" y="121"/>
                          </a:lnTo>
                          <a:lnTo>
                            <a:pt x="107" y="121"/>
                          </a:lnTo>
                          <a:lnTo>
                            <a:pt x="100" y="121"/>
                          </a:lnTo>
                          <a:lnTo>
                            <a:pt x="90" y="119"/>
                          </a:lnTo>
                          <a:lnTo>
                            <a:pt x="79" y="115"/>
                          </a:lnTo>
                          <a:lnTo>
                            <a:pt x="64" y="106"/>
                          </a:lnTo>
                          <a:lnTo>
                            <a:pt x="48" y="93"/>
                          </a:lnTo>
                          <a:lnTo>
                            <a:pt x="31" y="70"/>
                          </a:lnTo>
                          <a:lnTo>
                            <a:pt x="14" y="41"/>
                          </a:lnTo>
                          <a:lnTo>
                            <a:pt x="0" y="0"/>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257" name="Text Box 414"/>
                    <p:cNvSpPr txBox="1">
                      <a:spLocks noChangeArrowheads="1"/>
                    </p:cNvSpPr>
                    <p:nvPr/>
                  </p:nvSpPr>
                  <p:spPr bwMode="auto">
                    <a:xfrm>
                      <a:off x="1636" y="1430"/>
                      <a:ext cx="864" cy="301"/>
                    </a:xfrm>
                    <a:prstGeom prst="rect">
                      <a:avLst/>
                    </a:prstGeom>
                    <a:noFill/>
                    <a:ln w="9525">
                      <a:noFill/>
                      <a:miter lim="800000"/>
                      <a:headEnd/>
                      <a:tailEnd/>
                    </a:ln>
                  </p:spPr>
                  <p:txBody>
                    <a:bodyPr>
                      <a:spAutoFit/>
                    </a:bodyPr>
                    <a:lstStyle/>
                    <a:p>
                      <a:pPr algn="ctr" defTabSz="457200" eaLnBrk="0" hangingPunct="0">
                        <a:spcBef>
                          <a:spcPct val="50000"/>
                        </a:spcBef>
                      </a:pPr>
                      <a:r>
                        <a:rPr lang="en-US" sz="1200" dirty="0">
                          <a:solidFill>
                            <a:srgbClr val="000000"/>
                          </a:solidFill>
                          <a:latin typeface="Arial" pitchFamily="34" charset="0"/>
                          <a:cs typeface="Arial" pitchFamily="34" charset="0"/>
                        </a:rPr>
                        <a:t>Add 5 cryomodules</a:t>
                      </a:r>
                    </a:p>
                  </p:txBody>
                </p:sp>
              </p:grpSp>
              <p:grpSp>
                <p:nvGrpSpPr>
                  <p:cNvPr id="16" name="Group 420"/>
                  <p:cNvGrpSpPr>
                    <a:grpSpLocks/>
                  </p:cNvGrpSpPr>
                  <p:nvPr/>
                </p:nvGrpSpPr>
                <p:grpSpPr bwMode="auto">
                  <a:xfrm>
                    <a:off x="2313" y="2697"/>
                    <a:ext cx="864" cy="436"/>
                    <a:chOff x="2352" y="2649"/>
                    <a:chExt cx="864" cy="436"/>
                  </a:xfrm>
                </p:grpSpPr>
                <p:sp>
                  <p:nvSpPr>
                    <p:cNvPr id="9252" name="Freeform 371"/>
                    <p:cNvSpPr>
                      <a:spLocks/>
                    </p:cNvSpPr>
                    <p:nvPr/>
                  </p:nvSpPr>
                  <p:spPr bwMode="auto">
                    <a:xfrm>
                      <a:off x="2580" y="2649"/>
                      <a:ext cx="176" cy="146"/>
                    </a:xfrm>
                    <a:custGeom>
                      <a:avLst/>
                      <a:gdLst>
                        <a:gd name="T0" fmla="*/ 176 w 176"/>
                        <a:gd name="T1" fmla="*/ 144 h 146"/>
                        <a:gd name="T2" fmla="*/ 172 w 176"/>
                        <a:gd name="T3" fmla="*/ 146 h 146"/>
                        <a:gd name="T4" fmla="*/ 159 w 176"/>
                        <a:gd name="T5" fmla="*/ 144 h 146"/>
                        <a:gd name="T6" fmla="*/ 143 w 176"/>
                        <a:gd name="T7" fmla="*/ 144 h 146"/>
                        <a:gd name="T8" fmla="*/ 122 w 176"/>
                        <a:gd name="T9" fmla="*/ 141 h 146"/>
                        <a:gd name="T10" fmla="*/ 98 w 176"/>
                        <a:gd name="T11" fmla="*/ 135 h 146"/>
                        <a:gd name="T12" fmla="*/ 74 w 176"/>
                        <a:gd name="T13" fmla="*/ 126 h 146"/>
                        <a:gd name="T14" fmla="*/ 54 w 176"/>
                        <a:gd name="T15" fmla="*/ 111 h 146"/>
                        <a:gd name="T16" fmla="*/ 33 w 176"/>
                        <a:gd name="T17" fmla="*/ 93 h 146"/>
                        <a:gd name="T18" fmla="*/ 20 w 176"/>
                        <a:gd name="T19" fmla="*/ 67 h 146"/>
                        <a:gd name="T20" fmla="*/ 7 w 176"/>
                        <a:gd name="T21" fmla="*/ 74 h 146"/>
                        <a:gd name="T22" fmla="*/ 0 w 176"/>
                        <a:gd name="T23" fmla="*/ 0 h 146"/>
                        <a:gd name="T24" fmla="*/ 72 w 176"/>
                        <a:gd name="T25" fmla="*/ 26 h 146"/>
                        <a:gd name="T26" fmla="*/ 55 w 176"/>
                        <a:gd name="T27" fmla="*/ 35 h 146"/>
                        <a:gd name="T28" fmla="*/ 55 w 176"/>
                        <a:gd name="T29" fmla="*/ 39 h 146"/>
                        <a:gd name="T30" fmla="*/ 55 w 176"/>
                        <a:gd name="T31" fmla="*/ 44 h 146"/>
                        <a:gd name="T32" fmla="*/ 55 w 176"/>
                        <a:gd name="T33" fmla="*/ 54 h 146"/>
                        <a:gd name="T34" fmla="*/ 61 w 176"/>
                        <a:gd name="T35" fmla="*/ 67 h 146"/>
                        <a:gd name="T36" fmla="*/ 68 w 176"/>
                        <a:gd name="T37" fmla="*/ 81 h 146"/>
                        <a:gd name="T38" fmla="*/ 83 w 176"/>
                        <a:gd name="T39" fmla="*/ 96 h 146"/>
                        <a:gd name="T40" fmla="*/ 106 w 176"/>
                        <a:gd name="T41" fmla="*/ 113 h 146"/>
                        <a:gd name="T42" fmla="*/ 135 w 176"/>
                        <a:gd name="T43" fmla="*/ 130 h 146"/>
                        <a:gd name="T44" fmla="*/ 176 w 176"/>
                        <a:gd name="T45" fmla="*/ 144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6"/>
                        <a:gd name="T70" fmla="*/ 0 h 146"/>
                        <a:gd name="T71" fmla="*/ 176 w 176"/>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6" h="146">
                          <a:moveTo>
                            <a:pt x="176" y="144"/>
                          </a:moveTo>
                          <a:lnTo>
                            <a:pt x="172" y="146"/>
                          </a:lnTo>
                          <a:lnTo>
                            <a:pt x="159" y="144"/>
                          </a:lnTo>
                          <a:lnTo>
                            <a:pt x="143" y="144"/>
                          </a:lnTo>
                          <a:lnTo>
                            <a:pt x="122" y="141"/>
                          </a:lnTo>
                          <a:lnTo>
                            <a:pt x="98" y="135"/>
                          </a:lnTo>
                          <a:lnTo>
                            <a:pt x="74" y="126"/>
                          </a:lnTo>
                          <a:lnTo>
                            <a:pt x="54" y="111"/>
                          </a:lnTo>
                          <a:lnTo>
                            <a:pt x="33" y="93"/>
                          </a:lnTo>
                          <a:lnTo>
                            <a:pt x="20" y="67"/>
                          </a:lnTo>
                          <a:lnTo>
                            <a:pt x="7" y="74"/>
                          </a:lnTo>
                          <a:lnTo>
                            <a:pt x="0" y="0"/>
                          </a:lnTo>
                          <a:lnTo>
                            <a:pt x="72" y="26"/>
                          </a:lnTo>
                          <a:lnTo>
                            <a:pt x="55" y="35"/>
                          </a:lnTo>
                          <a:lnTo>
                            <a:pt x="55" y="39"/>
                          </a:lnTo>
                          <a:lnTo>
                            <a:pt x="55" y="44"/>
                          </a:lnTo>
                          <a:lnTo>
                            <a:pt x="55" y="54"/>
                          </a:lnTo>
                          <a:lnTo>
                            <a:pt x="61" y="67"/>
                          </a:lnTo>
                          <a:lnTo>
                            <a:pt x="68" y="81"/>
                          </a:lnTo>
                          <a:lnTo>
                            <a:pt x="83" y="96"/>
                          </a:lnTo>
                          <a:lnTo>
                            <a:pt x="106" y="113"/>
                          </a:lnTo>
                          <a:lnTo>
                            <a:pt x="135" y="130"/>
                          </a:lnTo>
                          <a:lnTo>
                            <a:pt x="176" y="144"/>
                          </a:lnTo>
                          <a:close/>
                        </a:path>
                      </a:pathLst>
                    </a:custGeom>
                    <a:solidFill>
                      <a:srgbClr val="00FFFF"/>
                    </a:solidFill>
                    <a:ln w="0">
                      <a:solidFill>
                        <a:srgbClr val="00FFFF"/>
                      </a:solidFill>
                      <a:round/>
                      <a:headEnd/>
                      <a:tailEnd/>
                    </a:ln>
                  </p:spPr>
                  <p:txBody>
                    <a:bodyPr/>
                    <a:lstStyle/>
                    <a:p>
                      <a:pPr defTabSz="457200"/>
                      <a:endParaRPr lang="en-US" dirty="0">
                        <a:solidFill>
                          <a:prstClr val="black"/>
                        </a:solidFill>
                      </a:endParaRPr>
                    </a:p>
                  </p:txBody>
                </p:sp>
                <p:sp>
                  <p:nvSpPr>
                    <p:cNvPr id="9253" name="Freeform 372"/>
                    <p:cNvSpPr>
                      <a:spLocks/>
                    </p:cNvSpPr>
                    <p:nvPr/>
                  </p:nvSpPr>
                  <p:spPr bwMode="auto">
                    <a:xfrm>
                      <a:off x="2579" y="2663"/>
                      <a:ext cx="181" cy="139"/>
                    </a:xfrm>
                    <a:custGeom>
                      <a:avLst/>
                      <a:gdLst>
                        <a:gd name="T0" fmla="*/ 181 w 181"/>
                        <a:gd name="T1" fmla="*/ 139 h 139"/>
                        <a:gd name="T2" fmla="*/ 178 w 181"/>
                        <a:gd name="T3" fmla="*/ 139 h 139"/>
                        <a:gd name="T4" fmla="*/ 165 w 181"/>
                        <a:gd name="T5" fmla="*/ 139 h 139"/>
                        <a:gd name="T6" fmla="*/ 148 w 181"/>
                        <a:gd name="T7" fmla="*/ 139 h 139"/>
                        <a:gd name="T8" fmla="*/ 128 w 181"/>
                        <a:gd name="T9" fmla="*/ 137 h 139"/>
                        <a:gd name="T10" fmla="*/ 104 w 181"/>
                        <a:gd name="T11" fmla="*/ 131 h 139"/>
                        <a:gd name="T12" fmla="*/ 79 w 181"/>
                        <a:gd name="T13" fmla="*/ 122 h 139"/>
                        <a:gd name="T14" fmla="*/ 57 w 181"/>
                        <a:gd name="T15" fmla="*/ 109 h 139"/>
                        <a:gd name="T16" fmla="*/ 37 w 181"/>
                        <a:gd name="T17" fmla="*/ 90 h 139"/>
                        <a:gd name="T18" fmla="*/ 24 w 181"/>
                        <a:gd name="T19" fmla="*/ 64 h 139"/>
                        <a:gd name="T20" fmla="*/ 11 w 181"/>
                        <a:gd name="T21" fmla="*/ 74 h 139"/>
                        <a:gd name="T22" fmla="*/ 0 w 181"/>
                        <a:gd name="T23" fmla="*/ 0 h 139"/>
                        <a:gd name="T24" fmla="*/ 74 w 181"/>
                        <a:gd name="T25" fmla="*/ 24 h 139"/>
                        <a:gd name="T26" fmla="*/ 57 w 181"/>
                        <a:gd name="T27" fmla="*/ 33 h 139"/>
                        <a:gd name="T28" fmla="*/ 55 w 181"/>
                        <a:gd name="T29" fmla="*/ 37 h 139"/>
                        <a:gd name="T30" fmla="*/ 55 w 181"/>
                        <a:gd name="T31" fmla="*/ 42 h 139"/>
                        <a:gd name="T32" fmla="*/ 57 w 181"/>
                        <a:gd name="T33" fmla="*/ 51 h 139"/>
                        <a:gd name="T34" fmla="*/ 63 w 181"/>
                        <a:gd name="T35" fmla="*/ 64 h 139"/>
                        <a:gd name="T36" fmla="*/ 72 w 181"/>
                        <a:gd name="T37" fmla="*/ 77 h 139"/>
                        <a:gd name="T38" fmla="*/ 87 w 181"/>
                        <a:gd name="T39" fmla="*/ 94 h 139"/>
                        <a:gd name="T40" fmla="*/ 109 w 181"/>
                        <a:gd name="T41" fmla="*/ 109 h 139"/>
                        <a:gd name="T42" fmla="*/ 141 w 181"/>
                        <a:gd name="T43" fmla="*/ 124 h 139"/>
                        <a:gd name="T44" fmla="*/ 181 w 181"/>
                        <a:gd name="T45" fmla="*/ 139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39"/>
                        <a:gd name="T71" fmla="*/ 181 w 181"/>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39">
                          <a:moveTo>
                            <a:pt x="181" y="139"/>
                          </a:moveTo>
                          <a:lnTo>
                            <a:pt x="178" y="139"/>
                          </a:lnTo>
                          <a:lnTo>
                            <a:pt x="165" y="139"/>
                          </a:lnTo>
                          <a:lnTo>
                            <a:pt x="148" y="139"/>
                          </a:lnTo>
                          <a:lnTo>
                            <a:pt x="128" y="137"/>
                          </a:lnTo>
                          <a:lnTo>
                            <a:pt x="104" y="131"/>
                          </a:lnTo>
                          <a:lnTo>
                            <a:pt x="79" y="122"/>
                          </a:lnTo>
                          <a:lnTo>
                            <a:pt x="57" y="109"/>
                          </a:lnTo>
                          <a:lnTo>
                            <a:pt x="37" y="90"/>
                          </a:lnTo>
                          <a:lnTo>
                            <a:pt x="24" y="64"/>
                          </a:lnTo>
                          <a:lnTo>
                            <a:pt x="11" y="74"/>
                          </a:lnTo>
                          <a:lnTo>
                            <a:pt x="0" y="0"/>
                          </a:lnTo>
                          <a:lnTo>
                            <a:pt x="74" y="24"/>
                          </a:lnTo>
                          <a:lnTo>
                            <a:pt x="57" y="33"/>
                          </a:lnTo>
                          <a:lnTo>
                            <a:pt x="55" y="37"/>
                          </a:lnTo>
                          <a:lnTo>
                            <a:pt x="55" y="42"/>
                          </a:lnTo>
                          <a:lnTo>
                            <a:pt x="57" y="51"/>
                          </a:lnTo>
                          <a:lnTo>
                            <a:pt x="63" y="64"/>
                          </a:lnTo>
                          <a:lnTo>
                            <a:pt x="72" y="77"/>
                          </a:lnTo>
                          <a:lnTo>
                            <a:pt x="87" y="94"/>
                          </a:lnTo>
                          <a:lnTo>
                            <a:pt x="109" y="109"/>
                          </a:lnTo>
                          <a:lnTo>
                            <a:pt x="141" y="124"/>
                          </a:lnTo>
                          <a:lnTo>
                            <a:pt x="181" y="139"/>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254" name="Text Box 415"/>
                    <p:cNvSpPr txBox="1">
                      <a:spLocks noChangeArrowheads="1"/>
                    </p:cNvSpPr>
                    <p:nvPr/>
                  </p:nvSpPr>
                  <p:spPr bwMode="auto">
                    <a:xfrm>
                      <a:off x="2352" y="2784"/>
                      <a:ext cx="864" cy="301"/>
                    </a:xfrm>
                    <a:prstGeom prst="rect">
                      <a:avLst/>
                    </a:prstGeom>
                    <a:noFill/>
                    <a:ln w="9525">
                      <a:noFill/>
                      <a:miter lim="800000"/>
                      <a:headEnd/>
                      <a:tailEnd/>
                    </a:ln>
                  </p:spPr>
                  <p:txBody>
                    <a:bodyPr>
                      <a:spAutoFit/>
                    </a:bodyPr>
                    <a:lstStyle/>
                    <a:p>
                      <a:pPr algn="ctr" defTabSz="457200" eaLnBrk="0" hangingPunct="0">
                        <a:spcBef>
                          <a:spcPct val="50000"/>
                        </a:spcBef>
                      </a:pPr>
                      <a:r>
                        <a:rPr lang="en-US" sz="1200" dirty="0">
                          <a:solidFill>
                            <a:srgbClr val="000000"/>
                          </a:solidFill>
                          <a:latin typeface="Arial" pitchFamily="34" charset="0"/>
                          <a:cs typeface="Arial" pitchFamily="34" charset="0"/>
                        </a:rPr>
                        <a:t>Add 5 cryomodules</a:t>
                      </a:r>
                    </a:p>
                  </p:txBody>
                </p:sp>
              </p:grpSp>
              <p:grpSp>
                <p:nvGrpSpPr>
                  <p:cNvPr id="17" name="Group 419"/>
                  <p:cNvGrpSpPr>
                    <a:grpSpLocks/>
                  </p:cNvGrpSpPr>
                  <p:nvPr/>
                </p:nvGrpSpPr>
                <p:grpSpPr bwMode="auto">
                  <a:xfrm>
                    <a:off x="2883" y="2486"/>
                    <a:ext cx="1064" cy="238"/>
                    <a:chOff x="2922" y="2438"/>
                    <a:chExt cx="1064" cy="238"/>
                  </a:xfrm>
                </p:grpSpPr>
                <p:sp>
                  <p:nvSpPr>
                    <p:cNvPr id="9249" name="Freeform 292"/>
                    <p:cNvSpPr>
                      <a:spLocks/>
                    </p:cNvSpPr>
                    <p:nvPr/>
                  </p:nvSpPr>
                  <p:spPr bwMode="auto">
                    <a:xfrm>
                      <a:off x="2933" y="2438"/>
                      <a:ext cx="176" cy="146"/>
                    </a:xfrm>
                    <a:custGeom>
                      <a:avLst/>
                      <a:gdLst>
                        <a:gd name="T0" fmla="*/ 176 w 176"/>
                        <a:gd name="T1" fmla="*/ 146 h 146"/>
                        <a:gd name="T2" fmla="*/ 172 w 176"/>
                        <a:gd name="T3" fmla="*/ 146 h 146"/>
                        <a:gd name="T4" fmla="*/ 159 w 176"/>
                        <a:gd name="T5" fmla="*/ 146 h 146"/>
                        <a:gd name="T6" fmla="*/ 143 w 176"/>
                        <a:gd name="T7" fmla="*/ 144 h 146"/>
                        <a:gd name="T8" fmla="*/ 120 w 176"/>
                        <a:gd name="T9" fmla="*/ 141 h 146"/>
                        <a:gd name="T10" fmla="*/ 98 w 176"/>
                        <a:gd name="T11" fmla="*/ 135 h 146"/>
                        <a:gd name="T12" fmla="*/ 74 w 176"/>
                        <a:gd name="T13" fmla="*/ 126 h 146"/>
                        <a:gd name="T14" fmla="*/ 52 w 176"/>
                        <a:gd name="T15" fmla="*/ 111 h 146"/>
                        <a:gd name="T16" fmla="*/ 33 w 176"/>
                        <a:gd name="T17" fmla="*/ 93 h 146"/>
                        <a:gd name="T18" fmla="*/ 20 w 176"/>
                        <a:gd name="T19" fmla="*/ 67 h 146"/>
                        <a:gd name="T20" fmla="*/ 7 w 176"/>
                        <a:gd name="T21" fmla="*/ 74 h 146"/>
                        <a:gd name="T22" fmla="*/ 0 w 176"/>
                        <a:gd name="T23" fmla="*/ 0 h 146"/>
                        <a:gd name="T24" fmla="*/ 72 w 176"/>
                        <a:gd name="T25" fmla="*/ 26 h 146"/>
                        <a:gd name="T26" fmla="*/ 55 w 176"/>
                        <a:gd name="T27" fmla="*/ 37 h 146"/>
                        <a:gd name="T28" fmla="*/ 54 w 176"/>
                        <a:gd name="T29" fmla="*/ 39 h 146"/>
                        <a:gd name="T30" fmla="*/ 54 w 176"/>
                        <a:gd name="T31" fmla="*/ 44 h 146"/>
                        <a:gd name="T32" fmla="*/ 55 w 176"/>
                        <a:gd name="T33" fmla="*/ 54 h 146"/>
                        <a:gd name="T34" fmla="*/ 61 w 176"/>
                        <a:gd name="T35" fmla="*/ 67 h 146"/>
                        <a:gd name="T36" fmla="*/ 68 w 176"/>
                        <a:gd name="T37" fmla="*/ 81 h 146"/>
                        <a:gd name="T38" fmla="*/ 83 w 176"/>
                        <a:gd name="T39" fmla="*/ 96 h 146"/>
                        <a:gd name="T40" fmla="*/ 106 w 176"/>
                        <a:gd name="T41" fmla="*/ 113 h 146"/>
                        <a:gd name="T42" fmla="*/ 135 w 176"/>
                        <a:gd name="T43" fmla="*/ 130 h 146"/>
                        <a:gd name="T44" fmla="*/ 176 w 176"/>
                        <a:gd name="T45" fmla="*/ 146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6"/>
                        <a:gd name="T70" fmla="*/ 0 h 146"/>
                        <a:gd name="T71" fmla="*/ 176 w 176"/>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6" h="146">
                          <a:moveTo>
                            <a:pt x="176" y="146"/>
                          </a:moveTo>
                          <a:lnTo>
                            <a:pt x="172" y="146"/>
                          </a:lnTo>
                          <a:lnTo>
                            <a:pt x="159" y="146"/>
                          </a:lnTo>
                          <a:lnTo>
                            <a:pt x="143" y="144"/>
                          </a:lnTo>
                          <a:lnTo>
                            <a:pt x="120" y="141"/>
                          </a:lnTo>
                          <a:lnTo>
                            <a:pt x="98" y="135"/>
                          </a:lnTo>
                          <a:lnTo>
                            <a:pt x="74" y="126"/>
                          </a:lnTo>
                          <a:lnTo>
                            <a:pt x="52" y="111"/>
                          </a:lnTo>
                          <a:lnTo>
                            <a:pt x="33" y="93"/>
                          </a:lnTo>
                          <a:lnTo>
                            <a:pt x="20" y="67"/>
                          </a:lnTo>
                          <a:lnTo>
                            <a:pt x="7" y="74"/>
                          </a:lnTo>
                          <a:lnTo>
                            <a:pt x="0" y="0"/>
                          </a:lnTo>
                          <a:lnTo>
                            <a:pt x="72" y="26"/>
                          </a:lnTo>
                          <a:lnTo>
                            <a:pt x="55" y="37"/>
                          </a:lnTo>
                          <a:lnTo>
                            <a:pt x="54" y="39"/>
                          </a:lnTo>
                          <a:lnTo>
                            <a:pt x="54" y="44"/>
                          </a:lnTo>
                          <a:lnTo>
                            <a:pt x="55" y="54"/>
                          </a:lnTo>
                          <a:lnTo>
                            <a:pt x="61" y="67"/>
                          </a:lnTo>
                          <a:lnTo>
                            <a:pt x="68" y="81"/>
                          </a:lnTo>
                          <a:lnTo>
                            <a:pt x="83" y="96"/>
                          </a:lnTo>
                          <a:lnTo>
                            <a:pt x="106" y="113"/>
                          </a:lnTo>
                          <a:lnTo>
                            <a:pt x="135" y="130"/>
                          </a:lnTo>
                          <a:lnTo>
                            <a:pt x="176" y="146"/>
                          </a:lnTo>
                          <a:close/>
                        </a:path>
                      </a:pathLst>
                    </a:custGeom>
                    <a:solidFill>
                      <a:srgbClr val="00FFFF"/>
                    </a:solidFill>
                    <a:ln w="0">
                      <a:solidFill>
                        <a:srgbClr val="00FFFF"/>
                      </a:solidFill>
                      <a:round/>
                      <a:headEnd/>
                      <a:tailEnd/>
                    </a:ln>
                  </p:spPr>
                  <p:txBody>
                    <a:bodyPr/>
                    <a:lstStyle/>
                    <a:p>
                      <a:pPr defTabSz="457200"/>
                      <a:endParaRPr lang="en-US" dirty="0">
                        <a:solidFill>
                          <a:prstClr val="black"/>
                        </a:solidFill>
                      </a:endParaRPr>
                    </a:p>
                  </p:txBody>
                </p:sp>
                <p:sp>
                  <p:nvSpPr>
                    <p:cNvPr id="9250" name="Freeform 293"/>
                    <p:cNvSpPr>
                      <a:spLocks/>
                    </p:cNvSpPr>
                    <p:nvPr/>
                  </p:nvSpPr>
                  <p:spPr bwMode="auto">
                    <a:xfrm>
                      <a:off x="2922" y="2443"/>
                      <a:ext cx="181" cy="138"/>
                    </a:xfrm>
                    <a:custGeom>
                      <a:avLst/>
                      <a:gdLst>
                        <a:gd name="T0" fmla="*/ 181 w 181"/>
                        <a:gd name="T1" fmla="*/ 138 h 138"/>
                        <a:gd name="T2" fmla="*/ 178 w 181"/>
                        <a:gd name="T3" fmla="*/ 138 h 138"/>
                        <a:gd name="T4" fmla="*/ 165 w 181"/>
                        <a:gd name="T5" fmla="*/ 138 h 138"/>
                        <a:gd name="T6" fmla="*/ 148 w 181"/>
                        <a:gd name="T7" fmla="*/ 138 h 138"/>
                        <a:gd name="T8" fmla="*/ 126 w 181"/>
                        <a:gd name="T9" fmla="*/ 136 h 138"/>
                        <a:gd name="T10" fmla="*/ 104 w 181"/>
                        <a:gd name="T11" fmla="*/ 130 h 138"/>
                        <a:gd name="T12" fmla="*/ 79 w 181"/>
                        <a:gd name="T13" fmla="*/ 121 h 138"/>
                        <a:gd name="T14" fmla="*/ 57 w 181"/>
                        <a:gd name="T15" fmla="*/ 108 h 138"/>
                        <a:gd name="T16" fmla="*/ 37 w 181"/>
                        <a:gd name="T17" fmla="*/ 89 h 138"/>
                        <a:gd name="T18" fmla="*/ 24 w 181"/>
                        <a:gd name="T19" fmla="*/ 65 h 138"/>
                        <a:gd name="T20" fmla="*/ 11 w 181"/>
                        <a:gd name="T21" fmla="*/ 73 h 138"/>
                        <a:gd name="T22" fmla="*/ 0 w 181"/>
                        <a:gd name="T23" fmla="*/ 0 h 138"/>
                        <a:gd name="T24" fmla="*/ 74 w 181"/>
                        <a:gd name="T25" fmla="*/ 23 h 138"/>
                        <a:gd name="T26" fmla="*/ 55 w 181"/>
                        <a:gd name="T27" fmla="*/ 32 h 138"/>
                        <a:gd name="T28" fmla="*/ 55 w 181"/>
                        <a:gd name="T29" fmla="*/ 36 h 138"/>
                        <a:gd name="T30" fmla="*/ 55 w 181"/>
                        <a:gd name="T31" fmla="*/ 41 h 138"/>
                        <a:gd name="T32" fmla="*/ 57 w 181"/>
                        <a:gd name="T33" fmla="*/ 50 h 138"/>
                        <a:gd name="T34" fmla="*/ 63 w 181"/>
                        <a:gd name="T35" fmla="*/ 63 h 138"/>
                        <a:gd name="T36" fmla="*/ 72 w 181"/>
                        <a:gd name="T37" fmla="*/ 78 h 138"/>
                        <a:gd name="T38" fmla="*/ 87 w 181"/>
                        <a:gd name="T39" fmla="*/ 93 h 138"/>
                        <a:gd name="T40" fmla="*/ 109 w 181"/>
                        <a:gd name="T41" fmla="*/ 108 h 138"/>
                        <a:gd name="T42" fmla="*/ 141 w 181"/>
                        <a:gd name="T43" fmla="*/ 123 h 138"/>
                        <a:gd name="T44" fmla="*/ 181 w 181"/>
                        <a:gd name="T45" fmla="*/ 138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38"/>
                        <a:gd name="T71" fmla="*/ 181 w 181"/>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38">
                          <a:moveTo>
                            <a:pt x="181" y="138"/>
                          </a:moveTo>
                          <a:lnTo>
                            <a:pt x="178" y="138"/>
                          </a:lnTo>
                          <a:lnTo>
                            <a:pt x="165" y="138"/>
                          </a:lnTo>
                          <a:lnTo>
                            <a:pt x="148" y="138"/>
                          </a:lnTo>
                          <a:lnTo>
                            <a:pt x="126" y="136"/>
                          </a:lnTo>
                          <a:lnTo>
                            <a:pt x="104" y="130"/>
                          </a:lnTo>
                          <a:lnTo>
                            <a:pt x="79" y="121"/>
                          </a:lnTo>
                          <a:lnTo>
                            <a:pt x="57" y="108"/>
                          </a:lnTo>
                          <a:lnTo>
                            <a:pt x="37" y="89"/>
                          </a:lnTo>
                          <a:lnTo>
                            <a:pt x="24" y="65"/>
                          </a:lnTo>
                          <a:lnTo>
                            <a:pt x="11" y="73"/>
                          </a:lnTo>
                          <a:lnTo>
                            <a:pt x="0" y="0"/>
                          </a:lnTo>
                          <a:lnTo>
                            <a:pt x="74" y="23"/>
                          </a:lnTo>
                          <a:lnTo>
                            <a:pt x="55" y="32"/>
                          </a:lnTo>
                          <a:lnTo>
                            <a:pt x="55" y="36"/>
                          </a:lnTo>
                          <a:lnTo>
                            <a:pt x="55" y="41"/>
                          </a:lnTo>
                          <a:lnTo>
                            <a:pt x="57" y="50"/>
                          </a:lnTo>
                          <a:lnTo>
                            <a:pt x="63" y="63"/>
                          </a:lnTo>
                          <a:lnTo>
                            <a:pt x="72" y="78"/>
                          </a:lnTo>
                          <a:lnTo>
                            <a:pt x="87" y="93"/>
                          </a:lnTo>
                          <a:lnTo>
                            <a:pt x="109" y="108"/>
                          </a:lnTo>
                          <a:lnTo>
                            <a:pt x="141" y="123"/>
                          </a:lnTo>
                          <a:lnTo>
                            <a:pt x="181" y="138"/>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251" name="Text Box 416"/>
                    <p:cNvSpPr txBox="1">
                      <a:spLocks noChangeArrowheads="1"/>
                    </p:cNvSpPr>
                    <p:nvPr/>
                  </p:nvSpPr>
                  <p:spPr bwMode="auto">
                    <a:xfrm>
                      <a:off x="2930" y="2496"/>
                      <a:ext cx="1056" cy="180"/>
                    </a:xfrm>
                    <a:prstGeom prst="rect">
                      <a:avLst/>
                    </a:prstGeom>
                    <a:noFill/>
                    <a:ln w="9525">
                      <a:noFill/>
                      <a:miter lim="800000"/>
                      <a:headEnd/>
                      <a:tailEnd/>
                    </a:ln>
                  </p:spPr>
                  <p:txBody>
                    <a:bodyPr>
                      <a:spAutoFit/>
                    </a:bodyPr>
                    <a:lstStyle/>
                    <a:p>
                      <a:pPr algn="ctr" defTabSz="457200" eaLnBrk="0" hangingPunct="0">
                        <a:spcBef>
                          <a:spcPct val="50000"/>
                        </a:spcBef>
                      </a:pPr>
                      <a:r>
                        <a:rPr lang="en-US" sz="1200" dirty="0">
                          <a:solidFill>
                            <a:srgbClr val="000000"/>
                          </a:solidFill>
                          <a:latin typeface="Arial" pitchFamily="34" charset="0"/>
                          <a:cs typeface="Arial" pitchFamily="34" charset="0"/>
                        </a:rPr>
                        <a:t>20 cryomodules</a:t>
                      </a:r>
                    </a:p>
                  </p:txBody>
                </p:sp>
              </p:grpSp>
              <p:grpSp>
                <p:nvGrpSpPr>
                  <p:cNvPr id="18" name="Group 421"/>
                  <p:cNvGrpSpPr>
                    <a:grpSpLocks/>
                  </p:cNvGrpSpPr>
                  <p:nvPr/>
                </p:nvGrpSpPr>
                <p:grpSpPr bwMode="auto">
                  <a:xfrm>
                    <a:off x="642" y="2016"/>
                    <a:ext cx="1098" cy="253"/>
                    <a:chOff x="681" y="1968"/>
                    <a:chExt cx="1098" cy="253"/>
                  </a:xfrm>
                </p:grpSpPr>
                <p:sp>
                  <p:nvSpPr>
                    <p:cNvPr id="9246" name="Freeform 294"/>
                    <p:cNvSpPr>
                      <a:spLocks/>
                    </p:cNvSpPr>
                    <p:nvPr/>
                  </p:nvSpPr>
                  <p:spPr bwMode="auto">
                    <a:xfrm>
                      <a:off x="1568" y="2086"/>
                      <a:ext cx="208" cy="122"/>
                    </a:xfrm>
                    <a:custGeom>
                      <a:avLst/>
                      <a:gdLst>
                        <a:gd name="T0" fmla="*/ 0 w 208"/>
                        <a:gd name="T1" fmla="*/ 0 h 122"/>
                        <a:gd name="T2" fmla="*/ 2 w 208"/>
                        <a:gd name="T3" fmla="*/ 5 h 122"/>
                        <a:gd name="T4" fmla="*/ 7 w 208"/>
                        <a:gd name="T5" fmla="*/ 14 h 122"/>
                        <a:gd name="T6" fmla="*/ 17 w 208"/>
                        <a:gd name="T7" fmla="*/ 29 h 122"/>
                        <a:gd name="T8" fmla="*/ 28 w 208"/>
                        <a:gd name="T9" fmla="*/ 48 h 122"/>
                        <a:gd name="T10" fmla="*/ 45 w 208"/>
                        <a:gd name="T11" fmla="*/ 66 h 122"/>
                        <a:gd name="T12" fmla="*/ 63 w 208"/>
                        <a:gd name="T13" fmla="*/ 83 h 122"/>
                        <a:gd name="T14" fmla="*/ 85 w 208"/>
                        <a:gd name="T15" fmla="*/ 96 h 122"/>
                        <a:gd name="T16" fmla="*/ 111 w 208"/>
                        <a:gd name="T17" fmla="*/ 105 h 122"/>
                        <a:gd name="T18" fmla="*/ 139 w 208"/>
                        <a:gd name="T19" fmla="*/ 105 h 122"/>
                        <a:gd name="T20" fmla="*/ 137 w 208"/>
                        <a:gd name="T21" fmla="*/ 122 h 122"/>
                        <a:gd name="T22" fmla="*/ 208 w 208"/>
                        <a:gd name="T23" fmla="*/ 96 h 122"/>
                        <a:gd name="T24" fmla="*/ 154 w 208"/>
                        <a:gd name="T25" fmla="*/ 42 h 122"/>
                        <a:gd name="T26" fmla="*/ 152 w 208"/>
                        <a:gd name="T27" fmla="*/ 63 h 122"/>
                        <a:gd name="T28" fmla="*/ 150 w 208"/>
                        <a:gd name="T29" fmla="*/ 63 h 122"/>
                        <a:gd name="T30" fmla="*/ 145 w 208"/>
                        <a:gd name="T31" fmla="*/ 66 h 122"/>
                        <a:gd name="T32" fmla="*/ 135 w 208"/>
                        <a:gd name="T33" fmla="*/ 68 h 122"/>
                        <a:gd name="T34" fmla="*/ 122 w 208"/>
                        <a:gd name="T35" fmla="*/ 70 h 122"/>
                        <a:gd name="T36" fmla="*/ 106 w 208"/>
                        <a:gd name="T37" fmla="*/ 68 h 122"/>
                        <a:gd name="T38" fmla="*/ 85 w 208"/>
                        <a:gd name="T39" fmla="*/ 63 h 122"/>
                        <a:gd name="T40" fmla="*/ 61 w 208"/>
                        <a:gd name="T41" fmla="*/ 50 h 122"/>
                        <a:gd name="T42" fmla="*/ 32 w 208"/>
                        <a:gd name="T43" fmla="*/ 29 h 122"/>
                        <a:gd name="T44" fmla="*/ 0 w 208"/>
                        <a:gd name="T45" fmla="*/ 0 h 1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8"/>
                        <a:gd name="T70" fmla="*/ 0 h 122"/>
                        <a:gd name="T71" fmla="*/ 208 w 208"/>
                        <a:gd name="T72" fmla="*/ 122 h 1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8" h="122">
                          <a:moveTo>
                            <a:pt x="0" y="0"/>
                          </a:moveTo>
                          <a:lnTo>
                            <a:pt x="2" y="5"/>
                          </a:lnTo>
                          <a:lnTo>
                            <a:pt x="7" y="14"/>
                          </a:lnTo>
                          <a:lnTo>
                            <a:pt x="17" y="29"/>
                          </a:lnTo>
                          <a:lnTo>
                            <a:pt x="28" y="48"/>
                          </a:lnTo>
                          <a:lnTo>
                            <a:pt x="45" y="66"/>
                          </a:lnTo>
                          <a:lnTo>
                            <a:pt x="63" y="83"/>
                          </a:lnTo>
                          <a:lnTo>
                            <a:pt x="85" y="96"/>
                          </a:lnTo>
                          <a:lnTo>
                            <a:pt x="111" y="105"/>
                          </a:lnTo>
                          <a:lnTo>
                            <a:pt x="139" y="105"/>
                          </a:lnTo>
                          <a:lnTo>
                            <a:pt x="137" y="122"/>
                          </a:lnTo>
                          <a:lnTo>
                            <a:pt x="208" y="96"/>
                          </a:lnTo>
                          <a:lnTo>
                            <a:pt x="154" y="42"/>
                          </a:lnTo>
                          <a:lnTo>
                            <a:pt x="152" y="63"/>
                          </a:lnTo>
                          <a:lnTo>
                            <a:pt x="150" y="63"/>
                          </a:lnTo>
                          <a:lnTo>
                            <a:pt x="145" y="66"/>
                          </a:lnTo>
                          <a:lnTo>
                            <a:pt x="135" y="68"/>
                          </a:lnTo>
                          <a:lnTo>
                            <a:pt x="122" y="70"/>
                          </a:lnTo>
                          <a:lnTo>
                            <a:pt x="106" y="68"/>
                          </a:lnTo>
                          <a:lnTo>
                            <a:pt x="85" y="63"/>
                          </a:lnTo>
                          <a:lnTo>
                            <a:pt x="61" y="50"/>
                          </a:lnTo>
                          <a:lnTo>
                            <a:pt x="32" y="29"/>
                          </a:lnTo>
                          <a:lnTo>
                            <a:pt x="0" y="0"/>
                          </a:lnTo>
                          <a:close/>
                        </a:path>
                      </a:pathLst>
                    </a:custGeom>
                    <a:solidFill>
                      <a:srgbClr val="00FFFF"/>
                    </a:solidFill>
                    <a:ln w="0">
                      <a:solidFill>
                        <a:srgbClr val="00FFFF"/>
                      </a:solidFill>
                      <a:round/>
                      <a:headEnd/>
                      <a:tailEnd/>
                    </a:ln>
                  </p:spPr>
                  <p:txBody>
                    <a:bodyPr/>
                    <a:lstStyle/>
                    <a:p>
                      <a:pPr defTabSz="457200"/>
                      <a:endParaRPr lang="en-US" dirty="0">
                        <a:solidFill>
                          <a:prstClr val="black"/>
                        </a:solidFill>
                      </a:endParaRPr>
                    </a:p>
                  </p:txBody>
                </p:sp>
                <p:sp>
                  <p:nvSpPr>
                    <p:cNvPr id="9247" name="Freeform 295"/>
                    <p:cNvSpPr>
                      <a:spLocks/>
                    </p:cNvSpPr>
                    <p:nvPr/>
                  </p:nvSpPr>
                  <p:spPr bwMode="auto">
                    <a:xfrm>
                      <a:off x="1575" y="2095"/>
                      <a:ext cx="204" cy="126"/>
                    </a:xfrm>
                    <a:custGeom>
                      <a:avLst/>
                      <a:gdLst>
                        <a:gd name="T0" fmla="*/ 0 w 204"/>
                        <a:gd name="T1" fmla="*/ 0 h 126"/>
                        <a:gd name="T2" fmla="*/ 2 w 204"/>
                        <a:gd name="T3" fmla="*/ 4 h 126"/>
                        <a:gd name="T4" fmla="*/ 8 w 204"/>
                        <a:gd name="T5" fmla="*/ 15 h 126"/>
                        <a:gd name="T6" fmla="*/ 15 w 204"/>
                        <a:gd name="T7" fmla="*/ 29 h 126"/>
                        <a:gd name="T8" fmla="*/ 26 w 204"/>
                        <a:gd name="T9" fmla="*/ 48 h 126"/>
                        <a:gd name="T10" fmla="*/ 41 w 204"/>
                        <a:gd name="T11" fmla="*/ 67 h 126"/>
                        <a:gd name="T12" fmla="*/ 60 w 204"/>
                        <a:gd name="T13" fmla="*/ 85 h 126"/>
                        <a:gd name="T14" fmla="*/ 82 w 204"/>
                        <a:gd name="T15" fmla="*/ 98 h 126"/>
                        <a:gd name="T16" fmla="*/ 106 w 204"/>
                        <a:gd name="T17" fmla="*/ 107 h 126"/>
                        <a:gd name="T18" fmla="*/ 136 w 204"/>
                        <a:gd name="T19" fmla="*/ 109 h 126"/>
                        <a:gd name="T20" fmla="*/ 134 w 204"/>
                        <a:gd name="T21" fmla="*/ 126 h 126"/>
                        <a:gd name="T22" fmla="*/ 204 w 204"/>
                        <a:gd name="T23" fmla="*/ 104 h 126"/>
                        <a:gd name="T24" fmla="*/ 153 w 204"/>
                        <a:gd name="T25" fmla="*/ 46 h 126"/>
                        <a:gd name="T26" fmla="*/ 149 w 204"/>
                        <a:gd name="T27" fmla="*/ 67 h 126"/>
                        <a:gd name="T28" fmla="*/ 147 w 204"/>
                        <a:gd name="T29" fmla="*/ 68 h 126"/>
                        <a:gd name="T30" fmla="*/ 141 w 204"/>
                        <a:gd name="T31" fmla="*/ 70 h 126"/>
                        <a:gd name="T32" fmla="*/ 132 w 204"/>
                        <a:gd name="T33" fmla="*/ 72 h 126"/>
                        <a:gd name="T34" fmla="*/ 119 w 204"/>
                        <a:gd name="T35" fmla="*/ 74 h 126"/>
                        <a:gd name="T36" fmla="*/ 102 w 204"/>
                        <a:gd name="T37" fmla="*/ 72 h 126"/>
                        <a:gd name="T38" fmla="*/ 82 w 204"/>
                        <a:gd name="T39" fmla="*/ 65 h 126"/>
                        <a:gd name="T40" fmla="*/ 58 w 204"/>
                        <a:gd name="T41" fmla="*/ 52 h 126"/>
                        <a:gd name="T42" fmla="*/ 32 w 204"/>
                        <a:gd name="T43" fmla="*/ 29 h 126"/>
                        <a:gd name="T44" fmla="*/ 0 w 204"/>
                        <a:gd name="T45" fmla="*/ 0 h 1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26"/>
                        <a:gd name="T71" fmla="*/ 204 w 204"/>
                        <a:gd name="T72" fmla="*/ 126 h 1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26">
                          <a:moveTo>
                            <a:pt x="0" y="0"/>
                          </a:moveTo>
                          <a:lnTo>
                            <a:pt x="2" y="4"/>
                          </a:lnTo>
                          <a:lnTo>
                            <a:pt x="8" y="15"/>
                          </a:lnTo>
                          <a:lnTo>
                            <a:pt x="15" y="29"/>
                          </a:lnTo>
                          <a:lnTo>
                            <a:pt x="26" y="48"/>
                          </a:lnTo>
                          <a:lnTo>
                            <a:pt x="41" y="67"/>
                          </a:lnTo>
                          <a:lnTo>
                            <a:pt x="60" y="85"/>
                          </a:lnTo>
                          <a:lnTo>
                            <a:pt x="82" y="98"/>
                          </a:lnTo>
                          <a:lnTo>
                            <a:pt x="106" y="107"/>
                          </a:lnTo>
                          <a:lnTo>
                            <a:pt x="136" y="109"/>
                          </a:lnTo>
                          <a:lnTo>
                            <a:pt x="134" y="126"/>
                          </a:lnTo>
                          <a:lnTo>
                            <a:pt x="204" y="104"/>
                          </a:lnTo>
                          <a:lnTo>
                            <a:pt x="153" y="46"/>
                          </a:lnTo>
                          <a:lnTo>
                            <a:pt x="149" y="67"/>
                          </a:lnTo>
                          <a:lnTo>
                            <a:pt x="147" y="68"/>
                          </a:lnTo>
                          <a:lnTo>
                            <a:pt x="141" y="70"/>
                          </a:lnTo>
                          <a:lnTo>
                            <a:pt x="132" y="72"/>
                          </a:lnTo>
                          <a:lnTo>
                            <a:pt x="119" y="74"/>
                          </a:lnTo>
                          <a:lnTo>
                            <a:pt x="102" y="72"/>
                          </a:lnTo>
                          <a:lnTo>
                            <a:pt x="82" y="65"/>
                          </a:lnTo>
                          <a:lnTo>
                            <a:pt x="58" y="52"/>
                          </a:lnTo>
                          <a:lnTo>
                            <a:pt x="32" y="29"/>
                          </a:lnTo>
                          <a:lnTo>
                            <a:pt x="0" y="0"/>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248" name="Text Box 417"/>
                    <p:cNvSpPr txBox="1">
                      <a:spLocks noChangeArrowheads="1"/>
                    </p:cNvSpPr>
                    <p:nvPr/>
                  </p:nvSpPr>
                  <p:spPr bwMode="auto">
                    <a:xfrm>
                      <a:off x="681" y="1968"/>
                      <a:ext cx="1056" cy="180"/>
                    </a:xfrm>
                    <a:prstGeom prst="rect">
                      <a:avLst/>
                    </a:prstGeom>
                    <a:noFill/>
                    <a:ln w="9525">
                      <a:noFill/>
                      <a:miter lim="800000"/>
                      <a:headEnd/>
                      <a:tailEnd/>
                    </a:ln>
                  </p:spPr>
                  <p:txBody>
                    <a:bodyPr>
                      <a:spAutoFit/>
                    </a:bodyPr>
                    <a:lstStyle/>
                    <a:p>
                      <a:pPr algn="ctr" defTabSz="457200" eaLnBrk="0" hangingPunct="0">
                        <a:spcBef>
                          <a:spcPct val="50000"/>
                        </a:spcBef>
                      </a:pPr>
                      <a:r>
                        <a:rPr lang="en-US" sz="1200" dirty="0">
                          <a:solidFill>
                            <a:srgbClr val="000000"/>
                          </a:solidFill>
                          <a:latin typeface="Arial" pitchFamily="34" charset="0"/>
                          <a:cs typeface="Arial" pitchFamily="34" charset="0"/>
                        </a:rPr>
                        <a:t>20 cryomodules</a:t>
                      </a:r>
                    </a:p>
                  </p:txBody>
                </p:sp>
              </p:grpSp>
            </p:grpSp>
          </p:grpSp>
        </p:grpSp>
        <p:sp>
          <p:nvSpPr>
            <p:cNvPr id="9230" name="TextBox 329"/>
            <p:cNvSpPr txBox="1">
              <a:spLocks noChangeArrowheads="1"/>
            </p:cNvSpPr>
            <p:nvPr/>
          </p:nvSpPr>
          <p:spPr bwMode="auto">
            <a:xfrm>
              <a:off x="6013450" y="2286000"/>
              <a:ext cx="2292350" cy="461665"/>
            </a:xfrm>
            <a:prstGeom prst="rect">
              <a:avLst/>
            </a:prstGeom>
            <a:noFill/>
            <a:ln w="9525">
              <a:noFill/>
              <a:miter lim="800000"/>
              <a:headEnd/>
              <a:tailEnd/>
            </a:ln>
          </p:spPr>
          <p:txBody>
            <a:bodyPr>
              <a:spAutoFit/>
            </a:bodyPr>
            <a:lstStyle/>
            <a:p>
              <a:pPr algn="ctr" defTabSz="457200"/>
              <a:r>
                <a:rPr lang="en-US" sz="1200" dirty="0">
                  <a:solidFill>
                    <a:prstClr val="black"/>
                  </a:solidFill>
                  <a:latin typeface="Arial" pitchFamily="34" charset="0"/>
                  <a:cs typeface="Arial" pitchFamily="34" charset="0"/>
                </a:rPr>
                <a:t>Upgrade arc magnets </a:t>
              </a:r>
            </a:p>
            <a:p>
              <a:pPr algn="ctr" defTabSz="457200"/>
              <a:r>
                <a:rPr lang="en-US" sz="1200" dirty="0">
                  <a:solidFill>
                    <a:prstClr val="black"/>
                  </a:solidFill>
                  <a:latin typeface="Arial" pitchFamily="34" charset="0"/>
                  <a:cs typeface="Arial" pitchFamily="34" charset="0"/>
                </a:rPr>
                <a:t>and supplies</a:t>
              </a:r>
            </a:p>
          </p:txBody>
        </p:sp>
        <p:sp>
          <p:nvSpPr>
            <p:cNvPr id="9231" name="Freeform 376"/>
            <p:cNvSpPr>
              <a:spLocks/>
            </p:cNvSpPr>
            <p:nvPr/>
          </p:nvSpPr>
          <p:spPr bwMode="auto">
            <a:xfrm rot="5400000">
              <a:off x="6109494" y="2374106"/>
              <a:ext cx="230188" cy="269875"/>
            </a:xfrm>
            <a:custGeom>
              <a:avLst/>
              <a:gdLst>
                <a:gd name="T0" fmla="*/ 0 w 144"/>
                <a:gd name="T1" fmla="*/ 0 h 176"/>
                <a:gd name="T2" fmla="*/ 0 w 144"/>
                <a:gd name="T3" fmla="*/ 6140 h 176"/>
                <a:gd name="T4" fmla="*/ 0 w 144"/>
                <a:gd name="T5" fmla="*/ 26095 h 176"/>
                <a:gd name="T6" fmla="*/ 0 w 144"/>
                <a:gd name="T7" fmla="*/ 50656 h 176"/>
                <a:gd name="T8" fmla="*/ 4792 w 144"/>
                <a:gd name="T9" fmla="*/ 85961 h 176"/>
                <a:gd name="T10" fmla="*/ 17571 w 144"/>
                <a:gd name="T11" fmla="*/ 119732 h 176"/>
                <a:gd name="T12" fmla="*/ 31947 w 144"/>
                <a:gd name="T13" fmla="*/ 156572 h 176"/>
                <a:gd name="T14" fmla="*/ 55908 w 144"/>
                <a:gd name="T15" fmla="*/ 187273 h 176"/>
                <a:gd name="T16" fmla="*/ 84660 w 144"/>
                <a:gd name="T17" fmla="*/ 216438 h 176"/>
                <a:gd name="T18" fmla="*/ 126192 w 144"/>
                <a:gd name="T19" fmla="*/ 239464 h 176"/>
                <a:gd name="T20" fmla="*/ 115011 w 144"/>
                <a:gd name="T21" fmla="*/ 259419 h 176"/>
                <a:gd name="T22" fmla="*/ 230021 w 144"/>
                <a:gd name="T23" fmla="*/ 270164 h 176"/>
                <a:gd name="T24" fmla="*/ 188489 w 144"/>
                <a:gd name="T25" fmla="*/ 156572 h 176"/>
                <a:gd name="T26" fmla="*/ 174113 w 144"/>
                <a:gd name="T27" fmla="*/ 185738 h 176"/>
                <a:gd name="T28" fmla="*/ 170918 w 144"/>
                <a:gd name="T29" fmla="*/ 185738 h 176"/>
                <a:gd name="T30" fmla="*/ 159737 w 144"/>
                <a:gd name="T31" fmla="*/ 185738 h 176"/>
                <a:gd name="T32" fmla="*/ 143763 w 144"/>
                <a:gd name="T33" fmla="*/ 182668 h 176"/>
                <a:gd name="T34" fmla="*/ 126192 w 144"/>
                <a:gd name="T35" fmla="*/ 176528 h 176"/>
                <a:gd name="T36" fmla="*/ 102232 w 144"/>
                <a:gd name="T37" fmla="*/ 162712 h 176"/>
                <a:gd name="T38" fmla="*/ 76674 w 144"/>
                <a:gd name="T39" fmla="*/ 142757 h 176"/>
                <a:gd name="T40" fmla="*/ 49518 w 144"/>
                <a:gd name="T41" fmla="*/ 107452 h 176"/>
                <a:gd name="T42" fmla="*/ 22363 w 144"/>
                <a:gd name="T43" fmla="*/ 62936 h 176"/>
                <a:gd name="T44" fmla="*/ 0 w 144"/>
                <a:gd name="T45" fmla="*/ 0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176"/>
                <a:gd name="T71" fmla="*/ 144 w 144"/>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176">
                  <a:moveTo>
                    <a:pt x="0" y="0"/>
                  </a:moveTo>
                  <a:lnTo>
                    <a:pt x="0" y="4"/>
                  </a:lnTo>
                  <a:lnTo>
                    <a:pt x="0" y="17"/>
                  </a:lnTo>
                  <a:lnTo>
                    <a:pt x="0" y="33"/>
                  </a:lnTo>
                  <a:lnTo>
                    <a:pt x="3" y="56"/>
                  </a:lnTo>
                  <a:lnTo>
                    <a:pt x="11" y="78"/>
                  </a:lnTo>
                  <a:lnTo>
                    <a:pt x="20" y="102"/>
                  </a:lnTo>
                  <a:lnTo>
                    <a:pt x="35" y="122"/>
                  </a:lnTo>
                  <a:lnTo>
                    <a:pt x="53" y="141"/>
                  </a:lnTo>
                  <a:lnTo>
                    <a:pt x="79" y="156"/>
                  </a:lnTo>
                  <a:lnTo>
                    <a:pt x="72" y="169"/>
                  </a:lnTo>
                  <a:lnTo>
                    <a:pt x="144" y="176"/>
                  </a:lnTo>
                  <a:lnTo>
                    <a:pt x="118" y="102"/>
                  </a:lnTo>
                  <a:lnTo>
                    <a:pt x="109" y="121"/>
                  </a:lnTo>
                  <a:lnTo>
                    <a:pt x="107" y="121"/>
                  </a:lnTo>
                  <a:lnTo>
                    <a:pt x="100" y="121"/>
                  </a:lnTo>
                  <a:lnTo>
                    <a:pt x="90" y="119"/>
                  </a:lnTo>
                  <a:lnTo>
                    <a:pt x="79" y="115"/>
                  </a:lnTo>
                  <a:lnTo>
                    <a:pt x="64" y="106"/>
                  </a:lnTo>
                  <a:lnTo>
                    <a:pt x="48" y="93"/>
                  </a:lnTo>
                  <a:lnTo>
                    <a:pt x="31" y="70"/>
                  </a:lnTo>
                  <a:lnTo>
                    <a:pt x="14" y="41"/>
                  </a:lnTo>
                  <a:lnTo>
                    <a:pt x="0" y="0"/>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233" name="Text Box 427"/>
            <p:cNvSpPr txBox="1">
              <a:spLocks noChangeArrowheads="1"/>
            </p:cNvSpPr>
            <p:nvPr/>
          </p:nvSpPr>
          <p:spPr bwMode="auto">
            <a:xfrm>
              <a:off x="4724400" y="3386435"/>
              <a:ext cx="996950" cy="461665"/>
            </a:xfrm>
            <a:prstGeom prst="rect">
              <a:avLst/>
            </a:prstGeom>
            <a:noFill/>
            <a:ln w="9525">
              <a:noFill/>
              <a:miter lim="800000"/>
              <a:headEnd/>
              <a:tailEnd/>
            </a:ln>
          </p:spPr>
          <p:txBody>
            <a:bodyPr>
              <a:spAutoFit/>
            </a:bodyPr>
            <a:lstStyle/>
            <a:p>
              <a:pPr algn="ctr" defTabSz="457200" eaLnBrk="0" hangingPunct="0">
                <a:spcBef>
                  <a:spcPct val="50000"/>
                </a:spcBef>
              </a:pPr>
              <a:r>
                <a:rPr lang="en-US" sz="1200" dirty="0">
                  <a:solidFill>
                    <a:srgbClr val="000000"/>
                  </a:solidFill>
                  <a:latin typeface="Arial" pitchFamily="34" charset="0"/>
                  <a:cs typeface="Arial" pitchFamily="34" charset="0"/>
                </a:rPr>
                <a:t>CHL upgrade</a:t>
              </a:r>
            </a:p>
          </p:txBody>
        </p:sp>
      </p:grpSp>
      <p:pic>
        <p:nvPicPr>
          <p:cNvPr id="334" name="Picture 4"/>
          <p:cNvPicPr>
            <a:picLocks noChangeAspect="1" noChangeArrowheads="1"/>
          </p:cNvPicPr>
          <p:nvPr/>
        </p:nvPicPr>
        <p:blipFill>
          <a:blip r:embed="rId3" cstate="print"/>
          <a:srcRect/>
          <a:stretch>
            <a:fillRect/>
          </a:stretch>
        </p:blipFill>
        <p:spPr bwMode="auto">
          <a:xfrm>
            <a:off x="99892" y="863100"/>
            <a:ext cx="2326905" cy="286283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335" name="TextBox 334"/>
          <p:cNvSpPr txBox="1"/>
          <p:nvPr/>
        </p:nvSpPr>
        <p:spPr>
          <a:xfrm>
            <a:off x="381000" y="3886200"/>
            <a:ext cx="16764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336" name="TextBox 335"/>
          <p:cNvSpPr txBox="1"/>
          <p:nvPr/>
        </p:nvSpPr>
        <p:spPr>
          <a:xfrm>
            <a:off x="381000" y="990600"/>
            <a:ext cx="11430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340" name="Rectangle 339"/>
          <p:cNvSpPr/>
          <p:nvPr/>
        </p:nvSpPr>
        <p:spPr bwMode="auto">
          <a:xfrm>
            <a:off x="2515406" y="900386"/>
            <a:ext cx="2408327" cy="1167287"/>
          </a:xfrm>
          <a:prstGeom prst="rect">
            <a:avLst/>
          </a:prstGeom>
          <a:solidFill>
            <a:srgbClr val="FFEDC9"/>
          </a:solidFill>
          <a:ln w="19050" cap="flat" cmpd="sng" algn="ctr">
            <a:solidFill>
              <a:schemeClr val="tx1"/>
            </a:solidFill>
            <a:prstDash val="solid"/>
            <a:round/>
            <a:headEnd type="none" w="med" len="med"/>
            <a:tailEnd type="none" w="med" len="med"/>
          </a:ln>
          <a:effectLst>
            <a:glow rad="101600">
              <a:schemeClr val="accent4">
                <a:lumMod val="65000"/>
                <a:lumOff val="35000"/>
                <a:alpha val="60000"/>
              </a:schemeClr>
            </a:glow>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457200" eaLnBrk="0" fontAlgn="base" hangingPunct="0">
              <a:spcBef>
                <a:spcPct val="0"/>
              </a:spcBef>
              <a:spcAft>
                <a:spcPct val="0"/>
              </a:spcAft>
            </a:pPr>
            <a:endParaRPr lang="en-US" sz="2400" dirty="0">
              <a:solidFill>
                <a:prstClr val="black"/>
              </a:solidFill>
            </a:endParaRPr>
          </a:p>
        </p:txBody>
      </p:sp>
      <p:sp>
        <p:nvSpPr>
          <p:cNvPr id="339" name="Text Box 3"/>
          <p:cNvSpPr txBox="1">
            <a:spLocks noChangeArrowheads="1"/>
          </p:cNvSpPr>
          <p:nvPr/>
        </p:nvSpPr>
        <p:spPr bwMode="auto">
          <a:xfrm>
            <a:off x="2458147" y="887698"/>
            <a:ext cx="2420957" cy="1169551"/>
          </a:xfrm>
          <a:prstGeom prst="rect">
            <a:avLst/>
          </a:prstGeom>
          <a:noFill/>
          <a:ln w="9525">
            <a:noFill/>
            <a:miter lim="800000"/>
            <a:headEnd/>
            <a:tailEnd/>
          </a:ln>
          <a:effectLst>
            <a:glow rad="101600">
              <a:schemeClr val="accent4">
                <a:lumMod val="65000"/>
                <a:lumOff val="35000"/>
                <a:alpha val="60000"/>
              </a:schemeClr>
            </a:glow>
          </a:effectLst>
        </p:spPr>
        <p:txBody>
          <a:bodyPr wrap="square">
            <a:spAutoFit/>
          </a:bodyPr>
          <a:lstStyle/>
          <a:p>
            <a:pPr marL="112713" indent="4763" algn="ctr" defTabSz="457200" eaLnBrk="0" hangingPunct="0">
              <a:defRPr/>
            </a:pPr>
            <a:r>
              <a:rPr lang="en-US" sz="1400" b="1" dirty="0">
                <a:solidFill>
                  <a:prstClr val="black"/>
                </a:solidFill>
                <a:latin typeface="Arial "/>
                <a:cs typeface="Arial" pitchFamily="34" charset="0"/>
              </a:rPr>
              <a:t>Completion of the </a:t>
            </a:r>
          </a:p>
          <a:p>
            <a:pPr marL="112713" indent="4763" algn="ctr" defTabSz="457200" eaLnBrk="0" hangingPunct="0">
              <a:defRPr/>
            </a:pPr>
            <a:r>
              <a:rPr lang="en-US" sz="1400" b="1" dirty="0">
                <a:solidFill>
                  <a:prstClr val="black"/>
                </a:solidFill>
                <a:latin typeface="Arial "/>
                <a:cs typeface="Arial" pitchFamily="34" charset="0"/>
              </a:rPr>
              <a:t>12 GeV CEBAF Upgrade was ranked the highest priority in the 2007   NSAC Long Range Plan.</a:t>
            </a:r>
          </a:p>
        </p:txBody>
      </p:sp>
      <p:sp>
        <p:nvSpPr>
          <p:cNvPr id="344" name="Rectangle 336"/>
          <p:cNvSpPr>
            <a:spLocks noChangeArrowheads="1"/>
          </p:cNvSpPr>
          <p:nvPr/>
        </p:nvSpPr>
        <p:spPr bwMode="auto">
          <a:xfrm>
            <a:off x="5127625" y="865646"/>
            <a:ext cx="3978275"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defTabSz="457200" eaLnBrk="1" hangingPunct="1">
              <a:lnSpc>
                <a:spcPct val="90000"/>
              </a:lnSpc>
              <a:buFontTx/>
              <a:buNone/>
            </a:pPr>
            <a:r>
              <a:rPr lang="en-US" altLang="en-US" sz="1400" i="1" dirty="0">
                <a:solidFill>
                  <a:srgbClr val="313EBD"/>
                </a:solidFill>
              </a:rPr>
              <a:t>Upgrade is designed to build on existing facility: vast majority of accelerator and experimental equipment have continued use.</a:t>
            </a:r>
          </a:p>
        </p:txBody>
      </p:sp>
      <p:sp>
        <p:nvSpPr>
          <p:cNvPr id="345" name="Text Box 30"/>
          <p:cNvSpPr txBox="1">
            <a:spLocks noChangeArrowheads="1"/>
          </p:cNvSpPr>
          <p:nvPr/>
        </p:nvSpPr>
        <p:spPr bwMode="auto">
          <a:xfrm>
            <a:off x="40337" y="5848773"/>
            <a:ext cx="3361547" cy="523220"/>
          </a:xfrm>
          <a:prstGeom prst="rect">
            <a:avLst/>
          </a:prstGeom>
          <a:noFill/>
          <a:ln w="12700">
            <a:noFill/>
            <a:miter lim="800000"/>
            <a:headEnd/>
            <a:tailEnd/>
          </a:ln>
        </p:spPr>
        <p:txBody>
          <a:bodyPr wrap="square">
            <a:spAutoFit/>
          </a:bodyPr>
          <a:lstStyle/>
          <a:p>
            <a:pPr defTabSz="457200" eaLnBrk="0" hangingPunct="0">
              <a:defRPr/>
            </a:pPr>
            <a:r>
              <a:rPr lang="en-US" sz="1400" b="1" i="1" dirty="0">
                <a:solidFill>
                  <a:srgbClr val="313EBD"/>
                </a:solidFill>
                <a:latin typeface="Arial" panose="020B0604020202020204" pitchFamily="34" charset="0"/>
                <a:cs typeface="Arial" panose="020B0604020202020204" pitchFamily="34" charset="0"/>
              </a:rPr>
              <a:t>Maintain capability to deliver lower pass beam energies: 2.2, 4.4, 6.6….</a:t>
            </a:r>
          </a:p>
        </p:txBody>
      </p:sp>
      <p:grpSp>
        <p:nvGrpSpPr>
          <p:cNvPr id="347" name="Group 346"/>
          <p:cNvGrpSpPr/>
          <p:nvPr/>
        </p:nvGrpSpPr>
        <p:grpSpPr>
          <a:xfrm>
            <a:off x="4079871" y="4888765"/>
            <a:ext cx="5064129" cy="1460176"/>
            <a:chOff x="184346" y="1192779"/>
            <a:chExt cx="5064129" cy="1460176"/>
          </a:xfrm>
          <a:effectLst/>
        </p:grpSpPr>
        <p:sp>
          <p:nvSpPr>
            <p:cNvPr id="348" name="Rectangle 347"/>
            <p:cNvSpPr/>
            <p:nvPr/>
          </p:nvSpPr>
          <p:spPr bwMode="auto">
            <a:xfrm>
              <a:off x="194455" y="1192779"/>
              <a:ext cx="4979517" cy="1460176"/>
            </a:xfrm>
            <a:prstGeom prst="rect">
              <a:avLst/>
            </a:prstGeom>
            <a:solidFill>
              <a:srgbClr val="FFEDC9"/>
            </a:solidFill>
            <a:ln w="19050" cap="flat" cmpd="sng" algn="ctr">
              <a:solidFill>
                <a:schemeClr val="tx1"/>
              </a:solidFill>
              <a:prstDash val="solid"/>
              <a:round/>
              <a:headEnd type="none" w="med" len="med"/>
              <a:tailEnd type="none" w="med" len="med"/>
            </a:ln>
            <a:effectLst>
              <a:glow rad="101600">
                <a:schemeClr val="accent4">
                  <a:lumMod val="65000"/>
                  <a:lumOff val="35000"/>
                  <a:alpha val="60000"/>
                </a:schemeClr>
              </a:glow>
            </a:effectLst>
          </p:spPr>
          <p:txBody>
            <a:bodyPr/>
            <a:lstStyle/>
            <a:p>
              <a:pPr defTabSz="457200" eaLnBrk="0" hangingPunct="0">
                <a:defRPr/>
              </a:pPr>
              <a:endParaRPr lang="en-US" sz="2400" dirty="0">
                <a:solidFill>
                  <a:srgbClr val="000000"/>
                </a:solidFill>
                <a:latin typeface="Arial" charset="0"/>
              </a:endParaRPr>
            </a:p>
          </p:txBody>
        </p:sp>
        <p:sp>
          <p:nvSpPr>
            <p:cNvPr id="349" name="Text Box 3"/>
            <p:cNvSpPr txBox="1">
              <a:spLocks noChangeArrowheads="1"/>
            </p:cNvSpPr>
            <p:nvPr/>
          </p:nvSpPr>
          <p:spPr bwMode="auto">
            <a:xfrm>
              <a:off x="184346" y="1244788"/>
              <a:ext cx="5064129" cy="1354217"/>
            </a:xfrm>
            <a:prstGeom prst="rect">
              <a:avLst/>
            </a:prstGeom>
            <a:noFill/>
            <a:ln w="9525">
              <a:noFill/>
              <a:miter lim="800000"/>
              <a:headEnd/>
              <a:tailEnd/>
            </a:ln>
          </p:spPr>
          <p:txBody>
            <a:bodyPr wrap="square">
              <a:spAutoFit/>
            </a:bodyPr>
            <a:lstStyle/>
            <a:p>
              <a:pPr defTabSz="457200" eaLnBrk="0" hangingPunct="0">
                <a:defRPr/>
              </a:pPr>
              <a:r>
                <a:rPr lang="en-US" b="1" u="sng" dirty="0">
                  <a:solidFill>
                    <a:srgbClr val="000000"/>
                  </a:solidFill>
                  <a:latin typeface="Arial" panose="020B0604020202020204" pitchFamily="34" charset="0"/>
                  <a:cs typeface="Arial" panose="020B0604020202020204" pitchFamily="34" charset="0"/>
                </a:rPr>
                <a:t>Project Scope </a:t>
              </a:r>
              <a:r>
                <a:rPr lang="en-US" sz="1600" b="1" u="sng" dirty="0">
                  <a:solidFill>
                    <a:srgbClr val="008000"/>
                  </a:solidFill>
                  <a:latin typeface="Arial" panose="020B0604020202020204" pitchFamily="34" charset="0"/>
                  <a:cs typeface="Arial" panose="020B0604020202020204" pitchFamily="34" charset="0"/>
                </a:rPr>
                <a:t>(~</a:t>
              </a:r>
              <a:r>
                <a:rPr lang="en-US" sz="1600" b="1" u="sng" dirty="0" smtClean="0">
                  <a:solidFill>
                    <a:srgbClr val="008000"/>
                  </a:solidFill>
                  <a:latin typeface="Arial" panose="020B0604020202020204" pitchFamily="34" charset="0"/>
                  <a:cs typeface="Arial" panose="020B0604020202020204" pitchFamily="34" charset="0"/>
                </a:rPr>
                <a:t>96% </a:t>
              </a:r>
              <a:r>
                <a:rPr lang="en-US" sz="1600" b="1" u="sng" dirty="0">
                  <a:solidFill>
                    <a:srgbClr val="008000"/>
                  </a:solidFill>
                  <a:latin typeface="Arial" panose="020B0604020202020204" pitchFamily="34" charset="0"/>
                  <a:cs typeface="Arial" panose="020B0604020202020204" pitchFamily="34" charset="0"/>
                </a:rPr>
                <a:t>complete)</a:t>
              </a:r>
              <a:r>
                <a:rPr lang="en-US" b="1" dirty="0">
                  <a:solidFill>
                    <a:srgbClr val="000000"/>
                  </a:solidFill>
                  <a:latin typeface="Arial" panose="020B0604020202020204" pitchFamily="34" charset="0"/>
                  <a:cs typeface="Arial" panose="020B0604020202020204" pitchFamily="34" charset="0"/>
                </a:rPr>
                <a:t>: </a:t>
              </a:r>
            </a:p>
            <a:p>
              <a:pPr marL="91440" indent="-274320" defTabSz="457200" eaLnBrk="0" hangingPunct="0">
                <a:buFont typeface="Arial" pitchFamily="34" charset="0"/>
                <a:buChar char="•"/>
                <a:defRPr/>
              </a:pPr>
              <a:r>
                <a:rPr lang="en-US" sz="1600" b="1" dirty="0">
                  <a:solidFill>
                    <a:srgbClr val="000000"/>
                  </a:solidFill>
                  <a:latin typeface="Arial" panose="020B0604020202020204" pitchFamily="34" charset="0"/>
                  <a:cs typeface="Arial" panose="020B0604020202020204" pitchFamily="34" charset="0"/>
                </a:rPr>
                <a:t>Doubling the accelerator beam energy - </a:t>
              </a:r>
              <a:r>
                <a:rPr lang="en-US" sz="1600" b="1" dirty="0">
                  <a:solidFill>
                    <a:srgbClr val="009900"/>
                  </a:solidFill>
                  <a:latin typeface="Arial" panose="020B0604020202020204" pitchFamily="34" charset="0"/>
                  <a:cs typeface="Arial" panose="020B0604020202020204" pitchFamily="34" charset="0"/>
                </a:rPr>
                <a:t>DONE</a:t>
              </a:r>
            </a:p>
            <a:p>
              <a:pPr marL="91440" indent="-274320" defTabSz="457200" eaLnBrk="0" hangingPunct="0">
                <a:buFont typeface="Arial" pitchFamily="34" charset="0"/>
                <a:buChar char="•"/>
                <a:defRPr/>
              </a:pPr>
              <a:r>
                <a:rPr lang="en-US" sz="1600" b="1" dirty="0">
                  <a:solidFill>
                    <a:srgbClr val="000000"/>
                  </a:solidFill>
                  <a:latin typeface="Arial" panose="020B0604020202020204" pitchFamily="34" charset="0"/>
                  <a:cs typeface="Arial" panose="020B0604020202020204" pitchFamily="34" charset="0"/>
                </a:rPr>
                <a:t>New experimental Hall D and beam line - </a:t>
              </a:r>
              <a:r>
                <a:rPr lang="en-US" sz="1600" b="1" dirty="0">
                  <a:solidFill>
                    <a:srgbClr val="009900"/>
                  </a:solidFill>
                  <a:latin typeface="Arial" panose="020B0604020202020204" pitchFamily="34" charset="0"/>
                  <a:cs typeface="Arial" panose="020B0604020202020204" pitchFamily="34" charset="0"/>
                </a:rPr>
                <a:t>DONE</a:t>
              </a:r>
            </a:p>
            <a:p>
              <a:pPr marL="91440" indent="-274320" defTabSz="457200" eaLnBrk="0" hangingPunct="0">
                <a:buFont typeface="Arial" pitchFamily="34" charset="0"/>
                <a:buChar char="•"/>
                <a:defRPr/>
              </a:pPr>
              <a:r>
                <a:rPr lang="en-US" sz="1600" b="1" dirty="0">
                  <a:solidFill>
                    <a:srgbClr val="000000"/>
                  </a:solidFill>
                  <a:latin typeface="Arial" panose="020B0604020202020204" pitchFamily="34" charset="0"/>
                  <a:cs typeface="Arial" panose="020B0604020202020204" pitchFamily="34" charset="0"/>
                </a:rPr>
                <a:t>Civil construction including </a:t>
              </a:r>
              <a:r>
                <a:rPr lang="en-US" sz="1600" b="1" dirty="0">
                  <a:solidFill>
                    <a:srgbClr val="009900"/>
                  </a:solidFill>
                  <a:latin typeface="Arial" panose="020B0604020202020204" pitchFamily="34" charset="0"/>
                  <a:cs typeface="Arial" panose="020B0604020202020204" pitchFamily="34" charset="0"/>
                </a:rPr>
                <a:t>Utilities</a:t>
              </a:r>
              <a:r>
                <a:rPr lang="en-US" sz="1600" b="1" dirty="0">
                  <a:solidFill>
                    <a:srgbClr val="000000"/>
                  </a:solidFill>
                  <a:latin typeface="Arial" panose="020B0604020202020204" pitchFamily="34" charset="0"/>
                  <a:cs typeface="Arial" panose="020B0604020202020204" pitchFamily="34" charset="0"/>
                </a:rPr>
                <a:t> -  </a:t>
              </a:r>
              <a:r>
                <a:rPr lang="en-US" sz="1600" b="1" dirty="0" smtClean="0">
                  <a:solidFill>
                    <a:srgbClr val="009900"/>
                  </a:solidFill>
                  <a:latin typeface="Arial" panose="020B0604020202020204" pitchFamily="34" charset="0"/>
                  <a:cs typeface="Arial" panose="020B0604020202020204" pitchFamily="34" charset="0"/>
                </a:rPr>
                <a:t>99.7%</a:t>
              </a:r>
              <a:endParaRPr lang="en-US" sz="1600" b="1" dirty="0">
                <a:solidFill>
                  <a:srgbClr val="009900"/>
                </a:solidFill>
                <a:latin typeface="Arial" panose="020B0604020202020204" pitchFamily="34" charset="0"/>
                <a:cs typeface="Arial" panose="020B0604020202020204" pitchFamily="34" charset="0"/>
              </a:endParaRPr>
            </a:p>
            <a:p>
              <a:pPr marL="91440" indent="-274320" defTabSz="457200" eaLnBrk="0" hangingPunct="0">
                <a:buFont typeface="Arial" pitchFamily="34" charset="0"/>
                <a:buChar char="•"/>
                <a:defRPr/>
              </a:pPr>
              <a:r>
                <a:rPr lang="en-US" sz="1600" b="1" dirty="0">
                  <a:solidFill>
                    <a:srgbClr val="000000"/>
                  </a:solidFill>
                  <a:latin typeface="Arial" panose="020B0604020202020204" pitchFamily="34" charset="0"/>
                  <a:cs typeface="Arial" panose="020B0604020202020204" pitchFamily="34" charset="0"/>
                </a:rPr>
                <a:t>Upgrades to Experimental </a:t>
              </a:r>
              <a:r>
                <a:rPr lang="en-US" sz="1600" b="1" dirty="0">
                  <a:solidFill>
                    <a:srgbClr val="009900"/>
                  </a:solidFill>
                  <a:latin typeface="Arial" panose="020B0604020202020204" pitchFamily="34" charset="0"/>
                  <a:cs typeface="Arial" panose="020B0604020202020204" pitchFamily="34" charset="0"/>
                </a:rPr>
                <a:t>Halls B &amp; C </a:t>
              </a:r>
              <a:r>
                <a:rPr lang="en-US" sz="1600" b="1" dirty="0">
                  <a:solidFill>
                    <a:prstClr val="black"/>
                  </a:solidFill>
                  <a:latin typeface="Arial" panose="020B0604020202020204" pitchFamily="34" charset="0"/>
                  <a:cs typeface="Arial" panose="020B0604020202020204" pitchFamily="34" charset="0"/>
                </a:rPr>
                <a:t>-</a:t>
              </a:r>
              <a:r>
                <a:rPr lang="en-US" sz="1600" b="1" dirty="0">
                  <a:solidFill>
                    <a:srgbClr val="009900"/>
                  </a:solidFill>
                  <a:latin typeface="Arial" panose="020B0604020202020204" pitchFamily="34" charset="0"/>
                  <a:cs typeface="Arial" panose="020B0604020202020204" pitchFamily="34" charset="0"/>
                </a:rPr>
                <a:t>  ~</a:t>
              </a:r>
              <a:r>
                <a:rPr lang="en-US" sz="1600" b="1" dirty="0" smtClean="0">
                  <a:solidFill>
                    <a:srgbClr val="009900"/>
                  </a:solidFill>
                  <a:latin typeface="Arial" panose="020B0604020202020204" pitchFamily="34" charset="0"/>
                  <a:cs typeface="Arial" panose="020B0604020202020204" pitchFamily="34" charset="0"/>
                </a:rPr>
                <a:t>89% </a:t>
              </a:r>
              <a:endParaRPr lang="en-US" sz="1600" b="1" dirty="0">
                <a:solidFill>
                  <a:srgbClr val="009900"/>
                </a:solidFill>
                <a:latin typeface="Arial" panose="020B0604020202020204" pitchFamily="34" charset="0"/>
                <a:cs typeface="Arial" panose="020B0604020202020204" pitchFamily="34" charset="0"/>
              </a:endParaRPr>
            </a:p>
          </p:txBody>
        </p:sp>
      </p:grpSp>
      <p:sp>
        <p:nvSpPr>
          <p:cNvPr id="350" name="TextBox 349"/>
          <p:cNvSpPr txBox="1"/>
          <p:nvPr/>
        </p:nvSpPr>
        <p:spPr>
          <a:xfrm>
            <a:off x="7416316" y="4026635"/>
            <a:ext cx="1620957" cy="646331"/>
          </a:xfrm>
          <a:prstGeom prst="rect">
            <a:avLst/>
          </a:prstGeom>
          <a:solidFill>
            <a:srgbClr val="FFEDC9"/>
          </a:solidFill>
          <a:ln w="12700">
            <a:solidFill>
              <a:schemeClr val="tx1"/>
            </a:solidFill>
          </a:ln>
          <a:effectLst>
            <a:outerShdw blurRad="63500" sx="102000" sy="102000" algn="ctr" rotWithShape="0">
              <a:prstClr val="black">
                <a:alpha val="40000"/>
              </a:prstClr>
            </a:outerShdw>
          </a:effectLst>
        </p:spPr>
        <p:txBody>
          <a:bodyPr wrap="none" rtlCol="0">
            <a:spAutoFit/>
          </a:bodyPr>
          <a:lstStyle/>
          <a:p>
            <a:pPr defTabSz="457200"/>
            <a:r>
              <a:rPr lang="en-US" dirty="0">
                <a:solidFill>
                  <a:prstClr val="black"/>
                </a:solidFill>
                <a:latin typeface="Arial" panose="020B0604020202020204" pitchFamily="34" charset="0"/>
                <a:cs typeface="Arial" panose="020B0604020202020204" pitchFamily="34" charset="0"/>
              </a:rPr>
              <a:t>TPC = $338M</a:t>
            </a:r>
          </a:p>
          <a:p>
            <a:pPr defTabSz="457200"/>
            <a:r>
              <a:rPr lang="en-US" b="1" dirty="0">
                <a:solidFill>
                  <a:srgbClr val="009900"/>
                </a:solidFill>
                <a:latin typeface="Arial" panose="020B0604020202020204" pitchFamily="34" charset="0"/>
                <a:cs typeface="Arial" panose="020B0604020202020204" pitchFamily="34" charset="0"/>
              </a:rPr>
              <a:t>ETC = </a:t>
            </a:r>
            <a:r>
              <a:rPr lang="en-US" dirty="0" smtClean="0">
                <a:solidFill>
                  <a:srgbClr val="009900"/>
                </a:solidFill>
                <a:latin typeface="Arial" panose="020B0604020202020204" pitchFamily="34" charset="0"/>
                <a:cs typeface="Arial" panose="020B0604020202020204" pitchFamily="34" charset="0"/>
              </a:rPr>
              <a:t>~</a:t>
            </a:r>
            <a:r>
              <a:rPr lang="en-US" b="1" dirty="0" smtClean="0">
                <a:solidFill>
                  <a:srgbClr val="009900"/>
                </a:solidFill>
                <a:latin typeface="Arial" panose="020B0604020202020204" pitchFamily="34" charset="0"/>
                <a:cs typeface="Arial" panose="020B0604020202020204" pitchFamily="34" charset="0"/>
              </a:rPr>
              <a:t>$15M</a:t>
            </a:r>
            <a:endParaRPr 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3367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0"/>
            <a:ext cx="8229600" cy="639762"/>
          </a:xfrm>
        </p:spPr>
        <p:txBody>
          <a:bodyPr>
            <a:normAutofit fontScale="90000"/>
          </a:bodyPr>
          <a:lstStyle/>
          <a:p>
            <a:r>
              <a:rPr lang="en-US" sz="3600" b="1" dirty="0" smtClean="0">
                <a:latin typeface="Arial" pitchFamily="34" charset="0"/>
                <a:cs typeface="Arial" pitchFamily="34" charset="0"/>
              </a:rPr>
              <a:t>PAC43</a:t>
            </a:r>
            <a:endParaRPr lang="en-US" sz="2200" b="0" dirty="0">
              <a:latin typeface="Arial" pitchFamily="34" charset="0"/>
              <a:cs typeface="Arial" pitchFamily="34" charset="0"/>
            </a:endParaRPr>
          </a:p>
        </p:txBody>
      </p:sp>
      <p:sp>
        <p:nvSpPr>
          <p:cNvPr id="5" name="TextBox 4"/>
          <p:cNvSpPr txBox="1"/>
          <p:nvPr/>
        </p:nvSpPr>
        <p:spPr>
          <a:xfrm>
            <a:off x="457200" y="900769"/>
            <a:ext cx="8458199" cy="5424562"/>
          </a:xfrm>
          <a:prstGeom prst="rect">
            <a:avLst/>
          </a:prstGeom>
          <a:noFill/>
        </p:spPr>
        <p:txBody>
          <a:bodyPr wrap="square" rtlCol="0">
            <a:spAutoFit/>
          </a:bodyPr>
          <a:lstStyle/>
          <a:p>
            <a:pPr lvl="0"/>
            <a:r>
              <a:rPr lang="en-US" sz="1750" b="1" dirty="0" smtClean="0">
                <a:latin typeface="Arial" panose="020B0604020202020204" pitchFamily="34" charset="0"/>
                <a:cs typeface="Arial" panose="020B0604020202020204" pitchFamily="34" charset="0"/>
              </a:rPr>
              <a:t>Scheduled for July 28-August 1</a:t>
            </a:r>
          </a:p>
          <a:p>
            <a:pPr lvl="0"/>
            <a:r>
              <a:rPr lang="en-US" sz="1750" b="1" dirty="0" smtClean="0">
                <a:latin typeface="Arial" panose="020B0604020202020204" pitchFamily="34" charset="0"/>
                <a:cs typeface="Arial" panose="020B0604020202020204" pitchFamily="34" charset="0"/>
              </a:rPr>
              <a:t>Proposals were due June 2</a:t>
            </a:r>
          </a:p>
          <a:p>
            <a:pPr lvl="0"/>
            <a:endParaRPr lang="en-US" sz="1050" dirty="0" smtClean="0"/>
          </a:p>
          <a:p>
            <a:pPr lvl="0"/>
            <a:endParaRPr lang="en-US" sz="1050" dirty="0" smtClean="0">
              <a:latin typeface="Arial" pitchFamily="34" charset="0"/>
              <a:cs typeface="Arial" pitchFamily="34" charset="0"/>
            </a:endParaRPr>
          </a:p>
          <a:p>
            <a:pPr lvl="0"/>
            <a:r>
              <a:rPr lang="en-US" sz="1750" b="1" u="sng" dirty="0" smtClean="0">
                <a:latin typeface="Arial" pitchFamily="34" charset="0"/>
                <a:cs typeface="Arial" pitchFamily="34" charset="0"/>
              </a:rPr>
              <a:t>Charge</a:t>
            </a:r>
            <a:r>
              <a:rPr lang="en-US" sz="1750" b="1" dirty="0" smtClean="0">
                <a:latin typeface="Arial" pitchFamily="34" charset="0"/>
                <a:cs typeface="Arial" pitchFamily="34" charset="0"/>
              </a:rPr>
              <a:t>:</a:t>
            </a:r>
            <a:endParaRPr lang="en-US" sz="1050" b="1" dirty="0" smtClean="0">
              <a:latin typeface="Arial" pitchFamily="34" charset="0"/>
              <a:cs typeface="Arial" pitchFamily="34" charset="0"/>
            </a:endParaRPr>
          </a:p>
          <a:p>
            <a:pPr lvl="0"/>
            <a:endParaRPr lang="en-US" sz="1050" b="1" dirty="0">
              <a:latin typeface="Arial" pitchFamily="34" charset="0"/>
              <a:cs typeface="Arial" pitchFamily="34" charset="0"/>
            </a:endParaRPr>
          </a:p>
          <a:p>
            <a:pPr lvl="0"/>
            <a:r>
              <a:rPr lang="en-US" sz="1750" dirty="0" smtClean="0">
                <a:latin typeface="Arial" pitchFamily="34" charset="0"/>
                <a:cs typeface="Arial" pitchFamily="34" charset="0"/>
              </a:rPr>
              <a:t>Review </a:t>
            </a:r>
            <a:r>
              <a:rPr lang="en-US" sz="1750" dirty="0">
                <a:latin typeface="Arial" pitchFamily="34" charset="0"/>
                <a:cs typeface="Arial" pitchFamily="34" charset="0"/>
              </a:rPr>
              <a:t>new proposals, previously conditionally approved proposals, and letters of </a:t>
            </a:r>
            <a:r>
              <a:rPr lang="en-US" sz="1750" dirty="0" smtClean="0">
                <a:latin typeface="Arial" pitchFamily="34" charset="0"/>
                <a:cs typeface="Arial" pitchFamily="34" charset="0"/>
              </a:rPr>
              <a:t>intent</a:t>
            </a:r>
            <a:r>
              <a:rPr lang="en-US" sz="1750" baseline="30000" dirty="0">
                <a:latin typeface="Arial" pitchFamily="34" charset="0"/>
                <a:cs typeface="Arial" pitchFamily="34" charset="0"/>
              </a:rPr>
              <a:t> </a:t>
            </a:r>
            <a:r>
              <a:rPr lang="en-US" sz="1750" dirty="0" smtClean="0">
                <a:latin typeface="Arial" pitchFamily="34" charset="0"/>
                <a:cs typeface="Arial" pitchFamily="34" charset="0"/>
              </a:rPr>
              <a:t>for </a:t>
            </a:r>
            <a:r>
              <a:rPr lang="en-US" sz="1750" dirty="0">
                <a:latin typeface="Arial" pitchFamily="34" charset="0"/>
                <a:cs typeface="Arial" pitchFamily="34" charset="0"/>
              </a:rPr>
              <a:t>experiments that will utilize the 12 </a:t>
            </a:r>
            <a:r>
              <a:rPr lang="en-US" sz="1750" dirty="0" err="1">
                <a:latin typeface="Arial" pitchFamily="34" charset="0"/>
                <a:cs typeface="Arial" pitchFamily="34" charset="0"/>
              </a:rPr>
              <a:t>GeV</a:t>
            </a:r>
            <a:r>
              <a:rPr lang="en-US" sz="1750" dirty="0">
                <a:latin typeface="Arial" pitchFamily="34" charset="0"/>
                <a:cs typeface="Arial" pitchFamily="34" charset="0"/>
              </a:rPr>
              <a:t> upgrade of CEBAF and provide advice on their </a:t>
            </a:r>
            <a:r>
              <a:rPr lang="en-US" sz="1750" dirty="0" smtClean="0">
                <a:latin typeface="Arial" pitchFamily="34" charset="0"/>
                <a:cs typeface="Arial" pitchFamily="34" charset="0"/>
              </a:rPr>
              <a:t>scientific </a:t>
            </a:r>
            <a:r>
              <a:rPr lang="en-US" sz="1750" dirty="0">
                <a:latin typeface="Arial" pitchFamily="34" charset="0"/>
                <a:cs typeface="Arial" pitchFamily="34" charset="0"/>
              </a:rPr>
              <a:t>merit, technical feasibility and resource requirements.</a:t>
            </a:r>
          </a:p>
          <a:p>
            <a:r>
              <a:rPr lang="en-US" sz="1750" dirty="0">
                <a:latin typeface="Arial" pitchFamily="34" charset="0"/>
                <a:cs typeface="Arial" pitchFamily="34" charset="0"/>
              </a:rPr>
              <a:t> </a:t>
            </a:r>
          </a:p>
          <a:p>
            <a:pPr lvl="0"/>
            <a:r>
              <a:rPr lang="en-US" sz="1750" dirty="0" smtClean="0">
                <a:latin typeface="Arial" pitchFamily="34" charset="0"/>
                <a:cs typeface="Arial" pitchFamily="34" charset="0"/>
              </a:rPr>
              <a:t>Identify </a:t>
            </a:r>
            <a:r>
              <a:rPr lang="en-US" sz="1750" dirty="0">
                <a:latin typeface="Arial" pitchFamily="34" charset="0"/>
                <a:cs typeface="Arial" pitchFamily="34" charset="0"/>
              </a:rPr>
              <a:t>proposals </a:t>
            </a:r>
            <a:r>
              <a:rPr lang="en-US" sz="1750" dirty="0" smtClean="0">
                <a:latin typeface="Arial" pitchFamily="34" charset="0"/>
                <a:cs typeface="Arial" pitchFamily="34" charset="0"/>
              </a:rPr>
              <a:t>that </a:t>
            </a:r>
            <a:r>
              <a:rPr lang="en-US" sz="1750" dirty="0">
                <a:latin typeface="Arial" pitchFamily="34" charset="0"/>
                <a:cs typeface="Arial" pitchFamily="34" charset="0"/>
              </a:rPr>
              <a:t>represent high quality physics </a:t>
            </a:r>
            <a:r>
              <a:rPr lang="en-US" sz="1750" dirty="0" smtClean="0">
                <a:latin typeface="Arial" pitchFamily="34" charset="0"/>
                <a:cs typeface="Arial" pitchFamily="34" charset="0"/>
              </a:rPr>
              <a:t>within </a:t>
            </a:r>
            <a:r>
              <a:rPr lang="en-US" sz="1750" dirty="0">
                <a:latin typeface="Arial" pitchFamily="34" charset="0"/>
                <a:cs typeface="Arial" pitchFamily="34" charset="0"/>
              </a:rPr>
              <a:t>the range of scientific importance represented by the previously approved </a:t>
            </a:r>
            <a:r>
              <a:rPr lang="en-US" sz="1750" dirty="0" smtClean="0">
                <a:latin typeface="Arial" pitchFamily="34" charset="0"/>
                <a:cs typeface="Arial" pitchFamily="34" charset="0"/>
              </a:rPr>
              <a:t> 12 </a:t>
            </a:r>
            <a:r>
              <a:rPr lang="en-US" sz="1750" dirty="0">
                <a:latin typeface="Arial" pitchFamily="34" charset="0"/>
                <a:cs typeface="Arial" pitchFamily="34" charset="0"/>
              </a:rPr>
              <a:t>GeV </a:t>
            </a:r>
            <a:r>
              <a:rPr lang="en-US" sz="1750" dirty="0" smtClean="0">
                <a:latin typeface="Arial" pitchFamily="34" charset="0"/>
                <a:cs typeface="Arial" pitchFamily="34" charset="0"/>
              </a:rPr>
              <a:t>proposals and </a:t>
            </a:r>
            <a:r>
              <a:rPr lang="en-US" sz="1750" dirty="0">
                <a:latin typeface="Arial" pitchFamily="34" charset="0"/>
                <a:cs typeface="Arial" pitchFamily="34" charset="0"/>
              </a:rPr>
              <a:t>recommend for </a:t>
            </a:r>
            <a:r>
              <a:rPr lang="en-US" sz="1750" dirty="0">
                <a:solidFill>
                  <a:srgbClr val="C00000"/>
                </a:solidFill>
                <a:latin typeface="Arial" pitchFamily="34" charset="0"/>
                <a:cs typeface="Arial" pitchFamily="34" charset="0"/>
              </a:rPr>
              <a:t>approval</a:t>
            </a:r>
            <a:r>
              <a:rPr lang="en-US" sz="1750" dirty="0" smtClean="0">
                <a:latin typeface="Arial" pitchFamily="34" charset="0"/>
                <a:cs typeface="Arial" pitchFamily="34" charset="0"/>
              </a:rPr>
              <a:t>. </a:t>
            </a:r>
          </a:p>
          <a:p>
            <a:pPr lvl="0"/>
            <a:r>
              <a:rPr lang="en-US" sz="1750" dirty="0" smtClean="0">
                <a:latin typeface="Arial" pitchFamily="34" charset="0"/>
                <a:cs typeface="Arial" pitchFamily="34" charset="0"/>
              </a:rPr>
              <a:t>	</a:t>
            </a:r>
          </a:p>
          <a:p>
            <a:pPr lvl="0"/>
            <a:r>
              <a:rPr lang="en-US" sz="1750" dirty="0" smtClean="0">
                <a:latin typeface="Arial" pitchFamily="34" charset="0"/>
                <a:cs typeface="Arial" pitchFamily="34" charset="0"/>
              </a:rPr>
              <a:t>Also provide a recommendation on scientific rating and beam time allocation for proposals newly recommended for approval.</a:t>
            </a:r>
          </a:p>
          <a:p>
            <a:pPr lvl="0"/>
            <a:endParaRPr lang="en-US" sz="1750" dirty="0">
              <a:latin typeface="Arial" pitchFamily="34" charset="0"/>
              <a:cs typeface="Arial" pitchFamily="34" charset="0"/>
            </a:endParaRPr>
          </a:p>
          <a:p>
            <a:pPr lvl="0"/>
            <a:r>
              <a:rPr lang="en-US" sz="1750" dirty="0" smtClean="0">
                <a:latin typeface="Arial" pitchFamily="34" charset="0"/>
                <a:cs typeface="Arial" pitchFamily="34" charset="0"/>
              </a:rPr>
              <a:t>Identify </a:t>
            </a:r>
            <a:r>
              <a:rPr lang="en-US" sz="1750" dirty="0">
                <a:latin typeface="Arial" pitchFamily="34" charset="0"/>
                <a:cs typeface="Arial" pitchFamily="34" charset="0"/>
              </a:rPr>
              <a:t>other proposals with physics that have the potential for falling into </a:t>
            </a:r>
            <a:r>
              <a:rPr lang="en-US" sz="1750" dirty="0" smtClean="0">
                <a:latin typeface="Arial" pitchFamily="34" charset="0"/>
                <a:cs typeface="Arial" pitchFamily="34" charset="0"/>
              </a:rPr>
              <a:t>this category pending </a:t>
            </a:r>
            <a:r>
              <a:rPr lang="en-US" sz="1750" dirty="0">
                <a:latin typeface="Arial" pitchFamily="34" charset="0"/>
                <a:cs typeface="Arial" pitchFamily="34" charset="0"/>
              </a:rPr>
              <a:t>clarification of scientific and/or technical issues and recommend </a:t>
            </a:r>
            <a:r>
              <a:rPr lang="en-US" sz="1750" dirty="0" smtClean="0">
                <a:latin typeface="Arial" pitchFamily="34" charset="0"/>
                <a:cs typeface="Arial" pitchFamily="34" charset="0"/>
              </a:rPr>
              <a:t>for </a:t>
            </a:r>
            <a:r>
              <a:rPr lang="en-US" sz="1750" dirty="0" smtClean="0">
                <a:solidFill>
                  <a:srgbClr val="C00000"/>
                </a:solidFill>
                <a:latin typeface="Arial" pitchFamily="34" charset="0"/>
                <a:cs typeface="Arial" pitchFamily="34" charset="0"/>
              </a:rPr>
              <a:t>conditional approval</a:t>
            </a:r>
            <a:r>
              <a:rPr lang="en-US" sz="1750" dirty="0">
                <a:solidFill>
                  <a:srgbClr val="C00000"/>
                </a:solidFill>
                <a:latin typeface="Arial" pitchFamily="34" charset="0"/>
                <a:cs typeface="Arial" pitchFamily="34" charset="0"/>
              </a:rPr>
              <a:t>. </a:t>
            </a:r>
            <a:r>
              <a:rPr lang="en-US" sz="1750" dirty="0">
                <a:latin typeface="Arial" pitchFamily="34" charset="0"/>
                <a:cs typeface="Arial" pitchFamily="34" charset="0"/>
              </a:rPr>
              <a:t>Provide comments on technical and scientific issues that should </a:t>
            </a:r>
            <a:r>
              <a:rPr lang="en-US" sz="1750" dirty="0" smtClean="0">
                <a:latin typeface="Arial" pitchFamily="34" charset="0"/>
                <a:cs typeface="Arial" pitchFamily="34" charset="0"/>
              </a:rPr>
              <a:t>be addressed </a:t>
            </a:r>
            <a:r>
              <a:rPr lang="en-US" sz="1750" dirty="0">
                <a:latin typeface="Arial" pitchFamily="34" charset="0"/>
                <a:cs typeface="Arial" pitchFamily="34" charset="0"/>
              </a:rPr>
              <a:t>by the proponents prior to review at a future PAC</a:t>
            </a:r>
            <a:r>
              <a:rPr lang="en-US" sz="1750" dirty="0" smtClean="0">
                <a:latin typeface="Arial" pitchFamily="34" charset="0"/>
                <a:cs typeface="Arial" pitchFamily="34" charset="0"/>
              </a:rPr>
              <a:t>.</a:t>
            </a:r>
          </a:p>
        </p:txBody>
      </p:sp>
      <p:sp>
        <p:nvSpPr>
          <p:cNvPr id="2" name="TextBox 1"/>
          <p:cNvSpPr txBox="1"/>
          <p:nvPr/>
        </p:nvSpPr>
        <p:spPr>
          <a:xfrm>
            <a:off x="4114800" y="919632"/>
            <a:ext cx="3235181" cy="1015663"/>
          </a:xfrm>
          <a:prstGeom prst="rect">
            <a:avLst/>
          </a:prstGeom>
          <a:noFill/>
          <a:ln w="25400">
            <a:solidFill>
              <a:srgbClr val="C00000"/>
            </a:solidFill>
          </a:ln>
        </p:spPr>
        <p:txBody>
          <a:bodyPr wrap="none" rtlCol="0">
            <a:spAutoFit/>
          </a:bodyPr>
          <a:lstStyle/>
          <a:p>
            <a:r>
              <a:rPr lang="en-US" sz="2000" dirty="0">
                <a:solidFill>
                  <a:srgbClr val="002060"/>
                </a:solidFill>
                <a:latin typeface="Arial" pitchFamily="34" charset="0"/>
                <a:cs typeface="Arial" pitchFamily="34" charset="0"/>
              </a:rPr>
              <a:t>8</a:t>
            </a:r>
            <a:r>
              <a:rPr lang="en-US" sz="2000" dirty="0" smtClean="0">
                <a:solidFill>
                  <a:srgbClr val="002060"/>
                </a:solidFill>
                <a:latin typeface="Arial" pitchFamily="34" charset="0"/>
                <a:cs typeface="Arial" pitchFamily="34" charset="0"/>
              </a:rPr>
              <a:t> new proposals</a:t>
            </a:r>
          </a:p>
          <a:p>
            <a:r>
              <a:rPr lang="en-US" sz="2000" dirty="0">
                <a:solidFill>
                  <a:srgbClr val="002060"/>
                </a:solidFill>
                <a:latin typeface="Arial" pitchFamily="34" charset="0"/>
                <a:cs typeface="Arial" pitchFamily="34" charset="0"/>
              </a:rPr>
              <a:t>2</a:t>
            </a:r>
            <a:r>
              <a:rPr lang="en-US" sz="2000" dirty="0" smtClean="0">
                <a:solidFill>
                  <a:srgbClr val="002060"/>
                </a:solidFill>
                <a:latin typeface="Arial" pitchFamily="34" charset="0"/>
                <a:cs typeface="Arial" pitchFamily="34" charset="0"/>
              </a:rPr>
              <a:t> new parallel experiments</a:t>
            </a:r>
          </a:p>
          <a:p>
            <a:r>
              <a:rPr lang="en-US" sz="2000" dirty="0">
                <a:solidFill>
                  <a:srgbClr val="002060"/>
                </a:solidFill>
                <a:latin typeface="Arial" pitchFamily="34" charset="0"/>
                <a:cs typeface="Arial" pitchFamily="34" charset="0"/>
              </a:rPr>
              <a:t>7</a:t>
            </a:r>
            <a:r>
              <a:rPr lang="en-US" sz="2000" dirty="0" smtClean="0">
                <a:solidFill>
                  <a:srgbClr val="002060"/>
                </a:solidFill>
                <a:latin typeface="Arial" pitchFamily="34" charset="0"/>
                <a:cs typeface="Arial" pitchFamily="34" charset="0"/>
              </a:rPr>
              <a:t> Letters of Intent </a:t>
            </a:r>
          </a:p>
        </p:txBody>
      </p:sp>
    </p:spTree>
    <p:extLst>
      <p:ext uri="{BB962C8B-B14F-4D97-AF65-F5344CB8AC3E}">
        <p14:creationId xmlns:p14="http://schemas.microsoft.com/office/powerpoint/2010/main" val="2807215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PAC43 Call for Proposals</a:t>
            </a:r>
            <a:endParaRPr lang="en-US" dirty="0"/>
          </a:p>
        </p:txBody>
      </p:sp>
      <p:sp>
        <p:nvSpPr>
          <p:cNvPr id="4" name="Content Placeholder 3"/>
          <p:cNvSpPr>
            <a:spLocks noGrp="1"/>
          </p:cNvSpPr>
          <p:nvPr>
            <p:ph idx="1"/>
          </p:nvPr>
        </p:nvSpPr>
        <p:spPr/>
        <p:txBody>
          <a:bodyPr/>
          <a:lstStyle/>
          <a:p>
            <a:pPr marL="0" indent="0">
              <a:buNone/>
            </a:pPr>
            <a:r>
              <a:rPr lang="en-US" dirty="0"/>
              <a:t>As we started with PAC40, the Hall B collaboration should submit proposals for complete run groups at one PAC meeting, where all of the anticipated physics associated with the proposed run group will be considered. Each run group can submit up to 4 individual proposals (up to 3 physics topics plus 1 summary of additional topics) and will be granted a maximum of 4 presentations corresponding to these proposals. The PAC may consider each of these for grading, but will attempt to provide an common assessment of the whole run group. New experimental proposals that run in parallel with previously approved run groups should be considered internally by the CLAS collaboration. It is also requested that documentation (e.g., proposal and report) from the internal review be submitted to the PAC for their information. A CLAS representative will have the opportunity to report on these to the PAC, and the PAC will then provide comments on them in its report. Proposed parallel running in other halls should be handled in a similar fashion.</a:t>
            </a:r>
          </a:p>
        </p:txBody>
      </p:sp>
    </p:spTree>
    <p:extLst>
      <p:ext uri="{BB962C8B-B14F-4D97-AF65-F5344CB8AC3E}">
        <p14:creationId xmlns:p14="http://schemas.microsoft.com/office/powerpoint/2010/main" val="67384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871538" y="76200"/>
            <a:ext cx="7434262" cy="592137"/>
          </a:xfrm>
        </p:spPr>
        <p:txBody>
          <a:bodyPr/>
          <a:lstStyle/>
          <a:p>
            <a:r>
              <a:rPr lang="en-US" altLang="en-US" smtClean="0"/>
              <a:t>PAC43 Results</a:t>
            </a:r>
          </a:p>
        </p:txBody>
      </p:sp>
      <p:graphicFrame>
        <p:nvGraphicFramePr>
          <p:cNvPr id="5" name="Table 4"/>
          <p:cNvGraphicFramePr>
            <a:graphicFrameLocks noGrp="1"/>
          </p:cNvGraphicFramePr>
          <p:nvPr/>
        </p:nvGraphicFramePr>
        <p:xfrm>
          <a:off x="381000" y="1066800"/>
          <a:ext cx="8297863" cy="5081587"/>
        </p:xfrm>
        <a:graphic>
          <a:graphicData uri="http://schemas.openxmlformats.org/drawingml/2006/table">
            <a:tbl>
              <a:tblPr/>
              <a:tblGrid>
                <a:gridCol w="838238"/>
                <a:gridCol w="3039825"/>
                <a:gridCol w="990645"/>
                <a:gridCol w="457221"/>
                <a:gridCol w="838238"/>
                <a:gridCol w="685831"/>
                <a:gridCol w="762034"/>
                <a:gridCol w="685831"/>
              </a:tblGrid>
              <a:tr h="556264">
                <a:tc>
                  <a:txBody>
                    <a:bodyPr/>
                    <a:lstStyle/>
                    <a:p>
                      <a:pPr algn="ctr" fontAlgn="ctr"/>
                      <a:r>
                        <a:rPr lang="en-US" sz="1200" b="1" i="0" u="none" strike="noStrike" dirty="0">
                          <a:solidFill>
                            <a:srgbClr val="000000"/>
                          </a:solidFill>
                          <a:latin typeface="Arial Narrow"/>
                        </a:rPr>
                        <a:t>NUMBER</a:t>
                      </a:r>
                    </a:p>
                  </a:txBody>
                  <a:tcPr marL="7620" marR="7620" marT="7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1"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Arial Narrow"/>
                        </a:rPr>
                        <a:t>TITLE</a:t>
                      </a:r>
                    </a:p>
                  </a:txBody>
                  <a:tcPr marL="7620" marR="7620" marT="7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4300" marR="0" lvl="1" indent="0" algn="ctr" defTabSz="914400"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Arial Narrow"/>
                        </a:rPr>
                        <a:t>CONTACT PERSON</a:t>
                      </a:r>
                    </a:p>
                    <a:p>
                      <a:pPr marL="114300" lvl="1" indent="0" algn="ctr" fontAlgn="t">
                        <a:tabLst/>
                      </a:pPr>
                      <a:endParaRPr lang="en-US" sz="1200" b="1" i="0" u="none" strike="noStrike" dirty="0">
                        <a:solidFill>
                          <a:srgbClr val="000000"/>
                        </a:solidFill>
                        <a:latin typeface="Arial Narrow"/>
                      </a:endParaRPr>
                    </a:p>
                  </a:txBody>
                  <a:tcPr marL="7620" marR="7620" marT="76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latin typeface="Arial Narrow"/>
                        </a:rPr>
                        <a:t>HALL</a:t>
                      </a:r>
                    </a:p>
                  </a:txBody>
                  <a:tcPr marL="7620" marR="7620" marT="7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latin typeface="Arial Narrow"/>
                        </a:rPr>
                        <a:t>DAYS</a:t>
                      </a:r>
                      <a:br>
                        <a:rPr lang="en-US" sz="1200" b="1" i="0" u="none" strike="noStrike" dirty="0">
                          <a:solidFill>
                            <a:srgbClr val="000000"/>
                          </a:solidFill>
                          <a:latin typeface="Arial Narrow"/>
                        </a:rPr>
                      </a:br>
                      <a:r>
                        <a:rPr lang="en-US" sz="1200" b="1" i="0" u="none" strike="noStrike" dirty="0">
                          <a:solidFill>
                            <a:srgbClr val="000000"/>
                          </a:solidFill>
                          <a:latin typeface="Arial Narrow"/>
                        </a:rPr>
                        <a:t>REQUESTED</a:t>
                      </a:r>
                    </a:p>
                  </a:txBody>
                  <a:tcPr marL="7620" marR="7620" marT="76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FF0000"/>
                          </a:solidFill>
                          <a:latin typeface="Arial Narrow"/>
                        </a:rPr>
                        <a:t>DAYS</a:t>
                      </a:r>
                      <a:br>
                        <a:rPr lang="en-US" sz="1200" b="1" i="0" u="none" strike="noStrike" dirty="0">
                          <a:solidFill>
                            <a:srgbClr val="FF0000"/>
                          </a:solidFill>
                          <a:latin typeface="Arial Narrow"/>
                        </a:rPr>
                      </a:br>
                      <a:r>
                        <a:rPr lang="en-US" sz="1200" b="1" i="0" u="none" strike="noStrike" dirty="0">
                          <a:solidFill>
                            <a:srgbClr val="FF0000"/>
                          </a:solidFill>
                          <a:latin typeface="Arial Narrow"/>
                        </a:rPr>
                        <a:t>AWARDED</a:t>
                      </a:r>
                    </a:p>
                  </a:txBody>
                  <a:tcPr marL="7620" marR="7620" marT="76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FF0000"/>
                          </a:solidFill>
                          <a:latin typeface="Arial Narrow"/>
                        </a:rPr>
                        <a:t>SCIENTIFIC</a:t>
                      </a:r>
                      <a:br>
                        <a:rPr lang="en-US" sz="1200" b="1" i="0" u="none" strike="noStrike" dirty="0" smtClean="0">
                          <a:solidFill>
                            <a:srgbClr val="FF0000"/>
                          </a:solidFill>
                          <a:latin typeface="Arial Narrow"/>
                        </a:rPr>
                      </a:br>
                      <a:r>
                        <a:rPr lang="en-US" sz="1200" b="1" i="0" u="none" strike="noStrike" dirty="0" smtClean="0">
                          <a:solidFill>
                            <a:srgbClr val="FF0000"/>
                          </a:solidFill>
                          <a:latin typeface="Arial Narrow"/>
                        </a:rPr>
                        <a:t>RATE</a:t>
                      </a:r>
                    </a:p>
                    <a:p>
                      <a:pPr algn="ctr" fontAlgn="t"/>
                      <a:endParaRPr lang="en-US" sz="1200" b="1" i="0" u="none" strike="noStrike" dirty="0">
                        <a:solidFill>
                          <a:srgbClr val="000000"/>
                        </a:solidFill>
                        <a:latin typeface="Arial Narrow"/>
                      </a:endParaRPr>
                    </a:p>
                  </a:txBody>
                  <a:tcPr marL="7620" marR="7620" marT="76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Arial Narrow"/>
                        </a:rPr>
                        <a:t>PAC DECISION</a:t>
                      </a:r>
                    </a:p>
                    <a:p>
                      <a:pPr algn="ctr" fontAlgn="t"/>
                      <a:endParaRPr lang="en-US" sz="1200" b="1" i="0" u="none" strike="noStrike" dirty="0">
                        <a:solidFill>
                          <a:srgbClr val="FF0000"/>
                        </a:solidFill>
                        <a:latin typeface="Arial Narrow"/>
                      </a:endParaRPr>
                    </a:p>
                  </a:txBody>
                  <a:tcPr marL="7620" marR="7620" marT="76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4336">
                <a:tc>
                  <a:txBody>
                    <a:bodyPr/>
                    <a:lstStyle/>
                    <a:p>
                      <a:pPr algn="l" fontAlgn="b"/>
                      <a:r>
                        <a:rPr lang="en-US" sz="1200" b="0" i="0" u="none" strike="noStrike" dirty="0">
                          <a:solidFill>
                            <a:srgbClr val="000000"/>
                          </a:solidFill>
                          <a:effectLst/>
                          <a:latin typeface="Arial Narrow"/>
                        </a:rPr>
                        <a:t>PR12-15-001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Narrow"/>
                        </a:rPr>
                        <a:t>Measurement of the Generalized Polarizabilities of the Proton in Virtual Compton Scattering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N. </a:t>
                      </a:r>
                      <a:r>
                        <a:rPr lang="en-US" sz="1200" b="0" i="0" u="none" strike="noStrike" dirty="0" err="1">
                          <a:solidFill>
                            <a:srgbClr val="000000"/>
                          </a:solidFill>
                          <a:effectLst/>
                          <a:latin typeface="Arial Narrow"/>
                        </a:rPr>
                        <a:t>Sparveris</a:t>
                      </a:r>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smtClean="0">
                          <a:solidFill>
                            <a:srgbClr val="000000"/>
                          </a:solidFill>
                          <a:effectLst/>
                          <a:latin typeface="Arial Narrow"/>
                          <a:ea typeface="+mn-ea"/>
                          <a:cs typeface="+mn-cs"/>
                        </a:rPr>
                        <a:t>C2</a:t>
                      </a:r>
                      <a:endParaRPr lang="en-US" sz="1200" b="0" i="0" u="none" strike="noStrike" kern="1200" dirty="0">
                        <a:solidFill>
                          <a:srgbClr val="000000"/>
                        </a:solidFill>
                        <a:effectLst/>
                        <a:latin typeface="Arial Narrow"/>
                        <a:ea typeface="+mn-ea"/>
                        <a:cs typeface="+mn-c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3701">
                <a:tc>
                  <a:txBody>
                    <a:bodyPr/>
                    <a:lstStyle/>
                    <a:p>
                      <a:pPr algn="l" fontAlgn="b"/>
                      <a:r>
                        <a:rPr lang="en-US" sz="1200" b="0" i="0" u="none" strike="noStrike" dirty="0">
                          <a:solidFill>
                            <a:srgbClr val="000000"/>
                          </a:solidFill>
                          <a:effectLst/>
                          <a:latin typeface="Arial Narrow"/>
                        </a:rPr>
                        <a:t>PR12-15-002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Narrow"/>
                        </a:rPr>
                        <a:t>The sidereal time variations of the Lorentz force and maximum attainable speed of electrons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Narrow"/>
                        </a:rPr>
                        <a:t>B. </a:t>
                      </a:r>
                      <a:r>
                        <a:rPr lang="en-US" sz="1200" b="0" i="0" u="none" strike="noStrike" dirty="0" err="1">
                          <a:solidFill>
                            <a:srgbClr val="000000"/>
                          </a:solidFill>
                          <a:effectLst/>
                          <a:latin typeface="Arial Narrow"/>
                        </a:rPr>
                        <a:t>Wojtsekhowski</a:t>
                      </a:r>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err="1">
                          <a:solidFill>
                            <a:srgbClr val="000000"/>
                          </a:solidFill>
                          <a:effectLst/>
                          <a:latin typeface="Arial Narrow"/>
                        </a:rPr>
                        <a:t>Acc</a:t>
                      </a:r>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smtClean="0">
                          <a:solidFill>
                            <a:srgbClr val="000000"/>
                          </a:solidFill>
                          <a:effectLst/>
                          <a:latin typeface="Arial Narrow"/>
                          <a:ea typeface="+mn-ea"/>
                          <a:cs typeface="+mn-cs"/>
                        </a:rPr>
                        <a:t>Defer</a:t>
                      </a:r>
                      <a:endParaRPr lang="en-US" sz="1200" b="0" i="0" u="none" strike="noStrike" kern="1200" dirty="0">
                        <a:solidFill>
                          <a:srgbClr val="000000"/>
                        </a:solidFill>
                        <a:effectLst/>
                        <a:latin typeface="Arial Narrow"/>
                        <a:ea typeface="+mn-ea"/>
                        <a:cs typeface="+mn-c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9239">
                <a:tc>
                  <a:txBody>
                    <a:bodyPr/>
                    <a:lstStyle/>
                    <a:p>
                      <a:pPr algn="l" fontAlgn="b"/>
                      <a:r>
                        <a:rPr lang="en-US" sz="1200" b="0" i="0" u="none" strike="noStrike">
                          <a:solidFill>
                            <a:srgbClr val="000000"/>
                          </a:solidFill>
                          <a:effectLst/>
                          <a:latin typeface="Arial Narrow"/>
                        </a:rPr>
                        <a:t>PR12-15-003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Narrow"/>
                        </a:rPr>
                        <a:t>Polarization Observables in Wide-angle Compton Scattering at Photon Energies up to 8 GeV</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Narrow"/>
                        </a:rPr>
                        <a:t>B. </a:t>
                      </a:r>
                      <a:r>
                        <a:rPr lang="en-US" sz="1200" b="0" i="0" u="none" strike="noStrike" dirty="0" err="1" smtClean="0">
                          <a:solidFill>
                            <a:srgbClr val="000000"/>
                          </a:solidFill>
                          <a:effectLst/>
                          <a:latin typeface="Arial Narrow"/>
                        </a:rPr>
                        <a:t>Wojtsekhowski</a:t>
                      </a:r>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smtClean="0">
                          <a:solidFill>
                            <a:srgbClr val="000000"/>
                          </a:solidFill>
                          <a:effectLst/>
                          <a:latin typeface="Arial Narrow"/>
                          <a:ea typeface="+mn-ea"/>
                          <a:cs typeface="+mn-cs"/>
                        </a:rPr>
                        <a:t>Defer</a:t>
                      </a:r>
                      <a:endParaRPr lang="en-US" sz="1200" b="0" i="0" u="none" strike="noStrike" kern="1200" dirty="0">
                        <a:solidFill>
                          <a:srgbClr val="000000"/>
                        </a:solidFill>
                        <a:effectLst/>
                        <a:latin typeface="Arial Narrow"/>
                        <a:ea typeface="+mn-ea"/>
                        <a:cs typeface="+mn-c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086">
                <a:tc>
                  <a:txBody>
                    <a:bodyPr/>
                    <a:lstStyle/>
                    <a:p>
                      <a:pPr algn="l" fontAlgn="b"/>
                      <a:r>
                        <a:rPr lang="en-US" sz="1200" b="0" i="0" u="none" strike="noStrike">
                          <a:solidFill>
                            <a:srgbClr val="000000"/>
                          </a:solidFill>
                          <a:effectLst/>
                          <a:latin typeface="Arial Narrow"/>
                        </a:rPr>
                        <a:t>PR12-15-004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Narrow"/>
                        </a:rPr>
                        <a:t>Deeply virtual Compton scattering on the neutron with a longitudinally polarized deuteron target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Narrow"/>
                        </a:rPr>
                        <a:t>S. </a:t>
                      </a:r>
                      <a:r>
                        <a:rPr lang="en-US" sz="1200" b="0" i="0" u="none" strike="noStrike" dirty="0" err="1">
                          <a:solidFill>
                            <a:srgbClr val="000000"/>
                          </a:solidFill>
                          <a:effectLst/>
                          <a:latin typeface="Arial Narrow"/>
                        </a:rPr>
                        <a:t>Niccolai</a:t>
                      </a:r>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B</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125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smtClean="0">
                          <a:solidFill>
                            <a:srgbClr val="000000"/>
                          </a:solidFill>
                          <a:effectLst/>
                          <a:latin typeface="Arial Narrow"/>
                          <a:ea typeface="+mn-ea"/>
                          <a:cs typeface="+mn-cs"/>
                        </a:rPr>
                        <a:t>C2</a:t>
                      </a:r>
                      <a:endParaRPr lang="en-US" sz="1200" b="0" i="0" u="none" strike="noStrike" kern="1200" dirty="0">
                        <a:solidFill>
                          <a:srgbClr val="000000"/>
                        </a:solidFill>
                        <a:effectLst/>
                        <a:latin typeface="Arial Narrow"/>
                        <a:ea typeface="+mn-ea"/>
                        <a:cs typeface="+mn-c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2653">
                <a:tc>
                  <a:txBody>
                    <a:bodyPr/>
                    <a:lstStyle/>
                    <a:p>
                      <a:pPr algn="l" fontAlgn="b"/>
                      <a:r>
                        <a:rPr lang="en-US" sz="1200" b="0" i="0" u="none" strike="noStrike">
                          <a:solidFill>
                            <a:srgbClr val="000000"/>
                          </a:solidFill>
                          <a:effectLst/>
                          <a:latin typeface="Arial Narrow"/>
                        </a:rPr>
                        <a:t>PR12-15-005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Narrow"/>
                        </a:rPr>
                        <a:t>Measurements of the Quasi-Elastic and Elastic Deuteron Tensor Asymmetries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Narrow"/>
                        </a:rPr>
                        <a:t>E. </a:t>
                      </a:r>
                      <a:r>
                        <a:rPr lang="en-US" sz="1200" b="0" i="0" u="none" strike="noStrike" dirty="0">
                          <a:solidFill>
                            <a:srgbClr val="000000"/>
                          </a:solidFill>
                          <a:effectLst/>
                          <a:latin typeface="Arial Narrow"/>
                        </a:rPr>
                        <a:t>Long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44.3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Arial Narrow"/>
                          <a:ea typeface="+mn-ea"/>
                          <a:cs typeface="+mn-cs"/>
                        </a:rPr>
                        <a:t>C2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43">
                <a:tc>
                  <a:txBody>
                    <a:bodyPr/>
                    <a:lstStyle/>
                    <a:p>
                      <a:pPr algn="l" fontAlgn="b"/>
                      <a:r>
                        <a:rPr lang="en-US" sz="1200" b="0" i="0" u="none" strike="noStrike">
                          <a:solidFill>
                            <a:srgbClr val="000000"/>
                          </a:solidFill>
                          <a:effectLst/>
                          <a:latin typeface="Arial Narrow"/>
                        </a:rPr>
                        <a:t>PR12-15-006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Narrow"/>
                        </a:rPr>
                        <a:t>Measurement of Tagged Deep Inelastic Scattering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Narrow"/>
                        </a:rPr>
                        <a:t>C. </a:t>
                      </a:r>
                      <a:r>
                        <a:rPr lang="en-US" sz="1200" b="0" i="0" u="none" strike="noStrike" dirty="0">
                          <a:solidFill>
                            <a:srgbClr val="000000"/>
                          </a:solidFill>
                          <a:effectLst/>
                          <a:latin typeface="Arial Narrow"/>
                        </a:rPr>
                        <a:t>Keppel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FF0000"/>
                          </a:solidFill>
                          <a:effectLst/>
                          <a:latin typeface="Arial Narrow"/>
                        </a:rPr>
                        <a:t>27</a:t>
                      </a:r>
                      <a:endParaRPr lang="en-US" sz="1200" b="1" i="0" u="none" strike="noStrike" dirty="0">
                        <a:solidFill>
                          <a:srgbClr val="FF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FF0000"/>
                          </a:solidFill>
                          <a:effectLst/>
                          <a:latin typeface="Arial Narrow"/>
                        </a:rPr>
                        <a:t>A-</a:t>
                      </a:r>
                      <a:endParaRPr lang="en-US" sz="1200" b="1" i="0" u="none" strike="noStrike" dirty="0">
                        <a:solidFill>
                          <a:srgbClr val="FF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smtClean="0">
                          <a:solidFill>
                            <a:srgbClr val="000000"/>
                          </a:solidFill>
                          <a:effectLst/>
                          <a:latin typeface="Arial Narrow"/>
                          <a:ea typeface="+mn-ea"/>
                          <a:cs typeface="+mn-cs"/>
                        </a:rPr>
                        <a:t>C1</a:t>
                      </a:r>
                      <a:endParaRPr lang="en-US" sz="1200" b="0" i="0" u="none" strike="noStrike" kern="1200" dirty="0">
                        <a:solidFill>
                          <a:srgbClr val="000000"/>
                        </a:solidFill>
                        <a:effectLst/>
                        <a:latin typeface="Arial Narrow"/>
                        <a:ea typeface="+mn-ea"/>
                        <a:cs typeface="+mn-c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070">
                <a:tc>
                  <a:txBody>
                    <a:bodyPr/>
                    <a:lstStyle/>
                    <a:p>
                      <a:pPr algn="l" fontAlgn="b"/>
                      <a:r>
                        <a:rPr lang="en-US" sz="1200" b="0" i="0" u="none" strike="noStrike">
                          <a:solidFill>
                            <a:srgbClr val="000000"/>
                          </a:solidFill>
                          <a:effectLst/>
                          <a:latin typeface="Arial Narrow"/>
                        </a:rPr>
                        <a:t>PR12-15-007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Narrow"/>
                        </a:rPr>
                        <a:t>Measurements of the Charge and Magnetic Form Factors of the Triton at Large Momentum Transfers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Narrow"/>
                        </a:rPr>
                        <a:t>G. </a:t>
                      </a:r>
                      <a:r>
                        <a:rPr lang="en-US" sz="1200" b="0" i="0" u="none" strike="noStrike" dirty="0" err="1">
                          <a:solidFill>
                            <a:srgbClr val="000000"/>
                          </a:solidFill>
                          <a:effectLst/>
                          <a:latin typeface="Arial Narrow"/>
                        </a:rPr>
                        <a:t>Petratos</a:t>
                      </a:r>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smtClean="0">
                          <a:solidFill>
                            <a:srgbClr val="000000"/>
                          </a:solidFill>
                          <a:effectLst/>
                          <a:latin typeface="Arial Narrow"/>
                          <a:ea typeface="+mn-ea"/>
                          <a:cs typeface="+mn-cs"/>
                        </a:rPr>
                        <a:t>Defer</a:t>
                      </a:r>
                      <a:endParaRPr lang="en-US" sz="1200" b="0" i="0" u="none" strike="noStrike" kern="1200" dirty="0">
                        <a:solidFill>
                          <a:srgbClr val="000000"/>
                        </a:solidFill>
                        <a:effectLst/>
                        <a:latin typeface="Arial Narrow"/>
                        <a:ea typeface="+mn-ea"/>
                        <a:cs typeface="+mn-c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0310">
                <a:tc>
                  <a:txBody>
                    <a:bodyPr/>
                    <a:lstStyle/>
                    <a:p>
                      <a:pPr algn="l" fontAlgn="b"/>
                      <a:r>
                        <a:rPr lang="en-US" sz="1200" b="0" i="0" u="none" strike="noStrike">
                          <a:solidFill>
                            <a:srgbClr val="000000"/>
                          </a:solidFill>
                          <a:effectLst/>
                          <a:latin typeface="Arial Narrow"/>
                        </a:rPr>
                        <a:t>PR12-15-008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Narrow"/>
                        </a:rPr>
                        <a:t>A study of the Lambda-N interaction through the high precision spectroscopy of Lambda-</a:t>
                      </a:r>
                      <a:r>
                        <a:rPr lang="en-US" sz="1200" b="0" i="0" u="none" strike="noStrike" dirty="0" err="1">
                          <a:solidFill>
                            <a:srgbClr val="000000"/>
                          </a:solidFill>
                          <a:effectLst/>
                          <a:latin typeface="Arial Narrow"/>
                        </a:rPr>
                        <a:t>hypernuclei</a:t>
                      </a:r>
                      <a:r>
                        <a:rPr lang="en-US" sz="1200" b="0" i="0" u="none" strike="noStrike" dirty="0">
                          <a:solidFill>
                            <a:srgbClr val="000000"/>
                          </a:solidFill>
                          <a:effectLst/>
                          <a:latin typeface="Arial Narrow"/>
                        </a:rPr>
                        <a:t> with electron beam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Narrow"/>
                        </a:rPr>
                        <a:t>S. </a:t>
                      </a:r>
                      <a:r>
                        <a:rPr lang="en-US" sz="1200" b="0" i="0" u="none" strike="noStrike" dirty="0">
                          <a:solidFill>
                            <a:srgbClr val="000000"/>
                          </a:solidFill>
                          <a:effectLst/>
                          <a:latin typeface="Arial Narrow"/>
                        </a:rPr>
                        <a:t>N. Nakamura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smtClean="0">
                          <a:solidFill>
                            <a:srgbClr val="000000"/>
                          </a:solidFill>
                          <a:effectLst/>
                          <a:latin typeface="Arial Narrow"/>
                          <a:ea typeface="+mn-ea"/>
                          <a:cs typeface="+mn-cs"/>
                        </a:rPr>
                        <a:t>C2/D</a:t>
                      </a:r>
                      <a:endParaRPr lang="en-US" sz="1200" b="0" i="0" u="none" strike="noStrike" kern="1200" dirty="0" smtClean="0">
                        <a:solidFill>
                          <a:srgbClr val="000000"/>
                        </a:solidFill>
                        <a:effectLst/>
                        <a:latin typeface="Arial Narrow"/>
                        <a:ea typeface="+mn-ea"/>
                        <a:cs typeface="+mn-c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685">
                <a:tc>
                  <a:txBody>
                    <a:bodyPr/>
                    <a:lstStyle/>
                    <a:p>
                      <a:pPr algn="ctr" fontAlgn="b"/>
                      <a:endParaRPr lang="en-US" sz="1100" b="0" i="0" u="none" strike="noStrike" dirty="0">
                        <a:solidFill>
                          <a:srgbClr val="000000"/>
                        </a:solidFill>
                        <a:effectLst/>
                        <a:latin typeface="Arial Narrow"/>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Arial Narrow"/>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Arial Narrow"/>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Narrow"/>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0" i="0" u="none" strike="noStrike" dirty="0">
                        <a:solidFill>
                          <a:srgbClr val="000000"/>
                        </a:solidFill>
                        <a:effectLst/>
                        <a:latin typeface="Arial Narrow"/>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000" b="0" i="0" u="none" strike="noStrike" dirty="0">
                        <a:solidFill>
                          <a:srgbClr val="000000"/>
                        </a:solidFill>
                        <a:effectLst/>
                        <a:latin typeface="Arial Narrow"/>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Arial Narrow"/>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endParaRPr lang="en-US" sz="1100" b="0" i="0" u="none" strike="noStrike" kern="1200" dirty="0">
                        <a:solidFill>
                          <a:srgbClr val="000000"/>
                        </a:solidFill>
                        <a:effectLst/>
                        <a:latin typeface="Arial Narrow"/>
                        <a:ea typeface="+mn-ea"/>
                        <a:cs typeface="+mn-cs"/>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5313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834" y="932472"/>
            <a:ext cx="8815340" cy="5214792"/>
          </a:xfrm>
          <a:prstGeom prst="rect">
            <a:avLst/>
          </a:prstGeom>
          <a:solidFill>
            <a:schemeClr val="bg1"/>
          </a:solidFill>
          <a:effectLst>
            <a:outerShdw blurRad="292100" dist="139700" dir="2700000" algn="tl" rotWithShape="0">
              <a:prstClr val="black">
                <a:alpha val="6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111702"/>
            <a:ext cx="9144000" cy="553998"/>
          </a:xfrm>
          <a:prstGeom prst="rect">
            <a:avLst/>
          </a:prstGeom>
        </p:spPr>
        <p:txBody>
          <a:bodyPr wrap="square">
            <a:spAutoFit/>
          </a:bodyPr>
          <a:lstStyle/>
          <a:p>
            <a:pPr algn="ctr" fontAlgn="b"/>
            <a:r>
              <a:rPr lang="en-US" sz="3000" b="1" dirty="0">
                <a:solidFill>
                  <a:srgbClr val="000000"/>
                </a:solidFill>
                <a:latin typeface="Arial" panose="020B0604020202020204" pitchFamily="34" charset="0"/>
                <a:cs typeface="Arial" panose="020B0604020202020204" pitchFamily="34" charset="0"/>
              </a:rPr>
              <a:t>12 </a:t>
            </a:r>
            <a:r>
              <a:rPr lang="en-US" sz="3000" b="1" dirty="0" err="1">
                <a:solidFill>
                  <a:srgbClr val="000000"/>
                </a:solidFill>
                <a:latin typeface="Arial" panose="020B0604020202020204" pitchFamily="34" charset="0"/>
                <a:cs typeface="Arial" panose="020B0604020202020204" pitchFamily="34" charset="0"/>
              </a:rPr>
              <a:t>GeV</a:t>
            </a:r>
            <a:r>
              <a:rPr lang="en-US" sz="3000" b="1" dirty="0">
                <a:solidFill>
                  <a:srgbClr val="000000"/>
                </a:solidFill>
                <a:latin typeface="Arial" panose="020B0604020202020204" pitchFamily="34" charset="0"/>
                <a:cs typeface="Arial" panose="020B0604020202020204" pitchFamily="34" charset="0"/>
              </a:rPr>
              <a:t> Approved Experiments by Physics Topics</a:t>
            </a:r>
          </a:p>
        </p:txBody>
      </p:sp>
      <p:graphicFrame>
        <p:nvGraphicFramePr>
          <p:cNvPr id="6" name="Content Placeholder 3"/>
          <p:cNvGraphicFramePr>
            <a:graphicFrameLocks/>
          </p:cNvGraphicFramePr>
          <p:nvPr>
            <p:extLst>
              <p:ext uri="{D42A27DB-BD31-4B8C-83A1-F6EECF244321}">
                <p14:modId xmlns:p14="http://schemas.microsoft.com/office/powerpoint/2010/main" val="3919802333"/>
              </p:ext>
            </p:extLst>
          </p:nvPr>
        </p:nvGraphicFramePr>
        <p:xfrm>
          <a:off x="162372" y="868354"/>
          <a:ext cx="8827802" cy="5224317"/>
        </p:xfrm>
        <a:graphic>
          <a:graphicData uri="http://schemas.openxmlformats.org/drawingml/2006/table">
            <a:tbl>
              <a:tblPr firstRow="1" bandRow="1">
                <a:tableStyleId>{073A0DAA-6AF3-43AB-8588-CEC1D06C72B9}</a:tableStyleId>
              </a:tblPr>
              <a:tblGrid>
                <a:gridCol w="4904337"/>
                <a:gridCol w="572172"/>
                <a:gridCol w="653911"/>
                <a:gridCol w="653911"/>
                <a:gridCol w="653911"/>
                <a:gridCol w="653911"/>
                <a:gridCol w="735649"/>
              </a:tblGrid>
              <a:tr h="54452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Topic</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A</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B</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C</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D</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Other</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Total</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56567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The Hadron spectra as probes of </a:t>
                      </a:r>
                      <a:r>
                        <a:rPr lang="en-US" sz="1400" u="none" strike="noStrike" dirty="0" smtClean="0">
                          <a:latin typeface="Arial" panose="020B0604020202020204" pitchFamily="34" charset="0"/>
                          <a:cs typeface="Arial" panose="020B0604020202020204" pitchFamily="34" charset="0"/>
                        </a:rPr>
                        <a:t>QCD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a:t>
                      </a:r>
                      <a:r>
                        <a:rPr lang="en-US" sz="1400" u="none" strike="noStrike" dirty="0" err="1" smtClean="0">
                          <a:latin typeface="Arial" panose="020B0604020202020204" pitchFamily="34" charset="0"/>
                          <a:cs typeface="Arial" panose="020B0604020202020204" pitchFamily="34" charset="0"/>
                        </a:rPr>
                        <a:t>GlueX</a:t>
                      </a:r>
                      <a:r>
                        <a:rPr lang="en-US" sz="1400" u="none" strike="noStrike" dirty="0" smtClean="0">
                          <a:latin typeface="Arial" panose="020B0604020202020204" pitchFamily="34" charset="0"/>
                          <a:cs typeface="Arial" panose="020B0604020202020204" pitchFamily="34" charset="0"/>
                        </a:rPr>
                        <a:t> </a:t>
                      </a:r>
                      <a:r>
                        <a:rPr lang="en-US" sz="1400" u="none" strike="noStrike" dirty="0">
                          <a:latin typeface="Arial" panose="020B0604020202020204" pitchFamily="34" charset="0"/>
                          <a:cs typeface="Arial" panose="020B0604020202020204" pitchFamily="34" charset="0"/>
                        </a:rPr>
                        <a:t>and heavy baryon and meson spectroscopy)</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4</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5895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The </a:t>
                      </a:r>
                      <a:r>
                        <a:rPr lang="en-US" sz="1400" u="none" strike="noStrike" dirty="0">
                          <a:latin typeface="Arial" panose="020B0604020202020204" pitchFamily="34" charset="0"/>
                          <a:cs typeface="Arial" panose="020B0604020202020204" pitchFamily="34" charset="0"/>
                        </a:rPr>
                        <a:t>transverse structure of the </a:t>
                      </a:r>
                      <a:r>
                        <a:rPr lang="en-US" sz="1400" u="none" strike="noStrike" dirty="0" smtClean="0">
                          <a:latin typeface="Arial" panose="020B0604020202020204" pitchFamily="34" charset="0"/>
                          <a:cs typeface="Arial" panose="020B0604020202020204" pitchFamily="34" charset="0"/>
                        </a:rPr>
                        <a:t>hadrons</a:t>
                      </a:r>
                      <a:r>
                        <a:rPr lang="en-US" sz="1400" u="none" strike="noStrike" dirty="0">
                          <a:latin typeface="Arial" panose="020B0604020202020204" pitchFamily="34" charset="0"/>
                          <a:cs typeface="Arial" panose="020B0604020202020204" pitchFamily="34" charset="0"/>
                        </a:rPr>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(Elastic and transition Form Factors)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11</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61339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The longitudinal structure of the hadrons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a:t>
                      </a:r>
                      <a:r>
                        <a:rPr lang="en-US" sz="1400" u="none" strike="noStrike" dirty="0" err="1">
                          <a:latin typeface="Arial" panose="020B0604020202020204" pitchFamily="34" charset="0"/>
                          <a:cs typeface="Arial" panose="020B0604020202020204" pitchFamily="34" charset="0"/>
                        </a:rPr>
                        <a:t>Unpolarized</a:t>
                      </a:r>
                      <a:r>
                        <a:rPr lang="en-US" sz="1400" u="none" strike="noStrike" dirty="0">
                          <a:latin typeface="Arial" panose="020B0604020202020204" pitchFamily="34" charset="0"/>
                          <a:cs typeface="Arial" panose="020B0604020202020204" pitchFamily="34" charset="0"/>
                        </a:rPr>
                        <a:t> and polarized </a:t>
                      </a:r>
                      <a:r>
                        <a:rPr lang="en-US" sz="1400" u="none" strike="noStrike" dirty="0" err="1">
                          <a:latin typeface="Arial" panose="020B0604020202020204" pitchFamily="34" charset="0"/>
                          <a:cs typeface="Arial" panose="020B0604020202020204" pitchFamily="34" charset="0"/>
                        </a:rPr>
                        <a:t>parton</a:t>
                      </a:r>
                      <a:r>
                        <a:rPr lang="en-US" sz="1400" u="none" strike="noStrike" dirty="0">
                          <a:latin typeface="Arial" panose="020B0604020202020204" pitchFamily="34" charset="0"/>
                          <a:cs typeface="Arial" panose="020B0604020202020204" pitchFamily="34" charset="0"/>
                        </a:rPr>
                        <a:t> distribution functions)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2</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11</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8751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The </a:t>
                      </a:r>
                      <a:r>
                        <a:rPr lang="en-US" sz="1400" u="none" strike="noStrike" dirty="0">
                          <a:latin typeface="Arial" panose="020B0604020202020204" pitchFamily="34" charset="0"/>
                          <a:cs typeface="Arial" panose="020B0604020202020204" pitchFamily="34" charset="0"/>
                        </a:rPr>
                        <a:t>3D structure of the </a:t>
                      </a:r>
                      <a:r>
                        <a:rPr lang="en-US" sz="1400" u="none" strike="noStrike" dirty="0" smtClean="0">
                          <a:latin typeface="Arial" panose="020B0604020202020204" pitchFamily="34" charset="0"/>
                          <a:cs typeface="Arial" panose="020B0604020202020204" pitchFamily="34" charset="0"/>
                        </a:rPr>
                        <a:t>hadrons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(Generalized Parton Distributions and Transverse Momentum Distributions)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9</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7</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21</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8960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Hadrons </a:t>
                      </a:r>
                      <a:r>
                        <a:rPr lang="en-US" sz="1400" u="none" strike="noStrike" dirty="0">
                          <a:latin typeface="Arial" panose="020B0604020202020204" pitchFamily="34" charset="0"/>
                          <a:cs typeface="Arial" panose="020B0604020202020204" pitchFamily="34" charset="0"/>
                        </a:rPr>
                        <a:t>and cold nuclear </a:t>
                      </a:r>
                      <a:r>
                        <a:rPr lang="en-US" sz="1400" u="none" strike="noStrike" dirty="0" smtClean="0">
                          <a:latin typeface="Arial" panose="020B0604020202020204" pitchFamily="34" charset="0"/>
                          <a:cs typeface="Arial" panose="020B0604020202020204" pitchFamily="34" charset="0"/>
                        </a:rPr>
                        <a:t>matter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(Medium modification of the nucleons, quark </a:t>
                      </a:r>
                      <a:r>
                        <a:rPr lang="en-US" sz="1400" u="none" strike="noStrike" dirty="0" err="1">
                          <a:latin typeface="Arial" panose="020B0604020202020204" pitchFamily="34" charset="0"/>
                          <a:cs typeface="Arial" panose="020B0604020202020204" pitchFamily="34" charset="0"/>
                        </a:rPr>
                        <a:t>hadronization</a:t>
                      </a:r>
                      <a:r>
                        <a:rPr lang="en-US" sz="1400" u="none" strike="noStrike" dirty="0">
                          <a:latin typeface="Arial" panose="020B0604020202020204" pitchFamily="34" charset="0"/>
                          <a:cs typeface="Arial" panose="020B0604020202020204" pitchFamily="34" charset="0"/>
                        </a:rPr>
                        <a:t>, N-N correlations, </a:t>
                      </a:r>
                      <a:r>
                        <a:rPr lang="en-US" sz="1400" u="none" strike="noStrike" dirty="0" err="1">
                          <a:latin typeface="Arial" panose="020B0604020202020204" pitchFamily="34" charset="0"/>
                          <a:cs typeface="Arial" panose="020B0604020202020204" pitchFamily="34" charset="0"/>
                        </a:rPr>
                        <a:t>hypernuclear</a:t>
                      </a:r>
                      <a:r>
                        <a:rPr lang="en-US" sz="1400" u="none" strike="noStrike" dirty="0">
                          <a:latin typeface="Arial" panose="020B0604020202020204" pitchFamily="34" charset="0"/>
                          <a:cs typeface="Arial" panose="020B0604020202020204" pitchFamily="34" charset="0"/>
                        </a:rPr>
                        <a:t> spectroscopy, few-body experiments)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7</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17</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6373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Low-energy tests of the Standard Model and Fundamental </a:t>
                      </a:r>
                      <a:r>
                        <a:rPr lang="en-US" sz="1400" u="none" strike="noStrike" dirty="0" smtClean="0">
                          <a:latin typeface="Arial" panose="020B0604020202020204" pitchFamily="34" charset="0"/>
                          <a:cs typeface="Arial" panose="020B0604020202020204" pitchFamily="34" charset="0"/>
                        </a:rPr>
                        <a:t>Symmetries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50264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TOTAL</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21</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20</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22</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70</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bl>
          </a:graphicData>
        </a:graphic>
      </p:graphicFrame>
    </p:spTree>
    <p:extLst>
      <p:ext uri="{BB962C8B-B14F-4D97-AF65-F5344CB8AC3E}">
        <p14:creationId xmlns:p14="http://schemas.microsoft.com/office/powerpoint/2010/main" val="2064725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734" y="940036"/>
            <a:ext cx="8793620" cy="5375305"/>
          </a:xfrm>
          <a:prstGeom prst="rect">
            <a:avLst/>
          </a:prstGeom>
          <a:solidFill>
            <a:schemeClr val="bg1"/>
          </a:solidFill>
          <a:effectLst>
            <a:outerShdw blurRad="292100" dist="139700" dir="2700000" algn="tl" rotWithShape="0">
              <a:prstClr val="black">
                <a:alpha val="6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95250"/>
            <a:ext cx="9144000" cy="947738"/>
          </a:xfrm>
        </p:spPr>
        <p:txBody>
          <a:bodyPr>
            <a:noAutofit/>
          </a:bodyPr>
          <a:lstStyle/>
          <a:p>
            <a:r>
              <a:rPr lang="en-US" sz="3200" b="1" dirty="0">
                <a:solidFill>
                  <a:srgbClr val="000000"/>
                </a:solidFill>
                <a:latin typeface="Arial" panose="020B0604020202020204" pitchFamily="34" charset="0"/>
                <a:cs typeface="Arial" panose="020B0604020202020204" pitchFamily="34" charset="0"/>
              </a:rPr>
              <a:t>12 </a:t>
            </a:r>
            <a:r>
              <a:rPr lang="en-US" sz="3200" b="1" dirty="0" err="1">
                <a:solidFill>
                  <a:srgbClr val="000000"/>
                </a:solidFill>
                <a:latin typeface="Arial" panose="020B0604020202020204" pitchFamily="34" charset="0"/>
                <a:cs typeface="Arial" panose="020B0604020202020204" pitchFamily="34" charset="0"/>
              </a:rPr>
              <a:t>GeV</a:t>
            </a:r>
            <a:r>
              <a:rPr lang="en-US" sz="3200" b="1" dirty="0">
                <a:solidFill>
                  <a:srgbClr val="000000"/>
                </a:solidFill>
                <a:latin typeface="Arial" panose="020B0604020202020204" pitchFamily="34" charset="0"/>
                <a:cs typeface="Arial" panose="020B0604020202020204" pitchFamily="34" charset="0"/>
              </a:rPr>
              <a:t> Approved Experiments by PAC Days</a:t>
            </a:r>
            <a:br>
              <a:rPr lang="en-US" sz="3200" b="1" dirty="0">
                <a:solidFill>
                  <a:srgbClr val="000000"/>
                </a:solidFill>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1292269815"/>
              </p:ext>
            </p:extLst>
          </p:nvPr>
        </p:nvGraphicFramePr>
        <p:xfrm>
          <a:off x="145789" y="849507"/>
          <a:ext cx="8784564" cy="5169213"/>
        </p:xfrm>
        <a:graphic>
          <a:graphicData uri="http://schemas.openxmlformats.org/drawingml/2006/table">
            <a:tbl>
              <a:tblPr firstRow="1" bandRow="1">
                <a:tableStyleId>{073A0DAA-6AF3-43AB-8588-CEC1D06C72B9}</a:tableStyleId>
              </a:tblPr>
              <a:tblGrid>
                <a:gridCol w="4961659"/>
                <a:gridCol w="650707"/>
                <a:gridCol w="650707"/>
                <a:gridCol w="650707"/>
                <a:gridCol w="569370"/>
                <a:gridCol w="650707"/>
                <a:gridCol w="650707"/>
              </a:tblGrid>
              <a:tr h="47017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Topic</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182880" marT="8379"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A</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B</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C</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D</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Other</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Total</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5569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The Hadron spectra as probes of </a:t>
                      </a:r>
                      <a:r>
                        <a:rPr lang="en-US" sz="1400" u="none" strike="noStrike" dirty="0" smtClean="0">
                          <a:latin typeface="Arial" panose="020B0604020202020204" pitchFamily="34" charset="0"/>
                          <a:cs typeface="Arial" panose="020B0604020202020204" pitchFamily="34" charset="0"/>
                        </a:rPr>
                        <a:t>QCD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a:t>
                      </a:r>
                      <a:r>
                        <a:rPr lang="en-US" sz="1400" u="none" strike="noStrike" dirty="0" err="1">
                          <a:latin typeface="Arial" panose="020B0604020202020204" pitchFamily="34" charset="0"/>
                          <a:cs typeface="Arial" panose="020B0604020202020204" pitchFamily="34" charset="0"/>
                        </a:rPr>
                        <a:t>GluEx</a:t>
                      </a:r>
                      <a:r>
                        <a:rPr lang="en-US" sz="1400" u="none" strike="noStrike" dirty="0">
                          <a:latin typeface="Arial" panose="020B0604020202020204" pitchFamily="34" charset="0"/>
                          <a:cs typeface="Arial" panose="020B0604020202020204" pitchFamily="34" charset="0"/>
                        </a:rPr>
                        <a:t> and heavy baryon and meson spectroscopy)</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119</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540</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smtClean="0">
                          <a:latin typeface="Arial" panose="020B0604020202020204" pitchFamily="34" charset="0"/>
                          <a:cs typeface="Arial" panose="020B0604020202020204" pitchFamily="34" charset="0"/>
                        </a:rPr>
                        <a:t>659</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5090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The </a:t>
                      </a:r>
                      <a:r>
                        <a:rPr lang="en-US" sz="1400" u="none" strike="noStrike" dirty="0">
                          <a:latin typeface="Arial" panose="020B0604020202020204" pitchFamily="34" charset="0"/>
                          <a:cs typeface="Arial" panose="020B0604020202020204" pitchFamily="34" charset="0"/>
                        </a:rPr>
                        <a:t>transverse structure of the </a:t>
                      </a:r>
                      <a:r>
                        <a:rPr lang="en-US" sz="1400" u="none" strike="noStrike" dirty="0" smtClean="0">
                          <a:latin typeface="Arial" panose="020B0604020202020204" pitchFamily="34" charset="0"/>
                          <a:cs typeface="Arial" panose="020B0604020202020204" pitchFamily="34" charset="0"/>
                        </a:rPr>
                        <a:t>hadrons</a:t>
                      </a:r>
                      <a:r>
                        <a:rPr lang="en-US" sz="1400" u="none" strike="noStrike" dirty="0">
                          <a:latin typeface="Arial" panose="020B0604020202020204" pitchFamily="34" charset="0"/>
                          <a:cs typeface="Arial" panose="020B0604020202020204" pitchFamily="34" charset="0"/>
                        </a:rPr>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(Elastic and transition Form Factors)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145.5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85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102</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r>
                        <a:rPr lang="en-US" sz="1400" u="none" strike="noStrike" dirty="0" smtClean="0">
                          <a:latin typeface="Arial" panose="020B0604020202020204" pitchFamily="34" charset="0"/>
                          <a:cs typeface="Arial" panose="020B0604020202020204" pitchFamily="34" charset="0"/>
                        </a:rPr>
                        <a:t>25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357.5</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5296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The longitudinal structure of the hadrons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a:t>
                      </a:r>
                      <a:r>
                        <a:rPr lang="en-US" sz="1400" u="none" strike="noStrike" dirty="0" err="1">
                          <a:latin typeface="Arial" panose="020B0604020202020204" pitchFamily="34" charset="0"/>
                          <a:cs typeface="Arial" panose="020B0604020202020204" pitchFamily="34" charset="0"/>
                        </a:rPr>
                        <a:t>Unpolarized</a:t>
                      </a:r>
                      <a:r>
                        <a:rPr lang="en-US" sz="1400" u="none" strike="noStrike" dirty="0">
                          <a:latin typeface="Arial" panose="020B0604020202020204" pitchFamily="34" charset="0"/>
                          <a:cs typeface="Arial" panose="020B0604020202020204" pitchFamily="34" charset="0"/>
                        </a:rPr>
                        <a:t> and polarized </a:t>
                      </a:r>
                      <a:r>
                        <a:rPr lang="en-US" sz="1400" u="none" strike="noStrike" dirty="0" err="1">
                          <a:latin typeface="Arial" panose="020B0604020202020204" pitchFamily="34" charset="0"/>
                          <a:cs typeface="Arial" panose="020B0604020202020204" pitchFamily="34" charset="0"/>
                        </a:rPr>
                        <a:t>parton</a:t>
                      </a:r>
                      <a:r>
                        <a:rPr lang="en-US" sz="1400" u="none" strike="noStrike" dirty="0">
                          <a:latin typeface="Arial" panose="020B0604020202020204" pitchFamily="34" charset="0"/>
                          <a:cs typeface="Arial" panose="020B0604020202020204" pitchFamily="34" charset="0"/>
                        </a:rPr>
                        <a:t> distribution functions)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a:latin typeface="Arial" panose="020B0604020202020204" pitchFamily="34" charset="0"/>
                          <a:cs typeface="Arial" panose="020B0604020202020204" pitchFamily="34" charset="0"/>
                        </a:rPr>
                        <a:t>65</a:t>
                      </a:r>
                      <a:endParaRPr lang="en-US" sz="1400" b="0" i="0" u="none" strike="noStrike">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230</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165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460</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6871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The </a:t>
                      </a:r>
                      <a:r>
                        <a:rPr lang="en-US" sz="1400" u="none" strike="noStrike" dirty="0">
                          <a:latin typeface="Arial" panose="020B0604020202020204" pitchFamily="34" charset="0"/>
                          <a:cs typeface="Arial" panose="020B0604020202020204" pitchFamily="34" charset="0"/>
                        </a:rPr>
                        <a:t>3D structure of the </a:t>
                      </a:r>
                      <a:r>
                        <a:rPr lang="en-US" sz="1400" u="none" strike="noStrike" dirty="0" smtClean="0">
                          <a:latin typeface="Arial" panose="020B0604020202020204" pitchFamily="34" charset="0"/>
                          <a:cs typeface="Arial" panose="020B0604020202020204" pitchFamily="34" charset="0"/>
                        </a:rPr>
                        <a:t>hadrons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(Generalized Parton Distributions and Transverse Momentum Distributions)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409 </a:t>
                      </a:r>
                      <a:endParaRPr lang="en-US" sz="1400" b="0" i="0" u="none" strike="noStrike" dirty="0">
                        <a:solidFill>
                          <a:srgbClr val="FF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872 </a:t>
                      </a:r>
                      <a:endParaRPr lang="en-US" sz="1400" b="0" i="0" u="none" strike="noStrike" dirty="0">
                        <a:solidFill>
                          <a:srgbClr val="00206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212 </a:t>
                      </a:r>
                      <a:endParaRPr lang="en-US" sz="1400" b="0" i="0" u="none" strike="noStrike" dirty="0">
                        <a:solidFill>
                          <a:srgbClr val="00206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1493 </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7858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Hadrons </a:t>
                      </a:r>
                      <a:r>
                        <a:rPr lang="en-US" sz="1400" u="none" strike="noStrike" dirty="0">
                          <a:latin typeface="Arial" panose="020B0604020202020204" pitchFamily="34" charset="0"/>
                          <a:cs typeface="Arial" panose="020B0604020202020204" pitchFamily="34" charset="0"/>
                        </a:rPr>
                        <a:t>and cold nuclear </a:t>
                      </a:r>
                      <a:r>
                        <a:rPr lang="en-US" sz="1400" u="none" strike="noStrike" dirty="0" smtClean="0">
                          <a:latin typeface="Arial" panose="020B0604020202020204" pitchFamily="34" charset="0"/>
                          <a:cs typeface="Arial" panose="020B0604020202020204" pitchFamily="34" charset="0"/>
                        </a:rPr>
                        <a:t>matter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(Medium modification of the nucleons, quark </a:t>
                      </a:r>
                      <a:r>
                        <a:rPr lang="en-US" sz="1400" u="none" strike="noStrike" dirty="0" err="1">
                          <a:latin typeface="Arial" panose="020B0604020202020204" pitchFamily="34" charset="0"/>
                          <a:cs typeface="Arial" panose="020B0604020202020204" pitchFamily="34" charset="0"/>
                        </a:rPr>
                        <a:t>hadronization</a:t>
                      </a:r>
                      <a:r>
                        <a:rPr lang="en-US" sz="1400" u="none" strike="noStrike" dirty="0">
                          <a:latin typeface="Arial" panose="020B0604020202020204" pitchFamily="34" charset="0"/>
                          <a:cs typeface="Arial" panose="020B0604020202020204" pitchFamily="34" charset="0"/>
                        </a:rPr>
                        <a:t>, N-N correlations, </a:t>
                      </a:r>
                      <a:r>
                        <a:rPr lang="en-US" sz="1400" u="none" strike="noStrike" dirty="0" err="1">
                          <a:latin typeface="Arial" panose="020B0604020202020204" pitchFamily="34" charset="0"/>
                          <a:cs typeface="Arial" panose="020B0604020202020204" pitchFamily="34" charset="0"/>
                        </a:rPr>
                        <a:t>hypernuclear</a:t>
                      </a:r>
                      <a:r>
                        <a:rPr lang="en-US" sz="1400" u="none" strike="noStrike" dirty="0">
                          <a:latin typeface="Arial" panose="020B0604020202020204" pitchFamily="34" charset="0"/>
                          <a:cs typeface="Arial" panose="020B0604020202020204" pitchFamily="34" charset="0"/>
                        </a:rPr>
                        <a:t> spectroscopy, few-body experiments)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180</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175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201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14</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570</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5503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Low-energy tests of the Standard Model and Fundamental </a:t>
                      </a:r>
                      <a:r>
                        <a:rPr lang="en-US" sz="1400" u="none" strike="noStrike" dirty="0" smtClean="0">
                          <a:latin typeface="Arial" panose="020B0604020202020204" pitchFamily="34" charset="0"/>
                          <a:cs typeface="Arial" panose="020B0604020202020204" pitchFamily="34" charset="0"/>
                        </a:rPr>
                        <a:t>Symmetries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547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r>
                        <a:rPr lang="en-US" sz="1400" u="none" strike="noStrike" dirty="0" smtClean="0">
                          <a:latin typeface="Arial" panose="020B0604020202020204" pitchFamily="34" charset="0"/>
                          <a:cs typeface="Arial" panose="020B0604020202020204" pitchFamily="34" charset="0"/>
                        </a:rPr>
                        <a:t>205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FF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79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60</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891 </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5024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TOTAL</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182880"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1346.5</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1686</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680</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644</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74</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4430.5</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502480">
                <a:tc>
                  <a:txBody>
                    <a:bodyPr/>
                    <a:lstStyle/>
                    <a:p>
                      <a:pPr algn="l" fontAlgn="b"/>
                      <a:r>
                        <a:rPr lang="en-US" sz="1400" b="1" i="0" u="none" strike="noStrike" dirty="0" smtClean="0">
                          <a:solidFill>
                            <a:srgbClr val="000000"/>
                          </a:solidFill>
                          <a:latin typeface="Arial" panose="020B0604020202020204" pitchFamily="34" charset="0"/>
                          <a:cs typeface="Arial" panose="020B0604020202020204" pitchFamily="34" charset="0"/>
                        </a:rPr>
                        <a:t>Total Approved Run Group Days (includes MIE)</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182880" marT="8379" marB="0" anchor="ctr"/>
                </a:tc>
                <a:tc>
                  <a:txBody>
                    <a:bodyPr/>
                    <a:lstStyle/>
                    <a:p>
                      <a:pPr algn="r" fontAlgn="b"/>
                      <a:r>
                        <a:rPr lang="en-US" sz="1400" b="1" i="0" u="none" strike="noStrike" dirty="0" smtClean="0">
                          <a:solidFill>
                            <a:srgbClr val="000000"/>
                          </a:solidFill>
                          <a:latin typeface="Arial" panose="020B0604020202020204" pitchFamily="34" charset="0"/>
                          <a:cs typeface="Arial" panose="020B0604020202020204" pitchFamily="34" charset="0"/>
                        </a:rPr>
                        <a:t>1346.5</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p>
                      <a:pPr algn="r" fontAlgn="b"/>
                      <a:r>
                        <a:rPr lang="en-US" sz="1400" b="1" i="0" u="none" strike="noStrike" dirty="0" smtClean="0">
                          <a:solidFill>
                            <a:srgbClr val="000000"/>
                          </a:solidFill>
                          <a:latin typeface="Arial" panose="020B0604020202020204" pitchFamily="34" charset="0"/>
                          <a:cs typeface="Arial" panose="020B0604020202020204" pitchFamily="34" charset="0"/>
                        </a:rPr>
                        <a:t>671</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p>
                      <a:pPr algn="r" fontAlgn="b"/>
                      <a:r>
                        <a:rPr lang="en-US" sz="1400" b="1" i="0" u="none" strike="noStrike" dirty="0" smtClean="0">
                          <a:solidFill>
                            <a:srgbClr val="000000"/>
                          </a:solidFill>
                          <a:latin typeface="Arial" panose="020B0604020202020204" pitchFamily="34" charset="0"/>
                          <a:cs typeface="Arial" panose="020B0604020202020204" pitchFamily="34" charset="0"/>
                        </a:rPr>
                        <a:t>667</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p>
                      <a:pPr algn="r" fontAlgn="b"/>
                      <a:r>
                        <a:rPr lang="en-US" sz="1400" b="1" i="0" u="none" strike="noStrike" dirty="0" smtClean="0">
                          <a:solidFill>
                            <a:srgbClr val="000000"/>
                          </a:solidFill>
                          <a:latin typeface="Arial" panose="020B0604020202020204" pitchFamily="34" charset="0"/>
                          <a:cs typeface="Arial" panose="020B0604020202020204" pitchFamily="34" charset="0"/>
                        </a:rPr>
                        <a:t>644</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p>
                      <a:pPr algn="r" fontAlgn="b"/>
                      <a:r>
                        <a:rPr lang="en-US" sz="1400" b="1" i="0" u="none" strike="noStrike" dirty="0" smtClean="0">
                          <a:solidFill>
                            <a:srgbClr val="000000"/>
                          </a:solidFill>
                          <a:latin typeface="Arial" panose="020B0604020202020204" pitchFamily="34" charset="0"/>
                          <a:cs typeface="Arial" panose="020B0604020202020204" pitchFamily="34" charset="0"/>
                        </a:rPr>
                        <a:t>74</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p>
                      <a:pPr algn="r" fontAlgn="b"/>
                      <a:r>
                        <a:rPr lang="en-US" sz="1400" b="1" i="0" u="none" strike="noStrike" dirty="0" smtClean="0">
                          <a:solidFill>
                            <a:srgbClr val="000000"/>
                          </a:solidFill>
                          <a:latin typeface="Arial" panose="020B0604020202020204" pitchFamily="34" charset="0"/>
                          <a:cs typeface="Arial" panose="020B0604020202020204" pitchFamily="34" charset="0"/>
                        </a:rPr>
                        <a:t>3402.5</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bl>
          </a:graphicData>
        </a:graphic>
      </p:graphicFrame>
      <p:sp>
        <p:nvSpPr>
          <p:cNvPr id="6" name="TextBox 5"/>
          <p:cNvSpPr txBox="1"/>
          <p:nvPr/>
        </p:nvSpPr>
        <p:spPr>
          <a:xfrm>
            <a:off x="2971800" y="5943600"/>
            <a:ext cx="3453318" cy="461665"/>
          </a:xfrm>
          <a:prstGeom prst="rect">
            <a:avLst/>
          </a:prstGeom>
          <a:solidFill>
            <a:srgbClr val="00B0F0"/>
          </a:solidFill>
        </p:spPr>
        <p:txBody>
          <a:bodyPr wrap="none" rtlCol="0">
            <a:spAutoFit/>
          </a:bodyPr>
          <a:lstStyle/>
          <a:p>
            <a:r>
              <a:rPr lang="en-US" sz="2400" b="1" dirty="0" smtClean="0">
                <a:solidFill>
                  <a:srgbClr val="FFFF00"/>
                </a:solidFill>
              </a:rPr>
              <a:t>A  Decade of Experiments</a:t>
            </a:r>
            <a:endParaRPr lang="en-US" sz="2400" b="1" dirty="0">
              <a:solidFill>
                <a:srgbClr val="FFFF00"/>
              </a:solidFill>
            </a:endParaRPr>
          </a:p>
        </p:txBody>
      </p:sp>
    </p:spTree>
    <p:extLst>
      <p:ext uri="{BB962C8B-B14F-4D97-AF65-F5344CB8AC3E}">
        <p14:creationId xmlns:p14="http://schemas.microsoft.com/office/powerpoint/2010/main" val="230534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FY2016 Budget </a:t>
            </a:r>
            <a:endParaRPr lang="en-US" dirty="0"/>
          </a:p>
        </p:txBody>
      </p:sp>
      <p:sp>
        <p:nvSpPr>
          <p:cNvPr id="3" name="Content Placeholder 2"/>
          <p:cNvSpPr>
            <a:spLocks noGrp="1"/>
          </p:cNvSpPr>
          <p:nvPr>
            <p:ph idx="1"/>
          </p:nvPr>
        </p:nvSpPr>
        <p:spPr>
          <a:xfrm>
            <a:off x="62564" y="933330"/>
            <a:ext cx="9035715" cy="5396095"/>
          </a:xfrm>
        </p:spPr>
        <p:txBody>
          <a:bodyPr>
            <a:noAutofit/>
          </a:bodyPr>
          <a:lstStyle/>
          <a:p>
            <a:pPr marL="457200" indent="-457200">
              <a:spcAft>
                <a:spcPts val="500"/>
              </a:spcAft>
            </a:pPr>
            <a:r>
              <a:rPr lang="en-US" sz="2000" dirty="0" smtClean="0"/>
              <a:t>ONP Guidance / FY16 President’s Budget Request supports ~ 16 weeks running </a:t>
            </a:r>
          </a:p>
          <a:p>
            <a:pPr marL="914400" lvl="1" indent="-401638">
              <a:spcAft>
                <a:spcPts val="500"/>
              </a:spcAft>
              <a:tabLst>
                <a:tab pos="914400" algn="l"/>
              </a:tabLst>
            </a:pPr>
            <a:r>
              <a:rPr lang="en-US" dirty="0" smtClean="0"/>
              <a:t>This matched somewhat with some infrastructure work in CHL and UIM which happened during the summer shutdown</a:t>
            </a:r>
          </a:p>
          <a:p>
            <a:pPr marL="914400" lvl="1" indent="-401638">
              <a:spcAft>
                <a:spcPts val="500"/>
              </a:spcAft>
              <a:tabLst>
                <a:tab pos="914400" algn="l"/>
              </a:tabLst>
            </a:pPr>
            <a:r>
              <a:rPr lang="en-US" dirty="0" smtClean="0"/>
              <a:t>But we would have liked more running in FY16 and tried with Senate and House</a:t>
            </a:r>
          </a:p>
          <a:p>
            <a:pPr marL="457200" indent="-457200">
              <a:spcAft>
                <a:spcPts val="500"/>
              </a:spcAft>
            </a:pPr>
            <a:r>
              <a:rPr lang="en-US" sz="2000" dirty="0" smtClean="0"/>
              <a:t>Current Expectations</a:t>
            </a:r>
          </a:p>
          <a:p>
            <a:pPr marL="914400" lvl="1" indent="-401638">
              <a:spcAft>
                <a:spcPts val="500"/>
              </a:spcAft>
            </a:pPr>
            <a:r>
              <a:rPr lang="en-US" b="1" dirty="0" smtClean="0">
                <a:solidFill>
                  <a:srgbClr val="00B050"/>
                </a:solidFill>
              </a:rPr>
              <a:t>No immediate lapse of Government Funding</a:t>
            </a:r>
          </a:p>
          <a:p>
            <a:pPr marL="914400" lvl="1" indent="-401638">
              <a:spcAft>
                <a:spcPts val="500"/>
              </a:spcAft>
            </a:pPr>
            <a:r>
              <a:rPr lang="en-US" b="1" dirty="0" smtClean="0">
                <a:solidFill>
                  <a:srgbClr val="C00000"/>
                </a:solidFill>
              </a:rPr>
              <a:t>A short-term Continuing Resolution</a:t>
            </a:r>
          </a:p>
          <a:p>
            <a:pPr marL="1257300" lvl="2" indent="-342900">
              <a:spcAft>
                <a:spcPts val="500"/>
              </a:spcAft>
            </a:pPr>
            <a:r>
              <a:rPr lang="en-US" b="1" dirty="0" smtClean="0">
                <a:solidFill>
                  <a:srgbClr val="C00000"/>
                </a:solidFill>
              </a:rPr>
              <a:t>Impacts on ability to mount experiments &amp; UITF …</a:t>
            </a:r>
          </a:p>
          <a:p>
            <a:pPr marL="1257300" lvl="2" indent="-342900">
              <a:spcAft>
                <a:spcPts val="500"/>
              </a:spcAft>
            </a:pPr>
            <a:r>
              <a:rPr lang="en-US" b="1" dirty="0" smtClean="0">
                <a:solidFill>
                  <a:srgbClr val="C00000"/>
                </a:solidFill>
              </a:rPr>
              <a:t>Partial mitigation coming from NP</a:t>
            </a:r>
          </a:p>
          <a:p>
            <a:pPr marL="914400" lvl="1" indent="-401638">
              <a:spcAft>
                <a:spcPts val="500"/>
              </a:spcAft>
            </a:pPr>
            <a:r>
              <a:rPr lang="en-US" b="1" dirty="0" smtClean="0">
                <a:solidFill>
                  <a:srgbClr val="C00000"/>
                </a:solidFill>
              </a:rPr>
              <a:t>Potential for a Year Long CR, potential impact ~$2.5M</a:t>
            </a:r>
          </a:p>
          <a:p>
            <a:pPr marL="1257300" lvl="2" indent="-342900">
              <a:spcAft>
                <a:spcPts val="500"/>
              </a:spcAft>
            </a:pPr>
            <a:r>
              <a:rPr lang="en-US" b="1" dirty="0" smtClean="0">
                <a:solidFill>
                  <a:srgbClr val="C00000"/>
                </a:solidFill>
              </a:rPr>
              <a:t>Protect the workforce, operating weeks</a:t>
            </a:r>
          </a:p>
          <a:p>
            <a:pPr marL="1257300" lvl="2" indent="-342900">
              <a:spcAft>
                <a:spcPts val="500"/>
              </a:spcAft>
            </a:pPr>
            <a:r>
              <a:rPr lang="en-US" b="1" dirty="0" smtClean="0">
                <a:solidFill>
                  <a:srgbClr val="C00000"/>
                </a:solidFill>
              </a:rPr>
              <a:t>Take the hits elsewhere</a:t>
            </a:r>
          </a:p>
        </p:txBody>
      </p:sp>
    </p:spTree>
    <p:extLst>
      <p:ext uri="{BB962C8B-B14F-4D97-AF65-F5344CB8AC3E}">
        <p14:creationId xmlns:p14="http://schemas.microsoft.com/office/powerpoint/2010/main" val="2930835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23456</TotalTime>
  <Words>1389</Words>
  <Application>Microsoft Office PowerPoint</Application>
  <PresentationFormat>On-screen Show (4:3)</PresentationFormat>
  <Paragraphs>307</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1_JLabPowerpointMain</vt:lpstr>
      <vt:lpstr>PowerPoint Presentation</vt:lpstr>
      <vt:lpstr>Outline</vt:lpstr>
      <vt:lpstr>12 GeV Upgrade Project</vt:lpstr>
      <vt:lpstr>PAC43</vt:lpstr>
      <vt:lpstr>PAC43 Call for Proposals</vt:lpstr>
      <vt:lpstr>PAC43 Results</vt:lpstr>
      <vt:lpstr>PowerPoint Presentation</vt:lpstr>
      <vt:lpstr>12 GeV Approved Experiments by PAC Days </vt:lpstr>
      <vt:lpstr>FY2016 Budget </vt:lpstr>
      <vt:lpstr>PowerPoint Presentation</vt:lpstr>
      <vt:lpstr>Schedule</vt:lpstr>
      <vt:lpstr>NSAC 2015 LRP</vt:lpstr>
      <vt:lpstr>NSAC 2015 LRP</vt:lpstr>
      <vt:lpstr>NSAC 2015 LRP</vt:lpstr>
      <vt:lpstr>NSAC 2015 LRP</vt:lpstr>
      <vt:lpstr>JLEIC: EIC at Jefferson Lab </vt:lpstr>
      <vt:lpstr>PowerPoint Presentation</vt:lpstr>
      <vt:lpstr>Summary and Outlook</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McKeown</dc:creator>
  <cp:lastModifiedBy>stewartm</cp:lastModifiedBy>
  <cp:revision>43</cp:revision>
  <dcterms:created xsi:type="dcterms:W3CDTF">2015-04-10T12:26:13Z</dcterms:created>
  <dcterms:modified xsi:type="dcterms:W3CDTF">2015-10-21T14:40:35Z</dcterms:modified>
</cp:coreProperties>
</file>