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90" r:id="rId4"/>
    <p:sldId id="266" r:id="rId5"/>
    <p:sldId id="267" r:id="rId6"/>
    <p:sldId id="262" r:id="rId7"/>
    <p:sldId id="291" r:id="rId8"/>
    <p:sldId id="268" r:id="rId9"/>
    <p:sldId id="274" r:id="rId10"/>
    <p:sldId id="272" r:id="rId11"/>
    <p:sldId id="276" r:id="rId12"/>
    <p:sldId id="263" r:id="rId13"/>
    <p:sldId id="279" r:id="rId14"/>
    <p:sldId id="280" r:id="rId15"/>
    <p:sldId id="277" r:id="rId16"/>
    <p:sldId id="281" r:id="rId17"/>
    <p:sldId id="282" r:id="rId18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8" autoAdjust="0"/>
  </p:normalViewPr>
  <p:slideViewPr>
    <p:cSldViewPr snapToGrid="0" snapToObjects="1"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618AD-18A7-4FD7-AE19-D66677574A7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E623F-32B9-45E9-91E0-31C2A4D0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E623F-32B9-45E9-91E0-31C2A4D05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E623F-32B9-45E9-91E0-31C2A4D05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E623F-32B9-45E9-91E0-31C2A4D05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249-E550-4EAC-A0A3-03BBC42BB202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B136-D538-4B97-9E47-A070BB1CCC39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5DA-D749-4770-82A5-49680B93DB2E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382"/>
            <a:ext cx="6096000" cy="76053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170"/>
            <a:ext cx="8229600" cy="5090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9AD1-4DE5-43AA-A53A-536B4732F493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75F-5B78-4879-B0CE-4ABC9D3C5393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3913-FEFA-4161-A981-30CDE80C7E0B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BB7F-BB1B-413D-A995-0E7C3C2279D7}" type="datetime1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C1BB-3941-45CB-A7D2-F750286D42B5}" type="datetime1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E93E-FCD0-413A-B227-F6D0BF200AE6}" type="datetime1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3DA3-C67E-4AC3-BB2E-4ED204F98521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2450-43A3-45C7-A464-1FBB2F2D15EE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Photocathode Physics for Photoinjectors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17B0-957F-40F5-BDCC-2C286683AAFE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Photocathode Physics for Photoinjectors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Cathodes in CW Operation at the Cornell Photoinjector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</a:t>
            </a:r>
            <a:r>
              <a:rPr lang="en-US" dirty="0" err="1"/>
              <a:t>Bartnik</a:t>
            </a:r>
            <a:endParaRPr lang="en-US" dirty="0"/>
          </a:p>
          <a:p>
            <a:r>
              <a:rPr lang="en-US" dirty="0"/>
              <a:t>Cornell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4109" r="6195" b="3094"/>
          <a:stretch/>
        </p:blipFill>
        <p:spPr>
          <a:xfrm>
            <a:off x="323556" y="1944578"/>
            <a:ext cx="8215533" cy="422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205" y="1113581"/>
            <a:ext cx="814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cathode experienced many machine trips, roughly 1-2/hour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were SRF Cavity “coupler arc”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71800" y="60382"/>
            <a:ext cx="6096000" cy="760532"/>
          </a:xfrm>
        </p:spPr>
        <p:txBody>
          <a:bodyPr/>
          <a:lstStyle/>
          <a:p>
            <a:r>
              <a:rPr lang="en-US" dirty="0"/>
              <a:t>Offset Na</a:t>
            </a:r>
            <a:r>
              <a:rPr lang="en-US" baseline="-25000" dirty="0"/>
              <a:t>2</a:t>
            </a:r>
            <a:r>
              <a:rPr lang="en-US" dirty="0"/>
              <a:t>KSb over 2 days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Test Beamline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170"/>
            <a:ext cx="8229600" cy="311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During maintenance on our SRF booster </a:t>
            </a:r>
            <a:r>
              <a:rPr lang="en-US" sz="2400" dirty="0" err="1"/>
              <a:t>linac</a:t>
            </a:r>
            <a:r>
              <a:rPr lang="en-US" sz="2400" dirty="0"/>
              <a:t>, we constructed a “gun test” beamline.</a:t>
            </a:r>
          </a:p>
          <a:p>
            <a:r>
              <a:rPr lang="en-US" sz="2400" dirty="0"/>
              <a:t>350 kV</a:t>
            </a:r>
          </a:p>
          <a:p>
            <a:r>
              <a:rPr lang="en-US" sz="2400" dirty="0"/>
              <a:t>1.3 GHz @ 15 </a:t>
            </a:r>
            <a:r>
              <a:rPr lang="en-US" sz="2400" dirty="0" err="1"/>
              <a:t>pC</a:t>
            </a:r>
            <a:r>
              <a:rPr lang="en-US" sz="2400" dirty="0"/>
              <a:t> = 20 mA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400" b="1" dirty="0"/>
              <a:t>Expectation: No SRF = No trips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796" y="4003934"/>
            <a:ext cx="8610600" cy="2237099"/>
            <a:chOff x="446314" y="4397829"/>
            <a:chExt cx="8610600" cy="2237099"/>
          </a:xfrm>
        </p:grpSpPr>
        <p:grpSp>
          <p:nvGrpSpPr>
            <p:cNvPr id="4" name="Group 3"/>
            <p:cNvGrpSpPr/>
            <p:nvPr/>
          </p:nvGrpSpPr>
          <p:grpSpPr>
            <a:xfrm>
              <a:off x="945998" y="4604658"/>
              <a:ext cx="7849659" cy="1511872"/>
              <a:chOff x="87086" y="19539378"/>
              <a:chExt cx="10580914" cy="203792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86" y="19573878"/>
                <a:ext cx="10580914" cy="162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0631" y="20955000"/>
                <a:ext cx="946846" cy="62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Gun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48464" y="19539378"/>
                <a:ext cx="3652465" cy="62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Transport, solenoids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97644" y="20602364"/>
                <a:ext cx="2064218" cy="62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Beam Stop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945998" y="6210384"/>
              <a:ext cx="7740802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52040" y="6173263"/>
              <a:ext cx="1437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meters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6314" y="4397829"/>
              <a:ext cx="8610600" cy="2237099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Test Beamline</a:t>
            </a:r>
          </a:p>
        </p:txBody>
      </p:sp>
      <p:pic>
        <p:nvPicPr>
          <p:cNvPr id="12" name="Picture 2" descr="\\erp101\p1adata\beamdata\2016\04-14\many_trips_gun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3" y="2308994"/>
            <a:ext cx="5883309" cy="44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533" y="1013655"/>
            <a:ext cx="836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Surprise! The machine tripped 10x more often with only the gun.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Upon further inspection, an error was discovered in our previous reasoning– it was possibly always the gun.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Test Beamline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14" y="820914"/>
            <a:ext cx="4520228" cy="35741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04491"/>
              </p:ext>
            </p:extLst>
          </p:nvPr>
        </p:nvGraphicFramePr>
        <p:xfrm>
          <a:off x="2163336" y="4660585"/>
          <a:ext cx="5241074" cy="205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Voltage (kV)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(mA)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sym typeface="Symbol"/>
                        </a:rPr>
                        <a:t></a:t>
                      </a:r>
                      <a:r>
                        <a:rPr lang="en-US" sz="1600" dirty="0">
                          <a:effectLst/>
                        </a:rPr>
                        <a:t>  (95%</a:t>
                      </a:r>
                      <a:r>
                        <a:rPr lang="en-US" sz="1600" baseline="0" dirty="0">
                          <a:effectLst/>
                        </a:rPr>
                        <a:t> confidence) (minutes)</a:t>
                      </a:r>
                      <a:endParaRPr lang="en-US" sz="1600" dirty="0"/>
                    </a:p>
                  </a:txBody>
                  <a:tcPr marL="52976" marR="52976" marT="26488" marB="264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  (17-140)</a:t>
                      </a:r>
                    </a:p>
                  </a:txBody>
                  <a:tcPr marL="52976" marR="52976" marT="26488" marB="264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6.4  (3.1-20)</a:t>
                      </a:r>
                    </a:p>
                  </a:txBody>
                  <a:tcPr marL="52976" marR="52976" marT="26488" marB="264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  (15-39)</a:t>
                      </a:r>
                    </a:p>
                  </a:txBody>
                  <a:tcPr marL="52976" marR="52976" marT="26488" marB="264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L="52976" marR="52976" marT="26488" marB="264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  (2.0-7.3)</a:t>
                      </a:r>
                    </a:p>
                  </a:txBody>
                  <a:tcPr marL="52976" marR="52976" marT="26488" marB="264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6542" y="4322031"/>
            <a:ext cx="4862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1A2034"/>
                </a:solidFill>
                <a:latin typeface="Museo Sans 500" pitchFamily="-84" charset="0"/>
              </a:rPr>
              <a:t>Trip rate, current &amp; voltage 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814" y="920647"/>
            <a:ext cx="471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confused, take a lot of data…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 rate fits well to an exponential probability distribution (i.e. random, no memory)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significant gun voltage dependence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beam current dependence (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i="1" dirty="0"/>
              <a:t>I</a:t>
            </a:r>
            <a:r>
              <a:rPr lang="en-US" i="1" baseline="30000" dirty="0"/>
              <a:t>2.5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None of this made any sense…</a:t>
            </a:r>
          </a:p>
          <a:p>
            <a:pPr algn="ctr"/>
            <a:endParaRPr lang="en-US" dirty="0"/>
          </a:p>
          <a:p>
            <a:r>
              <a:rPr lang="en-US" sz="2400" dirty="0"/>
              <a:t>If still confused, hope for a lucky accident…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39220" y="2325530"/>
            <a:ext cx="3429999" cy="2418228"/>
            <a:chOff x="782847" y="1898188"/>
            <a:chExt cx="3937298" cy="27758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7" y="1898188"/>
              <a:ext cx="3473464" cy="277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44083" y="4026658"/>
              <a:ext cx="2476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Ion Clearing Electrode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Test Beamline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943" y="900167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we had an ion clearing experiment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 the clearing electrode turned on to </a:t>
            </a:r>
            <a:r>
              <a:rPr lang="en-US" sz="2000" dirty="0">
                <a:latin typeface="Symbol" panose="05050102010706020507" pitchFamily="18" charset="2"/>
              </a:rPr>
              <a:t>~</a:t>
            </a:r>
            <a:r>
              <a:rPr lang="en-US" sz="2000" dirty="0"/>
              <a:t>100 V, the trips disappeared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Evidently, our trips were due to back ion bombardment (charged dust?)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explains why the trip rate was better with SRF– the fields act as a barrier to ions.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4480" y="4630248"/>
            <a:ext cx="7849659" cy="2004680"/>
            <a:chOff x="945998" y="4630248"/>
            <a:chExt cx="7849659" cy="2004680"/>
          </a:xfrm>
        </p:grpSpPr>
        <p:grpSp>
          <p:nvGrpSpPr>
            <p:cNvPr id="9" name="Group 8"/>
            <p:cNvGrpSpPr/>
            <p:nvPr/>
          </p:nvGrpSpPr>
          <p:grpSpPr>
            <a:xfrm>
              <a:off x="945998" y="4630248"/>
              <a:ext cx="7849659" cy="1486277"/>
              <a:chOff x="87086" y="19573878"/>
              <a:chExt cx="10580914" cy="200342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86" y="19573878"/>
                <a:ext cx="10580914" cy="162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30631" y="20955000"/>
                <a:ext cx="946846" cy="62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Gun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48464" y="20670781"/>
                <a:ext cx="3652465" cy="62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Transport, solenoids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97644" y="20602364"/>
                <a:ext cx="2064218" cy="62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Beam Stop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945998" y="6210384"/>
              <a:ext cx="7740802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52040" y="6173263"/>
              <a:ext cx="1437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meters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2259568" y="4484283"/>
            <a:ext cx="148544" cy="67697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Test Beamline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1299" y="1309413"/>
            <a:ext cx="6103762" cy="4895568"/>
            <a:chOff x="23774400" y="13832392"/>
            <a:chExt cx="6697802" cy="5372022"/>
          </a:xfrm>
        </p:grpSpPr>
        <p:grpSp>
          <p:nvGrpSpPr>
            <p:cNvPr id="5" name="Group 4"/>
            <p:cNvGrpSpPr/>
            <p:nvPr/>
          </p:nvGrpSpPr>
          <p:grpSpPr>
            <a:xfrm>
              <a:off x="23774400" y="13832392"/>
              <a:ext cx="6697802" cy="5217608"/>
              <a:chOff x="23774400" y="14038659"/>
              <a:chExt cx="6697802" cy="521760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3774400" y="14038659"/>
                <a:ext cx="6697802" cy="5217608"/>
                <a:chOff x="23774400" y="14038659"/>
                <a:chExt cx="6697802" cy="5217608"/>
              </a:xfrm>
            </p:grpSpPr>
            <p:pic>
              <p:nvPicPr>
                <p:cNvPr id="9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4400" y="14232915"/>
                  <a:ext cx="6697802" cy="5023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25298400" y="14038659"/>
                  <a:ext cx="4038600" cy="5155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4650696" y="14608174"/>
                <a:ext cx="5181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26416000" y="18804304"/>
              <a:ext cx="162749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Museo Sans 500"/>
                  <a:cs typeface="Times New Roman" panose="02020603050405020304" pitchFamily="18" charset="0"/>
                </a:rPr>
                <a:t>Time (hours)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24568" y="1037942"/>
            <a:ext cx="697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ion clearing, 24 hours at 20 mA with no trips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2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Cathode growth has matured to the point that meeting our specs is routine!</a:t>
            </a:r>
          </a:p>
          <a:p>
            <a:pPr lvl="1"/>
            <a:r>
              <a:rPr lang="en-US" sz="2000" dirty="0"/>
              <a:t>High average current, moderate charge &amp; emittance, </a:t>
            </a:r>
            <a:r>
              <a:rPr lang="en-US" sz="2000" dirty="0" err="1"/>
              <a:t>ps</a:t>
            </a:r>
            <a:r>
              <a:rPr lang="en-US" sz="2000" dirty="0"/>
              <a:t> response time</a:t>
            </a:r>
          </a:p>
          <a:p>
            <a:r>
              <a:rPr lang="en-US" sz="2400" dirty="0"/>
              <a:t>But, high current machines are a very hostile environment for the cathode</a:t>
            </a:r>
          </a:p>
          <a:p>
            <a:pPr lvl="1"/>
            <a:r>
              <a:rPr lang="en-US" sz="2000" dirty="0"/>
              <a:t>Trips can be disastrous, and very hard to pinpoint the root cause</a:t>
            </a:r>
          </a:p>
          <a:p>
            <a:pPr lvl="1"/>
            <a:r>
              <a:rPr lang="en-US" sz="2000" dirty="0"/>
              <a:t>Can anything be done about “bad trips” resulting in non-uniform QE?</a:t>
            </a:r>
          </a:p>
          <a:p>
            <a:r>
              <a:rPr lang="en-US" sz="2400" dirty="0"/>
              <a:t>Are there ways to better protect the cathode?</a:t>
            </a:r>
          </a:p>
          <a:p>
            <a:pPr lvl="1"/>
            <a:r>
              <a:rPr lang="en-US" sz="2000" dirty="0"/>
              <a:t>Biased anode for ion/dust clearing</a:t>
            </a:r>
          </a:p>
          <a:p>
            <a:pPr lvl="1"/>
            <a:r>
              <a:rPr lang="en-US" sz="2000" dirty="0"/>
              <a:t>Can the cathode itself be made more robust?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3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8" name="Picture 4" descr="Image result for cornell ERL group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48" y="2231273"/>
            <a:ext cx="4105352" cy="21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rnell ERL grou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" y="3375395"/>
            <a:ext cx="4865320" cy="26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rnell ERL group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17" y="4596812"/>
            <a:ext cx="4178283" cy="22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218" y="942535"/>
            <a:ext cx="869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Thanks to all (past and present!) in the Cornell Photoinjector Group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755" y="2099611"/>
            <a:ext cx="4721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 to the NSF, DOE, and NYSERDA for funding</a:t>
            </a:r>
          </a:p>
        </p:txBody>
      </p:sp>
    </p:spTree>
    <p:extLst>
      <p:ext uri="{BB962C8B-B14F-4D97-AF65-F5344CB8AC3E}">
        <p14:creationId xmlns:p14="http://schemas.microsoft.com/office/powerpoint/2010/main" val="78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078631"/>
            <a:ext cx="9144000" cy="2117625"/>
            <a:chOff x="0" y="1758462"/>
            <a:chExt cx="9144000" cy="2117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05546"/>
              <a:ext cx="9144000" cy="19705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70141" y="1758462"/>
              <a:ext cx="2630658" cy="245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Injector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361"/>
            <a:ext cx="8229600" cy="32122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Since the last P3 Workshop…</a:t>
            </a:r>
          </a:p>
          <a:p>
            <a:r>
              <a:rPr lang="en-US" sz="2400" dirty="0"/>
              <a:t>Disassembled our injector</a:t>
            </a:r>
          </a:p>
          <a:p>
            <a:r>
              <a:rPr lang="en-US" sz="2400" dirty="0"/>
              <a:t>Sent SRF cryomodule across campus for maintenance</a:t>
            </a:r>
          </a:p>
          <a:p>
            <a:r>
              <a:rPr lang="en-US" sz="2400" dirty="0"/>
              <a:t>Made a gun-only beamline for high current reliability tests</a:t>
            </a:r>
          </a:p>
          <a:p>
            <a:r>
              <a:rPr lang="en-US" sz="2400" dirty="0"/>
              <a:t>Disassembled that beamline</a:t>
            </a:r>
          </a:p>
          <a:p>
            <a:r>
              <a:rPr lang="en-US" sz="2400" dirty="0"/>
              <a:t>Brought the cryomodule back</a:t>
            </a:r>
          </a:p>
          <a:p>
            <a:r>
              <a:rPr lang="en-US" sz="2400" dirty="0"/>
              <a:t>Rebuilt the full injector in a new location</a:t>
            </a:r>
          </a:p>
          <a:p>
            <a:r>
              <a:rPr lang="en-US" sz="2400" dirty="0"/>
              <a:t>Initial (re-)commissioning being completed as I speak (oops)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078631"/>
            <a:ext cx="9144000" cy="2117625"/>
            <a:chOff x="0" y="1758462"/>
            <a:chExt cx="9144000" cy="2117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05546"/>
              <a:ext cx="9144000" cy="19705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70141" y="1758462"/>
              <a:ext cx="2630658" cy="245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Injector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361"/>
            <a:ext cx="8229600" cy="32122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Since the last P3 Workshop…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Disassembled our injector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Sent SRF cryomodule across campus for maintenance</a:t>
            </a:r>
          </a:p>
          <a:p>
            <a:r>
              <a:rPr lang="en-US" sz="2400" dirty="0"/>
              <a:t>Made a gun-only beamline for high current reliability tests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Disassembled that beamline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Brought the cryomodule back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Rebuilt the full injector in a new location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Initial (re-)commissioning being completed as I speak (oops)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947117" y="2317751"/>
            <a:ext cx="872198" cy="30948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9315" y="2317751"/>
            <a:ext cx="224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Used a cathode here… whew…</a:t>
            </a:r>
          </a:p>
        </p:txBody>
      </p:sp>
    </p:spTree>
    <p:extLst>
      <p:ext uri="{BB962C8B-B14F-4D97-AF65-F5344CB8AC3E}">
        <p14:creationId xmlns:p14="http://schemas.microsoft.com/office/powerpoint/2010/main" val="315149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move?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6" y="1080942"/>
            <a:ext cx="4134319" cy="150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0" b="12065"/>
          <a:stretch/>
        </p:blipFill>
        <p:spPr>
          <a:xfrm>
            <a:off x="0" y="2867196"/>
            <a:ext cx="9144000" cy="3497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5838" y="1096485"/>
            <a:ext cx="4351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CBETA target parameters (relevant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400 kV DC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 mA gun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125 </a:t>
            </a:r>
            <a:r>
              <a:rPr lang="en-US" dirty="0" err="1"/>
              <a:t>pC</a:t>
            </a:r>
            <a:r>
              <a:rPr lang="en-US" dirty="0"/>
              <a:t> @ 325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n</a:t>
            </a:r>
            <a:r>
              <a:rPr lang="en-US" dirty="0"/>
              <a:t> &lt; 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Challenges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04022"/>
              </p:ext>
            </p:extLst>
          </p:nvPr>
        </p:nvGraphicFramePr>
        <p:xfrm>
          <a:off x="283029" y="1908629"/>
          <a:ext cx="86759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Lifetime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~</a:t>
                      </a:r>
                      <a:r>
                        <a:rPr lang="en-US" dirty="0"/>
                        <a:t>10,000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mA for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QE &gt;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 mA @ 1% QE = 10 W of laser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Cathode emit. &lt; 0.5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m/mm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MTE &lt; 150 </a:t>
                      </a:r>
                      <a:r>
                        <a:rPr lang="en-US" dirty="0" err="1"/>
                        <a:t>meV</a:t>
                      </a:r>
                      <a:r>
                        <a:rPr lang="en-US" dirty="0"/>
                        <a:t>,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/>
                        <a:t>cath</a:t>
                      </a:r>
                      <a:r>
                        <a:rPr lang="en-US" dirty="0"/>
                        <a:t> @ 125 </a:t>
                      </a:r>
                      <a:r>
                        <a:rPr lang="en-US" dirty="0" err="1"/>
                        <a:t>pC</a:t>
                      </a:r>
                      <a:r>
                        <a:rPr lang="en-US" dirty="0"/>
                        <a:t> &lt;</a:t>
                      </a:r>
                      <a:r>
                        <a:rPr lang="en-US" baseline="0" dirty="0"/>
                        <a:t> 0.25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Localized, offset active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Roughly = laser size, reduces halo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QE spatially flat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Response time &lt; 1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tails will be lost in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5173" y="1168884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challenges do cathodes have in our injector?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773" y="5321548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 how well are we doing towards solving these challenges?…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1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Challenges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73285"/>
              </p:ext>
            </p:extLst>
          </p:nvPr>
        </p:nvGraphicFramePr>
        <p:xfrm>
          <a:off x="283029" y="1908629"/>
          <a:ext cx="86759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Lifetime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~</a:t>
                      </a:r>
                      <a:r>
                        <a:rPr lang="en-US" dirty="0"/>
                        <a:t>10,000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mA for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QE &gt;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 mA @ 1% QE = 10 W of laser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Cathode emit. &lt; 0.5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m/mm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MTE &lt; 150 </a:t>
                      </a:r>
                      <a:r>
                        <a:rPr lang="en-US" dirty="0" err="1"/>
                        <a:t>meV</a:t>
                      </a:r>
                      <a:r>
                        <a:rPr lang="en-US" dirty="0"/>
                        <a:t>,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/>
                        <a:t>cath</a:t>
                      </a:r>
                      <a:r>
                        <a:rPr lang="en-US" dirty="0"/>
                        <a:t> @ 125 </a:t>
                      </a:r>
                      <a:r>
                        <a:rPr lang="en-US" dirty="0" err="1"/>
                        <a:t>pC</a:t>
                      </a:r>
                      <a:r>
                        <a:rPr lang="en-US" dirty="0"/>
                        <a:t> &lt;</a:t>
                      </a:r>
                      <a:r>
                        <a:rPr lang="en-US" baseline="0" dirty="0"/>
                        <a:t> 0.25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Localized, offset active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Roughly = laser size, reduces halo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QE spatially flat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Response time &lt; 1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tails will be lost in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029" y="4647194"/>
            <a:ext cx="86759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They’re done!</a:t>
            </a:r>
          </a:p>
          <a:p>
            <a:pPr algn="ctr"/>
            <a:r>
              <a:rPr lang="en-US" sz="2400" i="1" dirty="0"/>
              <a:t>(Unless you actually want to use the cathode…)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The biggest remaining challenge for high current machines is not ruining the cathode that is given to us.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ruin a cathode?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19127" r="8441" b="15424"/>
          <a:stretch/>
        </p:blipFill>
        <p:spPr>
          <a:xfrm>
            <a:off x="2340360" y="818732"/>
            <a:ext cx="2507086" cy="207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1" t="12070" r="8225" b="10729"/>
          <a:stretch/>
        </p:blipFill>
        <p:spPr>
          <a:xfrm>
            <a:off x="2396439" y="2690041"/>
            <a:ext cx="2329611" cy="2168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1" t="26724" r="16022" b="29092"/>
          <a:stretch/>
        </p:blipFill>
        <p:spPr>
          <a:xfrm>
            <a:off x="2396438" y="4678991"/>
            <a:ext cx="2451007" cy="2134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657" y="3335143"/>
            <a:ext cx="119410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2 hours,</a:t>
            </a:r>
          </a:p>
          <a:p>
            <a:pPr algn="ctr"/>
            <a:r>
              <a:rPr lang="en-US" sz="2400" dirty="0"/>
              <a:t>No trips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11" y="5349403"/>
            <a:ext cx="152080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2 hours,</a:t>
            </a:r>
          </a:p>
          <a:p>
            <a:pPr algn="ctr"/>
            <a:r>
              <a:rPr lang="en-US" sz="2400" dirty="0"/>
              <a:t>Many trips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42449" y="1605289"/>
            <a:ext cx="3591672" cy="4290703"/>
            <a:chOff x="5414592" y="1181315"/>
            <a:chExt cx="3591672" cy="42907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3" t="16665" r="17741" b="8465"/>
            <a:stretch/>
          </p:blipFill>
          <p:spPr>
            <a:xfrm rot="5400000">
              <a:off x="5065076" y="1530831"/>
              <a:ext cx="4290703" cy="359167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938340" y="2512144"/>
              <a:ext cx="1600200" cy="16459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91707" y="1918487"/>
              <a:ext cx="1066800" cy="101236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Central damaged area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1486" y="1555395"/>
            <a:ext cx="183845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New cathode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Na</a:t>
            </a:r>
            <a:r>
              <a:rPr lang="en-US" baseline="-25000" dirty="0"/>
              <a:t>2</a:t>
            </a:r>
            <a:r>
              <a:rPr lang="en-US" dirty="0"/>
              <a:t>KSb over 2 days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t="35292" r="12641" b="34839"/>
          <a:stretch/>
        </p:blipFill>
        <p:spPr bwMode="auto">
          <a:xfrm>
            <a:off x="1642394" y="1823080"/>
            <a:ext cx="5444206" cy="402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3747" y="1003644"/>
            <a:ext cx="406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What about an offset cathode?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4412" y="5965372"/>
            <a:ext cx="1926771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1754" y="6030688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mm active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1" t="26358" r="14890" b="26876"/>
          <a:stretch/>
        </p:blipFill>
        <p:spPr bwMode="auto">
          <a:xfrm>
            <a:off x="1642394" y="1581093"/>
            <a:ext cx="4985657" cy="426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6188" y="1055915"/>
            <a:ext cx="5158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After extracting 4500 C… barely usable?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2474" y="5847958"/>
            <a:ext cx="514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But this wasn’t exactly ideal operation…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Na</a:t>
            </a:r>
            <a:r>
              <a:rPr lang="en-US" baseline="-25000" dirty="0"/>
              <a:t>2</a:t>
            </a:r>
            <a:r>
              <a:rPr lang="en-US" dirty="0"/>
              <a:t>KSb over 2 days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7957</TotalTime>
  <Words>860</Words>
  <Application>Microsoft Office PowerPoint</Application>
  <PresentationFormat>On-screen Show (4:3)</PresentationFormat>
  <Paragraphs>172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MS PGothic</vt:lpstr>
      <vt:lpstr>Calibri</vt:lpstr>
      <vt:lpstr>Times New Roman</vt:lpstr>
      <vt:lpstr>Symbol</vt:lpstr>
      <vt:lpstr>Museo Sans 500</vt:lpstr>
      <vt:lpstr>Office Theme</vt:lpstr>
      <vt:lpstr>Cathodes in CW Operation at the Cornell Photoinjector</vt:lpstr>
      <vt:lpstr>CU Injector Status</vt:lpstr>
      <vt:lpstr>CU Injector Status</vt:lpstr>
      <vt:lpstr>Why did we move?</vt:lpstr>
      <vt:lpstr>Cathode Challenges</vt:lpstr>
      <vt:lpstr>Cathode Challenges</vt:lpstr>
      <vt:lpstr>How do you ruin a cathode?</vt:lpstr>
      <vt:lpstr>Offset Na2KSb over 2 days</vt:lpstr>
      <vt:lpstr>Offset Na2KSb over 2 days</vt:lpstr>
      <vt:lpstr>Offset Na2KSb over 2 days</vt:lpstr>
      <vt:lpstr>Gun Test Beamline</vt:lpstr>
      <vt:lpstr>Gun Test Beamline</vt:lpstr>
      <vt:lpstr>Gun Test Beamline</vt:lpstr>
      <vt:lpstr>Gun Test Beamline</vt:lpstr>
      <vt:lpstr>Gun Test Beamline</vt:lpstr>
      <vt:lpstr>Final Thoughts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Adam</cp:lastModifiedBy>
  <cp:revision>232</cp:revision>
  <dcterms:created xsi:type="dcterms:W3CDTF">2010-10-18T16:36:26Z</dcterms:created>
  <dcterms:modified xsi:type="dcterms:W3CDTF">2016-10-19T00:52:34Z</dcterms:modified>
</cp:coreProperties>
</file>