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8" r:id="rId3"/>
    <p:sldId id="259" r:id="rId4"/>
    <p:sldId id="274" r:id="rId5"/>
    <p:sldId id="275" r:id="rId6"/>
    <p:sldId id="261" r:id="rId7"/>
    <p:sldId id="262" r:id="rId8"/>
    <p:sldId id="277" r:id="rId9"/>
    <p:sldId id="264" r:id="rId10"/>
    <p:sldId id="276" r:id="rId11"/>
    <p:sldId id="266" r:id="rId12"/>
    <p:sldId id="267" r:id="rId13"/>
    <p:sldId id="273" r:id="rId14"/>
    <p:sldId id="268" r:id="rId15"/>
    <p:sldId id="263" r:id="rId16"/>
    <p:sldId id="272" r:id="rId17"/>
    <p:sldId id="278" r:id="rId18"/>
    <p:sldId id="271" r:id="rId19"/>
    <p:sldId id="269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6" d="100"/>
          <a:sy n="116" d="100"/>
        </p:scale>
        <p:origin x="-55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1" d="100"/>
          <a:sy n="41" d="100"/>
        </p:scale>
        <p:origin x="-2142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project\multi-alklai\112\112depo\cathode%20in%20the%20tunnl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project\multi-alklai\112\112depo\cathode%20in%20the%20tunnle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LAD-156424:Users:wange:Documents:Research:multi-alklai:704:beam%20test:1506cathode%20history.xlsx" TargetMode="External"/><Relationship Id="rId2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AD139627:Users:Pinayev:Desktop:CeC%20PoP%20Commissioning%20Meetings:Commissioning_Analysis:Charge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LAD-156424:Users:wange:Documents:Research:112MHZ:Beam:QE%20map_04301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873855383096794"/>
          <c:y val="0.125370767943315"/>
          <c:w val="0.773929629266714"/>
          <c:h val="0.644153168413529"/>
        </c:manualLayout>
      </c:layout>
      <c:scatterChart>
        <c:scatterStyle val="lineMarker"/>
        <c:varyColors val="0"/>
        <c:ser>
          <c:idx val="0"/>
          <c:order val="0"/>
          <c:tx>
            <c:v>QE</c:v>
          </c:tx>
          <c:spPr>
            <a:ln w="28575">
              <a:noFill/>
            </a:ln>
          </c:spPr>
          <c:xVal>
            <c:numRef>
              <c:f>Sheet1!$A$42:$A$49</c:f>
              <c:numCache>
                <c:formatCode>[$-409]m/d/yy\ h:mm\ AM/PM;@</c:formatCode>
                <c:ptCount val="8"/>
                <c:pt idx="0">
                  <c:v>42144.0</c:v>
                </c:pt>
                <c:pt idx="1">
                  <c:v>42145.0</c:v>
                </c:pt>
                <c:pt idx="2">
                  <c:v>42149.0</c:v>
                </c:pt>
                <c:pt idx="3">
                  <c:v>42150.0</c:v>
                </c:pt>
                <c:pt idx="4">
                  <c:v>42152.0</c:v>
                </c:pt>
                <c:pt idx="5">
                  <c:v>42153.0</c:v>
                </c:pt>
                <c:pt idx="6">
                  <c:v>42154.0</c:v>
                </c:pt>
                <c:pt idx="7">
                  <c:v>42156.0</c:v>
                </c:pt>
              </c:numCache>
            </c:numRef>
          </c:xVal>
          <c:yVal>
            <c:numRef>
              <c:f>Sheet1!$E$42:$E$49</c:f>
              <c:numCache>
                <c:formatCode>General</c:formatCode>
                <c:ptCount val="8"/>
                <c:pt idx="0">
                  <c:v>4.1</c:v>
                </c:pt>
                <c:pt idx="1">
                  <c:v>4.1</c:v>
                </c:pt>
                <c:pt idx="2">
                  <c:v>4.1</c:v>
                </c:pt>
                <c:pt idx="5">
                  <c:v>3.8</c:v>
                </c:pt>
                <c:pt idx="7">
                  <c:v>3.8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65625880"/>
        <c:axId val="-2069420456"/>
      </c:scatterChart>
      <c:scatterChart>
        <c:scatterStyle val="lineMarker"/>
        <c:varyColors val="0"/>
        <c:ser>
          <c:idx val="1"/>
          <c:order val="1"/>
          <c:tx>
            <c:v>Vacuum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Sheet1!$A$42:$A$49</c:f>
              <c:numCache>
                <c:formatCode>[$-409]m/d/yy\ h:mm\ AM/PM;@</c:formatCode>
                <c:ptCount val="8"/>
                <c:pt idx="0">
                  <c:v>42144.0</c:v>
                </c:pt>
                <c:pt idx="1">
                  <c:v>42145.0</c:v>
                </c:pt>
                <c:pt idx="2">
                  <c:v>42149.0</c:v>
                </c:pt>
                <c:pt idx="3">
                  <c:v>42150.0</c:v>
                </c:pt>
                <c:pt idx="4">
                  <c:v>42152.0</c:v>
                </c:pt>
                <c:pt idx="5">
                  <c:v>42153.0</c:v>
                </c:pt>
                <c:pt idx="6">
                  <c:v>42154.0</c:v>
                </c:pt>
                <c:pt idx="7">
                  <c:v>42156.0</c:v>
                </c:pt>
              </c:numCache>
            </c:numRef>
          </c:xVal>
          <c:yVal>
            <c:numRef>
              <c:f>Sheet1!$F$42:$F$49</c:f>
              <c:numCache>
                <c:formatCode>0.00E+00</c:formatCode>
                <c:ptCount val="8"/>
                <c:pt idx="0">
                  <c:v>2.00000000000001E-10</c:v>
                </c:pt>
                <c:pt idx="1">
                  <c:v>2.30000000000001E-10</c:v>
                </c:pt>
                <c:pt idx="2">
                  <c:v>2.10000000000001E-10</c:v>
                </c:pt>
                <c:pt idx="3">
                  <c:v>2.20000000000001E-9</c:v>
                </c:pt>
                <c:pt idx="4">
                  <c:v>2.20000000000001E-9</c:v>
                </c:pt>
                <c:pt idx="5">
                  <c:v>2.10000000000001E-10</c:v>
                </c:pt>
                <c:pt idx="6">
                  <c:v>2.00000000000001E-10</c:v>
                </c:pt>
                <c:pt idx="7">
                  <c:v>1.80000000000001E-10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69313912"/>
        <c:axId val="-2106413880"/>
      </c:scatterChart>
      <c:valAx>
        <c:axId val="-2065625880"/>
        <c:scaling>
          <c:orientation val="minMax"/>
          <c:min val="42143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Date</a:t>
                </a:r>
              </a:p>
            </c:rich>
          </c:tx>
          <c:layout/>
          <c:overlay val="0"/>
        </c:title>
        <c:numFmt formatCode="[$-409]m/d/yy\ h:mm\ AM/PM;@" sourceLinked="1"/>
        <c:majorTickMark val="none"/>
        <c:minorTickMark val="none"/>
        <c:tickLblPos val="nextTo"/>
        <c:txPr>
          <a:bodyPr rot="1200000"/>
          <a:lstStyle/>
          <a:p>
            <a:pPr>
              <a:defRPr/>
            </a:pPr>
            <a:endParaRPr lang="en-US"/>
          </a:p>
        </c:txPr>
        <c:crossAx val="-2069420456"/>
        <c:crosses val="autoZero"/>
        <c:crossBetween val="midCat"/>
      </c:valAx>
      <c:valAx>
        <c:axId val="-2069420456"/>
        <c:scaling>
          <c:orientation val="minMax"/>
          <c:min val="0.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QE[%]</a:t>
                </a:r>
              </a:p>
            </c:rich>
          </c:tx>
          <c:layout/>
          <c:overlay val="0"/>
        </c:title>
        <c:numFmt formatCode="General" sourceLinked="1"/>
        <c:majorTickMark val="in"/>
        <c:minorTickMark val="none"/>
        <c:tickLblPos val="nextTo"/>
        <c:crossAx val="-2065625880"/>
        <c:crosses val="autoZero"/>
        <c:crossBetween val="midCat"/>
      </c:valAx>
      <c:valAx>
        <c:axId val="-2106413880"/>
        <c:scaling>
          <c:logBase val="10.0"/>
          <c:orientation val="minMax"/>
          <c:max val="1.0E-7"/>
        </c:scaling>
        <c:delete val="0"/>
        <c:axPos val="r"/>
        <c:numFmt formatCode="0.00E+00" sourceLinked="1"/>
        <c:majorTickMark val="in"/>
        <c:minorTickMark val="in"/>
        <c:tickLblPos val="nextTo"/>
        <c:spPr>
          <a:ln w="15875">
            <a:noFill/>
          </a:ln>
        </c:spPr>
        <c:txPr>
          <a:bodyPr/>
          <a:lstStyle/>
          <a:p>
            <a:pPr>
              <a:defRPr>
                <a:solidFill>
                  <a:srgbClr val="FF0000"/>
                </a:solidFill>
              </a:defRPr>
            </a:pPr>
            <a:endParaRPr lang="en-US"/>
          </a:p>
        </c:txPr>
        <c:crossAx val="-2069313912"/>
        <c:crosses val="max"/>
        <c:crossBetween val="midCat"/>
      </c:valAx>
      <c:valAx>
        <c:axId val="-2069313912"/>
        <c:scaling>
          <c:orientation val="minMax"/>
        </c:scaling>
        <c:delete val="1"/>
        <c:axPos val="b"/>
        <c:numFmt formatCode="[$-409]m/d/yy\ h:mm\ AM/PM;@" sourceLinked="1"/>
        <c:majorTickMark val="out"/>
        <c:minorTickMark val="none"/>
        <c:tickLblPos val="none"/>
        <c:crossAx val="-2106413880"/>
        <c:crosses val="autoZero"/>
        <c:crossBetween val="midCat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709227563949087"/>
          <c:y val="0.299589444185188"/>
          <c:w val="0.111234400438963"/>
          <c:h val="0.200456540791107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881286089238845"/>
          <c:y val="0.0641235584677682"/>
          <c:w val="0.781173919049593"/>
          <c:h val="0.587788413616541"/>
        </c:manualLayout>
      </c:layout>
      <c:scatterChart>
        <c:scatterStyle val="smoothMarker"/>
        <c:varyColors val="0"/>
        <c:ser>
          <c:idx val="0"/>
          <c:order val="0"/>
          <c:spPr>
            <a:ln>
              <a:noFill/>
            </a:ln>
          </c:spPr>
          <c:marker>
            <c:symbol val="square"/>
            <c:size val="5"/>
          </c:marker>
          <c:trendline>
            <c:trendlineType val="exp"/>
            <c:dispRSqr val="0"/>
            <c:dispEq val="0"/>
          </c:trendline>
          <c:trendline>
            <c:trendlineType val="exp"/>
            <c:dispRSqr val="0"/>
            <c:dispEq val="0"/>
          </c:trendline>
          <c:trendline>
            <c:trendlineType val="exp"/>
            <c:dispRSqr val="0"/>
            <c:dispEq val="0"/>
          </c:trendline>
          <c:xVal>
            <c:numRef>
              <c:f>Sheet1!$A$2:$A$28</c:f>
              <c:numCache>
                <c:formatCode>[$-409]m/d/yy\ h:mm\ AM/PM;@</c:formatCode>
                <c:ptCount val="27"/>
                <c:pt idx="0">
                  <c:v>42135.60416666658</c:v>
                </c:pt>
                <c:pt idx="1">
                  <c:v>42136.47916666658</c:v>
                </c:pt>
                <c:pt idx="2">
                  <c:v>42137.39583333334</c:v>
                </c:pt>
                <c:pt idx="3">
                  <c:v>42137.5625</c:v>
                </c:pt>
                <c:pt idx="4">
                  <c:v>42137.64583333334</c:v>
                </c:pt>
                <c:pt idx="5">
                  <c:v>42137.67083333333</c:v>
                </c:pt>
                <c:pt idx="6">
                  <c:v>42137.70833333334</c:v>
                </c:pt>
                <c:pt idx="7">
                  <c:v>42137.75</c:v>
                </c:pt>
                <c:pt idx="8">
                  <c:v>42137.76041666658</c:v>
                </c:pt>
                <c:pt idx="9">
                  <c:v>42137.77083321759</c:v>
                </c:pt>
                <c:pt idx="10">
                  <c:v>42137.81249965281</c:v>
                </c:pt>
                <c:pt idx="11">
                  <c:v>42137.85416608798</c:v>
                </c:pt>
                <c:pt idx="12">
                  <c:v>42137.89583252315</c:v>
                </c:pt>
                <c:pt idx="13">
                  <c:v>42138.34305555555</c:v>
                </c:pt>
                <c:pt idx="14">
                  <c:v>42138.42013888891</c:v>
                </c:pt>
                <c:pt idx="15">
                  <c:v>42138.59027777778</c:v>
                </c:pt>
                <c:pt idx="16">
                  <c:v>42138.62777777769</c:v>
                </c:pt>
                <c:pt idx="17">
                  <c:v>42138.87847222223</c:v>
                </c:pt>
                <c:pt idx="18">
                  <c:v>42139.375</c:v>
                </c:pt>
                <c:pt idx="19">
                  <c:v>42139.59861111111</c:v>
                </c:pt>
                <c:pt idx="20">
                  <c:v>42139.62152777772</c:v>
                </c:pt>
                <c:pt idx="21">
                  <c:v>42139.67152777778</c:v>
                </c:pt>
                <c:pt idx="22">
                  <c:v>42139.875</c:v>
                </c:pt>
                <c:pt idx="23">
                  <c:v>42141.875</c:v>
                </c:pt>
                <c:pt idx="24">
                  <c:v>42142.38888888891</c:v>
                </c:pt>
                <c:pt idx="25">
                  <c:v>42143.375</c:v>
                </c:pt>
                <c:pt idx="26">
                  <c:v>42145.41666666666</c:v>
                </c:pt>
              </c:numCache>
            </c:numRef>
          </c:xVal>
          <c:yVal>
            <c:numRef>
              <c:f>Sheet1!$E$2:$E$28</c:f>
              <c:numCache>
                <c:formatCode>General</c:formatCode>
                <c:ptCount val="27"/>
                <c:pt idx="0">
                  <c:v>4.9</c:v>
                </c:pt>
                <c:pt idx="1">
                  <c:v>4.7</c:v>
                </c:pt>
                <c:pt idx="2">
                  <c:v>4.3</c:v>
                </c:pt>
                <c:pt idx="3">
                  <c:v>3.5</c:v>
                </c:pt>
                <c:pt idx="4">
                  <c:v>3.499885714285713</c:v>
                </c:pt>
                <c:pt idx="5">
                  <c:v>3.499885714285713</c:v>
                </c:pt>
                <c:pt idx="6">
                  <c:v>3.499885714285713</c:v>
                </c:pt>
                <c:pt idx="7">
                  <c:v>3.499885714285713</c:v>
                </c:pt>
                <c:pt idx="8">
                  <c:v>3.499885714285713</c:v>
                </c:pt>
                <c:pt idx="9">
                  <c:v>3.499885714285713</c:v>
                </c:pt>
                <c:pt idx="10">
                  <c:v>3.456137142857145</c:v>
                </c:pt>
                <c:pt idx="11">
                  <c:v>3.390514285714286</c:v>
                </c:pt>
                <c:pt idx="12">
                  <c:v>3.3176</c:v>
                </c:pt>
                <c:pt idx="13">
                  <c:v>3.0624</c:v>
                </c:pt>
                <c:pt idx="14">
                  <c:v>3.237394285714288</c:v>
                </c:pt>
                <c:pt idx="15">
                  <c:v>3.208228571428573</c:v>
                </c:pt>
                <c:pt idx="16">
                  <c:v>3.0624</c:v>
                </c:pt>
                <c:pt idx="17">
                  <c:v>3.186354285714285</c:v>
                </c:pt>
                <c:pt idx="18">
                  <c:v>3.16448</c:v>
                </c:pt>
                <c:pt idx="19">
                  <c:v>3.106148571428571</c:v>
                </c:pt>
                <c:pt idx="20">
                  <c:v>3.11344</c:v>
                </c:pt>
                <c:pt idx="21">
                  <c:v>3.091565714285715</c:v>
                </c:pt>
                <c:pt idx="22">
                  <c:v>3.076982857142857</c:v>
                </c:pt>
                <c:pt idx="23">
                  <c:v>2.82178285714286</c:v>
                </c:pt>
                <c:pt idx="24">
                  <c:v>2.763451428571431</c:v>
                </c:pt>
                <c:pt idx="25">
                  <c:v>2.712411428571429</c:v>
                </c:pt>
                <c:pt idx="26">
                  <c:v>2.712411428571429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5590056"/>
        <c:axId val="-2105752632"/>
      </c:scatterChart>
      <c:valAx>
        <c:axId val="-21055900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/>
                  <a:t>Date</a:t>
                </a:r>
              </a:p>
            </c:rich>
          </c:tx>
          <c:layout/>
          <c:overlay val="0"/>
        </c:title>
        <c:numFmt formatCode="[$-409]m/d/yy\ h:mm\ AM/PM;@" sourceLinked="1"/>
        <c:majorTickMark val="in"/>
        <c:minorTickMark val="in"/>
        <c:tickLblPos val="nextTo"/>
        <c:spPr>
          <a:ln cap="flat">
            <a:round/>
          </a:ln>
        </c:spPr>
        <c:txPr>
          <a:bodyPr rot="1920000" vert="horz"/>
          <a:lstStyle/>
          <a:p>
            <a:pPr>
              <a:defRPr sz="1000"/>
            </a:pPr>
            <a:endParaRPr lang="en-US"/>
          </a:p>
        </c:txPr>
        <c:crossAx val="-2105752632"/>
        <c:crosses val="autoZero"/>
        <c:crossBetween val="midCat"/>
        <c:majorUnit val="1.0"/>
        <c:minorUnit val="0.2"/>
      </c:valAx>
      <c:valAx>
        <c:axId val="-210575263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 dirty="0" smtClean="0"/>
                  <a:t>Effective QE</a:t>
                </a:r>
                <a:r>
                  <a:rPr lang="en-US" sz="1200" dirty="0"/>
                  <a:t>[%]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05590056"/>
        <c:crosses val="autoZero"/>
        <c:crossBetween val="midCat"/>
      </c:valAx>
      <c:spPr>
        <a:ln>
          <a:solidFill>
            <a:prstClr val="black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stockChart>
        <c:ser>
          <c:idx val="0"/>
          <c:order val="0"/>
          <c:spPr>
            <a:ln w="47625">
              <a:noFill/>
            </a:ln>
          </c:spPr>
          <c:marker>
            <c:symbol val="none"/>
          </c:marker>
          <c:cat>
            <c:strRef>
              <c:f>Sheet1!$A$2:$A$23</c:f>
              <c:strCache>
                <c:ptCount val="22"/>
                <c:pt idx="0">
                  <c:v>6/1/15</c:v>
                </c:pt>
                <c:pt idx="1">
                  <c:v>6/2/15</c:v>
                </c:pt>
                <c:pt idx="2">
                  <c:v>6/5/15</c:v>
                </c:pt>
                <c:pt idx="3">
                  <c:v>6/15/15</c:v>
                </c:pt>
                <c:pt idx="4">
                  <c:v>6/26/15</c:v>
                </c:pt>
                <c:pt idx="5">
                  <c:v>6/29/15</c:v>
                </c:pt>
                <c:pt idx="6">
                  <c:v>6/30/15</c:v>
                </c:pt>
                <c:pt idx="7">
                  <c:v>7/6/15</c:v>
                </c:pt>
                <c:pt idx="8">
                  <c:v>7/8/15</c:v>
                </c:pt>
                <c:pt idx="9">
                  <c:v>7/13/15</c:v>
                </c:pt>
                <c:pt idx="10">
                  <c:v>7/16/15</c:v>
                </c:pt>
                <c:pt idx="11">
                  <c:v>7/20/15</c:v>
                </c:pt>
                <c:pt idx="12">
                  <c:v>7/22/15</c:v>
                </c:pt>
                <c:pt idx="13">
                  <c:v>7/29/15</c:v>
                </c:pt>
                <c:pt idx="14">
                  <c:v>8/12/15</c:v>
                </c:pt>
                <c:pt idx="15">
                  <c:v>8/14/15</c:v>
                </c:pt>
                <c:pt idx="16">
                  <c:v>8/17/15</c:v>
                </c:pt>
                <c:pt idx="17">
                  <c:v>8/19/15</c:v>
                </c:pt>
                <c:pt idx="18">
                  <c:v>8/21/15</c:v>
                </c:pt>
                <c:pt idx="19">
                  <c:v>8/24/15</c:v>
                </c:pt>
                <c:pt idx="20">
                  <c:v>8/31/15</c:v>
                </c:pt>
                <c:pt idx="21">
                  <c:v>Sept.2</c:v>
                </c:pt>
              </c:strCache>
            </c:strRef>
          </c:cat>
          <c:val>
            <c:numRef>
              <c:f>Sheet1!$B$2:$B$23</c:f>
              <c:numCache>
                <c:formatCode>0.00E+00</c:formatCode>
                <c:ptCount val="22"/>
                <c:pt idx="0">
                  <c:v>0.01</c:v>
                </c:pt>
                <c:pt idx="1">
                  <c:v>0.01</c:v>
                </c:pt>
                <c:pt idx="2">
                  <c:v>0.0078</c:v>
                </c:pt>
                <c:pt idx="5">
                  <c:v>0.0054</c:v>
                </c:pt>
                <c:pt idx="6">
                  <c:v>0.0011</c:v>
                </c:pt>
                <c:pt idx="7">
                  <c:v>0.0036</c:v>
                </c:pt>
                <c:pt idx="8">
                  <c:v>0.0012</c:v>
                </c:pt>
                <c:pt idx="9">
                  <c:v>0.001</c:v>
                </c:pt>
                <c:pt idx="10">
                  <c:v>0.00063</c:v>
                </c:pt>
                <c:pt idx="11">
                  <c:v>0.0032</c:v>
                </c:pt>
                <c:pt idx="12">
                  <c:v>0.00034</c:v>
                </c:pt>
                <c:pt idx="13">
                  <c:v>0.00036</c:v>
                </c:pt>
                <c:pt idx="14">
                  <c:v>0.00033</c:v>
                </c:pt>
                <c:pt idx="15">
                  <c:v>0.00015</c:v>
                </c:pt>
                <c:pt idx="16">
                  <c:v>0.0004</c:v>
                </c:pt>
                <c:pt idx="17">
                  <c:v>0.000195</c:v>
                </c:pt>
                <c:pt idx="18">
                  <c:v>0.0025</c:v>
                </c:pt>
                <c:pt idx="19">
                  <c:v>0.000563</c:v>
                </c:pt>
                <c:pt idx="20">
                  <c:v>0.00014</c:v>
                </c:pt>
                <c:pt idx="21">
                  <c:v>0.00058</c:v>
                </c:pt>
              </c:numCache>
            </c:numRef>
          </c:val>
          <c:smooth val="0"/>
        </c:ser>
        <c:ser>
          <c:idx val="1"/>
          <c:order val="1"/>
          <c:spPr>
            <a:ln w="47625">
              <a:noFill/>
            </a:ln>
          </c:spPr>
          <c:marker>
            <c:symbol val="none"/>
          </c:marker>
          <c:cat>
            <c:strRef>
              <c:f>Sheet1!$A$2:$A$23</c:f>
              <c:strCache>
                <c:ptCount val="22"/>
                <c:pt idx="0">
                  <c:v>6/1/15</c:v>
                </c:pt>
                <c:pt idx="1">
                  <c:v>6/2/15</c:v>
                </c:pt>
                <c:pt idx="2">
                  <c:v>6/5/15</c:v>
                </c:pt>
                <c:pt idx="3">
                  <c:v>6/15/15</c:v>
                </c:pt>
                <c:pt idx="4">
                  <c:v>6/26/15</c:v>
                </c:pt>
                <c:pt idx="5">
                  <c:v>6/29/15</c:v>
                </c:pt>
                <c:pt idx="6">
                  <c:v>6/30/15</c:v>
                </c:pt>
                <c:pt idx="7">
                  <c:v>7/6/15</c:v>
                </c:pt>
                <c:pt idx="8">
                  <c:v>7/8/15</c:v>
                </c:pt>
                <c:pt idx="9">
                  <c:v>7/13/15</c:v>
                </c:pt>
                <c:pt idx="10">
                  <c:v>7/16/15</c:v>
                </c:pt>
                <c:pt idx="11">
                  <c:v>7/20/15</c:v>
                </c:pt>
                <c:pt idx="12">
                  <c:v>7/22/15</c:v>
                </c:pt>
                <c:pt idx="13">
                  <c:v>7/29/15</c:v>
                </c:pt>
                <c:pt idx="14">
                  <c:v>8/12/15</c:v>
                </c:pt>
                <c:pt idx="15">
                  <c:v>8/14/15</c:v>
                </c:pt>
                <c:pt idx="16">
                  <c:v>8/17/15</c:v>
                </c:pt>
                <c:pt idx="17">
                  <c:v>8/19/15</c:v>
                </c:pt>
                <c:pt idx="18">
                  <c:v>8/21/15</c:v>
                </c:pt>
                <c:pt idx="19">
                  <c:v>8/24/15</c:v>
                </c:pt>
                <c:pt idx="20">
                  <c:v>8/31/15</c:v>
                </c:pt>
                <c:pt idx="21">
                  <c:v>Sept.2</c:v>
                </c:pt>
              </c:strCache>
            </c:strRef>
          </c:cat>
          <c:val>
            <c:numRef>
              <c:f>Sheet1!$C$2:$C$23</c:f>
              <c:numCache>
                <c:formatCode>0.00E+00</c:formatCode>
                <c:ptCount val="22"/>
                <c:pt idx="0">
                  <c:v>0.01</c:v>
                </c:pt>
                <c:pt idx="1">
                  <c:v>0.01</c:v>
                </c:pt>
                <c:pt idx="2">
                  <c:v>0.0078</c:v>
                </c:pt>
                <c:pt idx="5">
                  <c:v>0.0054</c:v>
                </c:pt>
                <c:pt idx="6">
                  <c:v>0.0011</c:v>
                </c:pt>
                <c:pt idx="7">
                  <c:v>0.0036</c:v>
                </c:pt>
                <c:pt idx="8">
                  <c:v>0.0012</c:v>
                </c:pt>
                <c:pt idx="9">
                  <c:v>0.001</c:v>
                </c:pt>
                <c:pt idx="10">
                  <c:v>0.00063</c:v>
                </c:pt>
                <c:pt idx="11">
                  <c:v>0.0032</c:v>
                </c:pt>
                <c:pt idx="12">
                  <c:v>0.00034</c:v>
                </c:pt>
                <c:pt idx="13">
                  <c:v>0.00036</c:v>
                </c:pt>
                <c:pt idx="14">
                  <c:v>0.00033</c:v>
                </c:pt>
                <c:pt idx="15">
                  <c:v>0.00015</c:v>
                </c:pt>
                <c:pt idx="16">
                  <c:v>0.0004</c:v>
                </c:pt>
                <c:pt idx="17">
                  <c:v>0.000195</c:v>
                </c:pt>
                <c:pt idx="18">
                  <c:v>0.0025</c:v>
                </c:pt>
                <c:pt idx="19">
                  <c:v>0.000563</c:v>
                </c:pt>
                <c:pt idx="20">
                  <c:v>0.00014</c:v>
                </c:pt>
                <c:pt idx="21">
                  <c:v>0.00058</c:v>
                </c:pt>
              </c:numCache>
            </c:numRef>
          </c:val>
          <c:smooth val="0"/>
        </c:ser>
        <c:ser>
          <c:idx val="2"/>
          <c:order val="2"/>
          <c:spPr>
            <a:ln w="47625">
              <a:noFill/>
            </a:ln>
          </c:spPr>
          <c:marker>
            <c:symbol val="none"/>
          </c:marker>
          <c:cat>
            <c:strRef>
              <c:f>Sheet1!$A$2:$A$23</c:f>
              <c:strCache>
                <c:ptCount val="22"/>
                <c:pt idx="0">
                  <c:v>6/1/15</c:v>
                </c:pt>
                <c:pt idx="1">
                  <c:v>6/2/15</c:v>
                </c:pt>
                <c:pt idx="2">
                  <c:v>6/5/15</c:v>
                </c:pt>
                <c:pt idx="3">
                  <c:v>6/15/15</c:v>
                </c:pt>
                <c:pt idx="4">
                  <c:v>6/26/15</c:v>
                </c:pt>
                <c:pt idx="5">
                  <c:v>6/29/15</c:v>
                </c:pt>
                <c:pt idx="6">
                  <c:v>6/30/15</c:v>
                </c:pt>
                <c:pt idx="7">
                  <c:v>7/6/15</c:v>
                </c:pt>
                <c:pt idx="8">
                  <c:v>7/8/15</c:v>
                </c:pt>
                <c:pt idx="9">
                  <c:v>7/13/15</c:v>
                </c:pt>
                <c:pt idx="10">
                  <c:v>7/16/15</c:v>
                </c:pt>
                <c:pt idx="11">
                  <c:v>7/20/15</c:v>
                </c:pt>
                <c:pt idx="12">
                  <c:v>7/22/15</c:v>
                </c:pt>
                <c:pt idx="13">
                  <c:v>7/29/15</c:v>
                </c:pt>
                <c:pt idx="14">
                  <c:v>8/12/15</c:v>
                </c:pt>
                <c:pt idx="15">
                  <c:v>8/14/15</c:v>
                </c:pt>
                <c:pt idx="16">
                  <c:v>8/17/15</c:v>
                </c:pt>
                <c:pt idx="17">
                  <c:v>8/19/15</c:v>
                </c:pt>
                <c:pt idx="18">
                  <c:v>8/21/15</c:v>
                </c:pt>
                <c:pt idx="19">
                  <c:v>8/24/15</c:v>
                </c:pt>
                <c:pt idx="20">
                  <c:v>8/31/15</c:v>
                </c:pt>
                <c:pt idx="21">
                  <c:v>Sept.2</c:v>
                </c:pt>
              </c:strCache>
            </c:strRef>
          </c:cat>
          <c:val>
            <c:numRef>
              <c:f>Sheet1!$D$2:$D$23</c:f>
              <c:numCache>
                <c:formatCode>0.00E+00</c:formatCode>
                <c:ptCount val="22"/>
                <c:pt idx="0">
                  <c:v>0.037</c:v>
                </c:pt>
                <c:pt idx="1">
                  <c:v>0.037</c:v>
                </c:pt>
                <c:pt idx="2">
                  <c:v>0.0078</c:v>
                </c:pt>
                <c:pt idx="5">
                  <c:v>0.0012</c:v>
                </c:pt>
                <c:pt idx="6">
                  <c:v>0.006</c:v>
                </c:pt>
                <c:pt idx="7">
                  <c:v>0.008</c:v>
                </c:pt>
                <c:pt idx="8">
                  <c:v>0.006</c:v>
                </c:pt>
                <c:pt idx="9">
                  <c:v>0.005</c:v>
                </c:pt>
                <c:pt idx="11">
                  <c:v>0.003</c:v>
                </c:pt>
                <c:pt idx="12">
                  <c:v>0.001</c:v>
                </c:pt>
                <c:pt idx="13">
                  <c:v>0.00024</c:v>
                </c:pt>
                <c:pt idx="14">
                  <c:v>0.00015</c:v>
                </c:pt>
                <c:pt idx="15">
                  <c:v>0.00015</c:v>
                </c:pt>
                <c:pt idx="16">
                  <c:v>0.0001</c:v>
                </c:pt>
                <c:pt idx="17">
                  <c:v>0.00014</c:v>
                </c:pt>
                <c:pt idx="18">
                  <c:v>0.0025</c:v>
                </c:pt>
                <c:pt idx="19">
                  <c:v>0.000274</c:v>
                </c:pt>
                <c:pt idx="20">
                  <c:v>0.00014</c:v>
                </c:pt>
                <c:pt idx="21">
                  <c:v>0.00058</c:v>
                </c:pt>
              </c:numCache>
            </c:numRef>
          </c:val>
          <c:smooth val="0"/>
        </c:ser>
        <c:ser>
          <c:idx val="3"/>
          <c:order val="3"/>
          <c:spPr>
            <a:ln w="47625">
              <a:noFill/>
            </a:ln>
          </c:spPr>
          <c:marker>
            <c:symbol val="none"/>
          </c:marker>
          <c:cat>
            <c:strRef>
              <c:f>Sheet1!$A$2:$A$23</c:f>
              <c:strCache>
                <c:ptCount val="22"/>
                <c:pt idx="0">
                  <c:v>6/1/15</c:v>
                </c:pt>
                <c:pt idx="1">
                  <c:v>6/2/15</c:v>
                </c:pt>
                <c:pt idx="2">
                  <c:v>6/5/15</c:v>
                </c:pt>
                <c:pt idx="3">
                  <c:v>6/15/15</c:v>
                </c:pt>
                <c:pt idx="4">
                  <c:v>6/26/15</c:v>
                </c:pt>
                <c:pt idx="5">
                  <c:v>6/29/15</c:v>
                </c:pt>
                <c:pt idx="6">
                  <c:v>6/30/15</c:v>
                </c:pt>
                <c:pt idx="7">
                  <c:v>7/6/15</c:v>
                </c:pt>
                <c:pt idx="8">
                  <c:v>7/8/15</c:v>
                </c:pt>
                <c:pt idx="9">
                  <c:v>7/13/15</c:v>
                </c:pt>
                <c:pt idx="10">
                  <c:v>7/16/15</c:v>
                </c:pt>
                <c:pt idx="11">
                  <c:v>7/20/15</c:v>
                </c:pt>
                <c:pt idx="12">
                  <c:v>7/22/15</c:v>
                </c:pt>
                <c:pt idx="13">
                  <c:v>7/29/15</c:v>
                </c:pt>
                <c:pt idx="14">
                  <c:v>8/12/15</c:v>
                </c:pt>
                <c:pt idx="15">
                  <c:v>8/14/15</c:v>
                </c:pt>
                <c:pt idx="16">
                  <c:v>8/17/15</c:v>
                </c:pt>
                <c:pt idx="17">
                  <c:v>8/19/15</c:v>
                </c:pt>
                <c:pt idx="18">
                  <c:v>8/21/15</c:v>
                </c:pt>
                <c:pt idx="19">
                  <c:v>8/24/15</c:v>
                </c:pt>
                <c:pt idx="20">
                  <c:v>8/31/15</c:v>
                </c:pt>
                <c:pt idx="21">
                  <c:v>Sept.2</c:v>
                </c:pt>
              </c:strCache>
            </c:strRef>
          </c:cat>
          <c:val>
            <c:numRef>
              <c:f>Sheet1!$E$2:$E$23</c:f>
              <c:numCache>
                <c:formatCode>0.00E+00</c:formatCode>
                <c:ptCount val="22"/>
                <c:pt idx="0">
                  <c:v>0.01</c:v>
                </c:pt>
                <c:pt idx="1">
                  <c:v>0.01</c:v>
                </c:pt>
                <c:pt idx="2">
                  <c:v>0.0078</c:v>
                </c:pt>
                <c:pt idx="5">
                  <c:v>0.0012</c:v>
                </c:pt>
                <c:pt idx="6">
                  <c:v>0.0005</c:v>
                </c:pt>
                <c:pt idx="7">
                  <c:v>0.0012</c:v>
                </c:pt>
                <c:pt idx="8">
                  <c:v>0.0012</c:v>
                </c:pt>
                <c:pt idx="9">
                  <c:v>0.00034</c:v>
                </c:pt>
                <c:pt idx="10">
                  <c:v>0.00063</c:v>
                </c:pt>
                <c:pt idx="11">
                  <c:v>0.0002</c:v>
                </c:pt>
                <c:pt idx="12">
                  <c:v>0.00016</c:v>
                </c:pt>
                <c:pt idx="13">
                  <c:v>0.00024</c:v>
                </c:pt>
                <c:pt idx="14">
                  <c:v>0.00015</c:v>
                </c:pt>
                <c:pt idx="15">
                  <c:v>0.00015</c:v>
                </c:pt>
                <c:pt idx="16">
                  <c:v>0.0001</c:v>
                </c:pt>
                <c:pt idx="17">
                  <c:v>0.00014</c:v>
                </c:pt>
                <c:pt idx="18">
                  <c:v>0.0025</c:v>
                </c:pt>
                <c:pt idx="19">
                  <c:v>0.000274</c:v>
                </c:pt>
                <c:pt idx="20">
                  <c:v>0.00014</c:v>
                </c:pt>
                <c:pt idx="21">
                  <c:v>0.00058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34925">
              <a:gradFill flip="none" rotWithShape="1">
                <a:gsLst>
                  <a:gs pos="0">
                    <a:srgbClr val="FF0000"/>
                  </a:gs>
                  <a:gs pos="9000">
                    <a:srgbClr val="FFFFFF"/>
                  </a:gs>
                </a:gsLst>
                <a:lin ang="5400000" scaled="0"/>
                <a:tileRect/>
              </a:gradFill>
            </a:ln>
          </c:spPr>
        </c:hiLowLines>
        <c:upDownBars>
          <c:gapWidth val="150"/>
          <c:upBars/>
          <c:downBars>
            <c:spPr>
              <a:solidFill>
                <a:srgbClr val="008000"/>
              </a:solidFill>
              <a:effectLst>
                <a:outerShdw dir="13260000" sx="0" sy="0" rotWithShape="0">
                  <a:srgbClr val="000000">
                    <a:alpha val="33000"/>
                  </a:srgbClr>
                </a:outerShdw>
              </a:effectLst>
            </c:spPr>
          </c:downBars>
        </c:upDownBars>
        <c:axId val="-2070392456"/>
        <c:axId val="-2070404376"/>
      </c:stockChart>
      <c:catAx>
        <c:axId val="-20703924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500"/>
                </a:pPr>
                <a:r>
                  <a:rPr lang="en-US" sz="1500"/>
                  <a:t>Date</a:t>
                </a:r>
              </a:p>
            </c:rich>
          </c:tx>
          <c:layout/>
          <c:overlay val="0"/>
        </c:title>
        <c:numFmt formatCode="m/d/yy" sourceLinked="1"/>
        <c:majorTickMark val="in"/>
        <c:minorTickMark val="in"/>
        <c:tickLblPos val="nextTo"/>
        <c:txPr>
          <a:bodyPr rot="1740000" vert="horz" lIns="2" anchor="t" anchorCtr="1">
            <a:spAutoFit/>
          </a:bodyPr>
          <a:lstStyle/>
          <a:p>
            <a:pPr>
              <a:defRPr sz="1200"/>
            </a:pPr>
            <a:endParaRPr lang="en-US"/>
          </a:p>
        </c:txPr>
        <c:crossAx val="-2070404376"/>
        <c:crossesAt val="0.0001"/>
        <c:auto val="1"/>
        <c:lblAlgn val="ctr"/>
        <c:lblOffset val="100"/>
        <c:noMultiLvlLbl val="0"/>
      </c:catAx>
      <c:valAx>
        <c:axId val="-2070404376"/>
        <c:scaling>
          <c:logBase val="10.0"/>
          <c:orientation val="minMax"/>
          <c:max val="0.05"/>
          <c:min val="0.0001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QE</a:t>
                </a:r>
              </a:p>
            </c:rich>
          </c:tx>
          <c:layout/>
          <c:overlay val="0"/>
        </c:title>
        <c:numFmt formatCode="0.00E+00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70392456"/>
        <c:crosses val="autoZero"/>
        <c:crossBetween val="between"/>
        <c:minorUnit val="10.0"/>
      </c:valAx>
      <c:spPr>
        <a:ln w="12700"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Charge during comissioning</a:t>
            </a:r>
          </a:p>
        </c:rich>
      </c:tx>
      <c:layout>
        <c:manualLayout>
          <c:xMode val="edge"/>
          <c:yMode val="edge"/>
          <c:x val="0.15804773942232"/>
          <c:y val="0.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76557902697775"/>
          <c:y val="0.105806728308172"/>
          <c:w val="0.780680711532883"/>
          <c:h val="0.705519259416897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numRef>
              <c:f>[Charge.xlsx]Sheet1!$A$2:$A$216</c:f>
              <c:numCache>
                <c:formatCode>d\-mmm</c:formatCode>
                <c:ptCount val="215"/>
                <c:pt idx="0">
                  <c:v>42439.0</c:v>
                </c:pt>
                <c:pt idx="1">
                  <c:v>42439.0</c:v>
                </c:pt>
                <c:pt idx="2">
                  <c:v>42439.0</c:v>
                </c:pt>
                <c:pt idx="3">
                  <c:v>42439.0</c:v>
                </c:pt>
                <c:pt idx="4">
                  <c:v>42440.0</c:v>
                </c:pt>
                <c:pt idx="5">
                  <c:v>42440.0</c:v>
                </c:pt>
                <c:pt idx="6">
                  <c:v>42440.0</c:v>
                </c:pt>
                <c:pt idx="7">
                  <c:v>42440.0</c:v>
                </c:pt>
                <c:pt idx="8">
                  <c:v>42441.0</c:v>
                </c:pt>
                <c:pt idx="9">
                  <c:v>42441.0</c:v>
                </c:pt>
                <c:pt idx="10">
                  <c:v>42441.0</c:v>
                </c:pt>
                <c:pt idx="11">
                  <c:v>42441.0</c:v>
                </c:pt>
                <c:pt idx="12">
                  <c:v>42441.0</c:v>
                </c:pt>
                <c:pt idx="13">
                  <c:v>42441.0</c:v>
                </c:pt>
                <c:pt idx="14">
                  <c:v>42442.0</c:v>
                </c:pt>
                <c:pt idx="15">
                  <c:v>42442.0</c:v>
                </c:pt>
                <c:pt idx="16">
                  <c:v>42442.0</c:v>
                </c:pt>
                <c:pt idx="17">
                  <c:v>42443.0</c:v>
                </c:pt>
                <c:pt idx="18">
                  <c:v>42443.0</c:v>
                </c:pt>
                <c:pt idx="19">
                  <c:v>42443.0</c:v>
                </c:pt>
                <c:pt idx="20">
                  <c:v>42443.0</c:v>
                </c:pt>
                <c:pt idx="21">
                  <c:v>42443.0</c:v>
                </c:pt>
                <c:pt idx="22">
                  <c:v>42444.0</c:v>
                </c:pt>
                <c:pt idx="23">
                  <c:v>42444.0</c:v>
                </c:pt>
                <c:pt idx="24">
                  <c:v>42444.0</c:v>
                </c:pt>
                <c:pt idx="25">
                  <c:v>42488.0</c:v>
                </c:pt>
                <c:pt idx="26">
                  <c:v>42489.0</c:v>
                </c:pt>
                <c:pt idx="27">
                  <c:v>42489.0</c:v>
                </c:pt>
                <c:pt idx="28">
                  <c:v>42489.0</c:v>
                </c:pt>
                <c:pt idx="29">
                  <c:v>42490.0</c:v>
                </c:pt>
                <c:pt idx="30">
                  <c:v>42490.0</c:v>
                </c:pt>
                <c:pt idx="31">
                  <c:v>42490.0</c:v>
                </c:pt>
                <c:pt idx="32">
                  <c:v>42490.0</c:v>
                </c:pt>
                <c:pt idx="33">
                  <c:v>42490.0</c:v>
                </c:pt>
                <c:pt idx="34">
                  <c:v>42490.0</c:v>
                </c:pt>
                <c:pt idx="35">
                  <c:v>42490.0</c:v>
                </c:pt>
                <c:pt idx="36">
                  <c:v>42490.0</c:v>
                </c:pt>
                <c:pt idx="37">
                  <c:v>42490.0</c:v>
                </c:pt>
                <c:pt idx="38">
                  <c:v>42490.0</c:v>
                </c:pt>
                <c:pt idx="39">
                  <c:v>42491.0</c:v>
                </c:pt>
                <c:pt idx="40">
                  <c:v>42492.0</c:v>
                </c:pt>
                <c:pt idx="41">
                  <c:v>42492.0</c:v>
                </c:pt>
                <c:pt idx="42">
                  <c:v>42492.0</c:v>
                </c:pt>
                <c:pt idx="43">
                  <c:v>42492.0</c:v>
                </c:pt>
                <c:pt idx="44">
                  <c:v>42492.0</c:v>
                </c:pt>
                <c:pt idx="45">
                  <c:v>42493.0</c:v>
                </c:pt>
                <c:pt idx="46">
                  <c:v>42493.0</c:v>
                </c:pt>
                <c:pt idx="47">
                  <c:v>42493.0</c:v>
                </c:pt>
                <c:pt idx="48">
                  <c:v>42493.0</c:v>
                </c:pt>
                <c:pt idx="49">
                  <c:v>42493.0</c:v>
                </c:pt>
                <c:pt idx="50">
                  <c:v>42493.0</c:v>
                </c:pt>
                <c:pt idx="51">
                  <c:v>42493.0</c:v>
                </c:pt>
                <c:pt idx="52">
                  <c:v>42493.0</c:v>
                </c:pt>
                <c:pt idx="53">
                  <c:v>42494.0</c:v>
                </c:pt>
                <c:pt idx="54">
                  <c:v>42494.0</c:v>
                </c:pt>
                <c:pt idx="55">
                  <c:v>42494.0</c:v>
                </c:pt>
                <c:pt idx="56">
                  <c:v>42496.0</c:v>
                </c:pt>
                <c:pt idx="57">
                  <c:v>42496.0</c:v>
                </c:pt>
                <c:pt idx="58">
                  <c:v>42496.0</c:v>
                </c:pt>
                <c:pt idx="59">
                  <c:v>42496.0</c:v>
                </c:pt>
                <c:pt idx="60">
                  <c:v>42500.0</c:v>
                </c:pt>
                <c:pt idx="61">
                  <c:v>42500.0</c:v>
                </c:pt>
                <c:pt idx="62">
                  <c:v>42506.0</c:v>
                </c:pt>
                <c:pt idx="63">
                  <c:v>42506.0</c:v>
                </c:pt>
                <c:pt idx="64">
                  <c:v>42506.0</c:v>
                </c:pt>
                <c:pt idx="65">
                  <c:v>42506.0</c:v>
                </c:pt>
                <c:pt idx="66">
                  <c:v>42507.0</c:v>
                </c:pt>
                <c:pt idx="67">
                  <c:v>42507.0</c:v>
                </c:pt>
                <c:pt idx="68">
                  <c:v>42507.0</c:v>
                </c:pt>
                <c:pt idx="69">
                  <c:v>42507.0</c:v>
                </c:pt>
                <c:pt idx="70">
                  <c:v>42507.0</c:v>
                </c:pt>
                <c:pt idx="71">
                  <c:v>42507.0</c:v>
                </c:pt>
                <c:pt idx="72">
                  <c:v>42507.0</c:v>
                </c:pt>
                <c:pt idx="73">
                  <c:v>42507.0</c:v>
                </c:pt>
                <c:pt idx="74">
                  <c:v>42507.0</c:v>
                </c:pt>
                <c:pt idx="75">
                  <c:v>42508.0</c:v>
                </c:pt>
                <c:pt idx="76">
                  <c:v>42508.0</c:v>
                </c:pt>
                <c:pt idx="77">
                  <c:v>42509.0</c:v>
                </c:pt>
                <c:pt idx="78">
                  <c:v>42509.0</c:v>
                </c:pt>
                <c:pt idx="79">
                  <c:v>42509.0</c:v>
                </c:pt>
                <c:pt idx="80">
                  <c:v>42509.0</c:v>
                </c:pt>
                <c:pt idx="81">
                  <c:v>42509.0</c:v>
                </c:pt>
                <c:pt idx="82">
                  <c:v>42509.0</c:v>
                </c:pt>
                <c:pt idx="83">
                  <c:v>42510.0</c:v>
                </c:pt>
                <c:pt idx="84">
                  <c:v>42511.0</c:v>
                </c:pt>
                <c:pt idx="85">
                  <c:v>42511.0</c:v>
                </c:pt>
                <c:pt idx="86">
                  <c:v>42511.0</c:v>
                </c:pt>
                <c:pt idx="87">
                  <c:v>42511.0</c:v>
                </c:pt>
                <c:pt idx="88">
                  <c:v>42511.0</c:v>
                </c:pt>
                <c:pt idx="89">
                  <c:v>42512.0</c:v>
                </c:pt>
                <c:pt idx="90">
                  <c:v>42512.0</c:v>
                </c:pt>
                <c:pt idx="91">
                  <c:v>42513.0</c:v>
                </c:pt>
                <c:pt idx="92">
                  <c:v>42513.0</c:v>
                </c:pt>
                <c:pt idx="93">
                  <c:v>42513.0</c:v>
                </c:pt>
                <c:pt idx="94">
                  <c:v>42514.0</c:v>
                </c:pt>
                <c:pt idx="95">
                  <c:v>42514.0</c:v>
                </c:pt>
                <c:pt idx="96">
                  <c:v>42515.0</c:v>
                </c:pt>
                <c:pt idx="97">
                  <c:v>42516.0</c:v>
                </c:pt>
                <c:pt idx="98">
                  <c:v>42516.0</c:v>
                </c:pt>
                <c:pt idx="99">
                  <c:v>42521.0</c:v>
                </c:pt>
                <c:pt idx="100">
                  <c:v>42521.0</c:v>
                </c:pt>
                <c:pt idx="101">
                  <c:v>42521.0</c:v>
                </c:pt>
                <c:pt idx="102">
                  <c:v>42521.0</c:v>
                </c:pt>
                <c:pt idx="103">
                  <c:v>42521.0</c:v>
                </c:pt>
                <c:pt idx="104">
                  <c:v>42521.0</c:v>
                </c:pt>
                <c:pt idx="105">
                  <c:v>42521.0</c:v>
                </c:pt>
                <c:pt idx="106">
                  <c:v>42521.0</c:v>
                </c:pt>
                <c:pt idx="107">
                  <c:v>42521.0</c:v>
                </c:pt>
                <c:pt idx="108">
                  <c:v>42522.0</c:v>
                </c:pt>
                <c:pt idx="109">
                  <c:v>42522.0</c:v>
                </c:pt>
                <c:pt idx="110">
                  <c:v>42522.0</c:v>
                </c:pt>
                <c:pt idx="111">
                  <c:v>42524.0</c:v>
                </c:pt>
                <c:pt idx="112">
                  <c:v>42524.0</c:v>
                </c:pt>
                <c:pt idx="113">
                  <c:v>42524.0</c:v>
                </c:pt>
                <c:pt idx="114">
                  <c:v>42524.0</c:v>
                </c:pt>
                <c:pt idx="115">
                  <c:v>42524.0</c:v>
                </c:pt>
                <c:pt idx="116">
                  <c:v>42524.0</c:v>
                </c:pt>
                <c:pt idx="117">
                  <c:v>42524.0</c:v>
                </c:pt>
                <c:pt idx="118">
                  <c:v>42524.0</c:v>
                </c:pt>
                <c:pt idx="119">
                  <c:v>42525.0</c:v>
                </c:pt>
                <c:pt idx="120">
                  <c:v>42525.0</c:v>
                </c:pt>
                <c:pt idx="121">
                  <c:v>42525.0</c:v>
                </c:pt>
                <c:pt idx="122">
                  <c:v>42525.0</c:v>
                </c:pt>
                <c:pt idx="123">
                  <c:v>42526.0</c:v>
                </c:pt>
                <c:pt idx="124">
                  <c:v>42526.0</c:v>
                </c:pt>
                <c:pt idx="125">
                  <c:v>42526.0</c:v>
                </c:pt>
                <c:pt idx="126">
                  <c:v>42526.0</c:v>
                </c:pt>
                <c:pt idx="127">
                  <c:v>42526.0</c:v>
                </c:pt>
                <c:pt idx="128">
                  <c:v>42526.0</c:v>
                </c:pt>
                <c:pt idx="129">
                  <c:v>42527.0</c:v>
                </c:pt>
                <c:pt idx="130">
                  <c:v>42527.0</c:v>
                </c:pt>
                <c:pt idx="131">
                  <c:v>42527.0</c:v>
                </c:pt>
                <c:pt idx="132">
                  <c:v>42527.0</c:v>
                </c:pt>
                <c:pt idx="133">
                  <c:v>42527.0</c:v>
                </c:pt>
                <c:pt idx="134">
                  <c:v>42527.0</c:v>
                </c:pt>
                <c:pt idx="135">
                  <c:v>42527.0</c:v>
                </c:pt>
                <c:pt idx="136">
                  <c:v>42527.0</c:v>
                </c:pt>
                <c:pt idx="137">
                  <c:v>42528.0</c:v>
                </c:pt>
                <c:pt idx="138">
                  <c:v>42528.0</c:v>
                </c:pt>
                <c:pt idx="139">
                  <c:v>42528.0</c:v>
                </c:pt>
                <c:pt idx="140">
                  <c:v>42528.0</c:v>
                </c:pt>
                <c:pt idx="141">
                  <c:v>42529.0</c:v>
                </c:pt>
                <c:pt idx="142">
                  <c:v>42529.0</c:v>
                </c:pt>
                <c:pt idx="143">
                  <c:v>42529.0</c:v>
                </c:pt>
                <c:pt idx="144">
                  <c:v>42530.0</c:v>
                </c:pt>
                <c:pt idx="145">
                  <c:v>42530.0</c:v>
                </c:pt>
                <c:pt idx="146">
                  <c:v>42531.0</c:v>
                </c:pt>
                <c:pt idx="147">
                  <c:v>42531.0</c:v>
                </c:pt>
                <c:pt idx="148">
                  <c:v>42531.0</c:v>
                </c:pt>
                <c:pt idx="149">
                  <c:v>42531.0</c:v>
                </c:pt>
                <c:pt idx="150">
                  <c:v>42532.0</c:v>
                </c:pt>
                <c:pt idx="151">
                  <c:v>42532.0</c:v>
                </c:pt>
                <c:pt idx="152">
                  <c:v>42532.0</c:v>
                </c:pt>
                <c:pt idx="153">
                  <c:v>42532.0</c:v>
                </c:pt>
                <c:pt idx="154">
                  <c:v>42532.0</c:v>
                </c:pt>
                <c:pt idx="155">
                  <c:v>42532.0</c:v>
                </c:pt>
                <c:pt idx="156">
                  <c:v>42533.0</c:v>
                </c:pt>
                <c:pt idx="157">
                  <c:v>42533.0</c:v>
                </c:pt>
                <c:pt idx="158">
                  <c:v>42533.0</c:v>
                </c:pt>
                <c:pt idx="159">
                  <c:v>42534.0</c:v>
                </c:pt>
                <c:pt idx="160">
                  <c:v>42535.0</c:v>
                </c:pt>
                <c:pt idx="161">
                  <c:v>42535.0</c:v>
                </c:pt>
                <c:pt idx="162">
                  <c:v>42535.0</c:v>
                </c:pt>
                <c:pt idx="163">
                  <c:v>42535.0</c:v>
                </c:pt>
                <c:pt idx="164">
                  <c:v>42535.0</c:v>
                </c:pt>
                <c:pt idx="165">
                  <c:v>42536.0</c:v>
                </c:pt>
                <c:pt idx="166">
                  <c:v>42536.0</c:v>
                </c:pt>
                <c:pt idx="167">
                  <c:v>42536.0</c:v>
                </c:pt>
                <c:pt idx="168">
                  <c:v>42537.0</c:v>
                </c:pt>
                <c:pt idx="169">
                  <c:v>42537.0</c:v>
                </c:pt>
                <c:pt idx="170">
                  <c:v>42537.0</c:v>
                </c:pt>
                <c:pt idx="171">
                  <c:v>42537.0</c:v>
                </c:pt>
                <c:pt idx="172">
                  <c:v>42537.0</c:v>
                </c:pt>
                <c:pt idx="173">
                  <c:v>42537.0</c:v>
                </c:pt>
                <c:pt idx="174">
                  <c:v>42537.0</c:v>
                </c:pt>
                <c:pt idx="175">
                  <c:v>42537.0</c:v>
                </c:pt>
                <c:pt idx="176">
                  <c:v>42538.0</c:v>
                </c:pt>
                <c:pt idx="177">
                  <c:v>42538.0</c:v>
                </c:pt>
                <c:pt idx="178">
                  <c:v>42538.0</c:v>
                </c:pt>
                <c:pt idx="179">
                  <c:v>42539.0</c:v>
                </c:pt>
                <c:pt idx="180">
                  <c:v>42539.0</c:v>
                </c:pt>
                <c:pt idx="181">
                  <c:v>42539.0</c:v>
                </c:pt>
                <c:pt idx="182">
                  <c:v>42539.0</c:v>
                </c:pt>
                <c:pt idx="183">
                  <c:v>42539.0</c:v>
                </c:pt>
                <c:pt idx="184">
                  <c:v>42539.0</c:v>
                </c:pt>
                <c:pt idx="185">
                  <c:v>42540.0</c:v>
                </c:pt>
                <c:pt idx="186">
                  <c:v>42541.0</c:v>
                </c:pt>
                <c:pt idx="187">
                  <c:v>42541.0</c:v>
                </c:pt>
                <c:pt idx="188">
                  <c:v>42541.0</c:v>
                </c:pt>
                <c:pt idx="189">
                  <c:v>42541.0</c:v>
                </c:pt>
                <c:pt idx="190">
                  <c:v>42541.0</c:v>
                </c:pt>
                <c:pt idx="191">
                  <c:v>42541.0</c:v>
                </c:pt>
                <c:pt idx="192">
                  <c:v>42541.0</c:v>
                </c:pt>
                <c:pt idx="193">
                  <c:v>42541.0</c:v>
                </c:pt>
                <c:pt idx="194">
                  <c:v>42541.0</c:v>
                </c:pt>
                <c:pt idx="195">
                  <c:v>42543.0</c:v>
                </c:pt>
                <c:pt idx="196">
                  <c:v>42543.0</c:v>
                </c:pt>
                <c:pt idx="197">
                  <c:v>42543.0</c:v>
                </c:pt>
                <c:pt idx="198">
                  <c:v>42543.0</c:v>
                </c:pt>
                <c:pt idx="199">
                  <c:v>42543.0</c:v>
                </c:pt>
                <c:pt idx="200">
                  <c:v>42543.0</c:v>
                </c:pt>
                <c:pt idx="201">
                  <c:v>42543.0</c:v>
                </c:pt>
                <c:pt idx="202">
                  <c:v>42543.0</c:v>
                </c:pt>
                <c:pt idx="203">
                  <c:v>42543.0</c:v>
                </c:pt>
                <c:pt idx="204">
                  <c:v>42543.0</c:v>
                </c:pt>
                <c:pt idx="205">
                  <c:v>42543.0</c:v>
                </c:pt>
                <c:pt idx="206">
                  <c:v>42543.0</c:v>
                </c:pt>
                <c:pt idx="207">
                  <c:v>42543.0</c:v>
                </c:pt>
                <c:pt idx="208">
                  <c:v>42543.0</c:v>
                </c:pt>
                <c:pt idx="209">
                  <c:v>42544.0</c:v>
                </c:pt>
                <c:pt idx="210">
                  <c:v>42544.0</c:v>
                </c:pt>
                <c:pt idx="211">
                  <c:v>42544.0</c:v>
                </c:pt>
                <c:pt idx="212">
                  <c:v>42544.0</c:v>
                </c:pt>
                <c:pt idx="213">
                  <c:v>42544.0</c:v>
                </c:pt>
                <c:pt idx="214">
                  <c:v>42545.0</c:v>
                </c:pt>
              </c:numCache>
            </c:numRef>
          </c:cat>
          <c:val>
            <c:numRef>
              <c:f>[Charge.xlsx]Sheet1!$D$2:$D$216</c:f>
              <c:numCache>
                <c:formatCode>0.0</c:formatCode>
                <c:ptCount val="215"/>
                <c:pt idx="0">
                  <c:v>52.89</c:v>
                </c:pt>
                <c:pt idx="1">
                  <c:v>36.90000000000001</c:v>
                </c:pt>
                <c:pt idx="2">
                  <c:v>46.74</c:v>
                </c:pt>
                <c:pt idx="3">
                  <c:v>81.18000000000001</c:v>
                </c:pt>
                <c:pt idx="4">
                  <c:v>51.66</c:v>
                </c:pt>
                <c:pt idx="5">
                  <c:v>63.96000000000001</c:v>
                </c:pt>
                <c:pt idx="6">
                  <c:v>63.96000000000001</c:v>
                </c:pt>
                <c:pt idx="7">
                  <c:v>24.6</c:v>
                </c:pt>
                <c:pt idx="8">
                  <c:v>15.744</c:v>
                </c:pt>
                <c:pt idx="9">
                  <c:v>27.06</c:v>
                </c:pt>
                <c:pt idx="10">
                  <c:v>51.66</c:v>
                </c:pt>
                <c:pt idx="11">
                  <c:v>56.58</c:v>
                </c:pt>
                <c:pt idx="12">
                  <c:v>63.96000000000001</c:v>
                </c:pt>
                <c:pt idx="13">
                  <c:v>61.5</c:v>
                </c:pt>
                <c:pt idx="14">
                  <c:v>51.66</c:v>
                </c:pt>
                <c:pt idx="15">
                  <c:v>61.5</c:v>
                </c:pt>
                <c:pt idx="16">
                  <c:v>61.5</c:v>
                </c:pt>
                <c:pt idx="17">
                  <c:v>59.04</c:v>
                </c:pt>
                <c:pt idx="18">
                  <c:v>54.12</c:v>
                </c:pt>
                <c:pt idx="19">
                  <c:v>61.5</c:v>
                </c:pt>
                <c:pt idx="20">
                  <c:v>59.04</c:v>
                </c:pt>
                <c:pt idx="21">
                  <c:v>56.58</c:v>
                </c:pt>
                <c:pt idx="22">
                  <c:v>6.149999999999999</c:v>
                </c:pt>
                <c:pt idx="23">
                  <c:v>174.66</c:v>
                </c:pt>
                <c:pt idx="24">
                  <c:v>232.47</c:v>
                </c:pt>
                <c:pt idx="25">
                  <c:v>445.26</c:v>
                </c:pt>
                <c:pt idx="26">
                  <c:v>0.0</c:v>
                </c:pt>
                <c:pt idx="27">
                  <c:v>56.58</c:v>
                </c:pt>
                <c:pt idx="28">
                  <c:v>637.14</c:v>
                </c:pt>
                <c:pt idx="29">
                  <c:v>369.0</c:v>
                </c:pt>
                <c:pt idx="30">
                  <c:v>371.46</c:v>
                </c:pt>
                <c:pt idx="31">
                  <c:v>369.0</c:v>
                </c:pt>
                <c:pt idx="32">
                  <c:v>1052.88</c:v>
                </c:pt>
                <c:pt idx="33">
                  <c:v>1881.9</c:v>
                </c:pt>
                <c:pt idx="34">
                  <c:v>1547.34</c:v>
                </c:pt>
                <c:pt idx="35">
                  <c:v>1517.82</c:v>
                </c:pt>
                <c:pt idx="36">
                  <c:v>1537.5</c:v>
                </c:pt>
                <c:pt idx="37">
                  <c:v>1446.48</c:v>
                </c:pt>
                <c:pt idx="38">
                  <c:v>1643.28</c:v>
                </c:pt>
                <c:pt idx="39">
                  <c:v>31.98</c:v>
                </c:pt>
                <c:pt idx="40">
                  <c:v>41.82</c:v>
                </c:pt>
                <c:pt idx="41">
                  <c:v>44.28</c:v>
                </c:pt>
                <c:pt idx="42">
                  <c:v>41.82</c:v>
                </c:pt>
                <c:pt idx="43">
                  <c:v>41.82</c:v>
                </c:pt>
                <c:pt idx="44">
                  <c:v>36.90000000000001</c:v>
                </c:pt>
                <c:pt idx="45">
                  <c:v>24.6</c:v>
                </c:pt>
                <c:pt idx="46">
                  <c:v>31.98</c:v>
                </c:pt>
                <c:pt idx="47">
                  <c:v>27.06</c:v>
                </c:pt>
                <c:pt idx="48">
                  <c:v>34.44</c:v>
                </c:pt>
                <c:pt idx="49">
                  <c:v>34.44</c:v>
                </c:pt>
                <c:pt idx="50">
                  <c:v>76.26</c:v>
                </c:pt>
                <c:pt idx="51">
                  <c:v>66.42</c:v>
                </c:pt>
                <c:pt idx="52">
                  <c:v>66.42</c:v>
                </c:pt>
                <c:pt idx="53">
                  <c:v>95.94</c:v>
                </c:pt>
                <c:pt idx="54">
                  <c:v>105.78</c:v>
                </c:pt>
                <c:pt idx="55">
                  <c:v>105.78</c:v>
                </c:pt>
                <c:pt idx="56">
                  <c:v>91.02000000000001</c:v>
                </c:pt>
                <c:pt idx="57">
                  <c:v>118.08</c:v>
                </c:pt>
                <c:pt idx="58">
                  <c:v>135.3</c:v>
                </c:pt>
                <c:pt idx="59">
                  <c:v>93.48</c:v>
                </c:pt>
                <c:pt idx="60">
                  <c:v>86.10000000000001</c:v>
                </c:pt>
                <c:pt idx="61">
                  <c:v>100.86</c:v>
                </c:pt>
                <c:pt idx="62">
                  <c:v>31.98</c:v>
                </c:pt>
                <c:pt idx="63">
                  <c:v>36.90000000000001</c:v>
                </c:pt>
                <c:pt idx="64">
                  <c:v>27.06</c:v>
                </c:pt>
                <c:pt idx="65">
                  <c:v>27.06</c:v>
                </c:pt>
                <c:pt idx="66">
                  <c:v>56.58</c:v>
                </c:pt>
                <c:pt idx="67">
                  <c:v>51.66</c:v>
                </c:pt>
                <c:pt idx="68">
                  <c:v>56.58</c:v>
                </c:pt>
                <c:pt idx="69">
                  <c:v>56.58</c:v>
                </c:pt>
                <c:pt idx="70">
                  <c:v>59.04</c:v>
                </c:pt>
                <c:pt idx="71">
                  <c:v>76.26</c:v>
                </c:pt>
                <c:pt idx="72">
                  <c:v>71.34</c:v>
                </c:pt>
                <c:pt idx="73">
                  <c:v>56.58</c:v>
                </c:pt>
                <c:pt idx="74">
                  <c:v>83.64</c:v>
                </c:pt>
                <c:pt idx="75">
                  <c:v>54.12</c:v>
                </c:pt>
                <c:pt idx="76">
                  <c:v>83.64</c:v>
                </c:pt>
                <c:pt idx="77">
                  <c:v>46.74</c:v>
                </c:pt>
                <c:pt idx="78">
                  <c:v>46.74</c:v>
                </c:pt>
                <c:pt idx="79">
                  <c:v>56.58</c:v>
                </c:pt>
                <c:pt idx="80">
                  <c:v>54.12</c:v>
                </c:pt>
                <c:pt idx="81">
                  <c:v>44.28</c:v>
                </c:pt>
                <c:pt idx="82">
                  <c:v>44.28</c:v>
                </c:pt>
                <c:pt idx="83">
                  <c:v>81.18000000000001</c:v>
                </c:pt>
                <c:pt idx="84">
                  <c:v>51.66</c:v>
                </c:pt>
                <c:pt idx="85">
                  <c:v>86.10000000000001</c:v>
                </c:pt>
                <c:pt idx="86">
                  <c:v>63.96000000000001</c:v>
                </c:pt>
                <c:pt idx="87">
                  <c:v>63.96000000000001</c:v>
                </c:pt>
                <c:pt idx="88">
                  <c:v>51.66</c:v>
                </c:pt>
                <c:pt idx="89">
                  <c:v>51.66</c:v>
                </c:pt>
                <c:pt idx="90">
                  <c:v>71.34</c:v>
                </c:pt>
                <c:pt idx="91">
                  <c:v>44.28</c:v>
                </c:pt>
                <c:pt idx="92">
                  <c:v>44.28</c:v>
                </c:pt>
                <c:pt idx="93">
                  <c:v>73.80000000000001</c:v>
                </c:pt>
                <c:pt idx="94">
                  <c:v>81.18000000000001</c:v>
                </c:pt>
                <c:pt idx="95">
                  <c:v>78.72000000000001</c:v>
                </c:pt>
                <c:pt idx="96">
                  <c:v>108.24</c:v>
                </c:pt>
                <c:pt idx="97">
                  <c:v>56.58</c:v>
                </c:pt>
                <c:pt idx="98">
                  <c:v>51.66</c:v>
                </c:pt>
                <c:pt idx="99">
                  <c:v>777.3599999999989</c:v>
                </c:pt>
                <c:pt idx="100">
                  <c:v>1527.66</c:v>
                </c:pt>
                <c:pt idx="101">
                  <c:v>2484.6</c:v>
                </c:pt>
                <c:pt idx="102">
                  <c:v>3690.0</c:v>
                </c:pt>
                <c:pt idx="103">
                  <c:v>2368.98</c:v>
                </c:pt>
                <c:pt idx="104">
                  <c:v>1623.6</c:v>
                </c:pt>
                <c:pt idx="105">
                  <c:v>1082.4</c:v>
                </c:pt>
                <c:pt idx="106">
                  <c:v>1111.92</c:v>
                </c:pt>
                <c:pt idx="107">
                  <c:v>1028.28</c:v>
                </c:pt>
                <c:pt idx="108">
                  <c:v>863.4599999999994</c:v>
                </c:pt>
                <c:pt idx="109">
                  <c:v>831.48</c:v>
                </c:pt>
                <c:pt idx="110">
                  <c:v>615.0</c:v>
                </c:pt>
                <c:pt idx="111">
                  <c:v>676.5</c:v>
                </c:pt>
                <c:pt idx="112">
                  <c:v>762.6</c:v>
                </c:pt>
                <c:pt idx="113">
                  <c:v>344.4</c:v>
                </c:pt>
                <c:pt idx="114">
                  <c:v>223.86</c:v>
                </c:pt>
                <c:pt idx="115">
                  <c:v>196.8</c:v>
                </c:pt>
                <c:pt idx="116">
                  <c:v>209.1</c:v>
                </c:pt>
                <c:pt idx="117">
                  <c:v>201.72</c:v>
                </c:pt>
                <c:pt idx="118">
                  <c:v>216.48</c:v>
                </c:pt>
                <c:pt idx="119">
                  <c:v>270.6</c:v>
                </c:pt>
                <c:pt idx="120">
                  <c:v>250.92</c:v>
                </c:pt>
                <c:pt idx="121">
                  <c:v>135.3</c:v>
                </c:pt>
                <c:pt idx="122">
                  <c:v>246.0</c:v>
                </c:pt>
                <c:pt idx="123">
                  <c:v>179.58</c:v>
                </c:pt>
                <c:pt idx="124">
                  <c:v>127.92</c:v>
                </c:pt>
                <c:pt idx="125">
                  <c:v>108.24</c:v>
                </c:pt>
                <c:pt idx="126">
                  <c:v>147.6</c:v>
                </c:pt>
                <c:pt idx="127">
                  <c:v>123.0</c:v>
                </c:pt>
                <c:pt idx="128">
                  <c:v>118.08</c:v>
                </c:pt>
                <c:pt idx="129">
                  <c:v>95.94</c:v>
                </c:pt>
                <c:pt idx="130">
                  <c:v>105.78</c:v>
                </c:pt>
                <c:pt idx="131">
                  <c:v>105.78</c:v>
                </c:pt>
                <c:pt idx="132">
                  <c:v>189.42</c:v>
                </c:pt>
                <c:pt idx="133">
                  <c:v>189.675</c:v>
                </c:pt>
                <c:pt idx="134">
                  <c:v>240.255</c:v>
                </c:pt>
                <c:pt idx="135">
                  <c:v>245.875</c:v>
                </c:pt>
                <c:pt idx="136">
                  <c:v>193.1875</c:v>
                </c:pt>
                <c:pt idx="137">
                  <c:v>182.65</c:v>
                </c:pt>
                <c:pt idx="138">
                  <c:v>193.1875</c:v>
                </c:pt>
                <c:pt idx="139">
                  <c:v>245.875</c:v>
                </c:pt>
                <c:pt idx="140">
                  <c:v>235.3375</c:v>
                </c:pt>
                <c:pt idx="141">
                  <c:v>196.7</c:v>
                </c:pt>
                <c:pt idx="142">
                  <c:v>193.1875</c:v>
                </c:pt>
                <c:pt idx="143">
                  <c:v>174.22</c:v>
                </c:pt>
                <c:pt idx="144">
                  <c:v>139.095</c:v>
                </c:pt>
                <c:pt idx="145">
                  <c:v>140.5</c:v>
                </c:pt>
                <c:pt idx="146">
                  <c:v>133.475</c:v>
                </c:pt>
                <c:pt idx="147">
                  <c:v>154.55</c:v>
                </c:pt>
                <c:pt idx="148">
                  <c:v>140.5</c:v>
                </c:pt>
                <c:pt idx="149">
                  <c:v>140.5</c:v>
                </c:pt>
                <c:pt idx="150">
                  <c:v>122.9375</c:v>
                </c:pt>
                <c:pt idx="151">
                  <c:v>186.1625</c:v>
                </c:pt>
                <c:pt idx="152">
                  <c:v>174.22</c:v>
                </c:pt>
                <c:pt idx="153">
                  <c:v>195.295</c:v>
                </c:pt>
                <c:pt idx="154">
                  <c:v>186.865</c:v>
                </c:pt>
                <c:pt idx="155">
                  <c:v>127.855</c:v>
                </c:pt>
                <c:pt idx="156">
                  <c:v>120.83</c:v>
                </c:pt>
                <c:pt idx="157">
                  <c:v>115.21</c:v>
                </c:pt>
                <c:pt idx="158">
                  <c:v>112.4</c:v>
                </c:pt>
                <c:pt idx="159">
                  <c:v>112.4</c:v>
                </c:pt>
                <c:pt idx="160">
                  <c:v>64.63</c:v>
                </c:pt>
                <c:pt idx="161">
                  <c:v>78.67999999999998</c:v>
                </c:pt>
                <c:pt idx="162">
                  <c:v>81.49</c:v>
                </c:pt>
                <c:pt idx="163">
                  <c:v>105.375</c:v>
                </c:pt>
                <c:pt idx="164">
                  <c:v>98.35000000000001</c:v>
                </c:pt>
                <c:pt idx="165">
                  <c:v>92.73</c:v>
                </c:pt>
                <c:pt idx="166">
                  <c:v>85.705</c:v>
                </c:pt>
                <c:pt idx="167">
                  <c:v>102.565</c:v>
                </c:pt>
                <c:pt idx="168">
                  <c:v>81.49</c:v>
                </c:pt>
                <c:pt idx="169">
                  <c:v>758.7</c:v>
                </c:pt>
                <c:pt idx="170">
                  <c:v>708.12</c:v>
                </c:pt>
                <c:pt idx="171">
                  <c:v>695.475</c:v>
                </c:pt>
                <c:pt idx="172">
                  <c:v>642.085</c:v>
                </c:pt>
                <c:pt idx="173">
                  <c:v>628.0350000000001</c:v>
                </c:pt>
                <c:pt idx="174">
                  <c:v>418.6900000000001</c:v>
                </c:pt>
                <c:pt idx="175">
                  <c:v>428.525</c:v>
                </c:pt>
                <c:pt idx="176">
                  <c:v>306.29</c:v>
                </c:pt>
                <c:pt idx="177">
                  <c:v>394.8050000000001</c:v>
                </c:pt>
                <c:pt idx="178">
                  <c:v>210.75</c:v>
                </c:pt>
                <c:pt idx="179">
                  <c:v>213.56</c:v>
                </c:pt>
                <c:pt idx="180">
                  <c:v>210.75</c:v>
                </c:pt>
                <c:pt idx="181">
                  <c:v>217.775</c:v>
                </c:pt>
                <c:pt idx="182">
                  <c:v>248.685</c:v>
                </c:pt>
                <c:pt idx="183">
                  <c:v>231.825</c:v>
                </c:pt>
                <c:pt idx="184">
                  <c:v>240.255</c:v>
                </c:pt>
                <c:pt idx="185">
                  <c:v>193.1875</c:v>
                </c:pt>
                <c:pt idx="186">
                  <c:v>660.3499999999988</c:v>
                </c:pt>
                <c:pt idx="187">
                  <c:v>538.115</c:v>
                </c:pt>
                <c:pt idx="188">
                  <c:v>202.32</c:v>
                </c:pt>
                <c:pt idx="189">
                  <c:v>158.0625</c:v>
                </c:pt>
                <c:pt idx="190">
                  <c:v>139.095</c:v>
                </c:pt>
                <c:pt idx="191">
                  <c:v>63.225</c:v>
                </c:pt>
                <c:pt idx="192">
                  <c:v>46.365</c:v>
                </c:pt>
                <c:pt idx="193">
                  <c:v>28.1</c:v>
                </c:pt>
                <c:pt idx="194">
                  <c:v>9.835</c:v>
                </c:pt>
                <c:pt idx="195">
                  <c:v>25.29</c:v>
                </c:pt>
                <c:pt idx="196">
                  <c:v>177.03</c:v>
                </c:pt>
                <c:pt idx="197">
                  <c:v>165.79</c:v>
                </c:pt>
                <c:pt idx="198">
                  <c:v>234.635</c:v>
                </c:pt>
                <c:pt idx="199">
                  <c:v>216.37</c:v>
                </c:pt>
                <c:pt idx="200">
                  <c:v>115.21</c:v>
                </c:pt>
                <c:pt idx="201">
                  <c:v>255.71</c:v>
                </c:pt>
                <c:pt idx="202">
                  <c:v>290.835</c:v>
                </c:pt>
                <c:pt idx="203">
                  <c:v>67.44</c:v>
                </c:pt>
                <c:pt idx="204">
                  <c:v>118.02</c:v>
                </c:pt>
                <c:pt idx="205">
                  <c:v>133.475</c:v>
                </c:pt>
                <c:pt idx="206">
                  <c:v>186.865</c:v>
                </c:pt>
                <c:pt idx="207">
                  <c:v>148.93</c:v>
                </c:pt>
                <c:pt idx="208">
                  <c:v>153.145</c:v>
                </c:pt>
                <c:pt idx="209">
                  <c:v>141.905</c:v>
                </c:pt>
                <c:pt idx="210">
                  <c:v>167.195</c:v>
                </c:pt>
                <c:pt idx="211">
                  <c:v>203.0225</c:v>
                </c:pt>
                <c:pt idx="212">
                  <c:v>175.625</c:v>
                </c:pt>
                <c:pt idx="213">
                  <c:v>182.65</c:v>
                </c:pt>
                <c:pt idx="214">
                  <c:v>195.295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67587864"/>
        <c:axId val="-2067314152"/>
      </c:barChart>
      <c:dateAx>
        <c:axId val="-2067587864"/>
        <c:scaling>
          <c:orientation val="minMax"/>
        </c:scaling>
        <c:delete val="0"/>
        <c:axPos val="b"/>
        <c:numFmt formatCode="d\-mmm" sourceLinked="1"/>
        <c:majorTickMark val="out"/>
        <c:minorTickMark val="none"/>
        <c:tickLblPos val="nextTo"/>
        <c:txPr>
          <a:bodyPr rot="-2940000"/>
          <a:lstStyle/>
          <a:p>
            <a:pPr>
              <a:defRPr/>
            </a:pPr>
            <a:endParaRPr lang="en-US"/>
          </a:p>
        </c:txPr>
        <c:crossAx val="-2067314152"/>
        <c:crosses val="autoZero"/>
        <c:auto val="1"/>
        <c:lblOffset val="100"/>
        <c:baseTimeUnit val="days"/>
      </c:dateAx>
      <c:valAx>
        <c:axId val="-2067314152"/>
        <c:scaling>
          <c:logBase val="10.0"/>
          <c:orientation val="minMax"/>
          <c:max val="4000.0"/>
          <c:min val="1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200"/>
                  <a:t>Charge, pC</a:t>
                </a:r>
              </a:p>
            </c:rich>
          </c:tx>
          <c:layout/>
          <c:overlay val="0"/>
        </c:title>
        <c:numFmt formatCode="0.0" sourceLinked="1"/>
        <c:majorTickMark val="out"/>
        <c:minorTickMark val="in"/>
        <c:tickLblPos val="nextTo"/>
        <c:crossAx val="-206758786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7259143801564"/>
          <c:y val="0.103004291845494"/>
          <c:w val="0.745812528553385"/>
          <c:h val="0.689499509986144"/>
        </c:manualLayout>
      </c:layout>
      <c:scatterChart>
        <c:scatterStyle val="smoothMarker"/>
        <c:varyColors val="0"/>
        <c:ser>
          <c:idx val="0"/>
          <c:order val="0"/>
          <c:xVal>
            <c:numRef>
              <c:f>'RF amp scan '!$A$2:$A$8</c:f>
              <c:numCache>
                <c:formatCode>General</c:formatCode>
                <c:ptCount val="7"/>
                <c:pt idx="0">
                  <c:v>1201.0</c:v>
                </c:pt>
                <c:pt idx="1">
                  <c:v>1170.0</c:v>
                </c:pt>
                <c:pt idx="2">
                  <c:v>1142.0</c:v>
                </c:pt>
                <c:pt idx="3">
                  <c:v>1105.0</c:v>
                </c:pt>
                <c:pt idx="4">
                  <c:v>1060.0</c:v>
                </c:pt>
                <c:pt idx="5">
                  <c:v>1025.0</c:v>
                </c:pt>
                <c:pt idx="6">
                  <c:v>970.0</c:v>
                </c:pt>
              </c:numCache>
            </c:numRef>
          </c:xVal>
          <c:yVal>
            <c:numRef>
              <c:f>'RF amp scan '!$B$2:$B$8</c:f>
              <c:numCache>
                <c:formatCode>General</c:formatCode>
                <c:ptCount val="7"/>
                <c:pt idx="0">
                  <c:v>1.73</c:v>
                </c:pt>
                <c:pt idx="1">
                  <c:v>1.8</c:v>
                </c:pt>
                <c:pt idx="2">
                  <c:v>1.76</c:v>
                </c:pt>
                <c:pt idx="3">
                  <c:v>1.78</c:v>
                </c:pt>
                <c:pt idx="4">
                  <c:v>1.75</c:v>
                </c:pt>
                <c:pt idx="5">
                  <c:v>1.73</c:v>
                </c:pt>
                <c:pt idx="6">
                  <c:v>1.76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70868488"/>
        <c:axId val="-2070862472"/>
      </c:scatterChart>
      <c:valAx>
        <c:axId val="-2070868488"/>
        <c:scaling>
          <c:orientation val="minMax"/>
          <c:min val="90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RF </a:t>
                </a:r>
                <a:r>
                  <a:rPr lang="en-US" dirty="0" smtClean="0"/>
                  <a:t>Gap voltage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[kV]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2070862472"/>
        <c:crosses val="autoZero"/>
        <c:crossBetween val="midCat"/>
      </c:valAx>
      <c:valAx>
        <c:axId val="-2070862472"/>
        <c:scaling>
          <c:orientation val="minMax"/>
          <c:min val="1.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ICT [</a:t>
                </a:r>
                <a:r>
                  <a:rPr lang="en-US" dirty="0" err="1" smtClean="0"/>
                  <a:t>nC</a:t>
                </a:r>
                <a:r>
                  <a:rPr lang="en-US" dirty="0" smtClean="0"/>
                  <a:t>]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2070868488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0.17593</cdr:x>
      <cdr:y>0.4209</cdr:y>
    </cdr:from>
    <cdr:to>
      <cdr:x>0.28704</cdr:x>
      <cdr:y>0.62294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47800" y="19050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dirty="0" smtClean="0">
              <a:solidFill>
                <a:srgbClr val="008000"/>
              </a:solidFill>
            </a:rPr>
            <a:t>QE inside gun</a:t>
          </a:r>
          <a:endParaRPr lang="en-US" sz="1400" dirty="0">
            <a:solidFill>
              <a:srgbClr val="008000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731CAE-7E2C-B641-B449-91B04AF873A3}" type="datetimeFigureOut">
              <a:rPr lang="en-US" smtClean="0"/>
              <a:t>10/18/16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C20441-FB85-AC4C-AD42-1C1AC15B5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142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12B33D-1409-4830-975C-6457E8EDD3E7}" type="datetimeFigureOut">
              <a:rPr lang="en-US" smtClean="0"/>
              <a:pPr/>
              <a:t>10/18/16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819E8-E1A6-43DC-AC8E-6672E26720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764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70329-2A40-9C42-A265-9370B37D390D}" type="datetime1">
              <a:rPr lang="en-US" smtClean="0"/>
              <a:t>10/18/16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of photocathode photoinjector 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直接连接符 8"/>
          <p:cNvCxnSpPr/>
          <p:nvPr userDrawn="1"/>
        </p:nvCxnSpPr>
        <p:spPr>
          <a:xfrm>
            <a:off x="381000" y="808017"/>
            <a:ext cx="8572500" cy="15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直接连接符 5"/>
          <p:cNvCxnSpPr/>
          <p:nvPr userDrawn="1"/>
        </p:nvCxnSpPr>
        <p:spPr>
          <a:xfrm>
            <a:off x="357188" y="6399213"/>
            <a:ext cx="8572500" cy="158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Picture 8" descr="C:\Research\Diamond\Documents\Publication\BNL_Logo_Trans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8999" y="152400"/>
            <a:ext cx="1753005" cy="681522"/>
          </a:xfrm>
          <a:prstGeom prst="rect">
            <a:avLst/>
          </a:prstGeom>
          <a:noFill/>
        </p:spPr>
      </p:pic>
      <p:sp>
        <p:nvSpPr>
          <p:cNvPr id="10" name="矩形 9"/>
          <p:cNvSpPr/>
          <p:nvPr userDrawn="1"/>
        </p:nvSpPr>
        <p:spPr>
          <a:xfrm>
            <a:off x="304800" y="762000"/>
            <a:ext cx="3286148" cy="71438"/>
          </a:xfrm>
          <a:prstGeom prst="rect">
            <a:avLst/>
          </a:prstGeom>
          <a:solidFill>
            <a:srgbClr val="C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1476-AA7B-1744-AEBB-841F735501F5}" type="datetime1">
              <a:rPr lang="en-US" smtClean="0"/>
              <a:t>10/18/16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of photocathode photoinjector 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7ABA3-0078-204E-B2F4-6BD421461CB5}" type="datetime1">
              <a:rPr lang="en-US" smtClean="0"/>
              <a:t>10/18/16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of photocathode photoinjector 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5867400" cy="411162"/>
          </a:xfrm>
        </p:spPr>
        <p:txBody>
          <a:bodyPr>
            <a:noAutofit/>
          </a:bodyPr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86944-A746-0F41-A1E0-14E44B6D4A46}" type="datetime1">
              <a:rPr lang="en-US" smtClean="0"/>
              <a:t>10/18/16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of photocathode photoinjector 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直接连接符 8"/>
          <p:cNvCxnSpPr/>
          <p:nvPr userDrawn="1"/>
        </p:nvCxnSpPr>
        <p:spPr>
          <a:xfrm>
            <a:off x="381000" y="808017"/>
            <a:ext cx="8572500" cy="15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直接连接符 5"/>
          <p:cNvCxnSpPr/>
          <p:nvPr userDrawn="1"/>
        </p:nvCxnSpPr>
        <p:spPr>
          <a:xfrm>
            <a:off x="357188" y="6399213"/>
            <a:ext cx="8572500" cy="158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Picture 8" descr="C:\Research\Diamond\Documents\Publication\BNL_Logo_Trans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8999" y="152400"/>
            <a:ext cx="1753005" cy="681522"/>
          </a:xfrm>
          <a:prstGeom prst="rect">
            <a:avLst/>
          </a:prstGeom>
          <a:noFill/>
        </p:spPr>
      </p:pic>
      <p:sp>
        <p:nvSpPr>
          <p:cNvPr id="10" name="矩形 9"/>
          <p:cNvSpPr/>
          <p:nvPr userDrawn="1"/>
        </p:nvSpPr>
        <p:spPr>
          <a:xfrm>
            <a:off x="304800" y="762000"/>
            <a:ext cx="3286148" cy="71438"/>
          </a:xfrm>
          <a:prstGeom prst="rect">
            <a:avLst/>
          </a:prstGeom>
          <a:solidFill>
            <a:srgbClr val="C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6A3A7-905B-1944-B881-81A4629D234C}" type="datetime1">
              <a:rPr lang="en-US" smtClean="0"/>
              <a:t>10/18/16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of photocathode photoinjector 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直接连接符 8"/>
          <p:cNvCxnSpPr/>
          <p:nvPr userDrawn="1"/>
        </p:nvCxnSpPr>
        <p:spPr>
          <a:xfrm>
            <a:off x="381000" y="808017"/>
            <a:ext cx="8572500" cy="15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直接连接符 5"/>
          <p:cNvCxnSpPr/>
          <p:nvPr userDrawn="1"/>
        </p:nvCxnSpPr>
        <p:spPr>
          <a:xfrm>
            <a:off x="357188" y="6399213"/>
            <a:ext cx="8572500" cy="158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Picture 8" descr="C:\Research\Diamond\Documents\Publication\BNL_Logo_Trans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8999" y="152400"/>
            <a:ext cx="1753005" cy="681522"/>
          </a:xfrm>
          <a:prstGeom prst="rect">
            <a:avLst/>
          </a:prstGeom>
          <a:noFill/>
        </p:spPr>
      </p:pic>
      <p:sp>
        <p:nvSpPr>
          <p:cNvPr id="10" name="矩形 9"/>
          <p:cNvSpPr/>
          <p:nvPr userDrawn="1"/>
        </p:nvSpPr>
        <p:spPr>
          <a:xfrm>
            <a:off x="304800" y="762000"/>
            <a:ext cx="3286148" cy="71438"/>
          </a:xfrm>
          <a:prstGeom prst="rect">
            <a:avLst/>
          </a:prstGeom>
          <a:solidFill>
            <a:srgbClr val="C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B73B6-3CC0-0646-8314-77430E7D7ADE}" type="datetime1">
              <a:rPr lang="en-US" smtClean="0"/>
              <a:t>10/18/16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of photocathode photoinjector 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99C68-C36E-E041-8852-36B6ECC87C0F}" type="datetime1">
              <a:rPr lang="en-US" smtClean="0"/>
              <a:t>10/18/16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of photocathode photoinjector 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84702-2754-9741-8C62-542394067D02}" type="datetime1">
              <a:rPr lang="en-US" smtClean="0"/>
              <a:t>10/18/16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of photocathode photoinjector 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9A3D-A268-9E49-A570-9CF26F045A84}" type="datetime1">
              <a:rPr lang="en-US" smtClean="0"/>
              <a:t>10/18/16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of photocathode photoinjector 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D27DB-B89B-BF43-A9AB-B2569B7F0A65}" type="datetime1">
              <a:rPr lang="en-US" smtClean="0"/>
              <a:t>10/18/16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of photocathode photoinjector 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2E3F-8E25-EA44-9795-761209E25D11}" type="datetime1">
              <a:rPr lang="en-US" smtClean="0"/>
              <a:t>10/18/16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of photocathode photoinjector 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14BF1-0170-FB4E-BE8C-8F99A03BA2CD}" type="datetime1">
              <a:rPr lang="en-US" smtClean="0"/>
              <a:t>10/18/16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Physics of photocathode photoinjector 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6598E-D13A-4485-87B0-2ACD8B53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8.jpeg"/><Relationship Id="rId6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baseline="-25000" dirty="0"/>
              <a:t>2</a:t>
            </a:r>
            <a:r>
              <a:rPr lang="en-US" dirty="0"/>
              <a:t>CsSb </a:t>
            </a:r>
            <a:r>
              <a:rPr lang="en-US" dirty="0" smtClean="0"/>
              <a:t>photocathodes </a:t>
            </a:r>
            <a:r>
              <a:rPr lang="en-US" dirty="0"/>
              <a:t>performance in SRF </a:t>
            </a:r>
            <a:r>
              <a:rPr lang="en-US" dirty="0" smtClean="0"/>
              <a:t>guns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3886200"/>
            <a:ext cx="5105400" cy="1752600"/>
          </a:xfrm>
        </p:spPr>
        <p:txBody>
          <a:bodyPr/>
          <a:lstStyle/>
          <a:p>
            <a:r>
              <a:rPr lang="en-US" dirty="0"/>
              <a:t>Erdong </a:t>
            </a:r>
            <a:r>
              <a:rPr lang="en-US" dirty="0" smtClean="0"/>
              <a:t>Wang on behalf of ERL and </a:t>
            </a:r>
            <a:r>
              <a:rPr lang="en-US" dirty="0" err="1" smtClean="0"/>
              <a:t>CeC</a:t>
            </a:r>
            <a:r>
              <a:rPr lang="en-US" dirty="0" smtClean="0"/>
              <a:t> group</a:t>
            </a:r>
            <a:endParaRPr lang="en-US" dirty="0"/>
          </a:p>
          <a:p>
            <a:r>
              <a:rPr lang="en-US" dirty="0"/>
              <a:t>BNL</a:t>
            </a:r>
          </a:p>
          <a:p>
            <a:endParaRPr lang="en-US" dirty="0"/>
          </a:p>
        </p:txBody>
      </p:sp>
      <p:cxnSp>
        <p:nvCxnSpPr>
          <p:cNvPr id="4" name="直接连接符 8"/>
          <p:cNvCxnSpPr/>
          <p:nvPr/>
        </p:nvCxnSpPr>
        <p:spPr>
          <a:xfrm>
            <a:off x="381000" y="808017"/>
            <a:ext cx="8572500" cy="15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直接连接符 5"/>
          <p:cNvCxnSpPr/>
          <p:nvPr/>
        </p:nvCxnSpPr>
        <p:spPr>
          <a:xfrm>
            <a:off x="357188" y="6399213"/>
            <a:ext cx="8572500" cy="158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8" descr="C:\Research\Diamond\Documents\Publication\BNL_Logo_Tran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8999" y="152400"/>
            <a:ext cx="1753005" cy="681522"/>
          </a:xfrm>
          <a:prstGeom prst="rect">
            <a:avLst/>
          </a:prstGeom>
          <a:noFill/>
        </p:spPr>
      </p:pic>
      <p:sp>
        <p:nvSpPr>
          <p:cNvPr id="8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E4E5FA80-70EF-9A4D-8B8A-522606E2AF4A}" type="datetime1">
              <a:rPr lang="en-US" smtClean="0"/>
              <a:t>10/18/16</a:t>
            </a:fld>
            <a:endParaRPr lang="en-US"/>
          </a:p>
        </p:txBody>
      </p:sp>
      <p:sp>
        <p:nvSpPr>
          <p:cNvPr id="11" name="矩形 9"/>
          <p:cNvSpPr/>
          <p:nvPr/>
        </p:nvSpPr>
        <p:spPr>
          <a:xfrm>
            <a:off x="304800" y="762000"/>
            <a:ext cx="3286148" cy="71438"/>
          </a:xfrm>
          <a:prstGeom prst="rect">
            <a:avLst/>
          </a:prstGeom>
          <a:solidFill>
            <a:srgbClr val="C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Physics of photocathode </a:t>
            </a:r>
            <a:r>
              <a:rPr lang="en-US" dirty="0" err="1" smtClean="0"/>
              <a:t>photoinjector</a:t>
            </a:r>
            <a:r>
              <a:rPr lang="en-US" dirty="0" smtClean="0"/>
              <a:t> 16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Cathode insertion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A4671-DDEB-534A-9DFA-72AEEB951161}" type="datetime1">
              <a:rPr lang="en-US" smtClean="0"/>
              <a:t>10/18/16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of photocathode photoinjector 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 descr="112mhz_external_assembly.bmp"/>
          <p:cNvPicPr>
            <a:picLocks noChangeAspect="1"/>
          </p:cNvPicPr>
          <p:nvPr/>
        </p:nvPicPr>
        <p:blipFill rotWithShape="1">
          <a:blip r:embed="rId2" cstate="print"/>
          <a:srcRect l="8089" t="10802" r="11342" b="7125"/>
          <a:stretch/>
        </p:blipFill>
        <p:spPr bwMode="auto">
          <a:xfrm>
            <a:off x="5334000" y="1219200"/>
            <a:ext cx="3083653" cy="2333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5334000" y="3810000"/>
            <a:ext cx="3083654" cy="1883008"/>
            <a:chOff x="2590800" y="4648201"/>
            <a:chExt cx="1949871" cy="94196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55" t="24906" r="44636" b="22242"/>
            <a:stretch/>
          </p:blipFill>
          <p:spPr>
            <a:xfrm rot="5400000">
              <a:off x="3179433" y="4059568"/>
              <a:ext cx="772606" cy="1949871"/>
            </a:xfrm>
            <a:prstGeom prst="rect">
              <a:avLst/>
            </a:prstGeom>
            <a:ln w="28575" cmpd="sng">
              <a:solidFill>
                <a:srgbClr val="FFFFFF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2747311" y="5420806"/>
              <a:ext cx="1610082" cy="169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Photocathode end assembly</a:t>
              </a:r>
              <a:endParaRPr lang="en-US" sz="1600" dirty="0"/>
            </a:p>
          </p:txBody>
        </p:sp>
      </p:grpSp>
      <p:pic>
        <p:nvPicPr>
          <p:cNvPr id="11" name="Picture 3" descr="C:\Users\triveni\Documents\CeCPoP\Cathode photographs\DSC_015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7" t="28137" r="37539" b="26205"/>
          <a:stretch/>
        </p:blipFill>
        <p:spPr bwMode="auto">
          <a:xfrm>
            <a:off x="5334000" y="3810000"/>
            <a:ext cx="1418878" cy="154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26667" r="36666" b="13333"/>
          <a:stretch/>
        </p:blipFill>
        <p:spPr>
          <a:xfrm>
            <a:off x="1295400" y="3657600"/>
            <a:ext cx="2057400" cy="2136531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81000" y="990600"/>
            <a:ext cx="39624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69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112MHz gun RF Commissioning</a:t>
            </a:r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67" b="8333"/>
          <a:stretch/>
        </p:blipFill>
        <p:spPr>
          <a:xfrm>
            <a:off x="0" y="1857323"/>
            <a:ext cx="8929111" cy="1979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0644" y="508390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Gun voltage: </a:t>
            </a:r>
          </a:p>
          <a:p>
            <a:pPr lvl="1"/>
            <a:r>
              <a:rPr lang="en-US" dirty="0" smtClean="0"/>
              <a:t>2 MV in pulse mode </a:t>
            </a:r>
          </a:p>
          <a:p>
            <a:pPr lvl="1"/>
            <a:r>
              <a:rPr lang="en-US" dirty="0" smtClean="0"/>
              <a:t>1.3 MV CW with K</a:t>
            </a:r>
            <a:r>
              <a:rPr lang="en-US" baseline="-25000" dirty="0" smtClean="0"/>
              <a:t>2</a:t>
            </a:r>
            <a:r>
              <a:rPr lang="en-US" dirty="0" smtClean="0"/>
              <a:t>CsSb cathode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0644" y="4348585"/>
            <a:ext cx="433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Vacuum condition and Helium processing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of photocathode photoinjector 16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47384-321B-1C48-9644-E25C3D0B2E7F}" type="datetime1">
              <a:rPr lang="en-US" smtClean="0"/>
              <a:t>10/18/16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9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Insert cathode into gun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0848" b="10404"/>
          <a:stretch/>
        </p:blipFill>
        <p:spPr>
          <a:xfrm>
            <a:off x="304800" y="1219200"/>
            <a:ext cx="2537914" cy="1860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8278" t="25064" r="38252" b="33785"/>
          <a:stretch/>
        </p:blipFill>
        <p:spPr>
          <a:xfrm>
            <a:off x="304800" y="3810000"/>
            <a:ext cx="2562920" cy="19241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3200400"/>
            <a:ext cx="2155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Laser on the cathode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5791200"/>
            <a:ext cx="1921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spot on YAG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of photocathode photoinjector 16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C7688-535A-324C-A5C6-97879D7B0E68}" type="datetime1">
              <a:rPr lang="en-US" smtClean="0"/>
              <a:t>10/19/16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971800" y="3886200"/>
            <a:ext cx="5943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/>
              <a:buChar char="•"/>
            </a:pPr>
            <a:r>
              <a:rPr lang="en-US" dirty="0"/>
              <a:t>T</a:t>
            </a:r>
            <a:r>
              <a:rPr lang="en-US" dirty="0" smtClean="0"/>
              <a:t>otally </a:t>
            </a:r>
            <a:r>
              <a:rPr lang="en-US" dirty="0"/>
              <a:t>ten cathodes delivered in to 112 MHz </a:t>
            </a:r>
            <a:r>
              <a:rPr lang="en-US" dirty="0" smtClean="0"/>
              <a:t>gun from 2015 to 2016. </a:t>
            </a:r>
          </a:p>
          <a:p>
            <a:pPr marL="457200" indent="-457200" algn="just">
              <a:buFont typeface="Arial"/>
              <a:buChar char="•"/>
            </a:pPr>
            <a:r>
              <a:rPr lang="en-US" dirty="0"/>
              <a:t>There were seven cathodes survived in cathode transferring from preparation chamber to RHIC tunnel and keeping in storage chamber for a week. </a:t>
            </a:r>
            <a:endParaRPr lang="en-US" dirty="0" smtClean="0"/>
          </a:p>
          <a:p>
            <a:pPr marL="457200" indent="-457200" algn="just">
              <a:buFont typeface="Arial"/>
              <a:buChar char="•"/>
            </a:pPr>
            <a:r>
              <a:rPr lang="en-US" dirty="0"/>
              <a:t>There are three cathodes loss the photoemission </a:t>
            </a:r>
            <a:r>
              <a:rPr lang="en-US" dirty="0" smtClean="0"/>
              <a:t>due </a:t>
            </a:r>
            <a:r>
              <a:rPr lang="en-US" dirty="0"/>
              <a:t>to pumping power outage or garage misassembled. </a:t>
            </a:r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1066800"/>
            <a:ext cx="4724400" cy="285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3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Cathode performance in the gun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DBAC-BADF-BF45-A8A0-F483EBAAF680}" type="datetime1">
              <a:rPr lang="en-US" smtClean="0"/>
              <a:t>10/18/16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of photocathode photoinjector 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6" descr="Full map_col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990600"/>
            <a:ext cx="3403474" cy="2743200"/>
          </a:xfrm>
          <a:prstGeom prst="rect">
            <a:avLst/>
          </a:prstGeom>
        </p:spPr>
      </p:pic>
      <p:pic>
        <p:nvPicPr>
          <p:cNvPr id="8" name="Picture 7" descr="Full map_color_0530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990600"/>
            <a:ext cx="3429000" cy="274320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33528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572961" y="3581400"/>
            <a:ext cx="5562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Multipacting </a:t>
            </a:r>
            <a:r>
              <a:rPr lang="en-US" dirty="0"/>
              <a:t>is the main reason that degrades the high QE cathode. Fine tune the RF start procedure could avoid QE degrade</a:t>
            </a:r>
            <a:r>
              <a:rPr lang="en-US" dirty="0" smtClean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Cover all the view-ports on the gun to make sure no ambient light could leak into the gun.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Move the main coupler to strong coupling position and off set the center frequency to break the multipacting resonance.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Use pulse mode to boost gun voltage to desired range.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0" indent="-457200" algn="just">
              <a:buFont typeface="Arial"/>
              <a:buChar char="•"/>
            </a:pP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1905000" y="4953000"/>
            <a:ext cx="76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209800" y="5486400"/>
            <a:ext cx="2286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438400" y="5410200"/>
            <a:ext cx="4572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90600" y="5562600"/>
            <a:ext cx="14852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Multipacting happe</a:t>
            </a:r>
            <a:r>
              <a:rPr lang="en-US" sz="1200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53381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5556"/>
          <a:stretch/>
        </p:blipFill>
        <p:spPr>
          <a:xfrm>
            <a:off x="335666" y="1279915"/>
            <a:ext cx="4424828" cy="2700503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of photocathode photoinjector 16</a:t>
            </a:r>
            <a:endParaRPr lang="en-US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6024536"/>
              </p:ext>
            </p:extLst>
          </p:nvPr>
        </p:nvGraphicFramePr>
        <p:xfrm>
          <a:off x="4800600" y="1219200"/>
          <a:ext cx="4038600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FE147-29CB-F84F-A4B4-428D5BC9BC73}" type="datetime1">
              <a:rPr lang="en-US" smtClean="0"/>
              <a:t>10/18/16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 the gun with cathode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" y="4272677"/>
            <a:ext cx="84582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With Multi-alkali cathode, the gun has strong multipacting in boosting power.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</a:t>
            </a:r>
            <a:r>
              <a:rPr lang="en-US" dirty="0"/>
              <a:t>gun could operate with a gap voltage in the range of 0.8 MV to 1.3 MV</a:t>
            </a:r>
            <a:r>
              <a:rPr lang="en-US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In stable operation, cathode preserved 1.2% QE without </a:t>
            </a:r>
            <a:r>
              <a:rPr lang="en-US" dirty="0" smtClean="0"/>
              <a:t>decay. However, </a:t>
            </a:r>
            <a:r>
              <a:rPr lang="en-US" dirty="0"/>
              <a:t>it is very sensitive to vacuum spikes. the QE will significantly degrade orders of </a:t>
            </a:r>
            <a:r>
              <a:rPr lang="en-US" dirty="0" smtClean="0"/>
              <a:t>magnitude.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Maximum </a:t>
            </a:r>
            <a:r>
              <a:rPr lang="en-US" dirty="0"/>
              <a:t>3.7 </a:t>
            </a:r>
            <a:r>
              <a:rPr lang="en-US" dirty="0" err="1"/>
              <a:t>nC</a:t>
            </a:r>
            <a:r>
              <a:rPr lang="en-US" dirty="0"/>
              <a:t> bunch generated from </a:t>
            </a:r>
            <a:r>
              <a:rPr lang="en-US" dirty="0" smtClean="0"/>
              <a:t>gun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Aftermultipacting</a:t>
            </a:r>
            <a:r>
              <a:rPr lang="en-US" dirty="0"/>
              <a:t>,</a:t>
            </a:r>
            <a:r>
              <a:rPr lang="en-US" dirty="0" smtClean="0"/>
              <a:t> </a:t>
            </a:r>
            <a:r>
              <a:rPr lang="en-US" dirty="0"/>
              <a:t>QE will recover in gun operation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610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Dark current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78DD-3836-6145-946F-5E3C70078A85}" type="datetime1">
              <a:rPr lang="en-US" smtClean="0"/>
              <a:t>10/18/16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of photocathode photoinjector 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67000"/>
            <a:ext cx="3886200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438400"/>
            <a:ext cx="3962400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57200" y="990600"/>
            <a:ext cx="79248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dirty="0" smtClean="0"/>
              <a:t>In CW operation, </a:t>
            </a:r>
            <a:r>
              <a:rPr lang="en-US" dirty="0"/>
              <a:t>w</a:t>
            </a:r>
            <a:r>
              <a:rPr lang="en-US" dirty="0" smtClean="0"/>
              <a:t>e observed dark current in both coated cathode and no cathode cases. with the cathode in the gun, dark current is more than 100nA when voltage is above 1.1 MV.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One solution for eliminating the dark current is choose S20 cathode, which has higher work function.</a:t>
            </a:r>
          </a:p>
          <a:p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4800600" y="49530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Ionization energy significantly increased in S20 case.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438400" y="3200400"/>
            <a:ext cx="3810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581400" y="3200400"/>
            <a:ext cx="3810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05000" y="2895600"/>
            <a:ext cx="1033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With cathode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71800" y="2895600"/>
            <a:ext cx="1249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Without cathode</a:t>
            </a:r>
            <a:endParaRPr lang="en-US" sz="1200" dirty="0">
              <a:solidFill>
                <a:srgbClr val="0000FF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5486400"/>
            <a:ext cx="1917700" cy="7239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676400" y="5181600"/>
            <a:ext cx="760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Fit by: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116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We are capable to provide high quality K</a:t>
            </a:r>
            <a:r>
              <a:rPr lang="en-US" baseline="-25000" dirty="0"/>
              <a:t>2</a:t>
            </a:r>
            <a:r>
              <a:rPr lang="en-US" dirty="0"/>
              <a:t>CsSb photocathodes </a:t>
            </a:r>
            <a:r>
              <a:rPr lang="en-US" dirty="0" smtClean="0"/>
              <a:t>and transfer them into SRF gun.</a:t>
            </a:r>
            <a:endParaRPr lang="en-US" dirty="0"/>
          </a:p>
          <a:p>
            <a:r>
              <a:rPr lang="en-US" dirty="0"/>
              <a:t>The 704MHz SRF gun generated high bunch charge from K</a:t>
            </a:r>
            <a:r>
              <a:rPr lang="en-US" baseline="-25000" dirty="0"/>
              <a:t>2</a:t>
            </a:r>
            <a:r>
              <a:rPr lang="en-US" dirty="0"/>
              <a:t>CsSb cathode. In two days operation, no QE decay was </a:t>
            </a:r>
            <a:r>
              <a:rPr lang="en-US" dirty="0" smtClean="0"/>
              <a:t>observed. We </a:t>
            </a:r>
            <a:r>
              <a:rPr lang="en-US" dirty="0"/>
              <a:t>observed the </a:t>
            </a:r>
            <a:r>
              <a:rPr lang="en-US" dirty="0" err="1"/>
              <a:t>Schottky</a:t>
            </a:r>
            <a:r>
              <a:rPr lang="en-US" dirty="0"/>
              <a:t> effect by scanning the RF phase</a:t>
            </a:r>
            <a:r>
              <a:rPr lang="en-US" dirty="0" smtClean="0"/>
              <a:t>.</a:t>
            </a:r>
          </a:p>
          <a:p>
            <a:r>
              <a:rPr lang="en-GB" dirty="0"/>
              <a:t>The 112MHz SRF gun beam tests were carried out in 2015 and 2016. </a:t>
            </a:r>
            <a:r>
              <a:rPr lang="en-GB" dirty="0" smtClean="0"/>
              <a:t>3.7nC bunch charge </a:t>
            </a:r>
            <a:r>
              <a:rPr lang="en-GB" dirty="0"/>
              <a:t>generated from the gun</a:t>
            </a:r>
            <a:r>
              <a:rPr lang="en-GB" dirty="0" smtClean="0"/>
              <a:t>.</a:t>
            </a:r>
          </a:p>
          <a:p>
            <a:r>
              <a:rPr lang="en-US" dirty="0"/>
              <a:t>Multipacting is the main reason that degrades the high QE cathode. In stable operation, cathode preserved 1.2% QE without decay. </a:t>
            </a:r>
            <a:endParaRPr lang="en-GB" dirty="0"/>
          </a:p>
          <a:p>
            <a:r>
              <a:rPr lang="en-GB" dirty="0"/>
              <a:t>The way to eliminate the multipacting and dark current is under study.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5D7B7-F007-0448-A0E7-D083A3F8AA8A}" type="datetime1">
              <a:rPr lang="en-US" smtClean="0"/>
              <a:t>10/18/16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of photocathode photoinjector 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78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1"/>
            <a:ext cx="8229600" cy="8382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Thanks for you attention!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86944-A746-0F41-A1E0-14E44B6D4A46}" type="datetime1">
              <a:rPr lang="en-US" smtClean="0"/>
              <a:t>10/18/16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of photocathode photoinjector 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069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Schottky</a:t>
            </a:r>
            <a:r>
              <a:rPr lang="en-US" dirty="0" smtClean="0"/>
              <a:t> effect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6FF7-47F5-2C48-955C-4A228FC3F722}" type="datetime1">
              <a:rPr lang="en-US" smtClean="0"/>
              <a:t>10/18/16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of photocathode photoinjector 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66800"/>
            <a:ext cx="3200400" cy="2415116"/>
          </a:xfrm>
          <a:prstGeom prst="rect">
            <a:avLst/>
          </a:prstGeom>
        </p:spPr>
      </p:pic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5713963"/>
              </p:ext>
            </p:extLst>
          </p:nvPr>
        </p:nvGraphicFramePr>
        <p:xfrm>
          <a:off x="381000" y="3429000"/>
          <a:ext cx="3721100" cy="2806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038600" y="4191000"/>
            <a:ext cx="496882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704</a:t>
            </a:r>
            <a:r>
              <a:rPr lang="zh-CN" altLang="en-US" dirty="0" smtClean="0"/>
              <a:t> </a:t>
            </a:r>
            <a:r>
              <a:rPr lang="en-US" altLang="zh-CN" dirty="0" smtClean="0"/>
              <a:t>MHz</a:t>
            </a:r>
            <a:r>
              <a:rPr lang="zh-CN" altLang="en-US" dirty="0" smtClean="0"/>
              <a:t> </a:t>
            </a:r>
            <a:r>
              <a:rPr lang="en-US" altLang="zh-CN" dirty="0" smtClean="0"/>
              <a:t>gun,</a:t>
            </a:r>
            <a:r>
              <a:rPr lang="zh-CN" altLang="en-US" dirty="0" smtClean="0"/>
              <a:t> </a:t>
            </a:r>
            <a:r>
              <a:rPr lang="en-US" altLang="zh-CN" dirty="0" smtClean="0"/>
              <a:t>we</a:t>
            </a:r>
            <a:r>
              <a:rPr lang="zh-CN" altLang="en-US" dirty="0" smtClean="0"/>
              <a:t> </a:t>
            </a:r>
            <a:r>
              <a:rPr lang="en-US" altLang="zh-CN" dirty="0" smtClean="0"/>
              <a:t>observed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Schottky</a:t>
            </a:r>
            <a:r>
              <a:rPr lang="zh-CN" altLang="en-US" dirty="0" smtClean="0"/>
              <a:t> </a:t>
            </a:r>
            <a:r>
              <a:rPr lang="en-US" altLang="zh-CN" dirty="0" smtClean="0"/>
              <a:t>effect.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112MHz</a:t>
            </a:r>
            <a:r>
              <a:rPr lang="zh-CN" altLang="en-US" dirty="0" smtClean="0"/>
              <a:t> </a:t>
            </a:r>
            <a:r>
              <a:rPr lang="en-US" altLang="zh-CN" dirty="0" smtClean="0"/>
              <a:t>gun,</a:t>
            </a:r>
            <a:r>
              <a:rPr lang="zh-CN" altLang="en-US" dirty="0" smtClean="0"/>
              <a:t> </a:t>
            </a:r>
            <a:r>
              <a:rPr lang="en-US" altLang="zh-CN" dirty="0" smtClean="0"/>
              <a:t>we</a:t>
            </a:r>
            <a:r>
              <a:rPr lang="zh-CN" altLang="en-US" dirty="0" smtClean="0"/>
              <a:t> </a:t>
            </a:r>
            <a:r>
              <a:rPr lang="en-US" altLang="zh-CN" dirty="0" smtClean="0"/>
              <a:t>didn’t.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/>
              <a:t>Schottky</a:t>
            </a:r>
            <a:r>
              <a:rPr lang="en-US" dirty="0"/>
              <a:t> effect compensates the QE decay due to cryogenic temperature </a:t>
            </a:r>
            <a:r>
              <a:rPr lang="en-US" dirty="0" smtClean="0"/>
              <a:t>induced work function increase.</a:t>
            </a:r>
            <a:endParaRPr lang="en-US" dirty="0"/>
          </a:p>
        </p:txBody>
      </p:sp>
      <p:pic>
        <p:nvPicPr>
          <p:cNvPr id="11" name="Picture 10" descr="E:\documents_BNL\BNL work\multialkali in instrumentation\cooling\MC simulation of the shottky scan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066800"/>
            <a:ext cx="4250055" cy="2804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0770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Emittance measurement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B09E-9419-1943-85DB-5A4190AF5A9F}" type="datetime1">
              <a:rPr lang="en-US" smtClean="0"/>
              <a:t>10/18/16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of photocathode photoinjector 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9" t="6576" r="7508" b="7945"/>
          <a:stretch/>
        </p:blipFill>
        <p:spPr bwMode="auto">
          <a:xfrm>
            <a:off x="5029200" y="1524000"/>
            <a:ext cx="3039110" cy="3962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" t="4372" r="7152" b="-1"/>
          <a:stretch/>
        </p:blipFill>
        <p:spPr bwMode="auto">
          <a:xfrm>
            <a:off x="838200" y="1752600"/>
            <a:ext cx="2764790" cy="21596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/>
          <p:cNvSpPr/>
          <p:nvPr/>
        </p:nvSpPr>
        <p:spPr>
          <a:xfrm>
            <a:off x="990600" y="5105400"/>
            <a:ext cx="29356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beam emittance: </a:t>
            </a:r>
          </a:p>
          <a:p>
            <a:r>
              <a:rPr lang="en-GB" dirty="0" smtClean="0"/>
              <a:t>X=1.3 </a:t>
            </a:r>
            <a:r>
              <a:rPr lang="en-GB" dirty="0"/>
              <a:t>mm </a:t>
            </a:r>
            <a:r>
              <a:rPr lang="en-GB" dirty="0" err="1" smtClean="0"/>
              <a:t>mrad</a:t>
            </a:r>
            <a:endParaRPr lang="en-GB" dirty="0" smtClean="0"/>
          </a:p>
          <a:p>
            <a:r>
              <a:rPr lang="en-GB" dirty="0" smtClean="0"/>
              <a:t>Y=1.9 </a:t>
            </a:r>
            <a:r>
              <a:rPr lang="en-GB" dirty="0"/>
              <a:t>mm </a:t>
            </a:r>
            <a:r>
              <a:rPr lang="en-GB" dirty="0" err="1" smtClean="0"/>
              <a:t>mrad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66800" y="4267200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300pC, 500ps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203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Gun introduction</a:t>
            </a:r>
          </a:p>
          <a:p>
            <a:r>
              <a:rPr lang="en-US" dirty="0"/>
              <a:t>Timeline of SRF gun tests in </a:t>
            </a:r>
            <a:r>
              <a:rPr lang="en-US" dirty="0" smtClean="0"/>
              <a:t>BNL</a:t>
            </a:r>
          </a:p>
          <a:p>
            <a:r>
              <a:rPr lang="en-US" dirty="0"/>
              <a:t>Cathode preparation and </a:t>
            </a:r>
            <a:r>
              <a:rPr lang="en-US" dirty="0" smtClean="0"/>
              <a:t>transferring</a:t>
            </a:r>
            <a:endParaRPr lang="en-US" dirty="0"/>
          </a:p>
          <a:p>
            <a:r>
              <a:rPr lang="en-US" dirty="0"/>
              <a:t>704 MHz gun commissioning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Cathode </a:t>
            </a:r>
            <a:r>
              <a:rPr lang="en-US" dirty="0"/>
              <a:t>performance in the gun</a:t>
            </a:r>
          </a:p>
          <a:p>
            <a:r>
              <a:rPr lang="en-US" dirty="0"/>
              <a:t>112MHz gun commissioning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Cathode </a:t>
            </a:r>
            <a:r>
              <a:rPr lang="en-US" dirty="0"/>
              <a:t>performance in the gun</a:t>
            </a:r>
          </a:p>
          <a:p>
            <a:r>
              <a:rPr lang="en-US" dirty="0"/>
              <a:t>Dark current and multipacting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3C9F-D716-6C4B-B270-F3A65C179364}" type="datetime1">
              <a:rPr lang="en-US" smtClean="0"/>
              <a:t>10/18/16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of photocathode photoinjector 16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Gun introduction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796C9-D069-DC49-9A60-381EAF4C9E7A}" type="datetime1">
              <a:rPr lang="en-US" smtClean="0"/>
              <a:t>10/18/16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of photocathode photoinjector 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9800"/>
            <a:ext cx="9144000" cy="2875871"/>
          </a:xfrm>
          <a:prstGeom prst="rect">
            <a:avLst/>
          </a:prstGeom>
        </p:spPr>
      </p:pic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l="10657" t="34901"/>
          <a:stretch/>
        </p:blipFill>
        <p:spPr bwMode="auto">
          <a:xfrm>
            <a:off x="5791200" y="914400"/>
            <a:ext cx="3048000" cy="1297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5105400"/>
            <a:ext cx="7315200" cy="121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7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50838"/>
            <a:ext cx="5867400" cy="411162"/>
          </a:xfrm>
        </p:spPr>
        <p:txBody>
          <a:bodyPr/>
          <a:lstStyle/>
          <a:p>
            <a:r>
              <a:rPr lang="en-US" dirty="0" smtClean="0"/>
              <a:t>Multi-alkali photocathode preparation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229600" cy="1600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7~10% QE K2CsSb cathode for 112 MHz gun.</a:t>
            </a:r>
          </a:p>
          <a:p>
            <a:r>
              <a:rPr lang="en-US" sz="2400" dirty="0" smtClean="0"/>
              <a:t>4% QE cathode to the ERL gun. Tested one cathode before shut down.</a:t>
            </a:r>
          </a:p>
          <a:p>
            <a:pPr>
              <a:buNone/>
            </a:pP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8B4C-26AF-4F4A-A411-3F6AE12D1807}" type="datetime1">
              <a:rPr lang="en-US" smtClean="0"/>
              <a:t>10/18/16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of photocathode photoinjector 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143000" y="2362200"/>
            <a:ext cx="2971800" cy="1968500"/>
          </a:xfrm>
          <a:prstGeom prst="rect">
            <a:avLst/>
          </a:prstGeom>
        </p:spPr>
      </p:pic>
      <p:pic>
        <p:nvPicPr>
          <p:cNvPr id="8" name="Picture 5" descr="C:\Users\mruizoses\Documents\Experiments_BNL\966\Pictures 966 Chamber\2012\Sept 2012\P1060847.JPG"/>
          <p:cNvPicPr>
            <a:picLocks noChangeAspect="1" noChangeArrowheads="1"/>
          </p:cNvPicPr>
          <p:nvPr/>
        </p:nvPicPr>
        <p:blipFill>
          <a:blip r:embed="rId3" cstate="print"/>
          <a:srcRect l="28430" t="19208" r="13181" b="22639"/>
          <a:stretch>
            <a:fillRect/>
          </a:stretch>
        </p:blipFill>
        <p:spPr bwMode="auto">
          <a:xfrm>
            <a:off x="5105400" y="2362200"/>
            <a:ext cx="2971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419600"/>
            <a:ext cx="1957387" cy="1512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62000" y="5943600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Preparation system  for 112MHz gun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800600" y="5943600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Preparation system  for 704MHz gun</a:t>
            </a:r>
            <a:endParaRPr lang="en-US" sz="2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26667" r="36666" b="13333"/>
          <a:stretch/>
        </p:blipFill>
        <p:spPr>
          <a:xfrm>
            <a:off x="1752601" y="4419600"/>
            <a:ext cx="1540934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3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Cathode transfer chamber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0AA7F-1404-EC4D-9D1A-DFE115DC8BE0}" type="datetime1">
              <a:rPr lang="en-US" smtClean="0"/>
              <a:t>10/18/16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of photocathode photoinjector 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7200" y="1219200"/>
            <a:ext cx="4267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The cathode is prepared in a dedicated cathode preparation system.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The cathode is moved into transport cart which has low-10</a:t>
            </a:r>
            <a:r>
              <a:rPr lang="en-US" sz="2000" baseline="30000" dirty="0" smtClean="0"/>
              <a:t>-10</a:t>
            </a:r>
            <a:r>
              <a:rPr lang="en-US" sz="2000" dirty="0" smtClean="0"/>
              <a:t> torr scale vacuum.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Disconnecting the transport cart from the preparation system and connecting the cart to the SRF gun require a class-100 clean enclosure.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The </a:t>
            </a:r>
            <a:r>
              <a:rPr lang="en-US" sz="2000" dirty="0" err="1" smtClean="0"/>
              <a:t>loadlock</a:t>
            </a:r>
            <a:r>
              <a:rPr lang="en-US" sz="2000" dirty="0" smtClean="0"/>
              <a:t> section is baked about 2 days and reach 10</a:t>
            </a:r>
            <a:r>
              <a:rPr lang="en-US" sz="2000" baseline="30000" dirty="0" smtClean="0"/>
              <a:t>-9</a:t>
            </a:r>
            <a:r>
              <a:rPr lang="en-US" sz="2000" dirty="0" smtClean="0"/>
              <a:t> torr scale Vacuum.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We keep monitoring the QE evolution inside the transport cart. We make sure that the cathode still has a good QE before moving it into the SRF gun.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715000" y="31242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112 MHz gun cathode transferring chamber</a:t>
            </a:r>
          </a:p>
        </p:txBody>
      </p:sp>
      <p:pic>
        <p:nvPicPr>
          <p:cNvPr id="37891" name="Picture 3" descr="C:\project\multi-alklai\704\pic\IMG_2638.JPG"/>
          <p:cNvPicPr>
            <a:picLocks noChangeAspect="1" noChangeArrowheads="1"/>
          </p:cNvPicPr>
          <p:nvPr/>
        </p:nvPicPr>
        <p:blipFill>
          <a:blip r:embed="rId2" cstate="print"/>
          <a:srcRect t="8236"/>
          <a:stretch>
            <a:fillRect/>
          </a:stretch>
        </p:blipFill>
        <p:spPr bwMode="auto">
          <a:xfrm>
            <a:off x="5486400" y="3886200"/>
            <a:ext cx="2878667" cy="19812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638800" y="57912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704 MHz gun cathode transferring cart</a:t>
            </a:r>
          </a:p>
        </p:txBody>
      </p:sp>
      <p:pic>
        <p:nvPicPr>
          <p:cNvPr id="14" name="Picture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19200"/>
            <a:ext cx="36576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8350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50838"/>
            <a:ext cx="5867400" cy="411162"/>
          </a:xfrm>
        </p:spPr>
        <p:txBody>
          <a:bodyPr/>
          <a:lstStyle/>
          <a:p>
            <a:r>
              <a:rPr lang="en-US" dirty="0" smtClean="0"/>
              <a:t>Photocathode transfer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4C2B8-66D5-5E4E-80B0-9070186631D2}" type="datetime1">
              <a:rPr lang="en-US" smtClean="0"/>
              <a:t>10/18/16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of photocathode photoinjector 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10" name="Chart 9"/>
          <p:cNvGraphicFramePr/>
          <p:nvPr/>
        </p:nvGraphicFramePr>
        <p:xfrm>
          <a:off x="1143000" y="4343400"/>
          <a:ext cx="6807994" cy="20550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853867271"/>
              </p:ext>
            </p:extLst>
          </p:nvPr>
        </p:nvGraphicFramePr>
        <p:xfrm>
          <a:off x="762000" y="990600"/>
          <a:ext cx="7239000" cy="2682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00400" y="838200"/>
            <a:ext cx="1813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112 MHz SRF gun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352800" y="4202668"/>
            <a:ext cx="1813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704 MHz SRF gun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743200" y="1676400"/>
            <a:ext cx="5334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00400" y="1447800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Cathode transfer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52400" y="3544669"/>
            <a:ext cx="838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/>
              <a:buChar char="•"/>
            </a:pPr>
            <a:r>
              <a:rPr lang="en-US" dirty="0"/>
              <a:t>In garage, the QE dropped about 2% in transferring due to load-lock bake. Then the QE is almost stabilized with the lifetime more than months. </a:t>
            </a:r>
          </a:p>
        </p:txBody>
      </p:sp>
    </p:spTree>
    <p:extLst>
      <p:ext uri="{BB962C8B-B14F-4D97-AF65-F5344CB8AC3E}">
        <p14:creationId xmlns:p14="http://schemas.microsoft.com/office/powerpoint/2010/main" val="2991651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50838"/>
            <a:ext cx="4114800" cy="411162"/>
          </a:xfrm>
        </p:spPr>
        <p:txBody>
          <a:bodyPr/>
          <a:lstStyle/>
          <a:p>
            <a:r>
              <a:rPr lang="en-US" dirty="0" smtClean="0"/>
              <a:t>704MHz gun commission result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8C25D-AF0F-8346-B05B-AB0E03932C9E}" type="datetime1">
              <a:rPr lang="en-US" smtClean="0"/>
              <a:t>10/18/16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of photocathode photoinjector 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733800"/>
            <a:ext cx="3470256" cy="222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914400" y="43434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550pC bunch charge</a:t>
            </a:r>
            <a:endParaRPr lang="en-US" dirty="0"/>
          </a:p>
        </p:txBody>
      </p:sp>
      <p:pic>
        <p:nvPicPr>
          <p:cNvPr id="10" name="Picture 7" descr="http://www.cadops.bnl.gov/elog/graphics/rhic-pp_2015/Tue_Mar_10_2015_152916_10327.gif"/>
          <p:cNvPicPr>
            <a:picLocks noChangeAspect="1" noChangeArrowheads="1"/>
          </p:cNvPicPr>
          <p:nvPr/>
        </p:nvPicPr>
        <p:blipFill>
          <a:blip r:embed="rId3" cstate="print"/>
          <a:srcRect t="4545" b="7576"/>
          <a:stretch>
            <a:fillRect/>
          </a:stretch>
        </p:blipFill>
        <p:spPr bwMode="auto">
          <a:xfrm>
            <a:off x="381000" y="1066800"/>
            <a:ext cx="4455008" cy="2209800"/>
          </a:xfrm>
          <a:prstGeom prst="rect">
            <a:avLst/>
          </a:prstGeom>
          <a:noFill/>
        </p:spPr>
      </p:pic>
      <p:grpSp>
        <p:nvGrpSpPr>
          <p:cNvPr id="14" name="Group 13"/>
          <p:cNvGrpSpPr/>
          <p:nvPr/>
        </p:nvGrpSpPr>
        <p:grpSpPr>
          <a:xfrm>
            <a:off x="5486400" y="914400"/>
            <a:ext cx="2895600" cy="2261699"/>
            <a:chOff x="5257800" y="3898814"/>
            <a:chExt cx="2895600" cy="2261699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57800" y="3898814"/>
              <a:ext cx="2895600" cy="2261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5486400" y="4114800"/>
              <a:ext cx="1752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Dark current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48400" y="5486400"/>
              <a:ext cx="1371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Photo current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733800" y="3429000"/>
            <a:ext cx="5181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/>
              <a:t>The QE of CsK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Sb was 4.1% at initial prepared and 3.8% before inserting into the gun. 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The gun was then conditioned and sent beam to a Faraday  cup. Pulsed operations yielded bunches with up to 0.55nC per-bunch. 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The gun was operated in pulsed mode at 0.85MV kinetic energy. The ICT and Faraday cup measurements confirmed  QE=1% at low current.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After running for a couple of days including condition and high bunch charge test,  there was no observed degradation of the QE.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Dark current is 6nA @ 3ms pulse due to the cathode.</a:t>
            </a:r>
          </a:p>
        </p:txBody>
      </p:sp>
    </p:spTree>
    <p:extLst>
      <p:ext uri="{BB962C8B-B14F-4D97-AF65-F5344CB8AC3E}">
        <p14:creationId xmlns:p14="http://schemas.microsoft.com/office/powerpoint/2010/main" val="3297454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Cathode QE evolution in 704 MHz gun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8666D-8776-DE42-8081-E5904217407E}" type="datetime1">
              <a:rPr lang="en-US" smtClean="0"/>
              <a:t>10/18/16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of photocathode photoinjector 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2728510"/>
              </p:ext>
            </p:extLst>
          </p:nvPr>
        </p:nvGraphicFramePr>
        <p:xfrm>
          <a:off x="381000" y="12954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8600" y="5715000"/>
            <a:ext cx="8654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cathode</a:t>
            </a:r>
            <a:r>
              <a:rPr lang="zh-CN" altLang="en-US" dirty="0" smtClean="0"/>
              <a:t> </a:t>
            </a:r>
            <a:r>
              <a:rPr lang="en-US" altLang="zh-CN" dirty="0" smtClean="0"/>
              <a:t>QE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inside</a:t>
            </a:r>
            <a:r>
              <a:rPr lang="zh-CN" altLang="en-US" dirty="0" smtClean="0"/>
              <a:t> </a:t>
            </a:r>
            <a:r>
              <a:rPr lang="en-US" altLang="zh-CN" dirty="0" smtClean="0"/>
              <a:t>gun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smaller</a:t>
            </a:r>
            <a:r>
              <a:rPr lang="zh-CN" altLang="en-US" dirty="0" smtClean="0"/>
              <a:t> </a:t>
            </a:r>
            <a:r>
              <a:rPr lang="en-US" altLang="zh-CN" dirty="0" smtClean="0"/>
              <a:t>than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room</a:t>
            </a:r>
            <a:r>
              <a:rPr lang="zh-CN" altLang="en-US" dirty="0" smtClean="0"/>
              <a:t> </a:t>
            </a:r>
            <a:r>
              <a:rPr lang="en-US" altLang="zh-CN" dirty="0" smtClean="0"/>
              <a:t>temperature</a:t>
            </a:r>
            <a:r>
              <a:rPr lang="zh-CN" altLang="en-US" dirty="0" smtClean="0"/>
              <a:t> </a:t>
            </a:r>
            <a:r>
              <a:rPr lang="en-US" altLang="zh-CN" dirty="0" smtClean="0"/>
              <a:t>due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work</a:t>
            </a:r>
            <a:r>
              <a:rPr lang="zh-CN" altLang="en-US" dirty="0" smtClean="0"/>
              <a:t> </a:t>
            </a:r>
            <a:r>
              <a:rPr lang="en-US" altLang="zh-CN" dirty="0" smtClean="0"/>
              <a:t>function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change from room temperature to 77K!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286000" y="1676400"/>
            <a:ext cx="9144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200400" y="1524000"/>
            <a:ext cx="2390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QE measured in transport cart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057400" y="2438400"/>
            <a:ext cx="152400" cy="6096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733800" y="990600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months QE decay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972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50838"/>
            <a:ext cx="5867400" cy="411162"/>
          </a:xfrm>
        </p:spPr>
        <p:txBody>
          <a:bodyPr/>
          <a:lstStyle/>
          <a:p>
            <a:r>
              <a:rPr lang="en-US" dirty="0" smtClean="0"/>
              <a:t>112 MHz SRF QWR Cavity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14400"/>
            <a:ext cx="2052320" cy="188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895600"/>
            <a:ext cx="3429000" cy="1828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01608" y="4175461"/>
            <a:ext cx="40159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SRF Quarter wave resonator advantages: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38200" y="4876800"/>
            <a:ext cx="75008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 4K operation: Simple cryogenic system</a:t>
            </a:r>
            <a:r>
              <a:rPr lang="en-US" altLang="zh-CN" dirty="0" smtClean="0"/>
              <a:t>;</a:t>
            </a:r>
            <a:r>
              <a:rPr lang="zh-CN" altLang="en-US" dirty="0" smtClean="0"/>
              <a:t> </a:t>
            </a:r>
            <a:r>
              <a:rPr lang="en-US" altLang="zh-CN" dirty="0" smtClean="0"/>
              <a:t>low</a:t>
            </a:r>
            <a:r>
              <a:rPr lang="zh-CN" altLang="en-US" dirty="0" smtClean="0"/>
              <a:t> </a:t>
            </a:r>
            <a:r>
              <a:rPr lang="en-US" altLang="zh-CN" dirty="0" smtClean="0"/>
              <a:t>cost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 High gradient: Small emittance; High bunch charge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 Long bunch: reduce the space charge; generate high bunch charge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 Constant field: small energy spread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 Good</a:t>
            </a:r>
            <a:r>
              <a:rPr lang="zh-CN" altLang="en-US" dirty="0" smtClean="0"/>
              <a:t> </a:t>
            </a:r>
            <a:r>
              <a:rPr lang="en-US" altLang="zh-CN" dirty="0" smtClean="0"/>
              <a:t>vacuum:</a:t>
            </a:r>
            <a:r>
              <a:rPr lang="zh-CN" altLang="en-US" dirty="0" smtClean="0"/>
              <a:t> </a:t>
            </a:r>
            <a:r>
              <a:rPr lang="en-US" altLang="zh-CN" dirty="0" smtClean="0"/>
              <a:t>long</a:t>
            </a:r>
            <a:r>
              <a:rPr lang="zh-CN" altLang="en-US" dirty="0" smtClean="0"/>
              <a:t> </a:t>
            </a:r>
            <a:r>
              <a:rPr lang="en-US" altLang="zh-CN" dirty="0" smtClean="0"/>
              <a:t>lifetime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of photocathode photoinjector 16</a:t>
            </a:r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083933"/>
              </p:ext>
            </p:extLst>
          </p:nvPr>
        </p:nvGraphicFramePr>
        <p:xfrm>
          <a:off x="4343400" y="914400"/>
          <a:ext cx="4568097" cy="406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617"/>
                <a:gridCol w="2263480"/>
              </a:tblGrid>
              <a:tr h="24658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Parameter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Value</a:t>
                      </a:r>
                      <a:endParaRPr lang="en-US" sz="1800" dirty="0"/>
                    </a:p>
                  </a:txBody>
                  <a:tcPr/>
                </a:tc>
              </a:tr>
              <a:tr h="27740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Frequency</a:t>
                      </a:r>
                      <a:endParaRPr lang="en-US" sz="1800" dirty="0"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112.54 </a:t>
                      </a:r>
                      <a:r>
                        <a:rPr lang="en-US" sz="1800" dirty="0">
                          <a:effectLst/>
                        </a:rPr>
                        <a:t>MHz</a:t>
                      </a:r>
                      <a:endParaRPr lang="en-US" sz="1800" dirty="0"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740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Gap voltage</a:t>
                      </a:r>
                      <a:endParaRPr lang="en-US" sz="1800" baseline="-25000" dirty="0"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 MV</a:t>
                      </a:r>
                      <a:endParaRPr lang="en-US" sz="1800" dirty="0"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740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Q</a:t>
                      </a:r>
                      <a:r>
                        <a:rPr lang="en-US" sz="1800" baseline="-25000" dirty="0" smtClean="0">
                          <a:effectLst/>
                        </a:rPr>
                        <a:t>0</a:t>
                      </a:r>
                      <a:endParaRPr lang="en-US" sz="1800" baseline="-25000" dirty="0"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mtClean="0">
                          <a:effectLst/>
                        </a:rPr>
                        <a:t>1.3e9</a:t>
                      </a:r>
                      <a:endParaRPr lang="en-US" sz="1800" dirty="0"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740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Cathode surface  field</a:t>
                      </a:r>
                      <a:endParaRPr lang="en-US" sz="1800" dirty="0"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dirty="0" smtClean="0">
                          <a:effectLst/>
                        </a:rPr>
                        <a:t>26 MV/m</a:t>
                      </a:r>
                      <a:endParaRPr lang="en-US" sz="1800" i="0" dirty="0"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740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Cathode</a:t>
                      </a:r>
                      <a:endParaRPr lang="en-US" sz="1800" dirty="0"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dirty="0" smtClean="0">
                          <a:effectLst/>
                          <a:latin typeface="+mn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sz="1800" i="0" baseline="-25000" dirty="0" smtClean="0">
                          <a:effectLst/>
                          <a:latin typeface="+mn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i="0" dirty="0" smtClean="0">
                          <a:effectLst/>
                          <a:latin typeface="+mn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CsSb</a:t>
                      </a:r>
                      <a:endParaRPr lang="en-US" sz="1800" i="0" dirty="0"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740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Bunch</a:t>
                      </a:r>
                      <a:r>
                        <a:rPr lang="en-US" sz="1800" baseline="0" dirty="0" smtClean="0">
                          <a:effectLst/>
                          <a:latin typeface="+mn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length</a:t>
                      </a:r>
                      <a:endParaRPr lang="en-US" sz="1800" dirty="0"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dirty="0" smtClean="0">
                          <a:effectLst/>
                          <a:latin typeface="+mn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0.1~1ns</a:t>
                      </a:r>
                      <a:endParaRPr lang="en-US" sz="1800" i="0" dirty="0"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740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Bunch charge</a:t>
                      </a:r>
                      <a:endParaRPr lang="en-US" sz="1800" dirty="0"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dirty="0" smtClean="0">
                          <a:effectLst/>
                          <a:latin typeface="+mn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1-5nC</a:t>
                      </a:r>
                      <a:endParaRPr lang="en-US" sz="1800" i="0" dirty="0"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740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Normalized emittance</a:t>
                      </a:r>
                      <a:endParaRPr lang="en-US" sz="1800" dirty="0"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dirty="0" smtClean="0">
                          <a:effectLst/>
                          <a:latin typeface="+mn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&lt;5mm-mrad</a:t>
                      </a:r>
                      <a:endParaRPr lang="en-US" sz="1800" i="0" dirty="0"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740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Temperature</a:t>
                      </a:r>
                      <a:endParaRPr lang="en-US" sz="1800" dirty="0"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dirty="0" smtClean="0">
                          <a:effectLst/>
                          <a:latin typeface="+mn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 K</a:t>
                      </a:r>
                      <a:endParaRPr lang="en-US" sz="1800" i="0" dirty="0"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D0AE6-61E4-7D4D-A776-A4FFA5BB2F80}" type="datetime1">
              <a:rPr lang="en-US" smtClean="0"/>
              <a:t>10/18/16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343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17681</TotalTime>
  <Words>1171</Words>
  <Application>Microsoft Macintosh PowerPoint</Application>
  <PresentationFormat>On-screen Show (4:3)</PresentationFormat>
  <Paragraphs>189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Template</vt:lpstr>
      <vt:lpstr>K2CsSb photocathodes performance in SRF guns</vt:lpstr>
      <vt:lpstr>Outline</vt:lpstr>
      <vt:lpstr>Gun introduction</vt:lpstr>
      <vt:lpstr>Multi-alkali photocathode preparation </vt:lpstr>
      <vt:lpstr>Cathode transfer chamber</vt:lpstr>
      <vt:lpstr>Photocathode transfer</vt:lpstr>
      <vt:lpstr>704MHz gun commission result</vt:lpstr>
      <vt:lpstr>Cathode QE evolution in 704 MHz gun</vt:lpstr>
      <vt:lpstr>112 MHz SRF QWR Cavity</vt:lpstr>
      <vt:lpstr>Cathode insertion</vt:lpstr>
      <vt:lpstr>112MHz gun RF Commissioning</vt:lpstr>
      <vt:lpstr>Insert cathode into gun</vt:lpstr>
      <vt:lpstr>Cathode performance in the gun</vt:lpstr>
      <vt:lpstr>Start the gun with cathode</vt:lpstr>
      <vt:lpstr>Dark current</vt:lpstr>
      <vt:lpstr>Summary</vt:lpstr>
      <vt:lpstr>PowerPoint Presentation</vt:lpstr>
      <vt:lpstr>Schottky effect</vt:lpstr>
      <vt:lpstr>Emittance measurement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C-AD</dc:creator>
  <cp:lastModifiedBy>Erdong Wang</cp:lastModifiedBy>
  <cp:revision>64</cp:revision>
  <dcterms:created xsi:type="dcterms:W3CDTF">2014-02-11T19:46:42Z</dcterms:created>
  <dcterms:modified xsi:type="dcterms:W3CDTF">2016-10-19T12:16:40Z</dcterms:modified>
</cp:coreProperties>
</file>