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463" r:id="rId5"/>
    <p:sldId id="461" r:id="rId6"/>
    <p:sldId id="462" r:id="rId7"/>
  </p:sldIdLst>
  <p:sldSz cx="9144000" cy="6858000" type="screen4x3"/>
  <p:notesSz cx="7019925" cy="9305925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6">
          <p15:clr>
            <a:srgbClr val="A4A3A4"/>
          </p15:clr>
        </p15:guide>
        <p15:guide id="2" orient="horz" pos="1294">
          <p15:clr>
            <a:srgbClr val="A4A3A4"/>
          </p15:clr>
        </p15:guide>
        <p15:guide id="3" orient="horz" pos="3745">
          <p15:clr>
            <a:srgbClr val="A4A3A4"/>
          </p15:clr>
        </p15:guide>
        <p15:guide id="4" orient="horz" pos="3980">
          <p15:clr>
            <a:srgbClr val="A4A3A4"/>
          </p15:clr>
        </p15:guide>
        <p15:guide id="5" orient="horz" pos="1052">
          <p15:clr>
            <a:srgbClr val="A4A3A4"/>
          </p15:clr>
        </p15:guide>
        <p15:guide id="6" orient="horz" pos="1741">
          <p15:clr>
            <a:srgbClr val="A4A3A4"/>
          </p15:clr>
        </p15:guide>
        <p15:guide id="7" orient="horz" pos="4183">
          <p15:clr>
            <a:srgbClr val="A4A3A4"/>
          </p15:clr>
        </p15:guide>
        <p15:guide id="8" orient="horz" pos="566">
          <p15:clr>
            <a:srgbClr val="A4A3A4"/>
          </p15:clr>
        </p15:guide>
        <p15:guide id="9" orient="horz" pos="2808">
          <p15:clr>
            <a:srgbClr val="A4A3A4"/>
          </p15:clr>
        </p15:guide>
        <p15:guide id="10" pos="2880">
          <p15:clr>
            <a:srgbClr val="A4A3A4"/>
          </p15:clr>
        </p15:guide>
        <p15:guide id="11" pos="363">
          <p15:clr>
            <a:srgbClr val="A4A3A4"/>
          </p15:clr>
        </p15:guide>
        <p15:guide id="12" pos="5396">
          <p15:clr>
            <a:srgbClr val="A4A3A4"/>
          </p15:clr>
        </p15:guide>
        <p15:guide id="13" pos="282">
          <p15:clr>
            <a:srgbClr val="A4A3A4"/>
          </p15:clr>
        </p15:guide>
        <p15:guide id="14" pos="3784">
          <p15:clr>
            <a:srgbClr val="A4A3A4"/>
          </p15:clr>
        </p15:guide>
        <p15:guide id="15" pos="3736">
          <p15:clr>
            <a:srgbClr val="A4A3A4"/>
          </p15:clr>
        </p15:guide>
        <p15:guide id="16" pos="2179">
          <p15:clr>
            <a:srgbClr val="A4A3A4"/>
          </p15:clr>
        </p15:guide>
        <p15:guide id="17" pos="5464">
          <p15:clr>
            <a:srgbClr val="A4A3A4"/>
          </p15:clr>
        </p15:guide>
        <p15:guide id="18" pos="38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>
          <p15:clr>
            <a:srgbClr val="A4A3A4"/>
          </p15:clr>
        </p15:guide>
        <p15:guide id="2" pos="221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1D"/>
    <a:srgbClr val="FFFF00"/>
    <a:srgbClr val="FF00FF"/>
    <a:srgbClr val="910017"/>
    <a:srgbClr val="981E32"/>
    <a:srgbClr val="FFFFFF"/>
    <a:srgbClr val="C75B12"/>
    <a:srgbClr val="E17000"/>
    <a:srgbClr val="5B8F22"/>
    <a:srgbClr val="D2C2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15" autoAdjust="0"/>
    <p:restoredTop sz="95377" autoAdjust="0"/>
  </p:normalViewPr>
  <p:slideViewPr>
    <p:cSldViewPr snapToObjects="1" showGuides="1">
      <p:cViewPr>
        <p:scale>
          <a:sx n="66" d="100"/>
          <a:sy n="66" d="100"/>
        </p:scale>
        <p:origin x="1568" y="1400"/>
      </p:cViewPr>
      <p:guideLst>
        <p:guide orient="horz" pos="326"/>
        <p:guide orient="horz" pos="1294"/>
        <p:guide orient="horz" pos="3745"/>
        <p:guide orient="horz" pos="3980"/>
        <p:guide orient="horz" pos="1052"/>
        <p:guide orient="horz" pos="1741"/>
        <p:guide orient="horz" pos="4183"/>
        <p:guide orient="horz" pos="566"/>
        <p:guide orient="horz" pos="2808"/>
        <p:guide pos="2880"/>
        <p:guide pos="363"/>
        <p:guide pos="5396"/>
        <p:guide pos="282"/>
        <p:guide pos="3784"/>
        <p:guide pos="3736"/>
        <p:guide pos="2179"/>
        <p:guide pos="5464"/>
        <p:guide pos="3867"/>
      </p:guideLst>
    </p:cSldViewPr>
  </p:slideViewPr>
  <p:outlineViewPr>
    <p:cViewPr>
      <p:scale>
        <a:sx n="33" d="100"/>
        <a:sy n="33" d="100"/>
      </p:scale>
      <p:origin x="0" y="55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notesViewPr>
    <p:cSldViewPr snapToObjects="1" showGuides="1">
      <p:cViewPr varScale="1">
        <p:scale>
          <a:sx n="64" d="100"/>
          <a:sy n="64" d="100"/>
        </p:scale>
        <p:origin x="-3832" y="-112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4FEBF33E-D9A7-42CC-B598-9AD8356CBB5A}" type="datetimeFigureOut">
              <a:rPr lang="en-US" smtClean="0"/>
              <a:pPr/>
              <a:t>10/19/16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4CEAAB5D-0CC4-45A8-B4B6-0B8B738A4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716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38674" y="0"/>
            <a:ext cx="2742576" cy="205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80962" y="2223706"/>
            <a:ext cx="6858000" cy="7082219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042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66150" y="6318251"/>
            <a:ext cx="357070" cy="261610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 sz="1100">
                <a:latin typeface="+mn-lt"/>
                <a:cs typeface="Arial"/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4001D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  <a:prstGeom prst="rect">
            <a:avLst/>
          </a:prstGeom>
        </p:spPr>
        <p:txBody>
          <a:bodyPr/>
          <a:lstStyle>
            <a:lvl1pPr>
              <a:buClr>
                <a:srgbClr val="981E32"/>
              </a:buClr>
              <a:defRPr>
                <a:latin typeface="+mn-lt"/>
              </a:defRPr>
            </a:lvl1pPr>
            <a:lvl2pPr>
              <a:buClr>
                <a:srgbClr val="981E32"/>
              </a:buClr>
              <a:buSzPct val="120000"/>
              <a:defRPr>
                <a:latin typeface="+mn-lt"/>
              </a:defRPr>
            </a:lvl2pPr>
            <a:lvl3pPr>
              <a:buClr>
                <a:srgbClr val="981E32"/>
              </a:buClr>
              <a:buSzPct val="120000"/>
              <a:defRPr b="0">
                <a:latin typeface="+mn-lt"/>
              </a:defRPr>
            </a:lvl3pPr>
            <a:lvl4pPr>
              <a:buClr>
                <a:srgbClr val="981E32"/>
              </a:buClr>
              <a:buSzPct val="120000"/>
              <a:defRPr>
                <a:latin typeface="+mn-lt"/>
              </a:defRPr>
            </a:lvl4pPr>
            <a:lvl5pPr>
              <a:buClr>
                <a:srgbClr val="981E32"/>
              </a:buClr>
              <a:buSzPct val="120000"/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2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77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 smtClean="0"/>
              <a:t>Graphene Protected </a:t>
            </a:r>
            <a:r>
              <a:rPr lang="en-US" altLang="en-US" dirty="0" err="1" smtClean="0"/>
              <a:t>Diamondoid</a:t>
            </a:r>
            <a:r>
              <a:rPr lang="en-US" altLang="en-US" dirty="0" smtClean="0"/>
              <a:t> </a:t>
            </a:r>
            <a:r>
              <a:rPr lang="en-US" altLang="en-US" dirty="0"/>
              <a:t>Photocathodes</a:t>
            </a:r>
            <a:endParaRPr lang="en-CA" dirty="0">
              <a:solidFill>
                <a:srgbClr val="981E3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0834" y="3810000"/>
            <a:ext cx="862928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Goals:</a:t>
            </a: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Engineered work function</a:t>
            </a: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Generate monochromatic beam </a:t>
            </a:r>
            <a:r>
              <a:rPr lang="en-US" altLang="en-US" dirty="0" smtClean="0"/>
              <a:t>using direct </a:t>
            </a:r>
            <a:r>
              <a:rPr lang="en-US" altLang="en-US" dirty="0"/>
              <a:t>photoemission from </a:t>
            </a:r>
            <a:r>
              <a:rPr lang="en-US" altLang="en-US" dirty="0" err="1"/>
              <a:t>diamondoid</a:t>
            </a:r>
            <a:r>
              <a:rPr lang="en-US" altLang="en-US" dirty="0"/>
              <a:t> </a:t>
            </a:r>
            <a:r>
              <a:rPr lang="en-US" altLang="en-US" dirty="0" smtClean="0"/>
              <a:t>monolayer</a:t>
            </a: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Air stable </a:t>
            </a:r>
            <a:r>
              <a:rPr lang="en-US" dirty="0" err="1" smtClean="0"/>
              <a:t>diamondoids</a:t>
            </a:r>
            <a:r>
              <a:rPr lang="en-US" dirty="0" smtClean="0"/>
              <a:t>, operationally stable </a:t>
            </a:r>
            <a:r>
              <a:rPr lang="en-US" altLang="en-US" dirty="0" smtClean="0"/>
              <a:t>graphene </a:t>
            </a:r>
            <a:r>
              <a:rPr lang="en-US" dirty="0" smtClean="0"/>
              <a:t>protective coating</a:t>
            </a:r>
          </a:p>
          <a:p>
            <a:endParaRPr lang="en-US" dirty="0" smtClean="0"/>
          </a:p>
          <a:p>
            <a:r>
              <a:rPr lang="en-US" dirty="0" smtClean="0"/>
              <a:t>Technical challenges:</a:t>
            </a: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Weak anchoring </a:t>
            </a:r>
            <a:r>
              <a:rPr lang="en-US" dirty="0" smtClean="0"/>
              <a:t>can </a:t>
            </a:r>
            <a:r>
              <a:rPr lang="en-US" dirty="0"/>
              <a:t>lead to dissociation </a:t>
            </a:r>
            <a:r>
              <a:rPr lang="en-US" dirty="0" smtClean="0"/>
              <a:t>in operation -&gt; graphene coating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Improving uniformity of hot-spot dominated emission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Effect </a:t>
            </a:r>
            <a:r>
              <a:rPr lang="en-US" dirty="0"/>
              <a:t>on emittance </a:t>
            </a:r>
            <a:r>
              <a:rPr lang="en-US" dirty="0" smtClean="0"/>
              <a:t>needs </a:t>
            </a:r>
            <a:r>
              <a:rPr lang="en-US" dirty="0"/>
              <a:t>to be </a:t>
            </a:r>
            <a:r>
              <a:rPr lang="en-US" dirty="0" smtClean="0"/>
              <a:t>considered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Not sure but maybe: ~100 </a:t>
            </a:r>
            <a:r>
              <a:rPr lang="en-US" dirty="0"/>
              <a:t>nm vertical roughness over ~100 nm horizontal </a:t>
            </a:r>
            <a:r>
              <a:rPr lang="en-US" dirty="0" smtClean="0"/>
              <a:t>spacing?</a:t>
            </a:r>
            <a:endParaRPr lang="en-US" dirty="0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59" y="1075270"/>
            <a:ext cx="4314057" cy="296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4955829" y="1066800"/>
            <a:ext cx="37490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err="1"/>
              <a:t>Zhi-Xun</a:t>
            </a:r>
            <a:r>
              <a:rPr lang="en-US" sz="1200" b="1" dirty="0"/>
              <a:t> </a:t>
            </a:r>
            <a:r>
              <a:rPr lang="en-US" sz="1200" b="1" dirty="0" smtClean="0"/>
              <a:t>Shen Group at Stanford</a:t>
            </a:r>
          </a:p>
          <a:p>
            <a:endParaRPr lang="en-US" sz="1200" dirty="0"/>
          </a:p>
          <a:p>
            <a:r>
              <a:rPr lang="en-US" sz="1200" dirty="0" smtClean="0"/>
              <a:t>W</a:t>
            </a:r>
            <a:r>
              <a:rPr lang="en-US" sz="1200" dirty="0"/>
              <a:t>. L. Yang et al. Monochromatic electron photoemission from </a:t>
            </a:r>
            <a:r>
              <a:rPr lang="en-US" sz="1200" dirty="0" err="1"/>
              <a:t>diamondoid</a:t>
            </a:r>
            <a:r>
              <a:rPr lang="en-US" sz="1200" dirty="0"/>
              <a:t> monolayers. Science 316, 1460 (2007) 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W</a:t>
            </a:r>
            <a:r>
              <a:rPr lang="en-US" sz="1200" dirty="0"/>
              <a:t>. A. Clay et al. The origin of monochromatic photoemission peak in </a:t>
            </a:r>
            <a:r>
              <a:rPr lang="en-US" sz="1200" dirty="0" err="1"/>
              <a:t>diamondod</a:t>
            </a:r>
            <a:r>
              <a:rPr lang="en-US" sz="1200" dirty="0"/>
              <a:t> monolayer. Nano Lett. 9, 56 (2009) </a:t>
            </a:r>
          </a:p>
          <a:p>
            <a:endParaRPr lang="en-US" sz="1200" dirty="0" smtClean="0"/>
          </a:p>
          <a:p>
            <a:r>
              <a:rPr lang="en-US" sz="1200" dirty="0" smtClean="0"/>
              <a:t>H</a:t>
            </a:r>
            <a:r>
              <a:rPr lang="en-US" sz="1200" dirty="0"/>
              <a:t>. </a:t>
            </a:r>
            <a:r>
              <a:rPr lang="en-US" sz="1200" dirty="0" err="1"/>
              <a:t>Ishiwata</a:t>
            </a:r>
            <a:r>
              <a:rPr lang="en-US" sz="1200" dirty="0"/>
              <a:t> et al. </a:t>
            </a:r>
            <a:r>
              <a:rPr lang="en-US" sz="1200" dirty="0" err="1"/>
              <a:t>Diamondoid</a:t>
            </a:r>
            <a:r>
              <a:rPr lang="en-US" sz="1200" dirty="0"/>
              <a:t> coating enables disruptive approach for chemical and magnetic imaging with 10 nm spatial resolution. Appl. Phys. Lett. 101, 163101 (2012) </a:t>
            </a:r>
          </a:p>
          <a:p>
            <a:endParaRPr lang="en-US" sz="1200" dirty="0" smtClean="0"/>
          </a:p>
          <a:p>
            <a:r>
              <a:rPr lang="en-US" sz="1200" dirty="0" smtClean="0"/>
              <a:t>P</a:t>
            </a:r>
            <a:r>
              <a:rPr lang="en-US" sz="1200" dirty="0"/>
              <a:t>. R. Schreiner et al. Overcoming lability of extremely long alkane carbon-carbon bonds through dispersion forces. Nature 477, 308 (2011)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1822" y="609600"/>
            <a:ext cx="8137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err="1"/>
              <a:t>Diamondoids</a:t>
            </a:r>
            <a:r>
              <a:rPr lang="en-US" altLang="en-US" dirty="0"/>
              <a:t>: Molecular-size </a:t>
            </a:r>
            <a:r>
              <a:rPr lang="en-US" altLang="en-US" dirty="0" smtClean="0"/>
              <a:t>diamond particles</a:t>
            </a:r>
            <a:r>
              <a:rPr lang="en-US" altLang="en-US" dirty="0"/>
              <a:t>, surface coating via ALD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774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566150" y="6318251"/>
            <a:ext cx="255198" cy="261610"/>
          </a:xfrm>
        </p:spPr>
        <p:txBody>
          <a:bodyPr/>
          <a:lstStyle/>
          <a:p>
            <a:fld id="{5BD36294-2849-48A8-8531-5354CF3095D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/>
              <a:t>Graphene Protected </a:t>
            </a:r>
            <a:r>
              <a:rPr lang="en-US" altLang="en-US" dirty="0" err="1"/>
              <a:t>Diamondoid</a:t>
            </a:r>
            <a:r>
              <a:rPr lang="en-US" altLang="en-US" dirty="0"/>
              <a:t> Photocathodes</a:t>
            </a:r>
            <a:endParaRPr lang="en-CA" dirty="0">
              <a:solidFill>
                <a:srgbClr val="981E3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5897" y="685800"/>
            <a:ext cx="7555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dirty="0"/>
              <a:t>negative electron affinity (NEA</a:t>
            </a:r>
            <a:r>
              <a:rPr lang="en-US" altLang="en-US" dirty="0" smtClean="0"/>
              <a:t>)</a:t>
            </a:r>
          </a:p>
          <a:p>
            <a:r>
              <a:rPr lang="en-US" altLang="en-US" dirty="0" smtClean="0"/>
              <a:t>	+ </a:t>
            </a:r>
            <a:r>
              <a:rPr lang="en-US" dirty="0" smtClean="0">
                <a:cs typeface="Arial" panose="020B0604020202020204" pitchFamily="34" charset="0"/>
              </a:rPr>
              <a:t>strong </a:t>
            </a:r>
            <a:r>
              <a:rPr lang="en-US" dirty="0">
                <a:cs typeface="Arial" panose="020B0604020202020204" pitchFamily="34" charset="0"/>
              </a:rPr>
              <a:t>e-</a:t>
            </a:r>
            <a:r>
              <a:rPr lang="en-US" dirty="0" err="1">
                <a:cs typeface="Arial" panose="020B0604020202020204" pitchFamily="34" charset="0"/>
              </a:rPr>
              <a:t>ph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smtClean="0">
                <a:cs typeface="Arial" panose="020B0604020202020204" pitchFamily="34" charset="0"/>
              </a:rPr>
              <a:t>coupling + </a:t>
            </a:r>
            <a:r>
              <a:rPr lang="en-US" altLang="en-US" dirty="0" smtClean="0"/>
              <a:t>high </a:t>
            </a:r>
            <a:r>
              <a:rPr lang="en-US" altLang="en-US" dirty="0"/>
              <a:t>transmittance of photons and </a:t>
            </a:r>
            <a:r>
              <a:rPr lang="en-US" altLang="en-US" dirty="0" smtClean="0"/>
              <a:t>electrons</a:t>
            </a:r>
            <a:endParaRPr lang="en-US" dirty="0" smtClean="0">
              <a:cs typeface="Arial" panose="020B0604020202020204" pitchFamily="34" charset="0"/>
            </a:endParaRPr>
          </a:p>
          <a:p>
            <a:r>
              <a:rPr lang="en-US" dirty="0" smtClean="0">
                <a:cs typeface="Arial" panose="020B0604020202020204" pitchFamily="34" charset="0"/>
              </a:rPr>
              <a:t>	-&gt; give </a:t>
            </a:r>
            <a:r>
              <a:rPr lang="en-US" dirty="0">
                <a:cs typeface="Arial" panose="020B0604020202020204" pitchFamily="34" charset="0"/>
              </a:rPr>
              <a:t>rise to monochromatic </a:t>
            </a:r>
            <a:r>
              <a:rPr lang="en-US" dirty="0" smtClean="0">
                <a:cs typeface="Arial" panose="020B0604020202020204" pitchFamily="34" charset="0"/>
              </a:rPr>
              <a:t>photoemission </a:t>
            </a:r>
            <a:r>
              <a:rPr lang="en-US" altLang="en-US" dirty="0"/>
              <a:t>without energy </a:t>
            </a:r>
            <a:r>
              <a:rPr lang="en-US" altLang="en-US" dirty="0" smtClean="0"/>
              <a:t>filtering</a:t>
            </a:r>
            <a:endParaRPr lang="en-US" i="1" dirty="0">
              <a:cs typeface="Arial" panose="020B0604020202020204" pitchFamily="34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382322"/>
            <a:ext cx="4114800" cy="366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075759" y="1903042"/>
            <a:ext cx="3839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70% electrons within the NEA peak!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2" descr="https://www-als.lbl.gov/images/stories/Science_Highlights/Highlights/155diamondoids3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22" t="8461" r="10862" b="57293"/>
          <a:stretch/>
        </p:blipFill>
        <p:spPr bwMode="auto">
          <a:xfrm>
            <a:off x="7356796" y="2743200"/>
            <a:ext cx="1025204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304800" y="1598242"/>
            <a:ext cx="4267200" cy="4650158"/>
            <a:chOff x="152400" y="1447800"/>
            <a:chExt cx="4267200" cy="4650158"/>
          </a:xfrm>
        </p:grpSpPr>
        <p:sp>
          <p:nvSpPr>
            <p:cNvPr id="16" name="Rectangle 15"/>
            <p:cNvSpPr/>
            <p:nvPr/>
          </p:nvSpPr>
          <p:spPr>
            <a:xfrm>
              <a:off x="1050450" y="3962399"/>
              <a:ext cx="533400" cy="1371600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51000">
                  <a:schemeClr val="tx2">
                    <a:tint val="44500"/>
                    <a:satMod val="160000"/>
                  </a:schemeClr>
                </a:gs>
                <a:gs pos="100000">
                  <a:schemeClr val="tx2">
                    <a:tint val="23500"/>
                    <a:satMod val="16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1050450" y="2478064"/>
              <a:ext cx="0" cy="285593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050450" y="3102232"/>
              <a:ext cx="2920894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655247" y="2873632"/>
              <a:ext cx="112365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655247" y="4756526"/>
              <a:ext cx="112365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655247" y="2458720"/>
              <a:ext cx="112365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655247" y="1927000"/>
              <a:ext cx="112365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655247" y="1828800"/>
              <a:ext cx="112365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655247" y="4915643"/>
              <a:ext cx="112365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655247" y="5105091"/>
              <a:ext cx="112365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/>
          </p:nvGrpSpPr>
          <p:grpSpPr>
            <a:xfrm rot="1607306">
              <a:off x="499565" y="4049979"/>
              <a:ext cx="685800" cy="103304"/>
              <a:chOff x="-914400" y="4318744"/>
              <a:chExt cx="7315200" cy="1837174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2743200" y="4325471"/>
                <a:ext cx="1828800" cy="1830447"/>
                <a:chOff x="2743200" y="4325471"/>
                <a:chExt cx="1828800" cy="1830447"/>
              </a:xfrm>
            </p:grpSpPr>
            <p:sp>
              <p:nvSpPr>
                <p:cNvPr id="56" name="Arc 55"/>
                <p:cNvSpPr/>
                <p:nvPr/>
              </p:nvSpPr>
              <p:spPr>
                <a:xfrm>
                  <a:off x="2743200" y="4325471"/>
                  <a:ext cx="1828800" cy="1828800"/>
                </a:xfrm>
                <a:prstGeom prst="arc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Arc 56"/>
                <p:cNvSpPr/>
                <p:nvPr/>
              </p:nvSpPr>
              <p:spPr>
                <a:xfrm rot="16200000">
                  <a:off x="2743200" y="4327118"/>
                  <a:ext cx="1828800" cy="1828800"/>
                </a:xfrm>
                <a:prstGeom prst="arc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" name="Group 47"/>
              <p:cNvGrpSpPr/>
              <p:nvPr/>
            </p:nvGrpSpPr>
            <p:grpSpPr>
              <a:xfrm flipV="1">
                <a:off x="914400" y="4320391"/>
                <a:ext cx="1828800" cy="1830447"/>
                <a:chOff x="2743200" y="4325471"/>
                <a:chExt cx="1828800" cy="1830447"/>
              </a:xfrm>
            </p:grpSpPr>
            <p:sp>
              <p:nvSpPr>
                <p:cNvPr id="54" name="Arc 53"/>
                <p:cNvSpPr/>
                <p:nvPr/>
              </p:nvSpPr>
              <p:spPr>
                <a:xfrm>
                  <a:off x="2743200" y="4325471"/>
                  <a:ext cx="1828800" cy="1828800"/>
                </a:xfrm>
                <a:prstGeom prst="arc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Arc 54"/>
                <p:cNvSpPr/>
                <p:nvPr/>
              </p:nvSpPr>
              <p:spPr>
                <a:xfrm rot="16200000">
                  <a:off x="2743200" y="4327118"/>
                  <a:ext cx="1828800" cy="1828800"/>
                </a:xfrm>
                <a:prstGeom prst="arc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9" name="Arc 48"/>
              <p:cNvSpPr/>
              <p:nvPr/>
            </p:nvSpPr>
            <p:spPr>
              <a:xfrm flipV="1">
                <a:off x="4572000" y="4320391"/>
                <a:ext cx="1828800" cy="1828800"/>
              </a:xfrm>
              <a:prstGeom prst="arc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Arc 49"/>
              <p:cNvSpPr/>
              <p:nvPr/>
            </p:nvSpPr>
            <p:spPr>
              <a:xfrm rot="5400000" flipV="1">
                <a:off x="4572000" y="4318744"/>
                <a:ext cx="1828800" cy="1828800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-914400" y="4325471"/>
                <a:ext cx="1828800" cy="1830447"/>
                <a:chOff x="2743200" y="4325471"/>
                <a:chExt cx="1828800" cy="1830447"/>
              </a:xfrm>
            </p:grpSpPr>
            <p:sp>
              <p:nvSpPr>
                <p:cNvPr id="52" name="Arc 51"/>
                <p:cNvSpPr/>
                <p:nvPr/>
              </p:nvSpPr>
              <p:spPr>
                <a:xfrm>
                  <a:off x="2743200" y="4325471"/>
                  <a:ext cx="1828800" cy="1828800"/>
                </a:xfrm>
                <a:prstGeom prst="arc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Arc 52"/>
                <p:cNvSpPr/>
                <p:nvPr/>
              </p:nvSpPr>
              <p:spPr>
                <a:xfrm rot="16200000">
                  <a:off x="2743200" y="4327118"/>
                  <a:ext cx="1828800" cy="1828800"/>
                </a:xfrm>
                <a:prstGeom prst="arc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7" name="TextBox 26"/>
            <p:cNvSpPr txBox="1"/>
            <p:nvPr/>
          </p:nvSpPr>
          <p:spPr>
            <a:xfrm>
              <a:off x="181278" y="3593068"/>
              <a:ext cx="4555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hv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>
              <a:off x="1143000" y="1524000"/>
              <a:ext cx="705957" cy="2438400"/>
            </a:xfrm>
            <a:custGeom>
              <a:avLst/>
              <a:gdLst>
                <a:gd name="connsiteX0" fmla="*/ 3031 w 582151"/>
                <a:gd name="connsiteY0" fmla="*/ 2358927 h 2358927"/>
                <a:gd name="connsiteX1" fmla="*/ 23351 w 582151"/>
                <a:gd name="connsiteY1" fmla="*/ 1241327 h 2358927"/>
                <a:gd name="connsiteX2" fmla="*/ 175751 w 582151"/>
                <a:gd name="connsiteY2" fmla="*/ 144047 h 2358927"/>
                <a:gd name="connsiteX3" fmla="*/ 429751 w 582151"/>
                <a:gd name="connsiteY3" fmla="*/ 32287 h 2358927"/>
                <a:gd name="connsiteX4" fmla="*/ 582151 w 582151"/>
                <a:gd name="connsiteY4" fmla="*/ 326927 h 2358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151" h="2358927">
                  <a:moveTo>
                    <a:pt x="3031" y="2358927"/>
                  </a:moveTo>
                  <a:cubicBezTo>
                    <a:pt x="-1203" y="1984700"/>
                    <a:pt x="-5436" y="1610474"/>
                    <a:pt x="23351" y="1241327"/>
                  </a:cubicBezTo>
                  <a:cubicBezTo>
                    <a:pt x="52138" y="872180"/>
                    <a:pt x="108018" y="345554"/>
                    <a:pt x="175751" y="144047"/>
                  </a:cubicBezTo>
                  <a:cubicBezTo>
                    <a:pt x="243484" y="-57460"/>
                    <a:pt x="362018" y="1807"/>
                    <a:pt x="429751" y="32287"/>
                  </a:cubicBezTo>
                  <a:cubicBezTo>
                    <a:pt x="497484" y="62767"/>
                    <a:pt x="539817" y="194847"/>
                    <a:pt x="582151" y="32692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1124110" y="4021965"/>
              <a:ext cx="183626" cy="18362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1344066" y="4021965"/>
              <a:ext cx="183626" cy="18362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 flipV="1">
              <a:off x="1583850" y="2721232"/>
              <a:ext cx="0" cy="322236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73118" y="5513184"/>
              <a:ext cx="106311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Substrate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490284" y="5513183"/>
              <a:ext cx="13697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Diamondoid monolayer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 flipV="1">
              <a:off x="2860040" y="2721232"/>
              <a:ext cx="0" cy="322236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1924349" y="1828800"/>
              <a:ext cx="0" cy="1044832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2778898" y="2857733"/>
              <a:ext cx="649180" cy="20616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2743200" y="5513183"/>
              <a:ext cx="13697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Vacuum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152400" y="1610967"/>
              <a:ext cx="201449" cy="20144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81201" y="1447800"/>
              <a:ext cx="112557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Photo-excitation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636552" y="2784156"/>
              <a:ext cx="6695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en-US" sz="1600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vac</a:t>
              </a:r>
              <a:endParaRPr lang="en-US" sz="1400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 rot="16200000">
              <a:off x="406389" y="2616189"/>
              <a:ext cx="8606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Energy</a:t>
              </a:r>
              <a:endParaRPr lang="en-US" sz="1200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1987955" y="2042994"/>
              <a:ext cx="201449" cy="20144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209822" y="1941064"/>
              <a:ext cx="18287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Relaxation by e-</a:t>
              </a:r>
              <a:r>
                <a:rPr lang="en-US" sz="1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ph</a:t>
              </a: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scattering 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2881621" y="3222992"/>
              <a:ext cx="201449" cy="20144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103488" y="3121062"/>
              <a:ext cx="1316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Spontaneous emission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752600" y="2587823"/>
              <a:ext cx="1316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NEA level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2186251" y="6210529"/>
            <a:ext cx="4771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Question: 30% </a:t>
            </a:r>
            <a:r>
              <a:rPr lang="en-US" dirty="0"/>
              <a:t>is in a very long high energy </a:t>
            </a:r>
            <a:r>
              <a:rPr lang="en-US" dirty="0" smtClean="0"/>
              <a:t>tail?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747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Graphene Protected </a:t>
            </a:r>
            <a:r>
              <a:rPr lang="en-US" altLang="en-US" dirty="0" err="1"/>
              <a:t>Diamondoid</a:t>
            </a:r>
            <a:r>
              <a:rPr lang="en-US" altLang="en-US" dirty="0"/>
              <a:t> Photocathodes</a:t>
            </a:r>
            <a:endParaRPr lang="en-US" dirty="0"/>
          </a:p>
        </p:txBody>
      </p:sp>
      <p:pic>
        <p:nvPicPr>
          <p:cNvPr id="9" name="Picture 15" descr="Graph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848" y="1143000"/>
            <a:ext cx="5830305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H="1">
            <a:off x="4990095" y="1878628"/>
            <a:ext cx="192153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66295" y="1465362"/>
            <a:ext cx="18838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 eV WF reduction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1600" y="5117922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Monolayer diamondoid coating reduces the WF of Au by 3 </a:t>
            </a:r>
            <a:r>
              <a:rPr lang="en-US" dirty="0" smtClean="0">
                <a:cs typeface="Arial" panose="020B0604020202020204" pitchFamily="34" charset="0"/>
              </a:rPr>
              <a:t>eV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Size / species of </a:t>
            </a:r>
            <a:r>
              <a:rPr lang="en-US" dirty="0" err="1" smtClean="0">
                <a:cs typeface="Arial" panose="020B0604020202020204" pitchFamily="34" charset="0"/>
              </a:rPr>
              <a:t>diamondoid</a:t>
            </a:r>
            <a:r>
              <a:rPr lang="en-US" dirty="0" smtClean="0">
                <a:cs typeface="Arial" panose="020B0604020202020204" pitchFamily="34" charset="0"/>
              </a:rPr>
              <a:t> may change WF shift</a:t>
            </a:r>
            <a:endParaRPr lang="en-US" dirty="0" smtClean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Effect is </a:t>
            </a:r>
            <a:r>
              <a:rPr lang="en-US" dirty="0" smtClean="0">
                <a:cs typeface="Arial" panose="020B0604020202020204" pitchFamily="34" charset="0"/>
              </a:rPr>
              <a:t>comparable </a:t>
            </a:r>
            <a:r>
              <a:rPr lang="en-US" dirty="0" smtClean="0">
                <a:cs typeface="Arial" panose="020B0604020202020204" pitchFamily="34" charset="0"/>
              </a:rPr>
              <a:t>to </a:t>
            </a:r>
            <a:r>
              <a:rPr lang="en-US" dirty="0" smtClean="0">
                <a:cs typeface="Arial" panose="020B0604020202020204" pitchFamily="34" charset="0"/>
              </a:rPr>
              <a:t>Cs on Au </a:t>
            </a:r>
            <a:r>
              <a:rPr lang="en-US" dirty="0" smtClean="0">
                <a:cs typeface="Arial" panose="020B0604020202020204" pitchFamily="34" charset="0"/>
              </a:rPr>
              <a:t>yet air stable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Effect is believed to derive from the creation of a surface </a:t>
            </a:r>
            <a:r>
              <a:rPr lang="en-US" dirty="0" smtClean="0">
                <a:cs typeface="Arial" panose="020B0604020202020204" pitchFamily="34" charset="0"/>
              </a:rPr>
              <a:t>dipole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20186" y="1295400"/>
            <a:ext cx="223281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Bare Au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20186" y="1676400"/>
            <a:ext cx="183226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 + diamondoid monolayer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438400" y="1295400"/>
            <a:ext cx="2286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514216" y="1398938"/>
            <a:ext cx="132847" cy="132847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0"/>
          <p:cNvSpPr/>
          <p:nvPr/>
        </p:nvSpPr>
        <p:spPr>
          <a:xfrm>
            <a:off x="2514600" y="1750430"/>
            <a:ext cx="179301" cy="15457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932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CHECK" val="0"/>
  <p:tag name="ARTICULATE_PROJECT_OPEN" val="0"/>
</p:tagLst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New Roman">
      <a:majorFont>
        <a:latin typeface="Times New Roman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mailTo xmlns="http://schemas.microsoft.com/sharepoint/v3" xsi:nil="true"/>
    <EmailSender xmlns="http://schemas.microsoft.com/sharepoint/v3" xsi:nil="true"/>
    <EmailFrom xmlns="http://schemas.microsoft.com/sharepoint/v3" xsi:nil="true"/>
    <EmailSubject xmlns="http://schemas.microsoft.com/sharepoint/v3" xsi:nil="true"/>
    <EmailCc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872B1F55C4DE4CA2A5FEBE29F43349" ma:contentTypeVersion="6" ma:contentTypeDescription="Create a new document." ma:contentTypeScope="" ma:versionID="5fd1a361dd7e4939b0a8ebac5f9bcf4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36fd912c2b4efb89499702243545b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EmailSender" ma:index="8" nillable="true" ma:displayName="E-Mail Sender" ma:hidden="true" ma:internalName="EmailSender">
      <xsd:simpleType>
        <xsd:restriction base="dms:Note">
          <xsd:maxLength value="255"/>
        </xsd:restriction>
      </xsd:simpleType>
    </xsd:element>
    <xsd:element name="EmailTo" ma:index="9" nillable="true" ma:displayName="E-Mail To" ma:hidden="true" ma:internalName="EmailTo">
      <xsd:simpleType>
        <xsd:restriction base="dms:Note">
          <xsd:maxLength value="255"/>
        </xsd:restriction>
      </xsd:simpleType>
    </xsd:element>
    <xsd:element name="EmailCc" ma:index="10" nillable="true" ma:displayName="E-Mail Cc" ma:hidden="true" ma:internalName="EmailCc">
      <xsd:simpleType>
        <xsd:restriction base="dms:Note">
          <xsd:maxLength value="255"/>
        </xsd:restriction>
      </xsd:simpleType>
    </xsd:element>
    <xsd:element name="EmailFrom" ma:index="11" nillable="true" ma:displayName="E-Mail From" ma:hidden="true" ma:internalName="EmailFrom">
      <xsd:simpleType>
        <xsd:restriction base="dms:Text"/>
      </xsd:simpleType>
    </xsd:element>
    <xsd:element name="EmailSubject" ma:index="12" nillable="true" ma:displayName="E-Mail Subject" ma:hidden="true" ma:internalName="EmailSubjec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BEDFC1-ADC1-43FD-8572-166E2C9060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BAEB46-93B8-48EA-AB06-6314274B41D7}">
  <ds:schemaRefs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purl.org/dc/dcmitype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2585FCB-0F9F-4F71-BC26-82A06F3AB9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264</Words>
  <Application>Microsoft Macintosh PowerPoint</Application>
  <PresentationFormat>On-screen Show (4:3)</PresentationFormat>
  <Paragraphs>53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Arial</vt:lpstr>
      <vt:lpstr>Blank</vt:lpstr>
      <vt:lpstr>Graphene Protected Diamondoid Photocathodes</vt:lpstr>
      <vt:lpstr>Graphene Protected Diamondoid Photocathodes</vt:lpstr>
      <vt:lpstr>Graphene Protected Diamondoid Photocathodes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2012-06-11T23:50:00Z</dcterms:created>
  <dcterms:modified xsi:type="dcterms:W3CDTF">2016-10-19T17:12:01Z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0x01010050872B1F55C4DE4CA2A5FEBE29F43349</vt:lpwstr>
  </property>
</Properties>
</file>