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54" r:id="rId2"/>
    <p:sldId id="315" r:id="rId3"/>
    <p:sldId id="286" r:id="rId4"/>
    <p:sldId id="356" r:id="rId5"/>
    <p:sldId id="376" r:id="rId6"/>
    <p:sldId id="371" r:id="rId7"/>
    <p:sldId id="377" r:id="rId8"/>
    <p:sldId id="378" r:id="rId9"/>
    <p:sldId id="379" r:id="rId10"/>
    <p:sldId id="380" r:id="rId11"/>
    <p:sldId id="381" r:id="rId12"/>
    <p:sldId id="387" r:id="rId13"/>
    <p:sldId id="383" r:id="rId14"/>
    <p:sldId id="384" r:id="rId15"/>
    <p:sldId id="385" r:id="rId16"/>
    <p:sldId id="386" r:id="rId17"/>
    <p:sldId id="35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084"/>
    <a:srgbClr val="1A366C"/>
    <a:srgbClr val="63BBAE"/>
    <a:srgbClr val="16A53F"/>
    <a:srgbClr val="00007D"/>
    <a:srgbClr val="F0DAF2"/>
    <a:srgbClr val="D4C0D4"/>
    <a:srgbClr val="666C6E"/>
    <a:srgbClr val="BDB793"/>
    <a:srgbClr val="575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42" autoAdjust="0"/>
  </p:normalViewPr>
  <p:slideViewPr>
    <p:cSldViewPr snapToGrid="0" snapToObjects="1">
      <p:cViewPr>
        <p:scale>
          <a:sx n="99" d="100"/>
          <a:sy n="99" d="100"/>
        </p:scale>
        <p:origin x="-1974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97C79-FCB0-A748-B868-C93FA09C43C5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17ACF-D4F3-C04B-895A-2B1A0F86F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21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EAAEA-A1ED-E44B-BE33-F405D0F4CD6A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6DBE8-8EF0-B64A-A8A7-F2D14BB1A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22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B8E3CA-1750-D94F-9800-A448392AB968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89464" tIns="44729" rIns="89464" bIns="44729" numCol="1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2936AE6F-0960-42F7-9669-79FC85849ACC}" type="slidenum">
              <a:rPr lang="en-US">
                <a:solidFill>
                  <a:srgbClr val="000000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88975"/>
            <a:ext cx="4560887" cy="3422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170706">
              <a:spcBef>
                <a:spcPct val="0"/>
              </a:spcBef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89464" tIns="44729" rIns="89464" bIns="44729" numCol="1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2936AE6F-0960-42F7-9669-79FC85849ACC}" type="slidenum">
              <a:rPr lang="en-US">
                <a:solidFill>
                  <a:srgbClr val="000000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88975"/>
            <a:ext cx="4560887" cy="3422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170706">
              <a:spcBef>
                <a:spcPct val="0"/>
              </a:spcBef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89464" tIns="44729" rIns="89464" bIns="44729" numCol="1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2936AE6F-0960-42F7-9669-79FC85849ACC}" type="slidenum">
              <a:rPr lang="en-US">
                <a:solidFill>
                  <a:srgbClr val="000000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88975"/>
            <a:ext cx="4560887" cy="3422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170706">
              <a:spcBef>
                <a:spcPct val="0"/>
              </a:spcBef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Hall A</a:t>
            </a:r>
            <a:r>
              <a:rPr lang="en-US" sz="1200" baseline="0" dirty="0" smtClean="0"/>
              <a:t> (</a:t>
            </a:r>
            <a:r>
              <a:rPr lang="en-US" sz="1200" dirty="0" smtClean="0"/>
              <a:t>TRITIUM TARGET EXPS):</a:t>
            </a:r>
            <a:r>
              <a:rPr lang="en-US" sz="1200" baseline="0" dirty="0" smtClean="0"/>
              <a:t>  </a:t>
            </a:r>
            <a:r>
              <a:rPr lang="en-US" sz="1200" dirty="0" smtClean="0"/>
              <a:t>E12-10-103, E12-11-112, E12-14-009 E12-14-011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79A3E-3DDA-1B48-A7C2-9CD5ABBCA3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02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TRITIUM TARGET EXPS:</a:t>
            </a:r>
            <a:r>
              <a:rPr lang="en-US" sz="1200" baseline="0" dirty="0" smtClean="0"/>
              <a:t> </a:t>
            </a:r>
            <a:r>
              <a:rPr lang="en-US" sz="1200" dirty="0" smtClean="0"/>
              <a:t>E12-10-103, E12-11-112, E12-14-009 E12-14-011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79A3E-3DDA-1B48-A7C2-9CD5ABBCA3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92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3931"/>
            <a:ext cx="9144000" cy="425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349" y="6556665"/>
            <a:ext cx="480264" cy="322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913" y="6544037"/>
            <a:ext cx="1171164" cy="2952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6556665"/>
            <a:ext cx="1510748" cy="251791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7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3931"/>
            <a:ext cx="9144000" cy="425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349" y="6556665"/>
            <a:ext cx="480264" cy="322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913" y="6544037"/>
            <a:ext cx="1171164" cy="2952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6556665"/>
            <a:ext cx="1510748" cy="251791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7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7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4572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800" indent="-396875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225675" indent="-396875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lab.org/user_resources/PFX/NP-PFX/" TargetMode="External"/><Relationship Id="rId2" Type="http://schemas.openxmlformats.org/officeDocument/2006/relationships/hyperlink" Target="https://www.jlab.org/ehs/ehsmanual/2410T1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lab.org/Hall-B/run-web/hps/ESAD_HallB-HPS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jlab.org/hps-run/index.php/The_HPS_Run_Wiki" TargetMode="External"/><Relationship Id="rId2" Type="http://schemas.openxmlformats.org/officeDocument/2006/relationships/hyperlink" Target="https://wiki.jlab.org/hps-run/images/3/3e/OPS_Manual_SVT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onfluence.slac.stanford.edu/display/hpsg/HPS+Readiness+Review+July+10,+201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lab.org/user_resources/PFX/NP-PFX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lab.org/user_resources/PFX/NP-PFX/text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2" descr="C:\Users\stewartm\Desktop\Edited Photos\JLab (requested Angle #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12256" r="8969" b="12256"/>
          <a:stretch>
            <a:fillRect/>
          </a:stretch>
        </p:blipFill>
        <p:spPr bwMode="auto">
          <a:xfrm>
            <a:off x="-25400" y="597647"/>
            <a:ext cx="9163050" cy="584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25400" y="2522"/>
            <a:ext cx="9169400" cy="708025"/>
          </a:xfrm>
          <a:prstGeom prst="rect">
            <a:avLst/>
          </a:prstGeom>
          <a:solidFill>
            <a:srgbClr val="1A366C"/>
          </a:solidFill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venir Heavy"/>
                <a:cs typeface="Avenir Heavy"/>
              </a:rPr>
              <a:t>Experiment </a:t>
            </a:r>
            <a:r>
              <a:rPr lang="en-US" sz="4000" b="1" dirty="0">
                <a:solidFill>
                  <a:schemeClr val="bg1"/>
                </a:solidFill>
                <a:latin typeface="Avenir Heavy"/>
                <a:cs typeface="Avenir Heavy"/>
              </a:rPr>
              <a:t>Readiness Review</a:t>
            </a:r>
            <a:endParaRPr lang="en-US" sz="2800" b="1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1059" y="6457890"/>
            <a:ext cx="5587999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venir Heavy"/>
                <a:cs typeface="Avenir Heavy"/>
              </a:rPr>
              <a:t>P. Rossi – CLAS Coll. Meeting Feb 24, 2016 </a:t>
            </a:r>
            <a:endParaRPr lang="en-US" sz="2000" b="1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6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n>
                  <a:prstDash val="solid"/>
                </a:ln>
                <a:solidFill>
                  <a:srgbClr val="00009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venir Heavy"/>
                <a:ea typeface="+mj-ea"/>
                <a:cs typeface="Avenir Heavy"/>
              </a:rPr>
              <a:t>Experiment Readiness Reviews: Hall B Calendar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004" y="799359"/>
            <a:ext cx="89899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00FF"/>
                </a:solidFill>
                <a:latin typeface="Avenir Book"/>
                <a:cs typeface="Avenir Book"/>
              </a:rPr>
              <a:t>March 25, 2016</a:t>
            </a:r>
            <a:r>
              <a:rPr lang="en-US" sz="1900" dirty="0" smtClean="0">
                <a:solidFill>
                  <a:srgbClr val="0000FF"/>
                </a:solidFill>
                <a:latin typeface="Avenir Book"/>
                <a:cs typeface="Avenir Book"/>
              </a:rPr>
              <a:t>: </a:t>
            </a:r>
            <a:r>
              <a:rPr lang="en-US" sz="1900" dirty="0" err="1" smtClean="0">
                <a:solidFill>
                  <a:srgbClr val="0000FF"/>
                </a:solidFill>
                <a:latin typeface="Avenir Book"/>
                <a:cs typeface="Avenir Book"/>
              </a:rPr>
              <a:t>PRad</a:t>
            </a:r>
            <a:r>
              <a:rPr lang="en-US" sz="1900" dirty="0" smtClean="0">
                <a:solidFill>
                  <a:srgbClr val="0000FF"/>
                </a:solidFill>
                <a:latin typeface="Avenir Book"/>
                <a:cs typeface="Avenir Book"/>
              </a:rPr>
              <a:t> 3</a:t>
            </a:r>
            <a:r>
              <a:rPr lang="en-US" sz="1900" baseline="30000" dirty="0" smtClean="0">
                <a:solidFill>
                  <a:srgbClr val="0000FF"/>
                </a:solidFill>
                <a:latin typeface="Avenir Book"/>
                <a:cs typeface="Avenir Book"/>
              </a:rPr>
              <a:t>rd</a:t>
            </a:r>
            <a:r>
              <a:rPr lang="en-US" sz="1900" dirty="0" smtClean="0">
                <a:solidFill>
                  <a:srgbClr val="0000FF"/>
                </a:solidFill>
                <a:latin typeface="Avenir Book"/>
                <a:cs typeface="Avenir Book"/>
              </a:rPr>
              <a:t> ERR</a:t>
            </a:r>
          </a:p>
          <a:p>
            <a:r>
              <a:rPr lang="en-US" sz="1900" dirty="0" smtClean="0">
                <a:latin typeface="Avenir Book"/>
                <a:cs typeface="Avenir Book"/>
              </a:rPr>
              <a:t>Focus </a:t>
            </a:r>
            <a:r>
              <a:rPr lang="en-US" sz="1900" dirty="0">
                <a:latin typeface="Avenir Book"/>
                <a:cs typeface="Avenir Book"/>
              </a:rPr>
              <a:t>of the review: DAQ, documentation, walkthrough</a:t>
            </a:r>
          </a:p>
          <a:p>
            <a:endParaRPr lang="en-US" sz="1900" dirty="0">
              <a:latin typeface="Avenir Book"/>
              <a:cs typeface="Avenir Book"/>
            </a:endParaRPr>
          </a:p>
          <a:p>
            <a:r>
              <a:rPr lang="en-US" sz="1900" b="1" dirty="0" smtClean="0">
                <a:solidFill>
                  <a:srgbClr val="0000FF"/>
                </a:solidFill>
                <a:latin typeface="Avenir Book"/>
                <a:cs typeface="Avenir Book"/>
              </a:rPr>
              <a:t>April 13, 2016</a:t>
            </a:r>
            <a:r>
              <a:rPr lang="en-US" sz="1900" dirty="0">
                <a:solidFill>
                  <a:srgbClr val="0000FF"/>
                </a:solidFill>
                <a:latin typeface="Avenir Book"/>
                <a:cs typeface="Avenir Book"/>
              </a:rPr>
              <a:t>: Torus </a:t>
            </a:r>
            <a:r>
              <a:rPr lang="en-US" sz="1900" dirty="0" err="1">
                <a:solidFill>
                  <a:srgbClr val="0000FF"/>
                </a:solidFill>
                <a:latin typeface="Avenir Book"/>
                <a:cs typeface="Avenir Book"/>
              </a:rPr>
              <a:t>Cooldown</a:t>
            </a:r>
            <a:r>
              <a:rPr lang="en-US" sz="1900" dirty="0">
                <a:solidFill>
                  <a:srgbClr val="0000FF"/>
                </a:solidFill>
                <a:latin typeface="Avenir Book"/>
                <a:cs typeface="Avenir Book"/>
              </a:rPr>
              <a:t> </a:t>
            </a:r>
          </a:p>
          <a:p>
            <a:endParaRPr lang="en-US" sz="1900" dirty="0" smtClean="0">
              <a:latin typeface="Avenir Book"/>
              <a:cs typeface="Avenir Book"/>
            </a:endParaRPr>
          </a:p>
          <a:p>
            <a:r>
              <a:rPr lang="en-US" sz="1900" b="1" dirty="0" smtClean="0">
                <a:solidFill>
                  <a:srgbClr val="0000FF"/>
                </a:solidFill>
                <a:latin typeface="Avenir Book"/>
                <a:cs typeface="Avenir Book"/>
              </a:rPr>
              <a:t>May 2016 (last week?) :</a:t>
            </a:r>
            <a:r>
              <a:rPr lang="en-US" sz="1900" dirty="0" smtClean="0">
                <a:solidFill>
                  <a:srgbClr val="0000FF"/>
                </a:solidFill>
                <a:latin typeface="Avenir Book"/>
                <a:cs typeface="Avenir Book"/>
              </a:rPr>
              <a:t> Torus Power up </a:t>
            </a:r>
          </a:p>
          <a:p>
            <a:endParaRPr lang="en-US" sz="1900" dirty="0" smtClean="0">
              <a:latin typeface="Avenir Book"/>
              <a:cs typeface="Avenir Book"/>
            </a:endParaRPr>
          </a:p>
          <a:p>
            <a:r>
              <a:rPr lang="en-US" sz="1900" b="1" dirty="0" smtClean="0">
                <a:solidFill>
                  <a:srgbClr val="0000FF"/>
                </a:solidFill>
                <a:latin typeface="Avenir Book"/>
                <a:cs typeface="Avenir Book"/>
              </a:rPr>
              <a:t>13-14 June 2016: </a:t>
            </a:r>
            <a:r>
              <a:rPr lang="en-US" sz="1900" dirty="0" smtClean="0">
                <a:solidFill>
                  <a:srgbClr val="0000FF"/>
                </a:solidFill>
                <a:latin typeface="Avenir Book"/>
                <a:cs typeface="Avenir Book"/>
              </a:rPr>
              <a:t>Ancillary equipment </a:t>
            </a:r>
            <a:r>
              <a:rPr lang="en-US" sz="1900" b="1" dirty="0" smtClean="0">
                <a:solidFill>
                  <a:srgbClr val="000000"/>
                </a:solidFill>
                <a:latin typeface="Avenir Book"/>
                <a:cs typeface="Avenir Book"/>
              </a:rPr>
              <a:t>[CND, FT, </a:t>
            </a:r>
            <a:r>
              <a:rPr lang="en-US" sz="1900" b="1" dirty="0" err="1" smtClean="0">
                <a:solidFill>
                  <a:srgbClr val="000000"/>
                </a:solidFill>
                <a:latin typeface="Avenir Book"/>
                <a:cs typeface="Avenir Book"/>
              </a:rPr>
              <a:t>Micromega</a:t>
            </a:r>
            <a:r>
              <a:rPr lang="en-US" sz="1900" b="1" dirty="0" smtClean="0">
                <a:solidFill>
                  <a:srgbClr val="000000"/>
                </a:solidFill>
                <a:latin typeface="Avenir Book"/>
                <a:cs typeface="Avenir Book"/>
              </a:rPr>
              <a:t> (MVT+FMT), RICH]</a:t>
            </a:r>
            <a:endParaRPr lang="en-US" sz="1900" b="1" dirty="0">
              <a:solidFill>
                <a:srgbClr val="000000"/>
              </a:solidFill>
              <a:latin typeface="Avenir Book"/>
              <a:cs typeface="Avenir Book"/>
            </a:endParaRPr>
          </a:p>
          <a:p>
            <a:endParaRPr lang="en-US" sz="1900" dirty="0">
              <a:latin typeface="Avenir Book"/>
              <a:cs typeface="Avenir Book"/>
            </a:endParaRPr>
          </a:p>
          <a:p>
            <a:r>
              <a:rPr lang="en-US" sz="1900" b="1" dirty="0" smtClean="0">
                <a:solidFill>
                  <a:srgbClr val="0000FF"/>
                </a:solidFill>
                <a:latin typeface="Avenir Book"/>
                <a:cs typeface="Avenir Book"/>
              </a:rPr>
              <a:t>October 2016: </a:t>
            </a:r>
            <a:r>
              <a:rPr lang="en-US" sz="1900" dirty="0" smtClean="0">
                <a:solidFill>
                  <a:srgbClr val="0000FF"/>
                </a:solidFill>
                <a:latin typeface="Avenir Book"/>
                <a:cs typeface="Avenir Book"/>
              </a:rPr>
              <a:t>Solenoid </a:t>
            </a:r>
            <a:r>
              <a:rPr lang="en-US" sz="1900" dirty="0" err="1" smtClean="0">
                <a:solidFill>
                  <a:srgbClr val="0000FF"/>
                </a:solidFill>
                <a:latin typeface="Avenir Book"/>
                <a:cs typeface="Avenir Book"/>
              </a:rPr>
              <a:t>Cooldown</a:t>
            </a:r>
            <a:endParaRPr lang="en-US" sz="1900" dirty="0" smtClean="0">
              <a:solidFill>
                <a:srgbClr val="0000FF"/>
              </a:solidFill>
              <a:latin typeface="Avenir Book"/>
              <a:cs typeface="Avenir Book"/>
            </a:endParaRPr>
          </a:p>
          <a:p>
            <a:r>
              <a:rPr lang="en-US" sz="1900" dirty="0" smtClean="0">
                <a:latin typeface="Avenir Book"/>
                <a:cs typeface="Avenir Book"/>
              </a:rPr>
              <a:t>Committee: the same as of the Torus</a:t>
            </a:r>
          </a:p>
          <a:p>
            <a:endParaRPr lang="en-US" sz="1900" dirty="0">
              <a:latin typeface="Avenir Book"/>
              <a:cs typeface="Avenir Book"/>
            </a:endParaRPr>
          </a:p>
          <a:p>
            <a:r>
              <a:rPr lang="en-US" sz="1900" b="1" dirty="0">
                <a:solidFill>
                  <a:srgbClr val="0000FF"/>
                </a:solidFill>
                <a:latin typeface="Avenir Book"/>
                <a:cs typeface="Avenir Book"/>
              </a:rPr>
              <a:t>November/</a:t>
            </a:r>
            <a:r>
              <a:rPr lang="en-US" sz="1900" b="1" dirty="0" smtClean="0">
                <a:solidFill>
                  <a:srgbClr val="0000FF"/>
                </a:solidFill>
                <a:latin typeface="Avenir Book"/>
                <a:cs typeface="Avenir Book"/>
              </a:rPr>
              <a:t>December 2016: </a:t>
            </a:r>
            <a:r>
              <a:rPr lang="en-US" sz="1900" b="1" dirty="0">
                <a:solidFill>
                  <a:srgbClr val="0000FF"/>
                </a:solidFill>
                <a:latin typeface="Avenir Book"/>
                <a:cs typeface="Avenir Book"/>
              </a:rPr>
              <a:t>Solenoid </a:t>
            </a:r>
            <a:r>
              <a:rPr lang="en-US" sz="1900" dirty="0" smtClean="0">
                <a:solidFill>
                  <a:srgbClr val="0000FF"/>
                </a:solidFill>
                <a:latin typeface="Avenir Book"/>
                <a:cs typeface="Avenir Book"/>
              </a:rPr>
              <a:t>Power up</a:t>
            </a:r>
          </a:p>
          <a:p>
            <a:r>
              <a:rPr lang="en-US" sz="1900" dirty="0" smtClean="0">
                <a:latin typeface="Avenir Book"/>
                <a:cs typeface="Avenir Book"/>
              </a:rPr>
              <a:t>Committee: the same as of the Torus</a:t>
            </a:r>
          </a:p>
          <a:p>
            <a:endParaRPr lang="en-US" sz="1900" dirty="0">
              <a:latin typeface="Avenir Book"/>
              <a:cs typeface="Avenir Book"/>
            </a:endParaRPr>
          </a:p>
          <a:p>
            <a:r>
              <a:rPr lang="en-US" sz="1900" b="1" dirty="0" smtClean="0">
                <a:solidFill>
                  <a:srgbClr val="0000FF"/>
                </a:solidFill>
                <a:latin typeface="Avenir Book"/>
                <a:cs typeface="Avenir Book"/>
              </a:rPr>
              <a:t>1</a:t>
            </a:r>
            <a:r>
              <a:rPr lang="en-US" sz="1900" b="1" baseline="30000" dirty="0" smtClean="0">
                <a:solidFill>
                  <a:srgbClr val="0000FF"/>
                </a:solidFill>
                <a:latin typeface="Avenir Book"/>
                <a:cs typeface="Avenir Book"/>
              </a:rPr>
              <a:t>st</a:t>
            </a:r>
            <a:r>
              <a:rPr lang="en-US" sz="1900" b="1" dirty="0" smtClean="0">
                <a:solidFill>
                  <a:srgbClr val="0000FF"/>
                </a:solidFill>
                <a:latin typeface="Avenir Book"/>
                <a:cs typeface="Avenir Book"/>
              </a:rPr>
              <a:t> week January 2017: CLAS12 ERR – 1</a:t>
            </a:r>
            <a:r>
              <a:rPr lang="en-US" sz="1900" b="1" baseline="30000" dirty="0" smtClean="0">
                <a:solidFill>
                  <a:srgbClr val="0000FF"/>
                </a:solidFill>
                <a:latin typeface="Avenir Book"/>
                <a:cs typeface="Avenir Book"/>
              </a:rPr>
              <a:t>st</a:t>
            </a:r>
            <a:r>
              <a:rPr lang="en-US" sz="1900" b="1" dirty="0" smtClean="0">
                <a:solidFill>
                  <a:srgbClr val="0000FF"/>
                </a:solidFill>
                <a:latin typeface="Avenir Book"/>
                <a:cs typeface="Avenir Book"/>
              </a:rPr>
              <a:t> phase </a:t>
            </a:r>
            <a:r>
              <a:rPr lang="en-US" sz="1900" b="1" dirty="0" smtClean="0">
                <a:solidFill>
                  <a:srgbClr val="0000FF"/>
                </a:solidFill>
                <a:latin typeface="Avenir Book"/>
                <a:cs typeface="Avenir Book"/>
              </a:rPr>
              <a:t>(includes </a:t>
            </a:r>
            <a:r>
              <a:rPr lang="en-US" sz="1900" b="1" dirty="0" smtClean="0">
                <a:solidFill>
                  <a:srgbClr val="0000FF"/>
                </a:solidFill>
                <a:latin typeface="Avenir Book"/>
                <a:cs typeface="Avenir Book"/>
              </a:rPr>
              <a:t>documentations)</a:t>
            </a:r>
            <a:endParaRPr lang="en-US" sz="1900" dirty="0">
              <a:solidFill>
                <a:srgbClr val="0000FF"/>
              </a:solidFill>
              <a:latin typeface="Avenir Book"/>
              <a:cs typeface="Avenir Book"/>
            </a:endParaRPr>
          </a:p>
          <a:p>
            <a:endParaRPr lang="en-US" sz="1900" dirty="0" smtClean="0">
              <a:latin typeface="Avenir Book"/>
              <a:cs typeface="Avenir Book"/>
            </a:endParaRPr>
          </a:p>
          <a:p>
            <a:r>
              <a:rPr lang="en-US" sz="1900" b="1" dirty="0" smtClean="0">
                <a:solidFill>
                  <a:srgbClr val="0000FF"/>
                </a:solidFill>
                <a:latin typeface="Avenir Book"/>
                <a:cs typeface="Avenir Book"/>
              </a:rPr>
              <a:t>?: last CLAS12 </a:t>
            </a:r>
            <a:r>
              <a:rPr lang="en-US" sz="1900" b="1" dirty="0">
                <a:solidFill>
                  <a:srgbClr val="0000FF"/>
                </a:solidFill>
                <a:latin typeface="Avenir Book"/>
                <a:cs typeface="Avenir Book"/>
              </a:rPr>
              <a:t>ERR – </a:t>
            </a:r>
            <a:r>
              <a:rPr lang="en-US" sz="1900" b="1" dirty="0" smtClean="0">
                <a:solidFill>
                  <a:srgbClr val="0000FF"/>
                </a:solidFill>
                <a:latin typeface="Avenir Book"/>
                <a:cs typeface="Avenir Book"/>
              </a:rPr>
              <a:t>2</a:t>
            </a:r>
            <a:r>
              <a:rPr lang="en-US" sz="1900" b="1" baseline="30000" dirty="0" smtClean="0">
                <a:solidFill>
                  <a:srgbClr val="0000FF"/>
                </a:solidFill>
                <a:latin typeface="Avenir Book"/>
                <a:cs typeface="Avenir Book"/>
              </a:rPr>
              <a:t>nd</a:t>
            </a:r>
            <a:r>
              <a:rPr lang="en-US" sz="1900" b="1" dirty="0" smtClean="0">
                <a:solidFill>
                  <a:srgbClr val="0000FF"/>
                </a:solidFill>
                <a:latin typeface="Avenir Book"/>
                <a:cs typeface="Avenir Book"/>
              </a:rPr>
              <a:t> phase</a:t>
            </a:r>
            <a:endParaRPr lang="en-US" sz="1900" dirty="0">
              <a:solidFill>
                <a:srgbClr val="0000FF"/>
              </a:solidFill>
              <a:latin typeface="Avenir Book"/>
              <a:cs typeface="Avenir Book"/>
            </a:endParaRPr>
          </a:p>
          <a:p>
            <a:endParaRPr lang="en-US" sz="1000" dirty="0" smtClean="0">
              <a:latin typeface="Avenir Book"/>
              <a:cs typeface="Avenir Boo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497295" y="6492875"/>
            <a:ext cx="439270" cy="365125"/>
          </a:xfrm>
        </p:spPr>
        <p:txBody>
          <a:bodyPr/>
          <a:lstStyle/>
          <a:p>
            <a:fld id="{F6F86023-E48B-B14B-8DBB-49DEC0C635B1}" type="slidenum">
              <a:rPr lang="en-US" sz="1800" b="1" smtClean="0">
                <a:solidFill>
                  <a:srgbClr val="FFFFFF"/>
                </a:solidFill>
              </a:rPr>
              <a:pPr/>
              <a:t>10</a:t>
            </a:fld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300" y="1713297"/>
            <a:ext cx="2502586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RE: this may not be exactly as projected by Glenn/12 GeV anymore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004" y="2800952"/>
            <a:ext cx="8989996" cy="5005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6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114926"/>
              </p:ext>
            </p:extLst>
          </p:nvPr>
        </p:nvGraphicFramePr>
        <p:xfrm>
          <a:off x="1140776" y="1187826"/>
          <a:ext cx="7352766" cy="3073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40336"/>
                <a:gridCol w="1459964"/>
                <a:gridCol w="762000"/>
                <a:gridCol w="749300"/>
                <a:gridCol w="990600"/>
                <a:gridCol w="863600"/>
                <a:gridCol w="762000"/>
                <a:gridCol w="824966"/>
              </a:tblGrid>
              <a:tr h="5207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Run Period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Program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12GeV Base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CND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MVT 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(layers)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FMT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RICH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738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</a:rPr>
                        <a:t>2/24/17-</a:t>
                      </a:r>
                      <a:r>
                        <a:rPr lang="en-US" sz="1600" baseline="0" dirty="0" smtClean="0">
                          <a:solidFill>
                            <a:srgbClr val="008000"/>
                          </a:solidFill>
                        </a:rPr>
                        <a:t>  </a:t>
                      </a:r>
                      <a:r>
                        <a:rPr lang="en-US" sz="1600" dirty="0" smtClean="0">
                          <a:solidFill>
                            <a:srgbClr val="008000"/>
                          </a:solidFill>
                        </a:rPr>
                        <a:t>3/09/17</a:t>
                      </a:r>
                      <a:endParaRPr lang="en-US" sz="16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8000"/>
                          </a:solidFill>
                        </a:rPr>
                        <a:t>KPP</a:t>
                      </a:r>
                      <a:endParaRPr lang="en-US" sz="16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✔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✔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8000"/>
                          </a:solidFill>
                        </a:rPr>
                        <a:t>✔</a:t>
                      </a:r>
                      <a:r>
                        <a:rPr lang="en-US" sz="1600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8000"/>
                          </a:solidFill>
                        </a:rPr>
                        <a:t>✔</a:t>
                      </a:r>
                    </a:p>
                    <a:p>
                      <a:pPr algn="ctr"/>
                      <a:endParaRPr lang="en-US" sz="16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</a:rPr>
                        <a:t>3/10 – 6/04</a:t>
                      </a:r>
                      <a:endParaRPr lang="en-US" sz="16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8000"/>
                          </a:solidFill>
                        </a:rPr>
                        <a:t>Engineering run</a:t>
                      </a:r>
                      <a:endParaRPr lang="en-US" sz="16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✔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✔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8000"/>
                          </a:solidFill>
                        </a:rPr>
                        <a:t>✔ </a:t>
                      </a:r>
                      <a:r>
                        <a:rPr lang="en-US" sz="1600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rgbClr val="008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8000"/>
                          </a:solidFill>
                        </a:rPr>
                        <a:t>✔</a:t>
                      </a:r>
                      <a:endParaRPr lang="en-US" sz="16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5130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Fall 2017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RG</a:t>
                      </a:r>
                      <a:r>
                        <a:rPr lang="en-US" sz="1600" baseline="0" dirty="0" smtClean="0"/>
                        <a:t> 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✔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✔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 3</a:t>
                      </a:r>
                      <a:endParaRPr lang="en-US" sz="16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✔  </a:t>
                      </a:r>
                      <a:endParaRPr lang="en-US" sz="16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✔</a:t>
                      </a:r>
                      <a:endParaRPr lang="en-US" sz="1600" dirty="0" smtClean="0">
                        <a:solidFill>
                          <a:srgbClr val="008000"/>
                        </a:solidFill>
                      </a:endParaRPr>
                    </a:p>
                    <a:p>
                      <a:pPr algn="ctr"/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✔  </a:t>
                      </a:r>
                      <a:endParaRPr lang="en-US" sz="16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Spring 2018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RG A &amp; RG  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✔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✔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</a:t>
                      </a:r>
                      <a:endParaRPr lang="en-US" sz="16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✔  </a:t>
                      </a:r>
                      <a:endParaRPr lang="en-US" sz="16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✔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✔  </a:t>
                      </a:r>
                      <a:endParaRPr lang="en-US" sz="16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225978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n>
                  <a:prstDash val="solid"/>
                </a:ln>
                <a:solidFill>
                  <a:srgbClr val="00009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venir Heavy"/>
                <a:ea typeface="+mj-ea"/>
                <a:cs typeface="Avenir Heavy"/>
              </a:rPr>
              <a:t>HALL B / CLAS12 TENTATIVE EQUIPMENT PLAN FOR 2017/2018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0776" y="4493131"/>
            <a:ext cx="48013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									</a:t>
            </a:r>
          </a:p>
          <a:p>
            <a:r>
              <a:rPr lang="en-US" b="1" dirty="0" smtClean="0"/>
              <a:t>MVT: Barrel </a:t>
            </a:r>
            <a:r>
              <a:rPr lang="en-US" b="1" dirty="0" err="1"/>
              <a:t>M</a:t>
            </a:r>
            <a:r>
              <a:rPr lang="en-US" b="1" dirty="0" err="1" smtClean="0"/>
              <a:t>icromega</a:t>
            </a:r>
            <a:r>
              <a:rPr lang="en-US" b="1" dirty="0" smtClean="0"/>
              <a:t>. </a:t>
            </a:r>
          </a:p>
          <a:p>
            <a:r>
              <a:rPr lang="en-US" dirty="0"/>
              <a:t>	</a:t>
            </a:r>
            <a:r>
              <a:rPr lang="en-US" dirty="0" smtClean="0"/>
              <a:t>MVT 1: 1 MM layer + 4 SVT layers.</a:t>
            </a:r>
          </a:p>
          <a:p>
            <a:r>
              <a:rPr lang="en-US" dirty="0"/>
              <a:t>	</a:t>
            </a:r>
            <a:r>
              <a:rPr lang="en-US" dirty="0" smtClean="0"/>
              <a:t>MVT 3: 3 </a:t>
            </a:r>
            <a:r>
              <a:rPr lang="en-US" dirty="0"/>
              <a:t>MM layer + </a:t>
            </a:r>
            <a:r>
              <a:rPr lang="en-US" dirty="0" smtClean="0"/>
              <a:t>3 </a:t>
            </a:r>
            <a:r>
              <a:rPr lang="en-US" dirty="0"/>
              <a:t>SVT layers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FMT: Forward </a:t>
            </a:r>
            <a:r>
              <a:rPr lang="en-US" b="1" dirty="0" err="1" smtClean="0"/>
              <a:t>Micromega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631764" y="6492875"/>
            <a:ext cx="513977" cy="365125"/>
          </a:xfrm>
        </p:spPr>
        <p:txBody>
          <a:bodyPr/>
          <a:lstStyle/>
          <a:p>
            <a:fld id="{F6F86023-E48B-B14B-8DBB-49DEC0C635B1}" type="slidenum">
              <a:rPr lang="en-US" sz="1800" b="1" smtClean="0">
                <a:solidFill>
                  <a:srgbClr val="FFFFFF"/>
                </a:solidFill>
              </a:rPr>
              <a:pPr/>
              <a:t>11</a:t>
            </a:fld>
            <a:endParaRPr lang="en-US" sz="1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9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572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prstDash val="solid"/>
                </a:ln>
                <a:solidFill>
                  <a:srgbClr val="00009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venir Heavy"/>
                <a:ea typeface="+mj-ea"/>
                <a:cs typeface="Avenir Heavy"/>
              </a:rPr>
              <a:t>CLAS12 Ancillary Equipment ERR: Charge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627" y="708410"/>
            <a:ext cx="914399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Avenir Book"/>
                <a:cs typeface="Avenir Book"/>
              </a:rPr>
              <a:t>Have ESH&amp;Q considerations been properly included in the design of the detector?</a:t>
            </a:r>
          </a:p>
          <a:p>
            <a:endParaRPr lang="en-US" sz="1600" dirty="0" smtClean="0">
              <a:latin typeface="Avenir Book"/>
              <a:cs typeface="Avenir Book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sz="2000" dirty="0" smtClean="0">
                <a:latin typeface="Avenir Book"/>
                <a:cs typeface="Avenir Book"/>
              </a:rPr>
              <a:t>Is the detector completed and ready to operate? </a:t>
            </a:r>
            <a:r>
              <a:rPr lang="en-US" sz="2000" dirty="0">
                <a:latin typeface="Avenir Book"/>
                <a:cs typeface="Avenir Book"/>
              </a:rPr>
              <a:t>If not, what </a:t>
            </a:r>
            <a:r>
              <a:rPr lang="en-US" sz="2000" dirty="0" smtClean="0">
                <a:latin typeface="Avenir Book"/>
                <a:cs typeface="Avenir Book"/>
              </a:rPr>
              <a:t>is </a:t>
            </a:r>
            <a:r>
              <a:rPr lang="en-US" sz="2000" dirty="0">
                <a:latin typeface="Avenir Book"/>
                <a:cs typeface="Avenir Book"/>
              </a:rPr>
              <a:t>the completion/commissioning schedule and tasks?</a:t>
            </a:r>
          </a:p>
          <a:p>
            <a:endParaRPr lang="en-US" sz="1600" dirty="0" smtClean="0">
              <a:latin typeface="Avenir Book"/>
              <a:cs typeface="Avenir Book"/>
            </a:endParaRPr>
          </a:p>
          <a:p>
            <a:pPr marL="457200" lvl="0" indent="-457200">
              <a:buFont typeface="+mj-lt"/>
              <a:buAutoNum type="arabicPeriod" startAt="3"/>
            </a:pPr>
            <a:r>
              <a:rPr lang="en-US" sz="2000" dirty="0" smtClean="0">
                <a:latin typeface="Avenir Book"/>
                <a:cs typeface="Avenir Book"/>
              </a:rPr>
              <a:t>Has the process of integration into CLAS12 been: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2000" dirty="0">
                <a:latin typeface="Avenir Book"/>
                <a:cs typeface="Avenir Book"/>
              </a:rPr>
              <a:t>D</a:t>
            </a:r>
            <a:r>
              <a:rPr lang="en-US" sz="2000" dirty="0" smtClean="0">
                <a:latin typeface="Avenir Book"/>
                <a:cs typeface="Avenir Book"/>
              </a:rPr>
              <a:t>efined? I.e</a:t>
            </a:r>
            <a:r>
              <a:rPr lang="en-US" sz="2000" dirty="0">
                <a:latin typeface="Avenir Book"/>
                <a:cs typeface="Avenir Book"/>
              </a:rPr>
              <a:t>. </a:t>
            </a:r>
            <a:r>
              <a:rPr lang="en-US" sz="2000" dirty="0" smtClean="0">
                <a:latin typeface="Avenir Book"/>
                <a:cs typeface="Avenir Book"/>
              </a:rPr>
              <a:t>have </a:t>
            </a:r>
            <a:r>
              <a:rPr lang="en-US" sz="2000" dirty="0">
                <a:latin typeface="Avenir Book"/>
                <a:cs typeface="Avenir Book"/>
              </a:rPr>
              <a:t>all the jobs that need to be done to safely mount the detector </a:t>
            </a:r>
            <a:r>
              <a:rPr lang="en-US" sz="2000" dirty="0" smtClean="0">
                <a:latin typeface="Avenir Book"/>
                <a:cs typeface="Avenir Book"/>
              </a:rPr>
              <a:t>identified?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2000" dirty="0">
                <a:latin typeface="Avenir Book"/>
                <a:cs typeface="Avenir Book"/>
              </a:rPr>
              <a:t>R</a:t>
            </a:r>
            <a:r>
              <a:rPr lang="en-US" sz="2000" dirty="0" smtClean="0">
                <a:latin typeface="Avenir Book"/>
                <a:cs typeface="Avenir Book"/>
              </a:rPr>
              <a:t>esponsible parties </a:t>
            </a:r>
            <a:r>
              <a:rPr lang="en-US" sz="2000" dirty="0">
                <a:latin typeface="Avenir Book"/>
                <a:cs typeface="Avenir Book"/>
              </a:rPr>
              <a:t>for carrying out each job </a:t>
            </a:r>
            <a:r>
              <a:rPr lang="en-US" sz="2000" dirty="0" smtClean="0">
                <a:latin typeface="Avenir Book"/>
                <a:cs typeface="Avenir Book"/>
              </a:rPr>
              <a:t>identified and available?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2000" dirty="0">
                <a:latin typeface="Avenir Book"/>
                <a:cs typeface="Avenir Book"/>
              </a:rPr>
              <a:t>P</a:t>
            </a:r>
            <a:r>
              <a:rPr lang="en-US" sz="2000" dirty="0" smtClean="0">
                <a:latin typeface="Avenir Book"/>
                <a:cs typeface="Avenir Book"/>
              </a:rPr>
              <a:t>rocess reviewed and scheduled?</a:t>
            </a:r>
          </a:p>
          <a:p>
            <a:pPr marL="800100" lvl="1" indent="-342900">
              <a:buFont typeface="+mj-lt"/>
              <a:buAutoNum type="alphaLcPeriod"/>
            </a:pPr>
            <a:endParaRPr lang="en-US" sz="1600" dirty="0" smtClean="0">
              <a:latin typeface="Avenir Book"/>
              <a:cs typeface="Avenir Book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sz="2000" dirty="0">
                <a:latin typeface="Avenir Book"/>
                <a:cs typeface="Avenir Book"/>
              </a:rPr>
              <a:t>Are the specific documentation and procedures to operate safely and efficiently the detector, in place and adequate? This includes initial operation.</a:t>
            </a:r>
          </a:p>
          <a:p>
            <a:pPr lvl="0"/>
            <a:endParaRPr lang="en-US" sz="1600" dirty="0">
              <a:latin typeface="Avenir Book"/>
              <a:cs typeface="Avenir Book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n-US" sz="2000" dirty="0">
                <a:latin typeface="Avenir Book"/>
                <a:cs typeface="Avenir Book"/>
              </a:rPr>
              <a:t>Has the detector </a:t>
            </a:r>
            <a:r>
              <a:rPr lang="en-US" sz="2000" dirty="0" smtClean="0">
                <a:latin typeface="Avenir Book"/>
                <a:cs typeface="Avenir Book"/>
              </a:rPr>
              <a:t>ownership</a:t>
            </a:r>
            <a:r>
              <a:rPr lang="en-US" sz="2000" dirty="0">
                <a:latin typeface="Avenir Book"/>
                <a:cs typeface="Avenir Book"/>
              </a:rPr>
              <a:t>, maintenance and control been defined during beam operations</a:t>
            </a:r>
            <a:r>
              <a:rPr lang="en-US" sz="2000" dirty="0" smtClean="0">
                <a:latin typeface="Avenir Book"/>
                <a:cs typeface="Avenir Book"/>
              </a:rPr>
              <a:t>?</a:t>
            </a:r>
            <a:endParaRPr lang="it-IT" sz="2000" dirty="0">
              <a:latin typeface="Avenir Book"/>
              <a:cs typeface="Avenir Boo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631764" y="6529789"/>
            <a:ext cx="543859" cy="328211"/>
          </a:xfrm>
        </p:spPr>
        <p:txBody>
          <a:bodyPr/>
          <a:lstStyle/>
          <a:p>
            <a:fld id="{F6F86023-E48B-B14B-8DBB-49DEC0C635B1}" type="slidenum">
              <a:rPr lang="en-US" sz="1800" b="1" smtClean="0">
                <a:solidFill>
                  <a:schemeClr val="bg1"/>
                </a:solidFill>
              </a:rPr>
              <a:pPr/>
              <a:t>12</a:t>
            </a:fld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0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5590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prstDash val="solid"/>
                </a:ln>
                <a:solidFill>
                  <a:srgbClr val="00009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venir Heavy"/>
                <a:ea typeface="+mj-ea"/>
                <a:cs typeface="Avenir Heavy"/>
              </a:rPr>
              <a:t>Charge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13089"/>
            <a:ext cx="9143999" cy="5755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Avenir Book"/>
                <a:cs typeface="Avenir Book"/>
              </a:rPr>
              <a:t>Have the EHS&amp;Q considerations been properly included in the design of the detector?</a:t>
            </a:r>
          </a:p>
          <a:p>
            <a:endParaRPr lang="en-US" sz="1600" dirty="0" smtClean="0">
              <a:latin typeface="Avenir Book"/>
              <a:cs typeface="Avenir Book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1600" dirty="0">
                <a:latin typeface="Avenir Book"/>
                <a:cs typeface="Avenir Book"/>
              </a:rPr>
              <a:t>Jefferson Lab has identified a list of hazard issues relevant to current operations. The information is stored in the EHS&amp;Q manual “2410 Appendix T1 Hazard Issues List”</a:t>
            </a:r>
          </a:p>
          <a:p>
            <a:r>
              <a:rPr lang="en-US" sz="1600" dirty="0">
                <a:latin typeface="Avenir Book"/>
                <a:cs typeface="Avenir Book"/>
              </a:rPr>
              <a:t> </a:t>
            </a:r>
            <a:r>
              <a:rPr lang="en-US" sz="1600" dirty="0" smtClean="0">
                <a:latin typeface="Avenir Book"/>
                <a:cs typeface="Avenir Book"/>
              </a:rPr>
              <a:t>    (</a:t>
            </a:r>
            <a:r>
              <a:rPr lang="en-US" sz="1600" dirty="0">
                <a:latin typeface="Avenir Book"/>
                <a:cs typeface="Avenir Book"/>
                <a:hlinkClick r:id="rId2"/>
              </a:rPr>
              <a:t>https://www.jlab.org/ehs/ehsmanual/2410T1.htm</a:t>
            </a:r>
            <a:r>
              <a:rPr lang="en-US" sz="1600" dirty="0">
                <a:latin typeface="Avenir Book"/>
                <a:cs typeface="Avenir Book"/>
              </a:rPr>
              <a:t>)</a:t>
            </a:r>
          </a:p>
          <a:p>
            <a:pPr marL="285750" indent="-285750">
              <a:buFont typeface="Wingdings" charset="2"/>
              <a:buChar char="§"/>
            </a:pPr>
            <a:endParaRPr lang="en-US" sz="800" dirty="0" smtClean="0">
              <a:latin typeface="Avenir Book"/>
              <a:cs typeface="Avenir Book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1600" dirty="0" smtClean="0">
                <a:latin typeface="Avenir Book"/>
                <a:cs typeface="Avenir Book"/>
              </a:rPr>
              <a:t>Safety </a:t>
            </a:r>
            <a:r>
              <a:rPr lang="en-US" sz="1600" dirty="0">
                <a:latin typeface="Avenir Book"/>
                <a:cs typeface="Avenir Book"/>
              </a:rPr>
              <a:t>consideration of new equipment (or potential new hazards to existing equipment) </a:t>
            </a:r>
            <a:r>
              <a:rPr lang="en-US" sz="1600" dirty="0" smtClean="0">
                <a:latin typeface="Avenir Book"/>
                <a:cs typeface="Avenir Book"/>
              </a:rPr>
              <a:t>are usually reviewed at the stages</a:t>
            </a:r>
            <a:r>
              <a:rPr lang="en-US" sz="1600" dirty="0" smtClean="0">
                <a:latin typeface="Avenir Black"/>
                <a:cs typeface="Avenir Black"/>
              </a:rPr>
              <a:t> </a:t>
            </a:r>
            <a:r>
              <a:rPr lang="en-US" sz="1600" dirty="0" smtClean="0">
                <a:latin typeface="Avenir Oblique"/>
                <a:cs typeface="Avenir Oblique"/>
              </a:rPr>
              <a:t>II. (Approved </a:t>
            </a:r>
            <a:r>
              <a:rPr lang="en-US" sz="1600" dirty="0">
                <a:latin typeface="Avenir Oblique"/>
                <a:cs typeface="Avenir Oblique"/>
              </a:rPr>
              <a:t>Proposal: Preliminary Planning </a:t>
            </a:r>
            <a:r>
              <a:rPr lang="en-US" sz="1600" dirty="0" smtClean="0">
                <a:latin typeface="Avenir Oblique"/>
                <a:cs typeface="Avenir Oblique"/>
              </a:rPr>
              <a:t>Phase) </a:t>
            </a:r>
            <a:r>
              <a:rPr lang="en-US" sz="1600" b="1" dirty="0" smtClean="0">
                <a:latin typeface="Avenir Book"/>
                <a:cs typeface="Avenir Book"/>
              </a:rPr>
              <a:t>and </a:t>
            </a:r>
            <a:r>
              <a:rPr lang="en-US" sz="1600" dirty="0" smtClean="0">
                <a:latin typeface="Avenir Oblique"/>
                <a:cs typeface="Avenir Oblique"/>
              </a:rPr>
              <a:t>III</a:t>
            </a:r>
            <a:r>
              <a:rPr lang="en-US" sz="1600" dirty="0">
                <a:latin typeface="Avenir Oblique"/>
                <a:cs typeface="Avenir Oblique"/>
              </a:rPr>
              <a:t>. </a:t>
            </a:r>
            <a:r>
              <a:rPr lang="en-US" sz="1600" dirty="0" smtClean="0">
                <a:latin typeface="Avenir Oblique"/>
                <a:cs typeface="Avenir Oblique"/>
              </a:rPr>
              <a:t>(Design Phase) </a:t>
            </a:r>
            <a:r>
              <a:rPr lang="en-US" sz="1600" dirty="0" smtClean="0">
                <a:latin typeface="Avenir Book"/>
                <a:cs typeface="Avenir Book"/>
              </a:rPr>
              <a:t>of the Readiness Review </a:t>
            </a:r>
            <a:r>
              <a:rPr lang="en-US" sz="1600" dirty="0">
                <a:latin typeface="Avenir Book"/>
                <a:cs typeface="Avenir Book"/>
              </a:rPr>
              <a:t>Process </a:t>
            </a:r>
            <a:endParaRPr lang="en-US" sz="1600" dirty="0" smtClean="0">
              <a:latin typeface="Avenir Book"/>
              <a:cs typeface="Avenir Book"/>
            </a:endParaRPr>
          </a:p>
          <a:p>
            <a:pPr marL="266700"/>
            <a:r>
              <a:rPr lang="en-US" sz="1600" b="1" dirty="0" smtClean="0">
                <a:latin typeface="Avenir Book"/>
                <a:cs typeface="Avenir Book"/>
              </a:rPr>
              <a:t>(</a:t>
            </a:r>
            <a:r>
              <a:rPr lang="en-US" sz="1600" b="1" dirty="0" smtClean="0">
                <a:latin typeface="Avenir Book"/>
                <a:cs typeface="Avenir Book"/>
                <a:hlinkClick r:id="rId3"/>
              </a:rPr>
              <a:t>https</a:t>
            </a:r>
            <a:r>
              <a:rPr lang="en-US" sz="1600" b="1" dirty="0">
                <a:latin typeface="Avenir Book"/>
                <a:cs typeface="Avenir Book"/>
                <a:hlinkClick r:id="rId3"/>
              </a:rPr>
              <a:t>://www.jlab.org/user_resources/PFX/NP-PFX</a:t>
            </a:r>
            <a:r>
              <a:rPr lang="en-US" sz="1600" b="1" dirty="0" smtClean="0">
                <a:latin typeface="Avenir Book"/>
                <a:cs typeface="Avenir Book"/>
                <a:hlinkClick r:id="rId3"/>
              </a:rPr>
              <a:t>/</a:t>
            </a:r>
            <a:r>
              <a:rPr lang="en-US" sz="1600" b="1" dirty="0" smtClean="0">
                <a:latin typeface="Avenir Book"/>
                <a:cs typeface="Avenir Book"/>
              </a:rPr>
              <a:t>).  </a:t>
            </a:r>
          </a:p>
          <a:p>
            <a:pPr marL="266700"/>
            <a:r>
              <a:rPr lang="en-US" sz="1600" dirty="0" smtClean="0">
                <a:latin typeface="Avenir Book"/>
                <a:cs typeface="Avenir Book"/>
              </a:rPr>
              <a:t>At that stage a </a:t>
            </a:r>
            <a:r>
              <a:rPr lang="en-US" sz="1600" dirty="0">
                <a:latin typeface="Avenir Book"/>
                <a:cs typeface="Avenir Book"/>
              </a:rPr>
              <a:t>technical review </a:t>
            </a:r>
            <a:r>
              <a:rPr lang="en-US" sz="1600" dirty="0" smtClean="0">
                <a:latin typeface="Avenir Book"/>
                <a:cs typeface="Avenir Book"/>
              </a:rPr>
              <a:t>of </a:t>
            </a:r>
            <a:r>
              <a:rPr lang="en-US" sz="1600" dirty="0">
                <a:latin typeface="Avenir Book"/>
                <a:cs typeface="Avenir Book"/>
              </a:rPr>
              <a:t>design calculations or </a:t>
            </a:r>
            <a:r>
              <a:rPr lang="en-US" sz="1600" dirty="0" smtClean="0">
                <a:latin typeface="Avenir Book"/>
                <a:cs typeface="Avenir Book"/>
              </a:rPr>
              <a:t>specifications is carry out </a:t>
            </a:r>
            <a:r>
              <a:rPr lang="en-US" sz="1600" dirty="0">
                <a:latin typeface="Avenir Book"/>
                <a:cs typeface="Avenir Book"/>
              </a:rPr>
              <a:t>to verify accuracy and compliance to predetermined requirements; national consensus codes; industry standards; or common scientific, engineering practice. This review </a:t>
            </a:r>
            <a:r>
              <a:rPr lang="en-US" sz="1600" dirty="0" smtClean="0">
                <a:latin typeface="Avenir Book"/>
                <a:cs typeface="Avenir Book"/>
              </a:rPr>
              <a:t>is completed </a:t>
            </a:r>
            <a:r>
              <a:rPr lang="en-US" sz="1600" dirty="0">
                <a:latin typeface="Avenir Book"/>
                <a:cs typeface="Avenir Book"/>
              </a:rPr>
              <a:t>by a Design Authority other than the Design Authority responsible for the design.</a:t>
            </a:r>
          </a:p>
          <a:p>
            <a:pPr marL="285750" indent="-285750">
              <a:buFont typeface="Wingdings" charset="2"/>
              <a:buChar char="§"/>
            </a:pPr>
            <a:endParaRPr lang="en-US" sz="800" b="1" dirty="0">
              <a:latin typeface="Avenir Book"/>
              <a:cs typeface="Avenir Book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1600" u="sng" dirty="0" smtClean="0">
                <a:latin typeface="Avenir Book"/>
                <a:cs typeface="Avenir Book"/>
              </a:rPr>
              <a:t>In the case of CLAS12 ancillary equipment only few of them have undergone this design phase review.</a:t>
            </a:r>
          </a:p>
          <a:p>
            <a:pPr marL="285750" indent="-285750">
              <a:buFont typeface="Wingdings" charset="2"/>
              <a:buChar char="§"/>
            </a:pPr>
            <a:endParaRPr lang="en-US" sz="800" b="1" dirty="0" smtClean="0">
              <a:latin typeface="Avenir Book"/>
              <a:cs typeface="Avenir Book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1600" dirty="0">
                <a:solidFill>
                  <a:srgbClr val="0000FF"/>
                </a:solidFill>
                <a:latin typeface="Avenir Book"/>
                <a:cs typeface="Avenir Book"/>
              </a:rPr>
              <a:t>The </a:t>
            </a:r>
            <a:r>
              <a:rPr lang="en-US" sz="1600" dirty="0" smtClean="0">
                <a:solidFill>
                  <a:srgbClr val="0000FF"/>
                </a:solidFill>
                <a:latin typeface="Avenir Book"/>
                <a:cs typeface="Avenir Book"/>
              </a:rPr>
              <a:t>spokespersons </a:t>
            </a:r>
            <a:r>
              <a:rPr lang="en-US" sz="1600" dirty="0">
                <a:solidFill>
                  <a:srgbClr val="0000FF"/>
                </a:solidFill>
                <a:latin typeface="Avenir Book"/>
                <a:cs typeface="Avenir Book"/>
              </a:rPr>
              <a:t>of the </a:t>
            </a:r>
            <a:r>
              <a:rPr lang="en-US" sz="1600" dirty="0" smtClean="0">
                <a:solidFill>
                  <a:srgbClr val="0000FF"/>
                </a:solidFill>
                <a:latin typeface="Avenir Book"/>
                <a:cs typeface="Avenir Book"/>
              </a:rPr>
              <a:t>experiment using the ancillary detector have </a:t>
            </a:r>
            <a:r>
              <a:rPr lang="en-US" sz="1600" dirty="0">
                <a:solidFill>
                  <a:srgbClr val="0000FF"/>
                </a:solidFill>
                <a:latin typeface="Avenir Book"/>
                <a:cs typeface="Avenir Book"/>
              </a:rPr>
              <a:t>to demonstrate that none of the </a:t>
            </a:r>
            <a:r>
              <a:rPr lang="en-US" sz="1600" dirty="0" err="1">
                <a:solidFill>
                  <a:srgbClr val="0000FF"/>
                </a:solidFill>
                <a:latin typeface="Avenir Book"/>
                <a:cs typeface="Avenir Book"/>
              </a:rPr>
              <a:t>JLab</a:t>
            </a:r>
            <a:r>
              <a:rPr lang="en-US" sz="1600" dirty="0">
                <a:solidFill>
                  <a:srgbClr val="0000FF"/>
                </a:solidFill>
                <a:latin typeface="Avenir Book"/>
                <a:cs typeface="Avenir Book"/>
              </a:rPr>
              <a:t> safety regulations have been broken during the detector construction, </a:t>
            </a:r>
            <a:r>
              <a:rPr lang="en-US" sz="1600" dirty="0" smtClean="0">
                <a:solidFill>
                  <a:srgbClr val="0000FF"/>
                </a:solidFill>
                <a:latin typeface="Avenir Book"/>
                <a:cs typeface="Avenir Book"/>
              </a:rPr>
              <a:t>and for the detector operation, that safety </a:t>
            </a:r>
            <a:r>
              <a:rPr lang="en-US" sz="1600" dirty="0">
                <a:solidFill>
                  <a:srgbClr val="0000FF"/>
                </a:solidFill>
                <a:latin typeface="Avenir Book"/>
                <a:cs typeface="Avenir Book"/>
              </a:rPr>
              <a:t>issues (if any) have been identified and that mitigating measures have been incorporated</a:t>
            </a:r>
            <a:r>
              <a:rPr lang="en-US" sz="1600" dirty="0" smtClean="0">
                <a:solidFill>
                  <a:srgbClr val="0000FF"/>
                </a:solidFill>
                <a:latin typeface="Avenir Book"/>
                <a:cs typeface="Avenir Book"/>
              </a:rPr>
              <a:t>.</a:t>
            </a:r>
            <a:endParaRPr lang="en-US" sz="1600" dirty="0">
              <a:solidFill>
                <a:srgbClr val="0000FF"/>
              </a:solidFill>
              <a:latin typeface="Avenir Book"/>
              <a:cs typeface="Avenir Boo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497294" y="6471397"/>
            <a:ext cx="454212" cy="365125"/>
          </a:xfrm>
        </p:spPr>
        <p:txBody>
          <a:bodyPr/>
          <a:lstStyle/>
          <a:p>
            <a:fld id="{F6F86023-E48B-B14B-8DBB-49DEC0C635B1}" type="slidenum">
              <a:rPr lang="en-US" sz="1800" b="1" smtClean="0">
                <a:solidFill>
                  <a:srgbClr val="FFFFFF"/>
                </a:solidFill>
              </a:rPr>
              <a:pPr/>
              <a:t>13</a:t>
            </a:fld>
            <a:endParaRPr lang="en-US" sz="1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9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067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prstDash val="solid"/>
                </a:ln>
                <a:solidFill>
                  <a:srgbClr val="00009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venir Heavy"/>
                <a:ea typeface="+mj-ea"/>
                <a:cs typeface="Avenir Heavy"/>
              </a:rPr>
              <a:t>Charge </a:t>
            </a:r>
            <a:r>
              <a:rPr lang="en-US" sz="3600" dirty="0" smtClean="0">
                <a:ln>
                  <a:prstDash val="solid"/>
                </a:ln>
                <a:solidFill>
                  <a:srgbClr val="00009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venir Heavy"/>
                <a:ea typeface="+mj-ea"/>
                <a:cs typeface="Avenir Heavy"/>
              </a:rPr>
              <a:t>4</a:t>
            </a:r>
            <a:endParaRPr lang="en-US" sz="3600" dirty="0">
              <a:ln>
                <a:prstDash val="solid"/>
              </a:ln>
              <a:solidFill>
                <a:srgbClr val="00009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venir Heavy"/>
              <a:ea typeface="+mj-ea"/>
              <a:cs typeface="Avenir Heav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0996"/>
            <a:ext cx="9143999" cy="5570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Avenir Book"/>
                <a:cs typeface="Avenir Book"/>
              </a:rPr>
              <a:t>Are the specific documentation and procedures to operate safely and efficiently the detector, in place and adequate? This includes initial operation.</a:t>
            </a:r>
          </a:p>
          <a:p>
            <a:endParaRPr lang="en-US" sz="800" dirty="0" smtClean="0">
              <a:solidFill>
                <a:srgbClr val="008000"/>
              </a:solidFill>
              <a:latin typeface="Avenir Book"/>
              <a:cs typeface="Avenir Book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  <a:latin typeface="Avenir Book"/>
                <a:cs typeface="Avenir Book"/>
              </a:rPr>
              <a:t>Documentation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dirty="0" smtClean="0">
                <a:latin typeface="Avenir Book"/>
                <a:cs typeface="Avenir Book"/>
              </a:rPr>
              <a:t>Description of the detector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dirty="0" smtClean="0">
                <a:latin typeface="Avenir Book"/>
                <a:cs typeface="Avenir Book"/>
              </a:rPr>
              <a:t>Hazards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dirty="0" smtClean="0">
                <a:latin typeface="Avenir Book"/>
                <a:cs typeface="Avenir Book"/>
              </a:rPr>
              <a:t>Mitigations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dirty="0" smtClean="0">
                <a:latin typeface="Avenir Book"/>
                <a:cs typeface="Avenir Book"/>
              </a:rPr>
              <a:t>Responsible personnel</a:t>
            </a:r>
          </a:p>
          <a:p>
            <a:pPr marL="742950" lvl="1" indent="-285750">
              <a:buFont typeface="Wingdings" charset="2"/>
              <a:buChar char="§"/>
            </a:pPr>
            <a:endParaRPr lang="en-US" sz="800" b="1" dirty="0" smtClean="0">
              <a:latin typeface="Avenir Book"/>
              <a:cs typeface="Avenir Book"/>
            </a:endParaRPr>
          </a:p>
          <a:p>
            <a:pPr lvl="1"/>
            <a:r>
              <a:rPr lang="en-US" sz="1600" dirty="0" smtClean="0">
                <a:latin typeface="Avenir Book"/>
                <a:cs typeface="Avenir Book"/>
              </a:rPr>
              <a:t>Examples</a:t>
            </a:r>
            <a:r>
              <a:rPr lang="en-US" sz="1600" dirty="0" smtClean="0">
                <a:latin typeface="Avenir Book"/>
                <a:cs typeface="Avenir Book"/>
              </a:rPr>
              <a:t>:</a:t>
            </a:r>
          </a:p>
          <a:p>
            <a:pPr lvl="1"/>
            <a:endParaRPr lang="en-US" sz="800" b="1" dirty="0">
              <a:latin typeface="Avenir Book"/>
              <a:cs typeface="Avenir Book"/>
            </a:endParaRPr>
          </a:p>
          <a:p>
            <a:pPr marL="742950" lvl="1" indent="-285750">
              <a:buFont typeface="Wingdings" charset="2"/>
              <a:buChar char="§"/>
            </a:pPr>
            <a:endParaRPr lang="en-US" sz="1600" b="1" dirty="0" smtClean="0">
              <a:latin typeface="Avenir Book"/>
              <a:cs typeface="Avenir Book"/>
            </a:endParaRPr>
          </a:p>
          <a:p>
            <a:pPr marL="742950" lvl="1" indent="-285750">
              <a:buFont typeface="Wingdings" charset="2"/>
              <a:buChar char="§"/>
            </a:pPr>
            <a:endParaRPr lang="en-US" sz="1600" b="1" dirty="0">
              <a:latin typeface="Avenir Book"/>
              <a:cs typeface="Avenir Book"/>
            </a:endParaRPr>
          </a:p>
          <a:p>
            <a:pPr marL="742950" lvl="1" indent="-285750">
              <a:buFont typeface="Wingdings" charset="2"/>
              <a:buChar char="§"/>
            </a:pPr>
            <a:endParaRPr lang="en-US" sz="1600" b="1" dirty="0" smtClean="0">
              <a:latin typeface="Avenir Book"/>
              <a:cs typeface="Avenir Book"/>
            </a:endParaRPr>
          </a:p>
          <a:p>
            <a:pPr lvl="1"/>
            <a:endParaRPr lang="en-US" sz="1600" b="1" dirty="0" smtClean="0">
              <a:latin typeface="Avenir Book"/>
              <a:cs typeface="Avenir Book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>
                <a:latin typeface="Avenir Book"/>
                <a:cs typeface="Avenir Book"/>
              </a:rPr>
              <a:t>This document will be part of the CLAS12 Commissioning ESAD</a:t>
            </a:r>
          </a:p>
          <a:p>
            <a:pPr marL="285750" indent="-285750">
              <a:buFont typeface="Wingdings" charset="2"/>
              <a:buChar char="§"/>
            </a:pPr>
            <a:endParaRPr lang="en-US" sz="800" dirty="0">
              <a:latin typeface="Avenir Book"/>
              <a:cs typeface="Avenir Book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000" dirty="0">
                <a:latin typeface="Avenir Book"/>
                <a:cs typeface="Avenir Book"/>
              </a:rPr>
              <a:t>The HPS ESAD is a good example how to write the </a:t>
            </a:r>
            <a:r>
              <a:rPr lang="en-US" sz="2000" dirty="0" smtClean="0">
                <a:latin typeface="Avenir Book"/>
                <a:cs typeface="Avenir Book"/>
              </a:rPr>
              <a:t>documentation</a:t>
            </a:r>
            <a:r>
              <a:rPr lang="en-US" sz="2000" b="1" dirty="0">
                <a:latin typeface="Avenir Book"/>
                <a:cs typeface="Avenir Book"/>
              </a:rPr>
              <a:t>:</a:t>
            </a:r>
            <a:r>
              <a:rPr lang="en-US" sz="2000" dirty="0" smtClean="0">
                <a:latin typeface="Avenir Book"/>
                <a:cs typeface="Avenir Book"/>
              </a:rPr>
              <a:t> </a:t>
            </a:r>
          </a:p>
          <a:p>
            <a:r>
              <a:rPr lang="en-US" sz="2000" dirty="0" smtClean="0">
                <a:latin typeface="Avenir Book"/>
                <a:cs typeface="Avenir Book"/>
                <a:hlinkClick r:id="rId2"/>
              </a:rPr>
              <a:t>https</a:t>
            </a:r>
            <a:r>
              <a:rPr lang="en-US" sz="2000" dirty="0">
                <a:latin typeface="Avenir Book"/>
                <a:cs typeface="Avenir Book"/>
                <a:hlinkClick r:id="rId2"/>
              </a:rPr>
              <a:t>://www.jlab.org/Hall-B/run-web/hps/ESAD_HallB-</a:t>
            </a:r>
            <a:r>
              <a:rPr lang="en-US" sz="2000" dirty="0" smtClean="0">
                <a:latin typeface="Avenir Book"/>
                <a:cs typeface="Avenir Book"/>
                <a:hlinkClick r:id="rId2"/>
              </a:rPr>
              <a:t>HPS.pdf</a:t>
            </a:r>
            <a:endParaRPr lang="en-US" sz="2000" dirty="0" smtClean="0">
              <a:latin typeface="Avenir Book"/>
              <a:cs typeface="Avenir Book"/>
            </a:endParaRPr>
          </a:p>
          <a:p>
            <a:r>
              <a:rPr lang="en-US" sz="2000" dirty="0">
                <a:latin typeface="Avenir Book"/>
                <a:cs typeface="Avenir Book"/>
              </a:rPr>
              <a:t> </a:t>
            </a:r>
            <a:r>
              <a:rPr lang="en-US" sz="2000" dirty="0"/>
              <a:t>(Note: copy and paste the link to get link access) </a:t>
            </a:r>
            <a:endParaRPr lang="en-US" sz="2000" dirty="0">
              <a:latin typeface="Avenir Book"/>
              <a:cs typeface="Avenir 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886" y="3692631"/>
            <a:ext cx="328788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u="sng" dirty="0" smtClean="0">
                <a:solidFill>
                  <a:srgbClr val="0000FF"/>
                </a:solidFill>
                <a:latin typeface="Avenir Book"/>
                <a:cs typeface="Avenir Book"/>
              </a:rPr>
              <a:t>Hazard</a:t>
            </a:r>
            <a:endParaRPr lang="en-US" sz="1600" b="1" i="1" u="sng" dirty="0">
              <a:solidFill>
                <a:srgbClr val="0000FF"/>
              </a:solidFill>
              <a:latin typeface="Avenir Book"/>
              <a:cs typeface="Avenir Book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1600" b="1" dirty="0">
                <a:solidFill>
                  <a:srgbClr val="0000FF"/>
                </a:solidFill>
                <a:latin typeface="Avenir Book"/>
                <a:cs typeface="Avenir Book"/>
              </a:rPr>
              <a:t>Electrical shock from HV, LV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b="1" dirty="0" smtClean="0">
                <a:solidFill>
                  <a:srgbClr val="0000FF"/>
                </a:solidFill>
                <a:latin typeface="Avenir Book"/>
                <a:cs typeface="Avenir Book"/>
              </a:rPr>
              <a:t>Magnetic field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3796" y="3686122"/>
            <a:ext cx="4628531" cy="107721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u="sng" dirty="0">
                <a:solidFill>
                  <a:srgbClr val="0000FF"/>
                </a:solidFill>
                <a:latin typeface="Avenir Book"/>
                <a:cs typeface="Avenir Book"/>
              </a:rPr>
              <a:t>Mitigation Hazard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b="1" dirty="0">
                <a:solidFill>
                  <a:srgbClr val="0000FF"/>
                </a:solidFill>
                <a:latin typeface="Avenir Book"/>
                <a:cs typeface="Avenir Book"/>
              </a:rPr>
              <a:t>Power off before disconnecting cables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b="1" dirty="0">
                <a:solidFill>
                  <a:srgbClr val="0000FF"/>
                </a:solidFill>
                <a:latin typeface="Avenir Book"/>
                <a:cs typeface="Avenir Book"/>
              </a:rPr>
              <a:t>Red flashing beacons, ”Lock and Tag” for any work on the </a:t>
            </a:r>
            <a:r>
              <a:rPr lang="en-US" sz="1600" b="1" dirty="0" smtClean="0">
                <a:solidFill>
                  <a:srgbClr val="0000FF"/>
                </a:solidFill>
                <a:latin typeface="Avenir Book"/>
                <a:cs typeface="Avenir Book"/>
              </a:rPr>
              <a:t>magnets, ..</a:t>
            </a:r>
            <a:endParaRPr lang="en-US" sz="1600" b="1" dirty="0">
              <a:solidFill>
                <a:srgbClr val="0000FF"/>
              </a:solidFill>
              <a:latin typeface="Avenir Book"/>
              <a:cs typeface="Avenir Book"/>
            </a:endParaRPr>
          </a:p>
        </p:txBody>
      </p:sp>
      <p:sp>
        <p:nvSpPr>
          <p:cNvPr id="11" name="Striped Right Arrow 10"/>
          <p:cNvSpPr/>
          <p:nvPr/>
        </p:nvSpPr>
        <p:spPr>
          <a:xfrm>
            <a:off x="3812677" y="4038996"/>
            <a:ext cx="511119" cy="484632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467412" y="6471397"/>
            <a:ext cx="469152" cy="365125"/>
          </a:xfrm>
        </p:spPr>
        <p:txBody>
          <a:bodyPr/>
          <a:lstStyle/>
          <a:p>
            <a:fld id="{F6F86023-E48B-B14B-8DBB-49DEC0C635B1}" type="slidenum">
              <a:rPr lang="en-US" sz="1800" b="1" smtClean="0">
                <a:solidFill>
                  <a:srgbClr val="FFFFFF"/>
                </a:solidFill>
              </a:rPr>
              <a:pPr/>
              <a:t>14</a:t>
            </a:fld>
            <a:endParaRPr lang="en-US" sz="1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8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prstDash val="solid"/>
                </a:ln>
                <a:solidFill>
                  <a:srgbClr val="00009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venir Heavy"/>
                <a:ea typeface="+mj-ea"/>
                <a:cs typeface="Avenir Heavy"/>
              </a:rPr>
              <a:t>Charge </a:t>
            </a:r>
            <a:r>
              <a:rPr lang="en-US" sz="3600" dirty="0" smtClean="0">
                <a:ln>
                  <a:prstDash val="solid"/>
                </a:ln>
                <a:solidFill>
                  <a:srgbClr val="00009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venir Heavy"/>
                <a:ea typeface="+mj-ea"/>
                <a:cs typeface="Avenir Heavy"/>
              </a:rPr>
              <a:t>4 </a:t>
            </a:r>
            <a:r>
              <a:rPr lang="en-US" sz="3600" dirty="0">
                <a:ln>
                  <a:prstDash val="solid"/>
                </a:ln>
                <a:solidFill>
                  <a:srgbClr val="00009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venir Heavy"/>
                <a:ea typeface="+mj-ea"/>
                <a:cs typeface="Avenir Heavy"/>
              </a:rPr>
              <a:t>(cont’d)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" y="550269"/>
            <a:ext cx="914399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  <a:latin typeface="Avenir Book"/>
                <a:cs typeface="Avenir Book"/>
              </a:rPr>
              <a:t>Operation Manual</a:t>
            </a:r>
          </a:p>
          <a:p>
            <a:endParaRPr lang="en-US" sz="800" b="1" dirty="0" smtClean="0">
              <a:solidFill>
                <a:srgbClr val="FF0000"/>
              </a:solidFill>
              <a:latin typeface="Avenir Book"/>
              <a:cs typeface="Avenir Book"/>
            </a:endParaRPr>
          </a:p>
          <a:p>
            <a:pPr marL="541338" lvl="1" indent="-277813">
              <a:buFont typeface="Wingdings" charset="2"/>
              <a:buChar char="§"/>
            </a:pPr>
            <a:r>
              <a:rPr lang="en-US" sz="2000" dirty="0" smtClean="0">
                <a:latin typeface="Avenir Book"/>
                <a:cs typeface="Avenir Book"/>
              </a:rPr>
              <a:t>This can be a collection of OSP/TOSP (Operation Safety Procedure/Temporary Operation Safety Procedure)</a:t>
            </a:r>
          </a:p>
          <a:p>
            <a:pPr marL="541338" lvl="1" indent="-277813">
              <a:buFont typeface="Wingdings" charset="2"/>
              <a:buChar char="§"/>
            </a:pPr>
            <a:endParaRPr lang="en-US" sz="800" dirty="0" smtClean="0">
              <a:latin typeface="Avenir Book"/>
              <a:cs typeface="Avenir Book"/>
            </a:endParaRPr>
          </a:p>
          <a:p>
            <a:pPr marL="263525" lvl="1" indent="277813">
              <a:buFont typeface="Wingdings" charset="2"/>
              <a:buChar char="§"/>
            </a:pPr>
            <a:r>
              <a:rPr lang="en-US" sz="2000" dirty="0" smtClean="0">
                <a:latin typeface="Avenir Book"/>
                <a:cs typeface="Avenir Book"/>
              </a:rPr>
              <a:t>A good example of an Operational </a:t>
            </a:r>
            <a:r>
              <a:rPr lang="en-US" sz="2000" dirty="0" err="1" smtClean="0">
                <a:latin typeface="Avenir Book"/>
                <a:cs typeface="Avenir Book"/>
              </a:rPr>
              <a:t>Manuale</a:t>
            </a:r>
            <a:r>
              <a:rPr lang="en-US" sz="2000" dirty="0" smtClean="0">
                <a:latin typeface="Avenir Book"/>
                <a:cs typeface="Avenir Book"/>
              </a:rPr>
              <a:t> is the HPS SVT one:</a:t>
            </a:r>
          </a:p>
          <a:p>
            <a:pPr marL="263525" lvl="1" indent="277813"/>
            <a:r>
              <a:rPr lang="en-US" sz="2000" dirty="0" smtClean="0">
                <a:latin typeface="Avenir Book"/>
                <a:cs typeface="Avenir Book"/>
                <a:hlinkClick r:id="rId2"/>
              </a:rPr>
              <a:t>https</a:t>
            </a:r>
            <a:r>
              <a:rPr lang="en-US" sz="2000" dirty="0">
                <a:latin typeface="Avenir Book"/>
                <a:cs typeface="Avenir Book"/>
                <a:hlinkClick r:id="rId2"/>
              </a:rPr>
              <a:t>://</a:t>
            </a:r>
            <a:r>
              <a:rPr lang="en-US" sz="2000" dirty="0" err="1">
                <a:latin typeface="Avenir Book"/>
                <a:cs typeface="Avenir Book"/>
                <a:hlinkClick r:id="rId2"/>
              </a:rPr>
              <a:t>wiki.jlab.org</a:t>
            </a:r>
            <a:r>
              <a:rPr lang="en-US" sz="2000" dirty="0">
                <a:latin typeface="Avenir Book"/>
                <a:cs typeface="Avenir Book"/>
                <a:hlinkClick r:id="rId2"/>
              </a:rPr>
              <a:t>/</a:t>
            </a:r>
            <a:r>
              <a:rPr lang="en-US" sz="2000" dirty="0" err="1">
                <a:latin typeface="Avenir Book"/>
                <a:cs typeface="Avenir Book"/>
                <a:hlinkClick r:id="rId2"/>
              </a:rPr>
              <a:t>hps</a:t>
            </a:r>
            <a:r>
              <a:rPr lang="en-US" sz="2000" dirty="0">
                <a:latin typeface="Avenir Book"/>
                <a:cs typeface="Avenir Book"/>
                <a:hlinkClick r:id="rId2"/>
              </a:rPr>
              <a:t>-run/images/3/3e/</a:t>
            </a:r>
            <a:r>
              <a:rPr lang="en-US" sz="2000" dirty="0" err="1">
                <a:latin typeface="Avenir Book"/>
                <a:cs typeface="Avenir Book"/>
                <a:hlinkClick r:id="rId2"/>
              </a:rPr>
              <a:t>OPS_Manual_SVT.pdf</a:t>
            </a:r>
            <a:endParaRPr lang="en-US" sz="2000" dirty="0" smtClean="0">
              <a:latin typeface="Avenir Book"/>
              <a:cs typeface="Avenir Book"/>
            </a:endParaRPr>
          </a:p>
          <a:p>
            <a:r>
              <a:rPr lang="en-US" sz="1600" dirty="0" smtClean="0"/>
              <a:t>           </a:t>
            </a:r>
            <a:r>
              <a:rPr lang="en-US" sz="2000" dirty="0" smtClean="0"/>
              <a:t>(</a:t>
            </a:r>
            <a:r>
              <a:rPr lang="en-US" sz="2000" dirty="0"/>
              <a:t>Note: copy and paste the link to get link access)</a:t>
            </a:r>
            <a:r>
              <a:rPr lang="en-US" sz="1600" dirty="0"/>
              <a:t> </a:t>
            </a:r>
            <a:endParaRPr lang="en-US" sz="1600" dirty="0" smtClean="0"/>
          </a:p>
          <a:p>
            <a:endParaRPr lang="en-US" sz="800" b="1" dirty="0" smtClean="0">
              <a:latin typeface="Avenir Book"/>
              <a:cs typeface="Avenir Book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  <a:latin typeface="Avenir Book"/>
                <a:cs typeface="Avenir Book"/>
              </a:rPr>
              <a:t>Commissioning Manual</a:t>
            </a:r>
          </a:p>
          <a:p>
            <a:endParaRPr lang="en-US" sz="800" b="1" dirty="0" smtClean="0">
              <a:latin typeface="Avenir Book"/>
              <a:cs typeface="Avenir Book"/>
            </a:endParaRPr>
          </a:p>
          <a:p>
            <a:pPr marL="541338" lvl="1" indent="-277813">
              <a:buFont typeface="Wingdings" charset="2"/>
              <a:buChar char="§"/>
            </a:pPr>
            <a:r>
              <a:rPr lang="en-US" sz="2000" dirty="0">
                <a:latin typeface="Avenir Book"/>
                <a:cs typeface="Avenir Book"/>
              </a:rPr>
              <a:t>The purpose of this document is to describe the procedures that will be followed to commission </a:t>
            </a:r>
            <a:r>
              <a:rPr lang="en-US" sz="2000" dirty="0" smtClean="0">
                <a:latin typeface="Avenir Book"/>
                <a:cs typeface="Avenir Book"/>
              </a:rPr>
              <a:t>the detector. The </a:t>
            </a:r>
            <a:r>
              <a:rPr lang="en-US" sz="2000" dirty="0">
                <a:latin typeface="Avenir Book"/>
                <a:cs typeface="Avenir Book"/>
              </a:rPr>
              <a:t>goal of these procedures </a:t>
            </a:r>
            <a:r>
              <a:rPr lang="en-US" sz="2000" dirty="0" smtClean="0">
                <a:latin typeface="Avenir Book"/>
                <a:cs typeface="Avenir Book"/>
              </a:rPr>
              <a:t>is to :</a:t>
            </a:r>
          </a:p>
          <a:p>
            <a:pPr marL="541338" lvl="1" indent="-277813">
              <a:buFont typeface="Lucida Grande"/>
              <a:buChar char="-"/>
            </a:pPr>
            <a:r>
              <a:rPr lang="en-US" sz="2000" dirty="0">
                <a:latin typeface="Avenir Book"/>
                <a:cs typeface="Avenir Book"/>
              </a:rPr>
              <a:t>ensure the proper functioning of the detector </a:t>
            </a:r>
            <a:endParaRPr lang="en-US" sz="2000" dirty="0" smtClean="0">
              <a:latin typeface="Avenir Book"/>
              <a:cs typeface="Avenir Book"/>
            </a:endParaRPr>
          </a:p>
          <a:p>
            <a:pPr marL="541338" lvl="1" indent="-277813">
              <a:buFont typeface="Lucida Grande"/>
              <a:buChar char="-"/>
            </a:pPr>
            <a:r>
              <a:rPr lang="en-US" sz="2000" dirty="0" smtClean="0">
                <a:latin typeface="Avenir Book"/>
                <a:cs typeface="Avenir Book"/>
              </a:rPr>
              <a:t>ensure </a:t>
            </a:r>
            <a:r>
              <a:rPr lang="en-US" sz="2000" dirty="0">
                <a:latin typeface="Avenir Book"/>
                <a:cs typeface="Avenir Book"/>
              </a:rPr>
              <a:t>the </a:t>
            </a:r>
            <a:r>
              <a:rPr lang="en-US" sz="2000" dirty="0" smtClean="0">
                <a:latin typeface="Avenir Book"/>
                <a:cs typeface="Avenir Book"/>
              </a:rPr>
              <a:t>quality standards of </a:t>
            </a:r>
            <a:r>
              <a:rPr lang="en-US" sz="2000" dirty="0">
                <a:latin typeface="Avenir Book"/>
                <a:cs typeface="Avenir Book"/>
              </a:rPr>
              <a:t>the </a:t>
            </a:r>
            <a:r>
              <a:rPr lang="en-US" sz="2000" dirty="0" smtClean="0">
                <a:latin typeface="Avenir Book"/>
                <a:cs typeface="Avenir Book"/>
              </a:rPr>
              <a:t>detector</a:t>
            </a:r>
            <a:endParaRPr lang="en-US" sz="2000" dirty="0">
              <a:latin typeface="Avenir Book"/>
              <a:cs typeface="Avenir Book"/>
            </a:endParaRPr>
          </a:p>
          <a:p>
            <a:pPr marL="541338" lvl="1" indent="-277813">
              <a:buFont typeface="Lucida Grande"/>
              <a:buChar char="-"/>
            </a:pPr>
            <a:r>
              <a:rPr lang="en-US" sz="2000" dirty="0" smtClean="0">
                <a:latin typeface="Avenir Book"/>
                <a:cs typeface="Avenir Book"/>
              </a:rPr>
              <a:t>obtain </a:t>
            </a:r>
            <a:r>
              <a:rPr lang="en-US" sz="2000" dirty="0">
                <a:latin typeface="Avenir Book"/>
                <a:cs typeface="Avenir Book"/>
              </a:rPr>
              <a:t>initial calibration data </a:t>
            </a:r>
            <a:r>
              <a:rPr lang="en-US" sz="2000" dirty="0" smtClean="0">
                <a:latin typeface="Avenir Book"/>
                <a:cs typeface="Avenir Book"/>
              </a:rPr>
              <a:t>for </a:t>
            </a:r>
            <a:r>
              <a:rPr lang="en-US" sz="2000" dirty="0">
                <a:latin typeface="Avenir Book"/>
                <a:cs typeface="Avenir Book"/>
              </a:rPr>
              <a:t>the reconstruction of </a:t>
            </a:r>
            <a:r>
              <a:rPr lang="en-US" sz="2000" dirty="0" smtClean="0">
                <a:latin typeface="Avenir Book"/>
                <a:cs typeface="Avenir Book"/>
              </a:rPr>
              <a:t>physics events</a:t>
            </a:r>
            <a:endParaRPr lang="en-US" sz="2000" dirty="0">
              <a:latin typeface="Avenir Book"/>
              <a:cs typeface="Avenir Book"/>
            </a:endParaRPr>
          </a:p>
          <a:p>
            <a:pPr marL="541338" lvl="1" indent="-277813">
              <a:buFont typeface="Lucida Grande"/>
              <a:buChar char="-"/>
            </a:pPr>
            <a:r>
              <a:rPr lang="en-US" sz="2000" dirty="0" smtClean="0">
                <a:latin typeface="Avenir Book"/>
                <a:cs typeface="Avenir Book"/>
              </a:rPr>
              <a:t>determine </a:t>
            </a:r>
            <a:r>
              <a:rPr lang="en-US" sz="2000" dirty="0">
                <a:latin typeface="Avenir Book"/>
                <a:cs typeface="Avenir Book"/>
              </a:rPr>
              <a:t>the performance of </a:t>
            </a:r>
            <a:r>
              <a:rPr lang="en-US" sz="2000" dirty="0" smtClean="0">
                <a:latin typeface="Avenir Book"/>
                <a:cs typeface="Avenir Book"/>
              </a:rPr>
              <a:t>the detector, </a:t>
            </a:r>
            <a:r>
              <a:rPr lang="en-US" sz="2000" dirty="0">
                <a:latin typeface="Avenir Book"/>
                <a:cs typeface="Avenir Book"/>
              </a:rPr>
              <a:t>and </a:t>
            </a:r>
          </a:p>
          <a:p>
            <a:pPr marL="541338" lvl="1" indent="-277813">
              <a:buFont typeface="Lucida Grande"/>
              <a:buChar char="-"/>
            </a:pPr>
            <a:r>
              <a:rPr lang="en-US" sz="2000" dirty="0" smtClean="0">
                <a:latin typeface="Avenir Book"/>
                <a:cs typeface="Avenir Book"/>
              </a:rPr>
              <a:t>optimize </a:t>
            </a:r>
            <a:r>
              <a:rPr lang="en-US" sz="2000" dirty="0">
                <a:latin typeface="Avenir Book"/>
                <a:cs typeface="Avenir Book"/>
              </a:rPr>
              <a:t>the overall detector </a:t>
            </a:r>
            <a:r>
              <a:rPr lang="en-US" sz="2000" dirty="0" smtClean="0">
                <a:latin typeface="Avenir Book"/>
                <a:cs typeface="Avenir Book"/>
              </a:rPr>
              <a:t>configuration according </a:t>
            </a:r>
            <a:r>
              <a:rPr lang="en-US" sz="2000" dirty="0">
                <a:latin typeface="Avenir Book"/>
                <a:cs typeface="Avenir Book"/>
              </a:rPr>
              <a:t>to the requirements of the physics runs</a:t>
            </a:r>
            <a:r>
              <a:rPr lang="en-US" sz="2000" dirty="0" smtClean="0">
                <a:latin typeface="Avenir Book"/>
                <a:cs typeface="Avenir Book"/>
              </a:rPr>
              <a:t>.</a:t>
            </a:r>
          </a:p>
          <a:p>
            <a:pPr marL="541338" lvl="1" indent="-277813">
              <a:buFont typeface="Lucida Grande"/>
              <a:buChar char="-"/>
            </a:pPr>
            <a:endParaRPr lang="en-US" sz="800" dirty="0">
              <a:latin typeface="Avenir Book"/>
              <a:cs typeface="Avenir Book"/>
            </a:endParaRPr>
          </a:p>
          <a:p>
            <a:pPr marL="541338" lvl="1" indent="-277813">
              <a:buFont typeface="Wingdings" charset="2"/>
              <a:buChar char="§"/>
            </a:pPr>
            <a:r>
              <a:rPr lang="en-US" sz="2000" dirty="0" smtClean="0">
                <a:latin typeface="Avenir Book"/>
                <a:cs typeface="Avenir Book"/>
              </a:rPr>
              <a:t>You can find several examples in </a:t>
            </a:r>
            <a:r>
              <a:rPr lang="en-US" sz="2000" dirty="0">
                <a:latin typeface="Avenir Book"/>
                <a:cs typeface="Avenir Book"/>
              </a:rPr>
              <a:t>the HPS wiki </a:t>
            </a:r>
            <a:r>
              <a:rPr lang="en-US" sz="2000" dirty="0" smtClean="0">
                <a:latin typeface="Avenir Book"/>
                <a:cs typeface="Avenir Book"/>
              </a:rPr>
              <a:t>page:</a:t>
            </a:r>
          </a:p>
          <a:p>
            <a:pPr marL="263525" lvl="1"/>
            <a:r>
              <a:rPr lang="en-US" sz="2000" dirty="0">
                <a:latin typeface="Avenir Book"/>
                <a:cs typeface="Avenir Book"/>
              </a:rPr>
              <a:t> </a:t>
            </a:r>
            <a:r>
              <a:rPr lang="en-US" sz="2000" dirty="0" smtClean="0">
                <a:latin typeface="Avenir Book"/>
                <a:cs typeface="Avenir Book"/>
              </a:rPr>
              <a:t>   </a:t>
            </a:r>
            <a:r>
              <a:rPr lang="en-US" sz="2000" dirty="0">
                <a:latin typeface="Avenir Book"/>
                <a:cs typeface="Avenir Book"/>
                <a:hlinkClick r:id="rId3"/>
              </a:rPr>
              <a:t>https://</a:t>
            </a:r>
            <a:r>
              <a:rPr lang="en-US" sz="2000" dirty="0" err="1">
                <a:latin typeface="Avenir Book"/>
                <a:cs typeface="Avenir Book"/>
                <a:hlinkClick r:id="rId3"/>
              </a:rPr>
              <a:t>wiki.jlab.org</a:t>
            </a:r>
            <a:r>
              <a:rPr lang="en-US" sz="2000" dirty="0">
                <a:latin typeface="Avenir Book"/>
                <a:cs typeface="Avenir Book"/>
                <a:hlinkClick r:id="rId3"/>
              </a:rPr>
              <a:t>/</a:t>
            </a:r>
            <a:r>
              <a:rPr lang="en-US" sz="2000" dirty="0" err="1">
                <a:latin typeface="Avenir Book"/>
                <a:cs typeface="Avenir Book"/>
                <a:hlinkClick r:id="rId3"/>
              </a:rPr>
              <a:t>hps</a:t>
            </a:r>
            <a:r>
              <a:rPr lang="en-US" sz="2000" dirty="0">
                <a:latin typeface="Avenir Book"/>
                <a:cs typeface="Avenir Book"/>
                <a:hlinkClick r:id="rId3"/>
              </a:rPr>
              <a:t>-run/</a:t>
            </a:r>
            <a:r>
              <a:rPr lang="en-US" sz="2000" dirty="0" err="1">
                <a:latin typeface="Avenir Book"/>
                <a:cs typeface="Avenir Book"/>
                <a:hlinkClick r:id="rId3"/>
              </a:rPr>
              <a:t>index.php</a:t>
            </a:r>
            <a:r>
              <a:rPr lang="en-US" sz="2000" dirty="0">
                <a:latin typeface="Avenir Book"/>
                <a:cs typeface="Avenir Book"/>
                <a:hlinkClick r:id="rId3"/>
              </a:rPr>
              <a:t>/</a:t>
            </a:r>
            <a:r>
              <a:rPr lang="en-US" sz="2000" dirty="0" err="1">
                <a:latin typeface="Avenir Book"/>
                <a:cs typeface="Avenir Book"/>
                <a:hlinkClick r:id="rId3"/>
              </a:rPr>
              <a:t>The_HPS_Run_Wiki</a:t>
            </a:r>
            <a:endParaRPr lang="en-US" sz="2000" dirty="0">
              <a:latin typeface="Avenir Book"/>
              <a:cs typeface="Avenir Book"/>
            </a:endParaRPr>
          </a:p>
          <a:p>
            <a:endParaRPr lang="en-US" sz="2000" b="1" dirty="0">
              <a:latin typeface="Avenir Book"/>
              <a:cs typeface="Avenir Boo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347882" y="6486338"/>
            <a:ext cx="573741" cy="365125"/>
          </a:xfrm>
        </p:spPr>
        <p:txBody>
          <a:bodyPr/>
          <a:lstStyle/>
          <a:p>
            <a:fld id="{F6F86023-E48B-B14B-8DBB-49DEC0C635B1}" type="slidenum">
              <a:rPr lang="en-US" sz="1800" b="1" smtClean="0">
                <a:solidFill>
                  <a:srgbClr val="FFFFFF"/>
                </a:solidFill>
              </a:rPr>
              <a:pPr/>
              <a:t>15</a:t>
            </a:fld>
            <a:endParaRPr lang="en-US" sz="1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5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prstDash val="solid"/>
                </a:ln>
                <a:solidFill>
                  <a:srgbClr val="00009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venir Heavy"/>
                <a:ea typeface="+mj-ea"/>
                <a:cs typeface="Avenir Heavy"/>
              </a:rPr>
              <a:t>Charge </a:t>
            </a:r>
            <a:r>
              <a:rPr lang="en-US" sz="3600" dirty="0" smtClean="0">
                <a:ln>
                  <a:prstDash val="solid"/>
                </a:ln>
                <a:solidFill>
                  <a:srgbClr val="00009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venir Heavy"/>
                <a:ea typeface="+mj-ea"/>
                <a:cs typeface="Avenir Heavy"/>
              </a:rPr>
              <a:t>2,3,5</a:t>
            </a:r>
            <a:endParaRPr lang="en-US" sz="3600" dirty="0">
              <a:ln>
                <a:prstDash val="solid"/>
              </a:ln>
              <a:solidFill>
                <a:srgbClr val="00009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venir Heavy"/>
              <a:ea typeface="+mj-ea"/>
              <a:cs typeface="Avenir Heav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686921"/>
            <a:ext cx="9143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dirty="0">
                <a:solidFill>
                  <a:srgbClr val="008000"/>
                </a:solidFill>
                <a:latin typeface="Avenir Book"/>
                <a:cs typeface="Avenir Book"/>
              </a:rPr>
              <a:t>Is the detector completed and ready to operate? If not, what is the completion/commissioning schedule and tasks?</a:t>
            </a:r>
          </a:p>
          <a:p>
            <a:pPr marL="457200" indent="-457200">
              <a:buFont typeface="+mj-lt"/>
              <a:buAutoNum type="arabicPeriod" startAt="2"/>
            </a:pPr>
            <a:endParaRPr lang="en-US" sz="2000" dirty="0">
              <a:solidFill>
                <a:srgbClr val="008000"/>
              </a:solidFill>
              <a:latin typeface="Avenir Book"/>
              <a:cs typeface="Avenir Book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sz="2000" dirty="0">
                <a:solidFill>
                  <a:srgbClr val="008000"/>
                </a:solidFill>
                <a:latin typeface="Avenir Book"/>
                <a:cs typeface="Avenir Book"/>
              </a:rPr>
              <a:t>Has the process of integration into CLAS12 been: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>
                <a:solidFill>
                  <a:srgbClr val="008000"/>
                </a:solidFill>
                <a:latin typeface="Avenir Book"/>
                <a:cs typeface="Avenir Book"/>
              </a:rPr>
              <a:t>Defined? I.e. have all the jobs that need to be done to safely mount the detector </a:t>
            </a:r>
            <a:r>
              <a:rPr lang="en-US" sz="2000" dirty="0" smtClean="0">
                <a:solidFill>
                  <a:srgbClr val="008000"/>
                </a:solidFill>
                <a:latin typeface="Avenir Book"/>
                <a:cs typeface="Avenir Book"/>
              </a:rPr>
              <a:t>identified?</a:t>
            </a:r>
            <a:endParaRPr lang="en-US" sz="2000" dirty="0">
              <a:solidFill>
                <a:srgbClr val="008000"/>
              </a:solidFill>
              <a:latin typeface="Avenir Book"/>
              <a:cs typeface="Avenir Book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>
                <a:solidFill>
                  <a:srgbClr val="008000"/>
                </a:solidFill>
                <a:latin typeface="Avenir Book"/>
                <a:cs typeface="Avenir Book"/>
              </a:rPr>
              <a:t>Responsible parties for carrying out each job identified and available?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>
                <a:solidFill>
                  <a:srgbClr val="008000"/>
                </a:solidFill>
                <a:latin typeface="Avenir Book"/>
                <a:cs typeface="Avenir Book"/>
              </a:rPr>
              <a:t>Process reviewed and scheduled?</a:t>
            </a:r>
          </a:p>
          <a:p>
            <a:pPr marL="457200" indent="-457200">
              <a:buFont typeface="+mj-lt"/>
              <a:buAutoNum type="arabicPeriod" startAt="2"/>
            </a:pPr>
            <a:endParaRPr lang="en-US" sz="2000" dirty="0">
              <a:solidFill>
                <a:srgbClr val="008000"/>
              </a:solidFill>
              <a:latin typeface="Avenir Book"/>
              <a:cs typeface="Avenir Book"/>
            </a:endParaRPr>
          </a:p>
          <a:p>
            <a:pPr marL="457200" lvl="0" indent="-457200">
              <a:buFont typeface="+mj-lt"/>
              <a:buAutoNum type="arabicPeriod" startAt="5"/>
            </a:pPr>
            <a:r>
              <a:rPr lang="en-US" sz="2000" dirty="0">
                <a:solidFill>
                  <a:srgbClr val="008000"/>
                </a:solidFill>
                <a:latin typeface="Avenir Book"/>
                <a:cs typeface="Avenir Book"/>
              </a:rPr>
              <a:t>Has the detector ownership, maintenance and control been defined during beam operations?</a:t>
            </a:r>
          </a:p>
          <a:p>
            <a:pPr marL="457200" indent="-457200">
              <a:buFont typeface="+mj-lt"/>
              <a:buAutoNum type="arabicPeriod" startAt="5"/>
            </a:pPr>
            <a:endParaRPr lang="it-IT" sz="2000" dirty="0">
              <a:solidFill>
                <a:srgbClr val="008000"/>
              </a:solidFill>
              <a:latin typeface="Avenir Book"/>
              <a:cs typeface="Avenir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4651702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/>
                <a:cs typeface="Avenir Book"/>
              </a:rPr>
              <a:t>These are self-explaining </a:t>
            </a:r>
            <a:r>
              <a:rPr lang="en-US" dirty="0" smtClean="0">
                <a:latin typeface="Avenir Book"/>
                <a:cs typeface="Avenir Book"/>
              </a:rPr>
              <a:t>charges </a:t>
            </a:r>
            <a:r>
              <a:rPr lang="en-US" dirty="0">
                <a:latin typeface="Avenir Book"/>
                <a:cs typeface="Avenir Book"/>
              </a:rPr>
              <a:t>but if you want to have a good example of a recent Experiment Readiness Review (charge, presentations, documentation) see </a:t>
            </a:r>
            <a:r>
              <a:rPr lang="en-US" dirty="0" smtClean="0">
                <a:latin typeface="Avenir Book"/>
                <a:cs typeface="Avenir Book"/>
              </a:rPr>
              <a:t>the HPS ERR web page:</a:t>
            </a:r>
          </a:p>
          <a:p>
            <a:pPr lvl="0"/>
            <a:r>
              <a:rPr lang="en-US" dirty="0">
                <a:hlinkClick r:id="rId2"/>
              </a:rPr>
              <a:t>https://confluence.slac.stanford.edu/display/hpsg/HPS+Readiness+Review+July+10%2C+</a:t>
            </a:r>
            <a:r>
              <a:rPr lang="en-US" dirty="0" smtClean="0">
                <a:hlinkClick r:id="rId2"/>
              </a:rPr>
              <a:t>2014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491319" y="6492875"/>
            <a:ext cx="558799" cy="365125"/>
          </a:xfrm>
        </p:spPr>
        <p:txBody>
          <a:bodyPr/>
          <a:lstStyle/>
          <a:p>
            <a:fld id="{F6F86023-E48B-B14B-8DBB-49DEC0C635B1}" type="slidenum">
              <a:rPr lang="en-US" sz="1800" b="1" smtClean="0">
                <a:solidFill>
                  <a:srgbClr val="FFFFFF"/>
                </a:solidFill>
              </a:rPr>
              <a:pPr/>
              <a:t>16</a:t>
            </a:fld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064" y="5769576"/>
            <a:ext cx="61171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(Note: copy and paste the link to get link access) </a:t>
            </a:r>
            <a:endParaRPr lang="en-US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28576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01344" y="6413818"/>
            <a:ext cx="2133600" cy="459609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F86023-E48B-B14B-8DBB-49DEC0C635B1}" type="slidenum">
              <a:rPr lang="en-US" sz="1800" b="1" smtClean="0">
                <a:latin typeface="+mn-lt"/>
              </a:rPr>
              <a:pPr/>
              <a:t>17</a:t>
            </a:fld>
            <a:endParaRPr lang="en-US" sz="1800" b="1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-219365" y="-14005"/>
            <a:ext cx="9144000" cy="602817"/>
          </a:xfrm>
        </p:spPr>
        <p:txBody>
          <a:bodyPr>
            <a:noAutofit/>
          </a:bodyPr>
          <a:lstStyle/>
          <a:p>
            <a:r>
              <a:rPr lang="en-US" sz="4400" dirty="0" smtClean="0">
                <a:ln>
                  <a:prstDash val="solid"/>
                </a:ln>
                <a:solidFill>
                  <a:srgbClr val="00009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Summary</a:t>
            </a:r>
            <a:endParaRPr lang="en-US" sz="4400" dirty="0">
              <a:ln>
                <a:prstDash val="solid"/>
              </a:ln>
              <a:solidFill>
                <a:srgbClr val="00009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588812"/>
            <a:ext cx="8813800" cy="584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SzPct val="80000"/>
              <a:buFont typeface="Wingdings" charset="2"/>
              <a:buChar char="§"/>
            </a:pPr>
            <a:r>
              <a:rPr lang="en-US" sz="2200" dirty="0" smtClean="0">
                <a:latin typeface="Avenir Book"/>
                <a:cs typeface="Avenir Book"/>
              </a:rPr>
              <a:t>The </a:t>
            </a:r>
            <a:r>
              <a:rPr lang="en-US" sz="2200" dirty="0">
                <a:latin typeface="Avenir Book"/>
                <a:cs typeface="Avenir Book"/>
              </a:rPr>
              <a:t>existing model </a:t>
            </a:r>
            <a:r>
              <a:rPr lang="en-US" sz="2200" dirty="0" smtClean="0">
                <a:latin typeface="Avenir Book"/>
                <a:cs typeface="Avenir Book"/>
              </a:rPr>
              <a:t>to run an experiment at Jefferson Lab seems to be working </a:t>
            </a:r>
            <a:r>
              <a:rPr lang="en-US" sz="2200" dirty="0">
                <a:latin typeface="Avenir Book"/>
                <a:cs typeface="Avenir Book"/>
              </a:rPr>
              <a:t>well, with very good communication, coordination, and cooperation amongst multiple divisions, and roles and responsibilities well </a:t>
            </a:r>
            <a:r>
              <a:rPr lang="en-US" sz="2200" dirty="0" smtClean="0">
                <a:latin typeface="Avenir Book"/>
                <a:cs typeface="Avenir Book"/>
              </a:rPr>
              <a:t>defined. </a:t>
            </a:r>
          </a:p>
          <a:p>
            <a:pPr marL="342900" indent="-342900">
              <a:buSzPct val="80000"/>
              <a:buFont typeface="Wingdings" charset="2"/>
              <a:buChar char="§"/>
            </a:pPr>
            <a:endParaRPr lang="en-US" sz="2200" dirty="0">
              <a:latin typeface="Avenir Book"/>
              <a:cs typeface="Avenir Book"/>
            </a:endParaRPr>
          </a:p>
          <a:p>
            <a:pPr marL="342900" indent="-342900">
              <a:buClr>
                <a:schemeClr val="tx1"/>
              </a:buClr>
              <a:buSzPct val="80000"/>
              <a:buFont typeface="Wingdings" charset="2"/>
              <a:buChar char="§"/>
            </a:pPr>
            <a:r>
              <a:rPr lang="en-US" sz="2200" b="1" u="sng" dirty="0">
                <a:solidFill>
                  <a:srgbClr val="FF0000"/>
                </a:solidFill>
                <a:latin typeface="Avenir Book"/>
                <a:cs typeface="Avenir Book"/>
              </a:rPr>
              <a:t>Before scheduling can be requested </a:t>
            </a:r>
            <a:r>
              <a:rPr lang="en-US" sz="2200" dirty="0">
                <a:latin typeface="Avenir Book"/>
                <a:cs typeface="Avenir Book"/>
              </a:rPr>
              <a:t>the experiment should pass an Experiment Readiness Review by Jefferson Lab's review committee, including subject matter </a:t>
            </a:r>
            <a:r>
              <a:rPr lang="en-US" sz="2200" dirty="0" smtClean="0">
                <a:latin typeface="Avenir Book"/>
                <a:cs typeface="Avenir Book"/>
              </a:rPr>
              <a:t>experts. </a:t>
            </a:r>
            <a:r>
              <a:rPr lang="en-US" sz="2200" b="1" u="sng" dirty="0">
                <a:solidFill>
                  <a:srgbClr val="FF0000"/>
                </a:solidFill>
                <a:latin typeface="Avenir Book"/>
                <a:cs typeface="Avenir Book"/>
              </a:rPr>
              <a:t>After this review, the experiment layout and components are considered frozen</a:t>
            </a:r>
            <a:r>
              <a:rPr lang="en-US" sz="2200" dirty="0">
                <a:latin typeface="Avenir Book"/>
                <a:cs typeface="Avenir Book"/>
              </a:rPr>
              <a:t>, and any design modifications will require a change control, approved by the Division </a:t>
            </a:r>
            <a:r>
              <a:rPr lang="en-US" sz="2200" dirty="0" smtClean="0">
                <a:latin typeface="Avenir Book"/>
                <a:cs typeface="Avenir Book"/>
              </a:rPr>
              <a:t>Management</a:t>
            </a:r>
            <a:r>
              <a:rPr lang="en-US" sz="2200" dirty="0">
                <a:latin typeface="Avenir Book"/>
                <a:cs typeface="Avenir Book"/>
              </a:rPr>
              <a:t> (typically the Deputy AD)</a:t>
            </a:r>
            <a:r>
              <a:rPr lang="en-US" sz="2200" dirty="0" smtClean="0">
                <a:latin typeface="Avenir Book"/>
                <a:cs typeface="Avenir Book"/>
              </a:rPr>
              <a:t>.</a:t>
            </a:r>
          </a:p>
          <a:p>
            <a:pPr lvl="0">
              <a:buSzPct val="80000"/>
            </a:pPr>
            <a:endParaRPr lang="en-US" sz="2200" dirty="0" smtClean="0">
              <a:solidFill>
                <a:srgbClr val="000000"/>
              </a:solidFill>
              <a:latin typeface="Avenir Book"/>
              <a:cs typeface="Avenir Book"/>
            </a:endParaRPr>
          </a:p>
          <a:p>
            <a:pPr marL="342900" lvl="0" indent="-342900">
              <a:buSzPct val="80000"/>
              <a:buFont typeface="Wingdings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venir Book"/>
                <a:cs typeface="Avenir Book"/>
              </a:rPr>
              <a:t>The ERR for the Hall B Ancillary Equipment has been schedule for June 13-14, 2016. Other important dates are:</a:t>
            </a:r>
          </a:p>
          <a:p>
            <a:pPr lvl="0">
              <a:buSzPct val="80000"/>
            </a:pPr>
            <a:r>
              <a:rPr lang="en-US" sz="2200" dirty="0">
                <a:solidFill>
                  <a:srgbClr val="000000"/>
                </a:solidFill>
                <a:latin typeface="Avenir Book"/>
                <a:cs typeface="Avenir Book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Avenir Book"/>
                <a:cs typeface="Avenir Book"/>
              </a:rPr>
              <a:t>   - TORUS ERR: April-May 2016</a:t>
            </a:r>
          </a:p>
          <a:p>
            <a:pPr lvl="0">
              <a:buSzPct val="80000"/>
            </a:pPr>
            <a:r>
              <a:rPr lang="en-US" sz="2200" dirty="0">
                <a:solidFill>
                  <a:srgbClr val="000000"/>
                </a:solidFill>
                <a:latin typeface="Avenir Book"/>
                <a:cs typeface="Avenir Book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Avenir Book"/>
                <a:cs typeface="Avenir Book"/>
              </a:rPr>
              <a:t>   - Solenoid ERR: October-December 2016</a:t>
            </a:r>
          </a:p>
          <a:p>
            <a:pPr lvl="0">
              <a:buSzPct val="80000"/>
            </a:pPr>
            <a:r>
              <a:rPr lang="en-US" sz="2200" dirty="0">
                <a:solidFill>
                  <a:srgbClr val="000000"/>
                </a:solidFill>
                <a:latin typeface="Avenir Book"/>
                <a:cs typeface="Avenir Book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Avenir Book"/>
                <a:cs typeface="Avenir Book"/>
              </a:rPr>
              <a:t>   - CLAS12 ERR (1</a:t>
            </a:r>
            <a:r>
              <a:rPr lang="en-US" sz="2200" baseline="30000" dirty="0" smtClean="0">
                <a:solidFill>
                  <a:srgbClr val="000000"/>
                </a:solidFill>
                <a:latin typeface="Avenir Book"/>
                <a:cs typeface="Avenir Book"/>
              </a:rPr>
              <a:t>st</a:t>
            </a:r>
            <a:r>
              <a:rPr lang="en-US" sz="2200" dirty="0" smtClean="0">
                <a:solidFill>
                  <a:srgbClr val="000000"/>
                </a:solidFill>
                <a:latin typeface="Avenir Book"/>
                <a:cs typeface="Avenir Book"/>
              </a:rPr>
              <a:t> phase) : first week of January 2017.</a:t>
            </a:r>
          </a:p>
        </p:txBody>
      </p:sp>
    </p:spTree>
    <p:extLst>
      <p:ext uri="{BB962C8B-B14F-4D97-AF65-F5344CB8AC3E}">
        <p14:creationId xmlns:p14="http://schemas.microsoft.com/office/powerpoint/2010/main" val="23530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875"/>
            <a:ext cx="9144000" cy="7778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0" dirty="0" smtClean="0">
                <a:ln>
                  <a:prstDash val="solid"/>
                </a:ln>
                <a:solidFill>
                  <a:srgbClr val="00009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venir Heavy"/>
                <a:cs typeface="Avenir Heavy"/>
              </a:rPr>
              <a:t>Experiment Readiness Review Process</a:t>
            </a:r>
            <a:endParaRPr lang="en-US" sz="3600" b="0" dirty="0">
              <a:ln>
                <a:prstDash val="solid"/>
              </a:ln>
              <a:solidFill>
                <a:srgbClr val="00009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venir Heavy"/>
              <a:cs typeface="Avenir Heavy"/>
            </a:endParaRPr>
          </a:p>
        </p:txBody>
      </p:sp>
      <p:sp>
        <p:nvSpPr>
          <p:cNvPr id="335" name="TextBox 334"/>
          <p:cNvSpPr txBox="1"/>
          <p:nvPr/>
        </p:nvSpPr>
        <p:spPr>
          <a:xfrm>
            <a:off x="381000" y="38862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6" name="TextBox 335"/>
          <p:cNvSpPr txBox="1"/>
          <p:nvPr/>
        </p:nvSpPr>
        <p:spPr>
          <a:xfrm>
            <a:off x="381000" y="9906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2353" y="648447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2EB0E8-028E-304A-84A3-E1ABDC65C30C}" type="slidenum">
              <a:rPr lang="en-US" b="1" smtClean="0">
                <a:solidFill>
                  <a:srgbClr val="FFFFFF"/>
                </a:solidFill>
              </a:rPr>
              <a:t>2</a:t>
            </a:fld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2943" y="704598"/>
            <a:ext cx="8482852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Avenir Book"/>
                <a:cs typeface="Avenir Book"/>
              </a:rPr>
              <a:t>Objective of the Experiment Readiness Review (ERR) is a </a:t>
            </a:r>
            <a:r>
              <a:rPr lang="en-US" sz="2400" dirty="0">
                <a:solidFill>
                  <a:srgbClr val="008000"/>
                </a:solidFill>
                <a:latin typeface="Avenir Heavy"/>
                <a:cs typeface="Avenir Heavy"/>
              </a:rPr>
              <a:t>safe and efficient</a:t>
            </a:r>
            <a:r>
              <a:rPr lang="en-US" sz="2400" dirty="0">
                <a:solidFill>
                  <a:srgbClr val="008000"/>
                </a:solidFill>
                <a:latin typeface="Avenir Book"/>
                <a:cs typeface="Avenir Book"/>
              </a:rPr>
              <a:t> operation of equipment (and/or an entire experiment) by many short-stay users - i.e.</a:t>
            </a:r>
            <a:r>
              <a:rPr lang="en-US" sz="2400" dirty="0" smtClean="0">
                <a:solidFill>
                  <a:srgbClr val="008000"/>
                </a:solidFill>
                <a:latin typeface="Avenir Book"/>
                <a:cs typeface="Avenir Book"/>
              </a:rPr>
              <a:t>,</a:t>
            </a:r>
            <a:endParaRPr lang="en-US" sz="2400" dirty="0">
              <a:solidFill>
                <a:srgbClr val="008000"/>
              </a:solidFill>
              <a:latin typeface="Avenir Book"/>
              <a:cs typeface="Avenir Boo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272" y="2681037"/>
            <a:ext cx="4280727" cy="32105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944981"/>
            <a:ext cx="49725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Avenir Book"/>
                <a:cs typeface="Avenir Book"/>
              </a:rPr>
              <a:t>Normal </a:t>
            </a:r>
            <a:r>
              <a:rPr lang="en-US" sz="2000" dirty="0">
                <a:latin typeface="Avenir Book"/>
                <a:cs typeface="Avenir Book"/>
              </a:rPr>
              <a:t>operation will not result in injury to personnel, </a:t>
            </a:r>
            <a:r>
              <a:rPr lang="en-US" sz="2000" dirty="0" smtClean="0">
                <a:latin typeface="Avenir Book"/>
                <a:cs typeface="Avenir Book"/>
              </a:rPr>
              <a:t>cause </a:t>
            </a:r>
            <a:r>
              <a:rPr lang="en-US" sz="2000" dirty="0">
                <a:latin typeface="Avenir Book"/>
                <a:cs typeface="Avenir Book"/>
              </a:rPr>
              <a:t>damage to existing </a:t>
            </a:r>
            <a:r>
              <a:rPr lang="en-US" sz="2000" dirty="0" smtClean="0">
                <a:latin typeface="Avenir Book"/>
                <a:cs typeface="Avenir Book"/>
              </a:rPr>
              <a:t>equipment, or damage new equipment</a:t>
            </a:r>
          </a:p>
          <a:p>
            <a:pPr marL="285750" indent="-285750">
              <a:buFont typeface="Arial"/>
              <a:buChar char="•"/>
            </a:pPr>
            <a:endParaRPr lang="en-US" sz="1000" dirty="0">
              <a:latin typeface="Avenir Book"/>
              <a:cs typeface="Avenir Book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Avenir Book"/>
                <a:cs typeface="Avenir Book"/>
              </a:rPr>
              <a:t>Equipment is ready and will perform </a:t>
            </a:r>
            <a:r>
              <a:rPr lang="en-US" sz="2000" dirty="0">
                <a:latin typeface="Avenir Book"/>
                <a:cs typeface="Avenir Book"/>
              </a:rPr>
              <a:t>as expected - no wasted beam </a:t>
            </a:r>
            <a:r>
              <a:rPr lang="en-US" sz="2000" dirty="0" smtClean="0">
                <a:latin typeface="Avenir Book"/>
                <a:cs typeface="Avenir Book"/>
              </a:rPr>
              <a:t>time and no unknown interference </a:t>
            </a:r>
            <a:r>
              <a:rPr lang="en-US" sz="2000" dirty="0">
                <a:latin typeface="Avenir Book"/>
                <a:cs typeface="Avenir Book"/>
              </a:rPr>
              <a:t>with other </a:t>
            </a:r>
            <a:r>
              <a:rPr lang="en-US" sz="2000" dirty="0" smtClean="0">
                <a:latin typeface="Avenir Book"/>
                <a:cs typeface="Avenir Book"/>
              </a:rPr>
              <a:t>experiments </a:t>
            </a:r>
          </a:p>
          <a:p>
            <a:pPr marL="285750" indent="-285750">
              <a:buFont typeface="Arial"/>
              <a:buChar char="•"/>
            </a:pPr>
            <a:endParaRPr lang="en-US" sz="1000" dirty="0">
              <a:latin typeface="Avenir Book"/>
              <a:cs typeface="Avenir Book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Avenir Book"/>
                <a:cs typeface="Avenir Book"/>
              </a:rPr>
              <a:t>Automatic </a:t>
            </a:r>
            <a:r>
              <a:rPr lang="en-US" sz="2000" dirty="0">
                <a:latin typeface="Avenir Book"/>
                <a:cs typeface="Avenir Book"/>
              </a:rPr>
              <a:t>protection measures of personnel &amp; equipment during abnormal </a:t>
            </a:r>
            <a:r>
              <a:rPr lang="en-US" sz="2000" dirty="0" smtClean="0">
                <a:latin typeface="Avenir Book"/>
                <a:cs typeface="Avenir Book"/>
              </a:rPr>
              <a:t>situations</a:t>
            </a:r>
          </a:p>
          <a:p>
            <a:pPr marL="285750" indent="-285750">
              <a:buFont typeface="Arial"/>
              <a:buChar char="•"/>
            </a:pPr>
            <a:endParaRPr lang="en-US" sz="1000" dirty="0">
              <a:latin typeface="Avenir Book"/>
              <a:cs typeface="Avenir Book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Avenir Book"/>
                <a:cs typeface="Avenir Book"/>
              </a:rPr>
              <a:t>Operating </a:t>
            </a:r>
            <a:r>
              <a:rPr lang="en-US" sz="2000" dirty="0">
                <a:latin typeface="Avenir Book"/>
                <a:cs typeface="Avenir Book"/>
              </a:rPr>
              <a:t>instructions &amp; boundaries are defined as well as responsible staff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72575" y="2338142"/>
            <a:ext cx="3274954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>
                <a:solidFill>
                  <a:srgbClr val="FF0000"/>
                </a:solidFill>
                <a:latin typeface="Avenir Heavy"/>
                <a:cs typeface="Avenir Heavy"/>
              </a:rPr>
              <a:t>Have an Experiment  Safe &amp; Efficient Plan !!</a:t>
            </a:r>
            <a:endParaRPr lang="en-US" sz="2300" b="1" dirty="0">
              <a:solidFill>
                <a:srgbClr val="FF0000"/>
              </a:solidFill>
              <a:latin typeface="Avenir Heavy"/>
              <a:cs typeface="Avenir Heavy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6575" y="3670387"/>
            <a:ext cx="139236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  <a:latin typeface="Avenir Heavy"/>
                <a:cs typeface="Avenir Heavy"/>
              </a:rPr>
              <a:t>Don’t get caught unprepared</a:t>
            </a:r>
            <a:endParaRPr lang="en-US" sz="1600" b="1" dirty="0">
              <a:solidFill>
                <a:srgbClr val="0000FF"/>
              </a:solidFill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365785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92168" y="6506547"/>
            <a:ext cx="2133600" cy="35145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F86023-E48B-B14B-8DBB-49DEC0C635B1}" type="slidenum">
              <a:rPr lang="en-US" sz="1800" b="1" smtClean="0">
                <a:latin typeface="+mn-lt"/>
              </a:rPr>
              <a:pPr/>
              <a:t>3</a:t>
            </a:fld>
            <a:endParaRPr lang="en-US" sz="1800" b="1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0" y="-14005"/>
            <a:ext cx="9143999" cy="602817"/>
          </a:xfrm>
        </p:spPr>
        <p:txBody>
          <a:bodyPr>
            <a:noAutofit/>
          </a:bodyPr>
          <a:lstStyle/>
          <a:p>
            <a:r>
              <a:rPr lang="en-US" sz="3600" dirty="0" smtClean="0">
                <a:ln>
                  <a:prstDash val="solid"/>
                </a:ln>
                <a:solidFill>
                  <a:srgbClr val="00009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venir Heavy"/>
                <a:cs typeface="Avenir Heavy"/>
              </a:rPr>
              <a:t>Experiment </a:t>
            </a:r>
            <a:r>
              <a:rPr lang="en-US" sz="3600" dirty="0">
                <a:ln>
                  <a:prstDash val="solid"/>
                </a:ln>
                <a:solidFill>
                  <a:srgbClr val="00009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venir Heavy"/>
                <a:cs typeface="Avenir Heavy"/>
              </a:rPr>
              <a:t>Readiness Reviews @ 12 </a:t>
            </a:r>
            <a:r>
              <a:rPr lang="en-US" sz="3600" dirty="0" err="1">
                <a:ln>
                  <a:prstDash val="solid"/>
                </a:ln>
                <a:solidFill>
                  <a:srgbClr val="00009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venir Heavy"/>
                <a:cs typeface="Avenir Heavy"/>
              </a:rPr>
              <a:t>GeV</a:t>
            </a:r>
            <a:endParaRPr lang="en-US" sz="3600" dirty="0">
              <a:ln>
                <a:prstDash val="solid"/>
              </a:ln>
              <a:solidFill>
                <a:srgbClr val="00009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venir Heavy"/>
              <a:cs typeface="Avenir Heavy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6413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 smtClean="0"/>
          </a:p>
          <a:p>
            <a:pPr marL="285750" indent="-285750">
              <a:buFont typeface="Arial"/>
              <a:buChar char="•"/>
            </a:pPr>
            <a:endParaRPr lang="en-US" sz="1000" dirty="0"/>
          </a:p>
          <a:p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62000"/>
            <a:ext cx="9144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Lucida Grande"/>
              <a:buChar char="-"/>
            </a:pPr>
            <a:r>
              <a:rPr lang="en-US" sz="2000" dirty="0" smtClean="0">
                <a:solidFill>
                  <a:srgbClr val="FF6600"/>
                </a:solidFill>
                <a:latin typeface="Avenir Book"/>
                <a:cs typeface="Avenir Book"/>
              </a:rPr>
              <a:t>2012</a:t>
            </a:r>
            <a:r>
              <a:rPr lang="en-US" sz="2000" dirty="0">
                <a:solidFill>
                  <a:srgbClr val="FF6600"/>
                </a:solidFill>
                <a:latin typeface="Avenir Book"/>
                <a:cs typeface="Avenir Book"/>
              </a:rPr>
              <a:t>-11-06   </a:t>
            </a:r>
            <a:r>
              <a:rPr lang="en-US" sz="2000" dirty="0" smtClean="0">
                <a:solidFill>
                  <a:srgbClr val="000090"/>
                </a:solidFill>
                <a:latin typeface="Avenir Book"/>
                <a:cs typeface="Avenir Book"/>
              </a:rPr>
              <a:t>Hall </a:t>
            </a:r>
            <a:r>
              <a:rPr lang="en-US" sz="2000" dirty="0">
                <a:solidFill>
                  <a:srgbClr val="000090"/>
                </a:solidFill>
                <a:latin typeface="Avenir Book"/>
                <a:cs typeface="Avenir Book"/>
              </a:rPr>
              <a:t>D Solenoid Cool-down Commissioning </a:t>
            </a:r>
            <a:r>
              <a:rPr lang="en-US" sz="2000" dirty="0" smtClean="0">
                <a:solidFill>
                  <a:srgbClr val="000090"/>
                </a:solidFill>
                <a:latin typeface="Avenir Book"/>
                <a:cs typeface="Avenir Book"/>
              </a:rPr>
              <a:t>Review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000" dirty="0">
                <a:solidFill>
                  <a:srgbClr val="FF6600"/>
                </a:solidFill>
                <a:latin typeface="Avenir Book"/>
                <a:cs typeface="Avenir Book"/>
              </a:rPr>
              <a:t>2013-01-09   </a:t>
            </a:r>
            <a:r>
              <a:rPr lang="en-US" sz="2000" dirty="0">
                <a:solidFill>
                  <a:srgbClr val="000090"/>
                </a:solidFill>
                <a:latin typeface="Avenir Book"/>
                <a:cs typeface="Avenir Book"/>
              </a:rPr>
              <a:t>Hall D Solenoid Power-up Commissioning </a:t>
            </a:r>
            <a:r>
              <a:rPr lang="en-US" sz="2000" dirty="0" smtClean="0">
                <a:solidFill>
                  <a:srgbClr val="000090"/>
                </a:solidFill>
                <a:latin typeface="Avenir Book"/>
                <a:cs typeface="Avenir Book"/>
              </a:rPr>
              <a:t>Review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000" dirty="0">
                <a:solidFill>
                  <a:srgbClr val="FF6600"/>
                </a:solidFill>
                <a:latin typeface="Avenir Book"/>
                <a:cs typeface="Avenir Book"/>
              </a:rPr>
              <a:t>2013-07-18   </a:t>
            </a:r>
            <a:r>
              <a:rPr lang="en-US" sz="2000" dirty="0">
                <a:solidFill>
                  <a:srgbClr val="000090"/>
                </a:solidFill>
                <a:latin typeface="Avenir Book"/>
                <a:cs typeface="Avenir Book"/>
              </a:rPr>
              <a:t>Hall D Solenoid 1</a:t>
            </a:r>
            <a:r>
              <a:rPr lang="en-US" sz="2000" baseline="30000" dirty="0">
                <a:solidFill>
                  <a:srgbClr val="000090"/>
                </a:solidFill>
                <a:latin typeface="Avenir Book"/>
                <a:cs typeface="Avenir Book"/>
              </a:rPr>
              <a:t>st</a:t>
            </a:r>
            <a:r>
              <a:rPr lang="en-US" sz="2000" dirty="0">
                <a:solidFill>
                  <a:srgbClr val="000090"/>
                </a:solidFill>
                <a:latin typeface="Avenir Book"/>
                <a:cs typeface="Avenir Book"/>
              </a:rPr>
              <a:t> Quench Analysis </a:t>
            </a:r>
            <a:r>
              <a:rPr lang="en-US" sz="2000" dirty="0" smtClean="0">
                <a:solidFill>
                  <a:srgbClr val="000090"/>
                </a:solidFill>
                <a:latin typeface="Avenir Book"/>
                <a:cs typeface="Avenir Book"/>
              </a:rPr>
              <a:t>Review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000" dirty="0">
                <a:solidFill>
                  <a:srgbClr val="FF6600"/>
                </a:solidFill>
                <a:latin typeface="Avenir Book"/>
                <a:cs typeface="Avenir Book"/>
              </a:rPr>
              <a:t>2013-12-03   </a:t>
            </a:r>
            <a:r>
              <a:rPr lang="en-US" sz="2000" dirty="0">
                <a:solidFill>
                  <a:srgbClr val="000090"/>
                </a:solidFill>
                <a:latin typeface="Avenir Book"/>
                <a:cs typeface="Avenir Book"/>
              </a:rPr>
              <a:t>Hall D Tagger Magnet Mapping </a:t>
            </a:r>
            <a:r>
              <a:rPr lang="en-US" sz="2000" dirty="0" smtClean="0">
                <a:solidFill>
                  <a:srgbClr val="000090"/>
                </a:solidFill>
                <a:latin typeface="Avenir Book"/>
                <a:cs typeface="Avenir Book"/>
              </a:rPr>
              <a:t>Review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000" dirty="0">
                <a:solidFill>
                  <a:srgbClr val="FF6600"/>
                </a:solidFill>
                <a:latin typeface="Avenir Book"/>
                <a:cs typeface="Avenir Book"/>
              </a:rPr>
              <a:t>2013-12-09   </a:t>
            </a:r>
            <a:r>
              <a:rPr lang="en-US" sz="2000" dirty="0" smtClean="0">
                <a:solidFill>
                  <a:srgbClr val="000090"/>
                </a:solidFill>
                <a:latin typeface="Avenir Book"/>
                <a:cs typeface="Avenir Book"/>
              </a:rPr>
              <a:t>HRSs (</a:t>
            </a:r>
            <a:r>
              <a:rPr lang="en-US" sz="2000" dirty="0">
                <a:solidFill>
                  <a:srgbClr val="000090"/>
                </a:solidFill>
                <a:latin typeface="Avenir Book"/>
                <a:cs typeface="Avenir Book"/>
              </a:rPr>
              <a:t>Hall A</a:t>
            </a:r>
            <a:r>
              <a:rPr lang="en-US" sz="2000" dirty="0" smtClean="0">
                <a:solidFill>
                  <a:srgbClr val="000090"/>
                </a:solidFill>
                <a:latin typeface="Avenir Book"/>
                <a:cs typeface="Avenir Book"/>
              </a:rPr>
              <a:t>)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000" dirty="0" smtClean="0">
                <a:solidFill>
                  <a:srgbClr val="FF6600"/>
                </a:solidFill>
                <a:latin typeface="Avenir Book"/>
                <a:cs typeface="Avenir Book"/>
              </a:rPr>
              <a:t>2014-09-18   </a:t>
            </a:r>
            <a:r>
              <a:rPr lang="en-US" sz="2000" dirty="0">
                <a:solidFill>
                  <a:srgbClr val="000090"/>
                </a:solidFill>
                <a:latin typeface="Avenir Book"/>
                <a:cs typeface="Avenir Book"/>
              </a:rPr>
              <a:t>DVCS/</a:t>
            </a:r>
            <a:r>
              <a:rPr lang="en-US" sz="2000" dirty="0" err="1">
                <a:solidFill>
                  <a:srgbClr val="000090"/>
                </a:solidFill>
                <a:latin typeface="Avenir Book"/>
                <a:cs typeface="Avenir Book"/>
              </a:rPr>
              <a:t>GMp</a:t>
            </a:r>
            <a:r>
              <a:rPr lang="en-US" sz="2000" dirty="0">
                <a:solidFill>
                  <a:srgbClr val="000090"/>
                </a:solidFill>
                <a:latin typeface="Avenir Book"/>
                <a:cs typeface="Avenir Book"/>
              </a:rPr>
              <a:t> Experiment Readiness Review (Hall A</a:t>
            </a:r>
            <a:r>
              <a:rPr lang="en-US" sz="2000" dirty="0" smtClean="0">
                <a:solidFill>
                  <a:srgbClr val="000090"/>
                </a:solidFill>
                <a:latin typeface="Avenir Book"/>
                <a:cs typeface="Avenir Book"/>
              </a:rPr>
              <a:t>)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000" dirty="0">
                <a:solidFill>
                  <a:srgbClr val="FF6600"/>
                </a:solidFill>
                <a:latin typeface="Avenir Book"/>
                <a:cs typeface="Avenir Book"/>
              </a:rPr>
              <a:t>2014-05-08   </a:t>
            </a:r>
            <a:r>
              <a:rPr lang="en-US" sz="2000" dirty="0">
                <a:solidFill>
                  <a:srgbClr val="000090"/>
                </a:solidFill>
                <a:latin typeface="Avenir Book"/>
                <a:cs typeface="Avenir Book"/>
              </a:rPr>
              <a:t>Hall D Hydrogen Target Safety </a:t>
            </a:r>
            <a:r>
              <a:rPr lang="en-US" sz="2000" dirty="0" smtClean="0">
                <a:solidFill>
                  <a:srgbClr val="000090"/>
                </a:solidFill>
                <a:latin typeface="Avenir Book"/>
                <a:cs typeface="Avenir Book"/>
              </a:rPr>
              <a:t>Review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000" dirty="0">
                <a:solidFill>
                  <a:srgbClr val="FF6600"/>
                </a:solidFill>
                <a:latin typeface="Avenir Book"/>
                <a:cs typeface="Avenir Book"/>
              </a:rPr>
              <a:t>2014-07-01   </a:t>
            </a:r>
            <a:r>
              <a:rPr lang="en-US" sz="2000" dirty="0" err="1">
                <a:solidFill>
                  <a:srgbClr val="000090"/>
                </a:solidFill>
                <a:latin typeface="Avenir Book"/>
                <a:cs typeface="Avenir Book"/>
              </a:rPr>
              <a:t>GlueX</a:t>
            </a:r>
            <a:r>
              <a:rPr lang="en-US" sz="2000" dirty="0">
                <a:solidFill>
                  <a:srgbClr val="000090"/>
                </a:solidFill>
                <a:latin typeface="Avenir Book"/>
                <a:cs typeface="Avenir Book"/>
              </a:rPr>
              <a:t> Experiment Readiness Review (Hall D</a:t>
            </a:r>
            <a:r>
              <a:rPr lang="en-US" sz="2000" dirty="0" smtClean="0">
                <a:solidFill>
                  <a:srgbClr val="000090"/>
                </a:solidFill>
                <a:latin typeface="Avenir Book"/>
                <a:cs typeface="Avenir Book"/>
              </a:rPr>
              <a:t>)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000" dirty="0">
                <a:solidFill>
                  <a:srgbClr val="FF6600"/>
                </a:solidFill>
                <a:latin typeface="Avenir Book"/>
                <a:cs typeface="Avenir Book"/>
              </a:rPr>
              <a:t>2014-07-10   </a:t>
            </a:r>
            <a:r>
              <a:rPr lang="en-US" sz="2000" dirty="0">
                <a:solidFill>
                  <a:srgbClr val="000090"/>
                </a:solidFill>
                <a:latin typeface="Avenir Book"/>
                <a:cs typeface="Avenir Book"/>
              </a:rPr>
              <a:t>HPS Experiment Readiness Review (Hall B</a:t>
            </a:r>
            <a:r>
              <a:rPr lang="en-US" sz="2000" dirty="0" smtClean="0">
                <a:solidFill>
                  <a:srgbClr val="000090"/>
                </a:solidFill>
                <a:latin typeface="Avenir Book"/>
                <a:cs typeface="Avenir Book"/>
              </a:rPr>
              <a:t>)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000" dirty="0">
                <a:solidFill>
                  <a:srgbClr val="FF6600"/>
                </a:solidFill>
                <a:latin typeface="Avenir Book"/>
                <a:cs typeface="Avenir Book"/>
              </a:rPr>
              <a:t>2014-08-08   </a:t>
            </a:r>
            <a:r>
              <a:rPr lang="en-US" sz="2000" dirty="0">
                <a:solidFill>
                  <a:srgbClr val="000090"/>
                </a:solidFill>
                <a:latin typeface="Avenir Book"/>
                <a:cs typeface="Avenir Book"/>
              </a:rPr>
              <a:t>Hall D Photon Beam Commissioning Review </a:t>
            </a:r>
            <a:endParaRPr lang="en-US" sz="2000" dirty="0" smtClean="0">
              <a:solidFill>
                <a:srgbClr val="000090"/>
              </a:solidFill>
              <a:latin typeface="Avenir Book"/>
              <a:cs typeface="Avenir Book"/>
            </a:endParaRPr>
          </a:p>
          <a:p>
            <a:pPr marL="800100" lvl="1" indent="-342900">
              <a:buFont typeface="Lucida Grande"/>
              <a:buChar char="-"/>
            </a:pPr>
            <a:r>
              <a:rPr lang="en-US" sz="2000" dirty="0">
                <a:solidFill>
                  <a:srgbClr val="FF6600"/>
                </a:solidFill>
                <a:latin typeface="Avenir Book"/>
                <a:cs typeface="Avenir Book"/>
              </a:rPr>
              <a:t>2015-01-21   </a:t>
            </a:r>
            <a:r>
              <a:rPr lang="en-US" sz="2000" dirty="0">
                <a:solidFill>
                  <a:srgbClr val="000090"/>
                </a:solidFill>
                <a:latin typeface="Avenir Book"/>
                <a:cs typeface="Avenir Book"/>
              </a:rPr>
              <a:t>Hall C SHMS Q1 Magnet Readiness </a:t>
            </a:r>
            <a:r>
              <a:rPr lang="en-US" sz="2000" dirty="0" smtClean="0">
                <a:solidFill>
                  <a:srgbClr val="000090"/>
                </a:solidFill>
                <a:latin typeface="Avenir Book"/>
                <a:cs typeface="Avenir Book"/>
              </a:rPr>
              <a:t>Review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000" dirty="0">
                <a:solidFill>
                  <a:srgbClr val="FF6600"/>
                </a:solidFill>
                <a:latin typeface="Avenir Book"/>
                <a:cs typeface="Avenir Book"/>
              </a:rPr>
              <a:t>2015-03-24   </a:t>
            </a:r>
            <a:r>
              <a:rPr lang="en-US" sz="2000" dirty="0">
                <a:solidFill>
                  <a:srgbClr val="000090"/>
                </a:solidFill>
                <a:latin typeface="Avenir Book"/>
                <a:cs typeface="Avenir Book"/>
              </a:rPr>
              <a:t>Hall C SHMS HB Magnet Readiness Review </a:t>
            </a:r>
            <a:endParaRPr lang="en-US" sz="2400" dirty="0" smtClean="0">
              <a:solidFill>
                <a:srgbClr val="00AA00"/>
              </a:solidFill>
              <a:latin typeface="Avenir Book"/>
              <a:cs typeface="Avenir Book"/>
            </a:endParaRPr>
          </a:p>
          <a:p>
            <a:pPr marL="800100" lvl="1" indent="-342900" defTabSz="457200">
              <a:buFont typeface="Lucida Grande"/>
              <a:buChar char="-"/>
              <a:defRPr/>
            </a:pPr>
            <a:r>
              <a:rPr lang="en-US" sz="2000" dirty="0">
                <a:solidFill>
                  <a:srgbClr val="FF6600"/>
                </a:solidFill>
                <a:latin typeface="Avenir Book"/>
                <a:cs typeface="Avenir Book"/>
              </a:rPr>
              <a:t>2015-07-14   </a:t>
            </a:r>
            <a:r>
              <a:rPr lang="en-US" sz="2000" dirty="0">
                <a:solidFill>
                  <a:srgbClr val="000090"/>
                </a:solidFill>
                <a:latin typeface="Avenir Book"/>
                <a:cs typeface="Avenir Book"/>
              </a:rPr>
              <a:t>Hall D Solenoid 2</a:t>
            </a:r>
            <a:r>
              <a:rPr lang="en-US" sz="2000" baseline="30000" dirty="0">
                <a:solidFill>
                  <a:srgbClr val="000090"/>
                </a:solidFill>
                <a:latin typeface="Avenir Book"/>
                <a:cs typeface="Avenir Book"/>
              </a:rPr>
              <a:t>nd</a:t>
            </a:r>
            <a:r>
              <a:rPr lang="en-US" sz="2000" dirty="0">
                <a:solidFill>
                  <a:srgbClr val="000090"/>
                </a:solidFill>
                <a:latin typeface="Avenir Book"/>
                <a:cs typeface="Avenir Book"/>
              </a:rPr>
              <a:t> Quench </a:t>
            </a:r>
            <a:r>
              <a:rPr lang="en-US" sz="2000" dirty="0" smtClean="0">
                <a:solidFill>
                  <a:srgbClr val="000090"/>
                </a:solidFill>
                <a:latin typeface="Avenir Book"/>
                <a:cs typeface="Avenir Book"/>
              </a:rPr>
              <a:t>Review</a:t>
            </a:r>
            <a:endParaRPr lang="en-US" sz="2400" dirty="0">
              <a:solidFill>
                <a:srgbClr val="FF0000"/>
              </a:solidFill>
              <a:latin typeface="Avenir Book"/>
              <a:cs typeface="Avenir Book"/>
            </a:endParaRPr>
          </a:p>
          <a:p>
            <a:pPr marL="800100" lvl="1" indent="-342900">
              <a:buFont typeface="Lucida Grande"/>
              <a:buChar char="-"/>
            </a:pPr>
            <a:r>
              <a:rPr lang="en-US" sz="2000" dirty="0">
                <a:solidFill>
                  <a:srgbClr val="FF6600"/>
                </a:solidFill>
                <a:latin typeface="Avenir Book"/>
                <a:cs typeface="Avenir Book"/>
              </a:rPr>
              <a:t>2015-</a:t>
            </a:r>
            <a:r>
              <a:rPr lang="en-US" sz="2000" dirty="0" smtClean="0">
                <a:solidFill>
                  <a:srgbClr val="FF6600"/>
                </a:solidFill>
                <a:latin typeface="Avenir Book"/>
                <a:cs typeface="Avenir Book"/>
              </a:rPr>
              <a:t>08-18   </a:t>
            </a:r>
            <a:r>
              <a:rPr lang="en-US" sz="2000" dirty="0" smtClean="0">
                <a:solidFill>
                  <a:srgbClr val="000090"/>
                </a:solidFill>
                <a:latin typeface="Avenir Book"/>
                <a:cs typeface="Avenir Book"/>
              </a:rPr>
              <a:t>Bubble Chamber Readiness </a:t>
            </a:r>
            <a:r>
              <a:rPr lang="en-US" sz="2000" dirty="0">
                <a:solidFill>
                  <a:srgbClr val="000090"/>
                </a:solidFill>
                <a:latin typeface="Avenir Book"/>
                <a:cs typeface="Avenir Book"/>
              </a:rPr>
              <a:t>Review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000" dirty="0">
                <a:solidFill>
                  <a:srgbClr val="FF6600"/>
                </a:solidFill>
                <a:latin typeface="Avenir Book"/>
                <a:cs typeface="Avenir Book"/>
              </a:rPr>
              <a:t>2015-</a:t>
            </a:r>
            <a:r>
              <a:rPr lang="en-US" sz="2000" dirty="0" smtClean="0">
                <a:solidFill>
                  <a:srgbClr val="FF6600"/>
                </a:solidFill>
                <a:latin typeface="Avenir Book"/>
                <a:cs typeface="Avenir Book"/>
              </a:rPr>
              <a:t>09-15   </a:t>
            </a:r>
            <a:r>
              <a:rPr lang="en-US" sz="2000" dirty="0">
                <a:solidFill>
                  <a:srgbClr val="000090"/>
                </a:solidFill>
                <a:latin typeface="Avenir Book"/>
                <a:cs typeface="Avenir Book"/>
              </a:rPr>
              <a:t>Tritium Target Readiness Review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000" dirty="0">
                <a:solidFill>
                  <a:srgbClr val="FF6600"/>
                </a:solidFill>
                <a:latin typeface="Avenir Book"/>
                <a:cs typeface="Avenir Book"/>
              </a:rPr>
              <a:t>2015-11-12   </a:t>
            </a:r>
            <a:r>
              <a:rPr lang="en-US" sz="2000" dirty="0" err="1">
                <a:solidFill>
                  <a:srgbClr val="000090"/>
                </a:solidFill>
                <a:latin typeface="Avenir Book"/>
                <a:cs typeface="Avenir Book"/>
              </a:rPr>
              <a:t>Prad</a:t>
            </a:r>
            <a:r>
              <a:rPr lang="en-US" sz="2000" dirty="0">
                <a:solidFill>
                  <a:srgbClr val="000090"/>
                </a:solidFill>
                <a:latin typeface="Avenir Book"/>
                <a:cs typeface="Avenir Book"/>
              </a:rPr>
              <a:t> Readiness Review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000" dirty="0">
                <a:solidFill>
                  <a:srgbClr val="FF6600"/>
                </a:solidFill>
                <a:latin typeface="Avenir Book"/>
                <a:cs typeface="Avenir Book"/>
              </a:rPr>
              <a:t>2015-12-07   </a:t>
            </a:r>
            <a:r>
              <a:rPr lang="en-US" sz="2000" dirty="0" err="1">
                <a:solidFill>
                  <a:srgbClr val="000090"/>
                </a:solidFill>
                <a:latin typeface="Avenir Book"/>
                <a:cs typeface="Avenir Book"/>
              </a:rPr>
              <a:t>Darklight</a:t>
            </a:r>
            <a:r>
              <a:rPr lang="en-US" sz="2000" dirty="0">
                <a:solidFill>
                  <a:srgbClr val="000090"/>
                </a:solidFill>
                <a:latin typeface="Avenir Book"/>
                <a:cs typeface="Avenir Book"/>
              </a:rPr>
              <a:t> Readiness </a:t>
            </a:r>
            <a:r>
              <a:rPr lang="en-US" sz="2000" dirty="0" smtClean="0">
                <a:solidFill>
                  <a:srgbClr val="000090"/>
                </a:solidFill>
                <a:latin typeface="Avenir Book"/>
                <a:cs typeface="Avenir Book"/>
              </a:rPr>
              <a:t>Review</a:t>
            </a:r>
            <a:endParaRPr lang="en-US" sz="2000" dirty="0">
              <a:solidFill>
                <a:srgbClr val="00009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6646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875"/>
            <a:ext cx="9144000" cy="7778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0" dirty="0" smtClean="0">
                <a:ln>
                  <a:prstDash val="solid"/>
                </a:ln>
                <a:solidFill>
                  <a:srgbClr val="00009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venir Heavy"/>
                <a:cs typeface="Avenir Heavy"/>
              </a:rPr>
              <a:t>Readiness Review Process – Flow Chart</a:t>
            </a:r>
            <a:endParaRPr lang="en-US" sz="3600" b="0" dirty="0">
              <a:ln>
                <a:prstDash val="solid"/>
              </a:ln>
              <a:solidFill>
                <a:srgbClr val="00009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venir Heavy"/>
              <a:cs typeface="Avenir Heavy"/>
            </a:endParaRPr>
          </a:p>
        </p:txBody>
      </p:sp>
      <p:sp>
        <p:nvSpPr>
          <p:cNvPr id="335" name="TextBox 334"/>
          <p:cNvSpPr txBox="1"/>
          <p:nvPr/>
        </p:nvSpPr>
        <p:spPr>
          <a:xfrm>
            <a:off x="381000" y="38862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6" name="TextBox 335"/>
          <p:cNvSpPr txBox="1"/>
          <p:nvPr/>
        </p:nvSpPr>
        <p:spPr>
          <a:xfrm>
            <a:off x="381000" y="9906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2353" y="648447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2EB0E8-028E-304A-84A3-E1ABDC65C30C}" type="slidenum">
              <a:rPr lang="en-US" b="1" smtClean="0">
                <a:solidFill>
                  <a:srgbClr val="FFFFFF"/>
                </a:solidFill>
              </a:rPr>
              <a:t>4</a:t>
            </a:fld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288" y="5803900"/>
            <a:ext cx="36703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DECOMMISSIONING</a:t>
            </a:r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277813" y="782638"/>
            <a:ext cx="8783637" cy="808037"/>
            <a:chOff x="278324" y="783385"/>
            <a:chExt cx="8783072" cy="807044"/>
          </a:xfrm>
        </p:grpSpPr>
        <p:sp>
          <p:nvSpPr>
            <p:cNvPr id="8" name="TextBox 7"/>
            <p:cNvSpPr txBox="1"/>
            <p:nvPr/>
          </p:nvSpPr>
          <p:spPr>
            <a:xfrm>
              <a:off x="5645316" y="851563"/>
              <a:ext cx="3416080" cy="7388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108000" indent="-108000" eaLnBrk="1" fontAlgn="auto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1400" b="1" kern="0" dirty="0">
                  <a:solidFill>
                    <a:sysClr val="windowText" lastClr="000000"/>
                  </a:solidFill>
                  <a:latin typeface="Avenir Heavy"/>
                  <a:cs typeface="Avenir Heavy"/>
                </a:rPr>
                <a:t>Submitting Proposals</a:t>
              </a:r>
            </a:p>
            <a:p>
              <a:pPr marL="108000" indent="-108000" eaLnBrk="1" fontAlgn="auto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1400" b="1" kern="0" dirty="0">
                  <a:solidFill>
                    <a:sysClr val="windowText" lastClr="000000"/>
                  </a:solidFill>
                  <a:latin typeface="Avenir Heavy"/>
                  <a:cs typeface="Avenir Heavy"/>
                </a:rPr>
                <a:t>TAC &amp; PAC Process</a:t>
              </a:r>
            </a:p>
            <a:p>
              <a:pPr marL="108000" indent="-108000" eaLnBrk="1" fontAlgn="auto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1400" b="1" kern="0" dirty="0">
                  <a:solidFill>
                    <a:sysClr val="windowText" lastClr="000000"/>
                  </a:solidFill>
                  <a:latin typeface="Avenir Heavy"/>
                  <a:cs typeface="Avenir Heavy"/>
                </a:rPr>
                <a:t>Director’s Decision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78324" y="783385"/>
              <a:ext cx="4122988" cy="674373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8324" y="883274"/>
              <a:ext cx="4122472" cy="3995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PROPOSAL PHASE</a:t>
              </a:r>
            </a:p>
          </p:txBody>
        </p:sp>
      </p:grp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277813" y="1374775"/>
            <a:ext cx="8655050" cy="862013"/>
            <a:chOff x="278324" y="1416616"/>
            <a:chExt cx="8654049" cy="862313"/>
          </a:xfrm>
        </p:grpSpPr>
        <p:sp>
          <p:nvSpPr>
            <p:cNvPr id="12" name="Rectangle 11"/>
            <p:cNvSpPr/>
            <p:nvPr/>
          </p:nvSpPr>
          <p:spPr>
            <a:xfrm>
              <a:off x="278325" y="1622343"/>
              <a:ext cx="4122986" cy="656586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8324" y="1762811"/>
              <a:ext cx="4122260" cy="4001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PRELIM. PLANNING PHASE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45040" y="1713582"/>
              <a:ext cx="3287333" cy="52405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>
              <a:spAutoFit/>
            </a:bodyPr>
            <a:lstStyle/>
            <a:p>
              <a:pPr marL="108000" indent="-108000" eaLnBrk="1" fontAlgn="auto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1400" b="1" kern="0" dirty="0">
                  <a:solidFill>
                    <a:srgbClr val="0033CC"/>
                  </a:solidFill>
                  <a:latin typeface="Avenir Heavy"/>
                  <a:cs typeface="Avenir Heavy"/>
                </a:rPr>
                <a:t>Exp. Description and Requirements</a:t>
              </a:r>
            </a:p>
            <a:p>
              <a:pPr marL="108000" indent="-108000" eaLnBrk="1" fontAlgn="auto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1400" b="1" kern="0" dirty="0">
                  <a:solidFill>
                    <a:srgbClr val="0033CC"/>
                  </a:solidFill>
                  <a:latin typeface="Avenir Heavy"/>
                  <a:cs typeface="Avenir Heavy"/>
                </a:rPr>
                <a:t>Exp. Readiness Review Calendar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46595" y="1416616"/>
              <a:ext cx="390480" cy="3700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  <a:latin typeface="Arial" pitchFamily="34" charset="0"/>
                  <a:ea typeface="Wingdings"/>
                  <a:cs typeface="Arial" pitchFamily="34" charset="0"/>
                  <a:sym typeface="Wingdings"/>
                </a:rPr>
                <a:t></a:t>
              </a:r>
              <a:endParaRPr lang="en-US" sz="18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50"/>
          <p:cNvGrpSpPr>
            <a:grpSpLocks/>
          </p:cNvGrpSpPr>
          <p:nvPr/>
        </p:nvGrpSpPr>
        <p:grpSpPr bwMode="auto">
          <a:xfrm>
            <a:off x="277813" y="2147888"/>
            <a:ext cx="8866187" cy="969962"/>
            <a:chOff x="278324" y="2131807"/>
            <a:chExt cx="8865676" cy="969628"/>
          </a:xfrm>
        </p:grpSpPr>
        <p:grpSp>
          <p:nvGrpSpPr>
            <p:cNvPr id="17" name="Group 32"/>
            <p:cNvGrpSpPr>
              <a:grpSpLocks/>
            </p:cNvGrpSpPr>
            <p:nvPr/>
          </p:nvGrpSpPr>
          <p:grpSpPr bwMode="auto">
            <a:xfrm>
              <a:off x="278324" y="2368271"/>
              <a:ext cx="4122987" cy="684000"/>
              <a:chOff x="278324" y="2351470"/>
              <a:chExt cx="4122987" cy="6840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78324" y="2351470"/>
                <a:ext cx="4122987" cy="684000"/>
              </a:xfrm>
              <a:prstGeom prst="rect">
                <a:avLst/>
              </a:prstGeom>
              <a:gradFill rotWithShape="1">
                <a:gsLst>
                  <a:gs pos="0">
                    <a:srgbClr val="9BBB59">
                      <a:tint val="100000"/>
                      <a:shade val="100000"/>
                      <a:satMod val="130000"/>
                    </a:srgbClr>
                  </a:gs>
                  <a:gs pos="100000">
                    <a:srgbClr val="9BBB59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22771" y="2502223"/>
                <a:ext cx="4078052" cy="3999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DESIGN PHASE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159403" y="2131807"/>
              <a:ext cx="390502" cy="3697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  <a:latin typeface="Arial" pitchFamily="34" charset="0"/>
                  <a:ea typeface="Wingdings"/>
                  <a:cs typeface="Arial" pitchFamily="34" charset="0"/>
                  <a:sym typeface="Wingdings"/>
                </a:rPr>
                <a:t></a:t>
              </a:r>
              <a:endParaRPr lang="en-US" sz="18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45352" y="2363502"/>
              <a:ext cx="3498648" cy="73793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marL="108000" indent="-108000" eaLnBrk="1" fontAlgn="auto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1400" b="1" kern="0" dirty="0">
                  <a:solidFill>
                    <a:sysClr val="windowText" lastClr="000000"/>
                  </a:solidFill>
                  <a:latin typeface="Avenir Heavy"/>
                  <a:cs typeface="Avenir Heavy"/>
                </a:rPr>
                <a:t>PESAD, specific equipment reviews</a:t>
              </a:r>
            </a:p>
            <a:p>
              <a:pPr marL="108000" indent="-108000" eaLnBrk="1" fontAlgn="auto" hangingPunct="1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1400" b="1" kern="0" dirty="0">
                  <a:solidFill>
                    <a:sysClr val="windowText" lastClr="000000"/>
                  </a:solidFill>
                  <a:latin typeface="Avenir Heavy"/>
                  <a:cs typeface="Avenir Heavy"/>
                </a:rPr>
                <a:t>Complete Conceptual Designs &amp;   “1</a:t>
              </a:r>
              <a:r>
                <a:rPr lang="en-US" sz="1400" b="1" kern="0" baseline="30000" dirty="0">
                  <a:solidFill>
                    <a:sysClr val="windowText" lastClr="000000"/>
                  </a:solidFill>
                  <a:latin typeface="Avenir Heavy"/>
                  <a:cs typeface="Avenir Heavy"/>
                </a:rPr>
                <a:t>st</a:t>
              </a:r>
              <a:r>
                <a:rPr lang="en-US" sz="1400" b="1" kern="0" dirty="0">
                  <a:solidFill>
                    <a:sysClr val="windowText" lastClr="000000"/>
                  </a:solidFill>
                  <a:latin typeface="Avenir Heavy"/>
                  <a:cs typeface="Avenir Heavy"/>
                </a:rPr>
                <a:t>” Readiness Review</a:t>
              </a:r>
            </a:p>
          </p:txBody>
        </p:sp>
      </p:grpSp>
      <p:grpSp>
        <p:nvGrpSpPr>
          <p:cNvPr id="22" name="Group 56"/>
          <p:cNvGrpSpPr>
            <a:grpSpLocks/>
          </p:cNvGrpSpPr>
          <p:nvPr/>
        </p:nvGrpSpPr>
        <p:grpSpPr bwMode="auto">
          <a:xfrm>
            <a:off x="246063" y="2970213"/>
            <a:ext cx="8686800" cy="957262"/>
            <a:chOff x="245544" y="2970834"/>
            <a:chExt cx="8686828" cy="955944"/>
          </a:xfrm>
        </p:grpSpPr>
        <p:sp>
          <p:nvSpPr>
            <p:cNvPr id="23" name="TextBox 22"/>
            <p:cNvSpPr txBox="1"/>
            <p:nvPr/>
          </p:nvSpPr>
          <p:spPr>
            <a:xfrm>
              <a:off x="2164837" y="2970834"/>
              <a:ext cx="390526" cy="3693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  <a:latin typeface="Arial" pitchFamily="34" charset="0"/>
                  <a:ea typeface="Wingdings"/>
                  <a:cs typeface="Arial" pitchFamily="34" charset="0"/>
                  <a:sym typeface="Wingdings"/>
                </a:rPr>
                <a:t></a:t>
              </a:r>
              <a:endParaRPr lang="en-US" sz="18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4" name="Group 69"/>
            <p:cNvGrpSpPr>
              <a:grpSpLocks/>
            </p:cNvGrpSpPr>
            <p:nvPr/>
          </p:nvGrpSpPr>
          <p:grpSpPr bwMode="auto">
            <a:xfrm>
              <a:off x="245544" y="3188114"/>
              <a:ext cx="8686828" cy="738664"/>
              <a:chOff x="245544" y="3188114"/>
              <a:chExt cx="8686828" cy="738664"/>
            </a:xfrm>
          </p:grpSpPr>
          <p:grpSp>
            <p:nvGrpSpPr>
              <p:cNvPr id="25" name="Group 34"/>
              <p:cNvGrpSpPr>
                <a:grpSpLocks/>
              </p:cNvGrpSpPr>
              <p:nvPr/>
            </p:nvGrpSpPr>
            <p:grpSpPr bwMode="auto">
              <a:xfrm>
                <a:off x="245544" y="3235249"/>
                <a:ext cx="4155768" cy="684000"/>
                <a:chOff x="245544" y="3183061"/>
                <a:chExt cx="4155768" cy="684000"/>
              </a:xfrm>
            </p:grpSpPr>
            <p:sp>
              <p:nvSpPr>
                <p:cNvPr id="27" name="Rectangle 12"/>
                <p:cNvSpPr/>
                <p:nvPr/>
              </p:nvSpPr>
              <p:spPr>
                <a:xfrm>
                  <a:off x="276989" y="3183061"/>
                  <a:ext cx="4124323" cy="684000"/>
                </a:xfrm>
                <a:prstGeom prst="rect">
                  <a:avLst/>
                </a:prstGeom>
                <a:gradFill rotWithShape="1">
                  <a:gsLst>
                    <a:gs pos="0">
                      <a:srgbClr val="9BBB59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9BBB59">
                        <a:tint val="50000"/>
                        <a:shade val="100000"/>
                        <a:satMod val="350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" lastClr="FFFF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245544" y="3333998"/>
                  <a:ext cx="4125925" cy="399499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kern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CONSTRUCTION PHASE</a:t>
                  </a: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5644648" y="3188021"/>
                <a:ext cx="3287724" cy="738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108000" indent="-10800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•"/>
                  <a:defRPr/>
                </a:pPr>
                <a:r>
                  <a:rPr lang="en-US" sz="1400" b="1" kern="0" dirty="0">
                    <a:solidFill>
                      <a:sysClr val="windowText" lastClr="000000"/>
                    </a:solidFill>
                    <a:latin typeface="Avenir Heavy"/>
                    <a:cs typeface="Avenir Heavy"/>
                  </a:rPr>
                  <a:t>Fabrication of the equipment</a:t>
                </a:r>
              </a:p>
              <a:p>
                <a:pPr marL="108000" indent="-10800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•"/>
                  <a:defRPr/>
                </a:pPr>
                <a:r>
                  <a:rPr lang="en-US" sz="1400" b="1" kern="0" dirty="0">
                    <a:solidFill>
                      <a:sysClr val="windowText" lastClr="000000"/>
                    </a:solidFill>
                    <a:latin typeface="Avenir Heavy"/>
                    <a:cs typeface="Avenir Heavy"/>
                  </a:rPr>
                  <a:t>Test of the individual elements of the equipment (OSP/TOSP)</a:t>
                </a:r>
              </a:p>
            </p:txBody>
          </p:sp>
        </p:grpSp>
      </p:grpSp>
      <p:grpSp>
        <p:nvGrpSpPr>
          <p:cNvPr id="29" name="Group 64"/>
          <p:cNvGrpSpPr>
            <a:grpSpLocks/>
          </p:cNvGrpSpPr>
          <p:nvPr/>
        </p:nvGrpSpPr>
        <p:grpSpPr bwMode="auto">
          <a:xfrm>
            <a:off x="279400" y="3878263"/>
            <a:ext cx="4121150" cy="917575"/>
            <a:chOff x="279382" y="3877696"/>
            <a:chExt cx="4121930" cy="917958"/>
          </a:xfrm>
        </p:grpSpPr>
        <p:sp>
          <p:nvSpPr>
            <p:cNvPr id="30" name="TextBox 29"/>
            <p:cNvSpPr txBox="1"/>
            <p:nvPr/>
          </p:nvSpPr>
          <p:spPr>
            <a:xfrm>
              <a:off x="279382" y="4087768"/>
              <a:ext cx="4121930" cy="707886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100000"/>
                    <a:shade val="100000"/>
                    <a:satMod val="130000"/>
                  </a:srgbClr>
                </a:gs>
                <a:gs pos="100000">
                  <a:srgbClr val="8064A2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SCHEDULING OF EXPERIMENT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by </a:t>
              </a:r>
              <a:r>
                <a:rPr lang="en-US" sz="2000" b="1" kern="0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JLab</a:t>
              </a:r>
              <a:endParaRPr lang="en-US" sz="20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2341935" y="3877696"/>
              <a:ext cx="0" cy="231872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32" name="Group 67"/>
          <p:cNvGrpSpPr>
            <a:grpSpLocks/>
          </p:cNvGrpSpPr>
          <p:nvPr/>
        </p:nvGrpSpPr>
        <p:grpSpPr bwMode="auto">
          <a:xfrm>
            <a:off x="284163" y="4716463"/>
            <a:ext cx="4144962" cy="904875"/>
            <a:chOff x="220761" y="6585848"/>
            <a:chExt cx="3703132" cy="905186"/>
          </a:xfrm>
        </p:grpSpPr>
        <p:grpSp>
          <p:nvGrpSpPr>
            <p:cNvPr id="33" name="Group 53"/>
            <p:cNvGrpSpPr>
              <a:grpSpLocks/>
            </p:cNvGrpSpPr>
            <p:nvPr/>
          </p:nvGrpSpPr>
          <p:grpSpPr bwMode="auto">
            <a:xfrm>
              <a:off x="220761" y="6807034"/>
              <a:ext cx="3703132" cy="684000"/>
              <a:chOff x="220761" y="6840452"/>
              <a:chExt cx="3703132" cy="6840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228189" y="6840452"/>
                <a:ext cx="3670352" cy="684000"/>
              </a:xfrm>
              <a:prstGeom prst="rect">
                <a:avLst/>
              </a:prstGeom>
              <a:gradFill rotWithShape="1">
                <a:gsLst>
                  <a:gs pos="0">
                    <a:srgbClr val="F79646">
                      <a:tint val="100000"/>
                      <a:shade val="100000"/>
                      <a:satMod val="130000"/>
                    </a:srgbClr>
                  </a:gs>
                  <a:gs pos="100000">
                    <a:srgbClr val="F7964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20761" y="6986104"/>
                <a:ext cx="3703132" cy="4001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kern="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EQUIPMENT INSTALLATION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887241" y="6585848"/>
              <a:ext cx="390028" cy="3700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  <a:latin typeface="Arial" pitchFamily="34" charset="0"/>
                  <a:ea typeface="Wingdings"/>
                  <a:cs typeface="Arial" pitchFamily="34" charset="0"/>
                  <a:sym typeface="Wingdings"/>
                </a:rPr>
                <a:t></a:t>
              </a:r>
              <a:endParaRPr lang="en-US" sz="18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72"/>
          <p:cNvGrpSpPr>
            <a:grpSpLocks/>
          </p:cNvGrpSpPr>
          <p:nvPr/>
        </p:nvGrpSpPr>
        <p:grpSpPr bwMode="auto">
          <a:xfrm>
            <a:off x="279400" y="5589588"/>
            <a:ext cx="4121150" cy="839787"/>
            <a:chOff x="244901" y="8191508"/>
            <a:chExt cx="4156410" cy="840129"/>
          </a:xfrm>
        </p:grpSpPr>
        <p:grpSp>
          <p:nvGrpSpPr>
            <p:cNvPr id="38" name="Group 56"/>
            <p:cNvGrpSpPr>
              <a:grpSpLocks/>
            </p:cNvGrpSpPr>
            <p:nvPr/>
          </p:nvGrpSpPr>
          <p:grpSpPr bwMode="auto">
            <a:xfrm>
              <a:off x="244901" y="8347637"/>
              <a:ext cx="4156410" cy="684000"/>
              <a:chOff x="244901" y="7595732"/>
              <a:chExt cx="4156410" cy="68400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244901" y="7595732"/>
                <a:ext cx="4156410" cy="684000"/>
              </a:xfrm>
              <a:prstGeom prst="rect">
                <a:avLst/>
              </a:prstGeom>
              <a:gradFill rotWithShape="1">
                <a:gsLst>
                  <a:gs pos="0">
                    <a:srgbClr val="F79646">
                      <a:tint val="100000"/>
                      <a:shade val="100000"/>
                      <a:satMod val="130000"/>
                    </a:srgbClr>
                  </a:gs>
                  <a:gs pos="100000">
                    <a:srgbClr val="F7964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67316" y="7742939"/>
                <a:ext cx="4133995" cy="40021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kern="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RUN THE EXPERIMENT</a:t>
                </a:r>
              </a:p>
            </p:txBody>
          </p:sp>
        </p:grpSp>
        <p:cxnSp>
          <p:nvCxnSpPr>
            <p:cNvPr id="39" name="Straight Arrow Connector 38"/>
            <p:cNvCxnSpPr/>
            <p:nvPr/>
          </p:nvCxnSpPr>
          <p:spPr>
            <a:xfrm>
              <a:off x="2331112" y="8191508"/>
              <a:ext cx="0" cy="188989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42" name="Rectangle 41"/>
          <p:cNvSpPr/>
          <p:nvPr/>
        </p:nvSpPr>
        <p:spPr>
          <a:xfrm>
            <a:off x="5638800" y="5486400"/>
            <a:ext cx="3287713" cy="307975"/>
          </a:xfrm>
          <a:prstGeom prst="rect">
            <a:avLst/>
          </a:prstGeom>
          <a:ln>
            <a:solidFill>
              <a:srgbClr val="FF6600"/>
            </a:solidFill>
          </a:ln>
        </p:spPr>
        <p:txBody>
          <a:bodyPr>
            <a:spAutoFit/>
          </a:bodyPr>
          <a:lstStyle/>
          <a:p>
            <a:pPr marL="108000" indent="-1080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400" b="1" kern="0" dirty="0">
                <a:solidFill>
                  <a:sysClr val="windowText" lastClr="000000"/>
                </a:solidFill>
                <a:latin typeface="Avenir Heavy"/>
                <a:cs typeface="Avenir Heavy"/>
              </a:rPr>
              <a:t>Final” readiness review</a:t>
            </a:r>
          </a:p>
        </p:txBody>
      </p:sp>
      <p:sp>
        <p:nvSpPr>
          <p:cNvPr id="43" name="Rectangle 83"/>
          <p:cNvSpPr>
            <a:spLocks noChangeArrowheads="1"/>
          </p:cNvSpPr>
          <p:nvPr/>
        </p:nvSpPr>
        <p:spPr bwMode="auto">
          <a:xfrm>
            <a:off x="5645150" y="4000500"/>
            <a:ext cx="32877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07950" indent="-107950">
              <a:buFont typeface="Arial" charset="0"/>
              <a:buChar char="•"/>
            </a:pPr>
            <a:r>
              <a:rPr lang="en-US" sz="1400" b="1" dirty="0">
                <a:latin typeface="Avenir Heavy"/>
                <a:cs typeface="Avenir Heavy"/>
              </a:rPr>
              <a:t>Construction near-completed, </a:t>
            </a:r>
            <a:r>
              <a:rPr lang="en-US" sz="1400" b="1" dirty="0">
                <a:solidFill>
                  <a:srgbClr val="0033CC"/>
                </a:solidFill>
                <a:latin typeface="Avenir Heavy"/>
                <a:cs typeface="Avenir Heavy"/>
              </a:rPr>
              <a:t>designs frozen</a:t>
            </a:r>
          </a:p>
          <a:p>
            <a:pPr marL="107950" indent="-107950">
              <a:buFont typeface="Arial" charset="0"/>
              <a:buChar char="•"/>
            </a:pPr>
            <a:r>
              <a:rPr lang="en-US" sz="1400" b="1" dirty="0">
                <a:latin typeface="Avenir Heavy"/>
                <a:cs typeface="Avenir Heavy"/>
              </a:rPr>
              <a:t>“2</a:t>
            </a:r>
            <a:r>
              <a:rPr lang="en-US" sz="1400" b="1" baseline="30000" dirty="0">
                <a:latin typeface="Avenir Heavy"/>
                <a:cs typeface="Avenir Heavy"/>
              </a:rPr>
              <a:t>nd</a:t>
            </a:r>
            <a:r>
              <a:rPr lang="en-US" sz="1400" b="1" dirty="0">
                <a:latin typeface="Avenir Heavy"/>
                <a:cs typeface="Avenir Heavy"/>
              </a:rPr>
              <a:t>” Readiness Review before scheduling request submission</a:t>
            </a:r>
          </a:p>
        </p:txBody>
      </p:sp>
      <p:cxnSp>
        <p:nvCxnSpPr>
          <p:cNvPr id="44" name="Straight Arrow Connector 2"/>
          <p:cNvCxnSpPr>
            <a:cxnSpLocks noChangeShapeType="1"/>
          </p:cNvCxnSpPr>
          <p:nvPr/>
        </p:nvCxnSpPr>
        <p:spPr bwMode="auto">
          <a:xfrm flipH="1">
            <a:off x="4559300" y="2933700"/>
            <a:ext cx="755650" cy="0"/>
          </a:xfrm>
          <a:prstGeom prst="straightConnector1">
            <a:avLst/>
          </a:prstGeom>
          <a:noFill/>
          <a:ln w="57150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Arrow Connector 78"/>
          <p:cNvCxnSpPr>
            <a:cxnSpLocks noChangeShapeType="1"/>
          </p:cNvCxnSpPr>
          <p:nvPr/>
        </p:nvCxnSpPr>
        <p:spPr bwMode="auto">
          <a:xfrm flipH="1">
            <a:off x="4541838" y="4438650"/>
            <a:ext cx="755650" cy="0"/>
          </a:xfrm>
          <a:prstGeom prst="straightConnector1">
            <a:avLst/>
          </a:prstGeom>
          <a:noFill/>
          <a:ln w="57150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Arrow Connector 80"/>
          <p:cNvCxnSpPr>
            <a:cxnSpLocks noChangeShapeType="1"/>
          </p:cNvCxnSpPr>
          <p:nvPr/>
        </p:nvCxnSpPr>
        <p:spPr bwMode="auto">
          <a:xfrm flipH="1">
            <a:off x="4548188" y="5676900"/>
            <a:ext cx="755650" cy="0"/>
          </a:xfrm>
          <a:prstGeom prst="straightConnector1">
            <a:avLst/>
          </a:prstGeom>
          <a:noFill/>
          <a:ln w="57150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4482073" y="6086962"/>
            <a:ext cx="4654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Arial" charset="0"/>
                <a:cs typeface="Arial" charset="0"/>
                <a:hlinkClick r:id="rId3"/>
              </a:rPr>
              <a:t>http://www.jlab.org/user_resources/PFX/NP-PFX</a:t>
            </a:r>
            <a:r>
              <a:rPr lang="en-US" sz="1600" dirty="0" smtClean="0">
                <a:solidFill>
                  <a:srgbClr val="008000"/>
                </a:solidFill>
                <a:latin typeface="Arial" charset="0"/>
                <a:cs typeface="Arial" charset="0"/>
                <a:hlinkClick r:id="rId3"/>
              </a:rPr>
              <a:t>/</a:t>
            </a:r>
            <a:endParaRPr lang="en-US" sz="1600" dirty="0">
              <a:solidFill>
                <a:srgbClr val="008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8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01344" y="6506546"/>
            <a:ext cx="2133600" cy="18710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F86023-E48B-B14B-8DBB-49DEC0C635B1}" type="slidenum">
              <a:rPr lang="en-US" sz="1800" b="1" smtClean="0">
                <a:latin typeface="+mn-lt"/>
              </a:rPr>
              <a:pPr/>
              <a:t>5</a:t>
            </a:fld>
            <a:endParaRPr lang="en-US" sz="1800" b="1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-219365" y="-14005"/>
            <a:ext cx="9144000" cy="602817"/>
          </a:xfrm>
        </p:spPr>
        <p:txBody>
          <a:bodyPr>
            <a:noAutofit/>
          </a:bodyPr>
          <a:lstStyle/>
          <a:p>
            <a:r>
              <a:rPr lang="en-US" sz="3600" dirty="0" smtClean="0">
                <a:ln>
                  <a:prstDash val="solid"/>
                </a:ln>
                <a:solidFill>
                  <a:srgbClr val="00009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venir Heavy"/>
                <a:cs typeface="Avenir Heavy"/>
              </a:rPr>
              <a:t>ERR in a Nutshell</a:t>
            </a:r>
            <a:endParaRPr lang="en-US" sz="3600" dirty="0">
              <a:ln>
                <a:prstDash val="solid"/>
              </a:ln>
              <a:solidFill>
                <a:srgbClr val="00009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750288"/>
            <a:ext cx="8813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SzPct val="80000"/>
              <a:buFont typeface="Wingdings" charset="2"/>
              <a:buChar char="§"/>
            </a:pPr>
            <a:r>
              <a:rPr lang="en-US" sz="2200" dirty="0" smtClean="0">
                <a:latin typeface="Avenir Book"/>
                <a:cs typeface="Avenir Book"/>
              </a:rPr>
              <a:t>If your experiment includes one-of-a-kind equipment with potential novel safety implications (examples are SC magnets, tritium or high-power cryogenic targets) it requires a </a:t>
            </a:r>
            <a:r>
              <a:rPr lang="en-US" sz="2200" dirty="0" smtClean="0">
                <a:solidFill>
                  <a:srgbClr val="FF0000"/>
                </a:solidFill>
                <a:latin typeface="Avenir Book"/>
                <a:cs typeface="Avenir Book"/>
              </a:rPr>
              <a:t>first-phase ERR</a:t>
            </a:r>
            <a:r>
              <a:rPr lang="en-US" sz="2200" dirty="0" smtClean="0">
                <a:latin typeface="Avenir Book"/>
                <a:cs typeface="Avenir Book"/>
              </a:rPr>
              <a:t> for this equipment </a:t>
            </a:r>
            <a:r>
              <a:rPr lang="en-US" sz="2200" b="1" u="sng" dirty="0" smtClean="0">
                <a:latin typeface="Avenir Book"/>
                <a:cs typeface="Avenir Book"/>
              </a:rPr>
              <a:t>at the design stage</a:t>
            </a:r>
            <a:r>
              <a:rPr lang="en-US" sz="2200" dirty="0" smtClean="0">
                <a:latin typeface="Avenir Book"/>
                <a:cs typeface="Avenir Book"/>
              </a:rPr>
              <a:t>. </a:t>
            </a:r>
          </a:p>
          <a:p>
            <a:pPr marL="342900" indent="-342900">
              <a:buSzPct val="80000"/>
              <a:buFont typeface="Wingdings" charset="2"/>
              <a:buChar char="§"/>
            </a:pPr>
            <a:endParaRPr lang="en-US" sz="2200" dirty="0" smtClean="0">
              <a:latin typeface="Avenir Book"/>
              <a:cs typeface="Avenir Book"/>
            </a:endParaRPr>
          </a:p>
          <a:p>
            <a:pPr marL="342900" indent="-342900">
              <a:buSzPct val="80000"/>
              <a:buFont typeface="Wingdings" charset="2"/>
              <a:buChar char="§"/>
            </a:pPr>
            <a:r>
              <a:rPr lang="en-US" sz="2200" dirty="0" smtClean="0">
                <a:latin typeface="Avenir Book"/>
                <a:cs typeface="Avenir Book"/>
              </a:rPr>
              <a:t>If your experiment requires items in the category above and/or equipment beyond the declared base equipment </a:t>
            </a:r>
            <a:r>
              <a:rPr lang="en-US" sz="2200" dirty="0">
                <a:latin typeface="Avenir Book"/>
                <a:cs typeface="Avenir Book"/>
              </a:rPr>
              <a:t>(</a:t>
            </a:r>
            <a:r>
              <a:rPr lang="en-US" sz="2200" dirty="0" smtClean="0">
                <a:latin typeface="Avenir Book"/>
                <a:cs typeface="Avenir Book"/>
              </a:rPr>
              <a:t>examples are new detector technologies, new beam lines, new spectrometers),  it requires a </a:t>
            </a:r>
            <a:r>
              <a:rPr lang="en-US" sz="2200" dirty="0" smtClean="0">
                <a:solidFill>
                  <a:srgbClr val="FF0000"/>
                </a:solidFill>
                <a:latin typeface="Avenir Book"/>
                <a:cs typeface="Avenir Book"/>
              </a:rPr>
              <a:t>second-phase ERR </a:t>
            </a:r>
            <a:r>
              <a:rPr lang="en-US" sz="2200" b="1" u="sng" dirty="0" smtClean="0">
                <a:latin typeface="Avenir Book"/>
                <a:cs typeface="Avenir Book"/>
              </a:rPr>
              <a:t>before scheduling can be requested</a:t>
            </a:r>
            <a:r>
              <a:rPr lang="en-US" sz="2200" dirty="0" smtClean="0">
                <a:latin typeface="Avenir Book"/>
                <a:cs typeface="Avenir Book"/>
              </a:rPr>
              <a:t>. </a:t>
            </a:r>
            <a:r>
              <a:rPr lang="en-US" sz="2200" dirty="0" smtClean="0">
                <a:solidFill>
                  <a:srgbClr val="0000FF"/>
                </a:solidFill>
                <a:latin typeface="Avenir Book"/>
                <a:cs typeface="Avenir Book"/>
              </a:rPr>
              <a:t>Always check if you need a second-phase ERR well in advance of considering a request for scheduling</a:t>
            </a:r>
            <a:r>
              <a:rPr lang="en-US" sz="2200" dirty="0" smtClean="0">
                <a:latin typeface="Avenir Book"/>
                <a:cs typeface="Avenir Book"/>
              </a:rPr>
              <a:t>.</a:t>
            </a:r>
            <a:endParaRPr lang="en-US" sz="2200" dirty="0">
              <a:latin typeface="Avenir Book"/>
              <a:cs typeface="Avenir Book"/>
            </a:endParaRPr>
          </a:p>
          <a:p>
            <a:pPr lvl="0">
              <a:buSzPct val="80000"/>
            </a:pPr>
            <a:endParaRPr lang="en-US" sz="2200" dirty="0" smtClean="0">
              <a:solidFill>
                <a:srgbClr val="000000"/>
              </a:solidFill>
              <a:latin typeface="Avenir Book"/>
              <a:cs typeface="Avenir Book"/>
            </a:endParaRPr>
          </a:p>
          <a:p>
            <a:pPr marL="342900" lvl="0" indent="-342900">
              <a:buSzPct val="80000"/>
              <a:buFont typeface="Wingdings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venir Book"/>
                <a:cs typeface="Avenir Book"/>
              </a:rPr>
              <a:t>If your experiment only includes base equipment (as declared by the Deputy AD) </a:t>
            </a:r>
            <a:r>
              <a:rPr lang="en-US" sz="2200" b="1" dirty="0" smtClean="0">
                <a:solidFill>
                  <a:srgbClr val="000000"/>
                </a:solidFill>
                <a:latin typeface="Avenir Book"/>
                <a:cs typeface="Avenir Book"/>
              </a:rPr>
              <a:t>and</a:t>
            </a:r>
            <a:r>
              <a:rPr lang="en-US" sz="2200" dirty="0" smtClean="0">
                <a:solidFill>
                  <a:srgbClr val="000000"/>
                </a:solidFill>
                <a:latin typeface="Avenir Book"/>
                <a:cs typeface="Avenir Book"/>
              </a:rPr>
              <a:t> only in operation modes already executed, or only additional equipment that is a direct clone of base equipment, it only needs a </a:t>
            </a:r>
            <a:r>
              <a:rPr lang="en-US" sz="2200" dirty="0" smtClean="0">
                <a:solidFill>
                  <a:srgbClr val="FF0000"/>
                </a:solidFill>
                <a:latin typeface="Avenir Book"/>
                <a:cs typeface="Avenir Book"/>
              </a:rPr>
              <a:t>third-phase ERR</a:t>
            </a:r>
            <a:r>
              <a:rPr lang="en-US" sz="2200" dirty="0" smtClean="0">
                <a:solidFill>
                  <a:srgbClr val="000000"/>
                </a:solidFill>
                <a:latin typeface="Avenir Book"/>
                <a:cs typeface="Avenir Book"/>
              </a:rPr>
              <a:t>.</a:t>
            </a:r>
            <a:endParaRPr lang="en-US" sz="2200" dirty="0">
              <a:solidFill>
                <a:srgbClr val="000000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6815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875"/>
            <a:ext cx="9144000" cy="7778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n>
                  <a:prstDash val="solid"/>
                </a:ln>
                <a:solidFill>
                  <a:srgbClr val="00009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venir Heavy"/>
                <a:cs typeface="Avenir Heavy"/>
              </a:rPr>
              <a:t>ERR in a </a:t>
            </a:r>
            <a:r>
              <a:rPr lang="en-US" sz="3600" dirty="0" smtClean="0">
                <a:ln>
                  <a:prstDash val="solid"/>
                </a:ln>
                <a:solidFill>
                  <a:srgbClr val="00009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venir Heavy"/>
                <a:cs typeface="Avenir Heavy"/>
              </a:rPr>
              <a:t>Nutshell (cont’d)</a:t>
            </a:r>
            <a:r>
              <a:rPr lang="en-US" sz="3600" b="0" dirty="0" smtClean="0">
                <a:ln>
                  <a:prstDash val="solid"/>
                </a:ln>
                <a:solidFill>
                  <a:srgbClr val="00009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venir Heavy"/>
                <a:cs typeface="Avenir Heavy"/>
              </a:rPr>
              <a:t> </a:t>
            </a:r>
            <a:endParaRPr lang="en-US" sz="3600" b="0" dirty="0">
              <a:ln>
                <a:prstDash val="solid"/>
              </a:ln>
              <a:solidFill>
                <a:srgbClr val="00009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venir Heavy"/>
              <a:cs typeface="Avenir Heavy"/>
            </a:endParaRPr>
          </a:p>
        </p:txBody>
      </p:sp>
      <p:sp>
        <p:nvSpPr>
          <p:cNvPr id="336" name="TextBox 335"/>
          <p:cNvSpPr txBox="1"/>
          <p:nvPr/>
        </p:nvSpPr>
        <p:spPr>
          <a:xfrm>
            <a:off x="381000" y="9906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3183" y="648447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02EB0E8-028E-304A-84A3-E1ABDC65C30C}" type="slidenum">
              <a:rPr lang="en-US" b="1" smtClean="0">
                <a:solidFill>
                  <a:srgbClr val="FFFFFF"/>
                </a:solidFill>
              </a:rPr>
              <a:t>6</a:t>
            </a:fld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812" y="841188"/>
            <a:ext cx="88652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AutoNum type="arabicParenR"/>
            </a:pPr>
            <a:r>
              <a:rPr lang="en-US" b="1" u="sng" dirty="0" smtClean="0">
                <a:solidFill>
                  <a:srgbClr val="FF0000"/>
                </a:solidFill>
                <a:latin typeface="Avenir Book"/>
                <a:cs typeface="Avenir Book"/>
              </a:rPr>
              <a:t>Before </a:t>
            </a:r>
            <a:r>
              <a:rPr lang="en-US" b="1" u="sng" dirty="0">
                <a:solidFill>
                  <a:srgbClr val="FF0000"/>
                </a:solidFill>
                <a:latin typeface="Avenir Book"/>
                <a:cs typeface="Avenir Book"/>
              </a:rPr>
              <a:t>scheduling can be </a:t>
            </a:r>
            <a:r>
              <a:rPr lang="en-US" b="1" u="sng" dirty="0" smtClean="0">
                <a:solidFill>
                  <a:srgbClr val="FF0000"/>
                </a:solidFill>
                <a:latin typeface="Avenir Book"/>
                <a:cs typeface="Avenir Book"/>
              </a:rPr>
              <a:t>requested </a:t>
            </a:r>
            <a:r>
              <a:rPr lang="en-US" dirty="0" smtClean="0">
                <a:latin typeface="Avenir Book"/>
                <a:cs typeface="Avenir Book"/>
              </a:rPr>
              <a:t>the experiment should pass an Experiment Readiness Review by </a:t>
            </a:r>
            <a:r>
              <a:rPr lang="en-US" dirty="0">
                <a:latin typeface="Avenir Book"/>
                <a:cs typeface="Avenir Book"/>
              </a:rPr>
              <a:t>Jefferson Lab's r</a:t>
            </a:r>
            <a:r>
              <a:rPr lang="en-US" dirty="0" smtClean="0">
                <a:latin typeface="Avenir Book"/>
                <a:cs typeface="Avenir Book"/>
              </a:rPr>
              <a:t>eview committee, </a:t>
            </a:r>
            <a:r>
              <a:rPr lang="en-US" dirty="0">
                <a:latin typeface="Avenir Book"/>
                <a:cs typeface="Avenir Book"/>
              </a:rPr>
              <a:t>including subject matter </a:t>
            </a:r>
            <a:r>
              <a:rPr lang="en-US" dirty="0" smtClean="0">
                <a:latin typeface="Avenir Book"/>
                <a:cs typeface="Avenir Book"/>
              </a:rPr>
              <a:t>experts. This review will includes: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dirty="0">
                <a:latin typeface="Avenir Book"/>
                <a:cs typeface="Avenir Book"/>
              </a:rPr>
              <a:t>S</a:t>
            </a:r>
            <a:r>
              <a:rPr lang="en-US" dirty="0" smtClean="0">
                <a:latin typeface="Avenir Book"/>
                <a:cs typeface="Avenir Book"/>
              </a:rPr>
              <a:t>tatus of the experiment 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dirty="0" smtClean="0">
                <a:latin typeface="Avenir Book"/>
                <a:cs typeface="Avenir Book"/>
              </a:rPr>
              <a:t>Experiment </a:t>
            </a:r>
            <a:r>
              <a:rPr lang="en-US" dirty="0">
                <a:latin typeface="Avenir Book"/>
                <a:cs typeface="Avenir Book"/>
              </a:rPr>
              <a:t>i</a:t>
            </a:r>
            <a:r>
              <a:rPr lang="en-US" dirty="0" smtClean="0">
                <a:latin typeface="Avenir Book"/>
                <a:cs typeface="Avenir Book"/>
              </a:rPr>
              <a:t>nstallation </a:t>
            </a:r>
            <a:r>
              <a:rPr lang="en-US" dirty="0">
                <a:latin typeface="Avenir Book"/>
                <a:cs typeface="Avenir Book"/>
              </a:rPr>
              <a:t>p</a:t>
            </a:r>
            <a:r>
              <a:rPr lang="en-US" dirty="0" smtClean="0">
                <a:latin typeface="Avenir Book"/>
                <a:cs typeface="Avenir Book"/>
              </a:rPr>
              <a:t>lan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dirty="0" smtClean="0">
                <a:latin typeface="Avenir Book"/>
                <a:cs typeface="Avenir Book"/>
              </a:rPr>
              <a:t>Resource requirements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dirty="0" smtClean="0">
                <a:latin typeface="Avenir Book"/>
                <a:cs typeface="Avenir Book"/>
              </a:rPr>
              <a:t>Radiation budget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dirty="0">
                <a:latin typeface="Avenir Book"/>
                <a:cs typeface="Avenir Book"/>
              </a:rPr>
              <a:t>T</a:t>
            </a:r>
            <a:r>
              <a:rPr lang="en-US" dirty="0" smtClean="0">
                <a:latin typeface="Avenir Book"/>
                <a:cs typeface="Avenir Book"/>
              </a:rPr>
              <a:t>imeline  </a:t>
            </a:r>
          </a:p>
          <a:p>
            <a:endParaRPr lang="en-US" dirty="0" smtClean="0">
              <a:latin typeface="Avenir Book"/>
              <a:cs typeface="Avenir Book"/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arenR" startAt="2"/>
            </a:pPr>
            <a:r>
              <a:rPr lang="en-US" b="1" u="sng" dirty="0" smtClean="0">
                <a:solidFill>
                  <a:srgbClr val="FF0000"/>
                </a:solidFill>
                <a:latin typeface="Avenir Book"/>
                <a:cs typeface="Avenir Book"/>
              </a:rPr>
              <a:t>After this review, the experiment layout and components are considered frozen</a:t>
            </a:r>
            <a:r>
              <a:rPr lang="en-US" dirty="0" smtClean="0">
                <a:latin typeface="Avenir Book"/>
                <a:cs typeface="Avenir Book"/>
              </a:rPr>
              <a:t>, and any design modifications will require a change control, approved by the Division Management (typically the Deputy AD).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arenR" startAt="2"/>
            </a:pPr>
            <a:endParaRPr lang="en-US" dirty="0">
              <a:latin typeface="Avenir Book"/>
              <a:cs typeface="Avenir Book"/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arenR" startAt="2"/>
            </a:pPr>
            <a:r>
              <a:rPr lang="en-US" dirty="0" smtClean="0">
                <a:latin typeface="Avenir Book"/>
                <a:cs typeface="Avenir Book"/>
              </a:rPr>
              <a:t>A </a:t>
            </a:r>
            <a:r>
              <a:rPr lang="en-US" dirty="0">
                <a:latin typeface="Avenir Book"/>
                <a:cs typeface="Avenir Book"/>
              </a:rPr>
              <a:t>final </a:t>
            </a:r>
            <a:r>
              <a:rPr lang="en-US" dirty="0" smtClean="0">
                <a:latin typeface="Avenir Book"/>
                <a:cs typeface="Avenir Book"/>
              </a:rPr>
              <a:t>ERR which reviews the readiness </a:t>
            </a:r>
            <a:r>
              <a:rPr lang="en-US" dirty="0">
                <a:latin typeface="Avenir Book"/>
                <a:cs typeface="Avenir Book"/>
              </a:rPr>
              <a:t>of the documentation (ESAD, RSAD, COO, ERG, Safety Check </a:t>
            </a:r>
            <a:r>
              <a:rPr lang="en-US" dirty="0" smtClean="0">
                <a:latin typeface="Avenir Book"/>
                <a:cs typeface="Avenir Book"/>
              </a:rPr>
              <a:t>lists, Operational Manual,..) and includes a walkthrough will </a:t>
            </a:r>
            <a:r>
              <a:rPr lang="en-US" dirty="0">
                <a:latin typeface="Avenir Book"/>
                <a:cs typeface="Avenir Book"/>
              </a:rPr>
              <a:t>be scheduled at least one month before the start of the </a:t>
            </a:r>
            <a:r>
              <a:rPr lang="en-US" dirty="0" smtClean="0">
                <a:latin typeface="Avenir Book"/>
                <a:cs typeface="Avenir Book"/>
              </a:rPr>
              <a:t>experiment.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arenR" startAt="2"/>
            </a:pPr>
            <a:endParaRPr lang="en-US" dirty="0">
              <a:latin typeface="Avenir Book"/>
              <a:cs typeface="Avenir Book"/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arenR" startAt="2"/>
            </a:pPr>
            <a:r>
              <a:rPr lang="en-US" dirty="0" smtClean="0">
                <a:latin typeface="Avenir Book"/>
                <a:cs typeface="Avenir Book"/>
              </a:rPr>
              <a:t>We are working with the hall leaders what equipment should have an ERR this year, and also for Halls B and C how to fold this in in the general ARR.</a:t>
            </a:r>
            <a:endParaRPr lang="en-US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70334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01344" y="6506546"/>
            <a:ext cx="2133600" cy="2169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F86023-E48B-B14B-8DBB-49DEC0C635B1}" type="slidenum">
              <a:rPr lang="en-US" sz="1800" b="1" smtClean="0">
                <a:latin typeface="+mn-lt"/>
              </a:rPr>
              <a:pPr/>
              <a:t>7</a:t>
            </a:fld>
            <a:endParaRPr lang="en-US" sz="1800" b="1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1063" y="-14005"/>
            <a:ext cx="9144000" cy="602817"/>
          </a:xfrm>
        </p:spPr>
        <p:txBody>
          <a:bodyPr>
            <a:noAutofit/>
          </a:bodyPr>
          <a:lstStyle/>
          <a:p>
            <a:r>
              <a:rPr lang="en-US" sz="3600" dirty="0">
                <a:ln>
                  <a:prstDash val="solid"/>
                </a:ln>
                <a:solidFill>
                  <a:srgbClr val="00009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venir Heavy"/>
                <a:cs typeface="Avenir Heavy"/>
              </a:rPr>
              <a:t>Nominal Dates for Scheduling Requests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750288"/>
            <a:ext cx="8813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</a:pPr>
            <a:r>
              <a:rPr lang="en-US" sz="2200" dirty="0" smtClean="0">
                <a:solidFill>
                  <a:srgbClr val="000000"/>
                </a:solidFill>
                <a:latin typeface="Avenir Book"/>
                <a:cs typeface="Avenir Book"/>
              </a:rPr>
              <a:t>.</a:t>
            </a:r>
            <a:endParaRPr lang="en-US" sz="2200" dirty="0">
              <a:solidFill>
                <a:srgbClr val="000000"/>
              </a:solidFill>
              <a:latin typeface="Avenir Book"/>
              <a:cs typeface="Avenir Book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349329"/>
              </p:ext>
            </p:extLst>
          </p:nvPr>
        </p:nvGraphicFramePr>
        <p:xfrm>
          <a:off x="909563" y="2139963"/>
          <a:ext cx="7225076" cy="4182190"/>
        </p:xfrm>
        <a:graphic>
          <a:graphicData uri="http://schemas.openxmlformats.org/drawingml/2006/table">
            <a:tbl>
              <a:tblPr/>
              <a:tblGrid>
                <a:gridCol w="1806269"/>
                <a:gridCol w="1806269"/>
                <a:gridCol w="1806269"/>
                <a:gridCol w="1806269"/>
              </a:tblGrid>
              <a:tr h="28725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  <a:latin typeface="Avenir Black"/>
                          <a:cs typeface="Avenir Black"/>
                        </a:rPr>
                        <a:t>June 1</a:t>
                      </a:r>
                    </a:p>
                  </a:txBody>
                  <a:tcPr marL="17515" marR="17515" marT="17515" marB="17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venir Black"/>
                          <a:cs typeface="Avenir Black"/>
                        </a:rPr>
                        <a:t>Call for Scheduling (Beam Time) Request</a:t>
                      </a:r>
                    </a:p>
                  </a:txBody>
                  <a:tcPr marL="17515" marR="17515" marT="17515" marB="17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725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Book"/>
                        </a:rPr>
                        <a:t>June 30</a:t>
                      </a:r>
                    </a:p>
                  </a:txBody>
                  <a:tcPr marL="17515" marR="17515" marT="17515" marB="17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400">
                          <a:latin typeface="Avenir Book"/>
                        </a:rPr>
                        <a:t>Deadline for Scheduling Request Submissions</a:t>
                      </a:r>
                    </a:p>
                  </a:txBody>
                  <a:tcPr marL="17515" marR="17515" marT="17515" marB="17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725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Book"/>
                        </a:rPr>
                        <a:t>September 1</a:t>
                      </a:r>
                    </a:p>
                  </a:txBody>
                  <a:tcPr marL="17515" marR="17515" marT="17515" marB="17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400" dirty="0">
                          <a:latin typeface="Avenir Book"/>
                        </a:rPr>
                        <a:t>Draft 18-Month Schedule Released</a:t>
                      </a:r>
                    </a:p>
                  </a:txBody>
                  <a:tcPr marL="17515" marR="17515" marT="17515" marB="17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7252"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Book"/>
                        </a:rPr>
                        <a:t>September 15</a:t>
                      </a:r>
                    </a:p>
                  </a:txBody>
                  <a:tcPr marL="17515" marR="17515" marT="17515" marB="17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400">
                          <a:latin typeface="Avenir Book"/>
                        </a:rPr>
                        <a:t>Deadline for Input of User Community on Draft Schedule</a:t>
                      </a:r>
                    </a:p>
                  </a:txBody>
                  <a:tcPr marL="17515" marR="17515" marT="17515" marB="17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7252"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Book"/>
                        </a:rPr>
                        <a:t>October 1</a:t>
                      </a:r>
                    </a:p>
                  </a:txBody>
                  <a:tcPr marL="17515" marR="17515" marT="17515" marB="17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400" dirty="0">
                          <a:latin typeface="Avenir Book"/>
                        </a:rPr>
                        <a:t>18-Month Schedule Released</a:t>
                      </a:r>
                    </a:p>
                  </a:txBody>
                  <a:tcPr marL="17515" marR="17515" marT="17515" marB="17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711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Book"/>
                        </a:rPr>
                        <a:t> </a:t>
                      </a:r>
                    </a:p>
                  </a:txBody>
                  <a:tcPr marL="17515" marR="17515" marT="17515" marB="17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Book"/>
                        </a:rPr>
                        <a:t>Year 1</a:t>
                      </a:r>
                    </a:p>
                  </a:txBody>
                  <a:tcPr marL="17515" marR="17515" marT="17515" marB="17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Book"/>
                        </a:rPr>
                        <a:t>January - June</a:t>
                      </a:r>
                    </a:p>
                  </a:txBody>
                  <a:tcPr marL="17515" marR="17515" marT="17515" marB="17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Book"/>
                        </a:rPr>
                        <a:t>Schedule Reaffirmed</a:t>
                      </a:r>
                    </a:p>
                  </a:txBody>
                  <a:tcPr marL="17515" marR="17515" marT="17515" marB="17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52"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Book"/>
                        </a:rPr>
                        <a:t> </a:t>
                      </a:r>
                    </a:p>
                  </a:txBody>
                  <a:tcPr marL="17515" marR="17515" marT="17515" marB="17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Book"/>
                        </a:rPr>
                        <a:t>Year 1</a:t>
                      </a:r>
                    </a:p>
                  </a:txBody>
                  <a:tcPr marL="17515" marR="17515" marT="17515" marB="17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Book"/>
                        </a:rPr>
                        <a:t>July - December</a:t>
                      </a:r>
                    </a:p>
                  </a:txBody>
                  <a:tcPr marL="17515" marR="17515" marT="17515" marB="17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Book"/>
                        </a:rPr>
                        <a:t>Firm Schedule</a:t>
                      </a:r>
                    </a:p>
                  </a:txBody>
                  <a:tcPr marL="17515" marR="17515" marT="17515" marB="17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52"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Book"/>
                        </a:rPr>
                        <a:t> </a:t>
                      </a:r>
                    </a:p>
                  </a:txBody>
                  <a:tcPr marL="17515" marR="17515" marT="17515" marB="17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Book"/>
                        </a:rPr>
                        <a:t>Year 2</a:t>
                      </a:r>
                    </a:p>
                  </a:txBody>
                  <a:tcPr marL="17515" marR="17515" marT="17515" marB="17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Book"/>
                        </a:rPr>
                        <a:t>January - June</a:t>
                      </a:r>
                    </a:p>
                  </a:txBody>
                  <a:tcPr marL="17515" marR="17515" marT="17515" marB="17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Book"/>
                        </a:rPr>
                        <a:t>Tentative Schedule</a:t>
                      </a:r>
                    </a:p>
                  </a:txBody>
                  <a:tcPr marL="17515" marR="17515" marT="17515" marB="17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52"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Book"/>
                        </a:rPr>
                        <a:t>March 1</a:t>
                      </a:r>
                    </a:p>
                  </a:txBody>
                  <a:tcPr marL="17515" marR="17515" marT="17515" marB="17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400">
                          <a:latin typeface="Avenir Book"/>
                        </a:rPr>
                        <a:t>Draft 18-Month Schedule Released</a:t>
                      </a:r>
                    </a:p>
                  </a:txBody>
                  <a:tcPr marL="17515" marR="17515" marT="17515" marB="17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7252"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Book"/>
                        </a:rPr>
                        <a:t>March 15</a:t>
                      </a:r>
                    </a:p>
                  </a:txBody>
                  <a:tcPr marL="17515" marR="17515" marT="17515" marB="17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400">
                          <a:latin typeface="Avenir Book"/>
                        </a:rPr>
                        <a:t>Deadline for Input of User Community on Draft Schedule</a:t>
                      </a:r>
                    </a:p>
                  </a:txBody>
                  <a:tcPr marL="17515" marR="17515" marT="17515" marB="17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3414"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Book"/>
                        </a:rPr>
                        <a:t>April 1</a:t>
                      </a:r>
                    </a:p>
                  </a:txBody>
                  <a:tcPr marL="17515" marR="17515" marT="17515" marB="17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400" dirty="0">
                          <a:latin typeface="Avenir Book"/>
                        </a:rPr>
                        <a:t>18-Month Schedule Released</a:t>
                      </a:r>
                    </a:p>
                  </a:txBody>
                  <a:tcPr marL="17515" marR="17515" marT="17515" marB="17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1885"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Book"/>
                        </a:rPr>
                        <a:t> </a:t>
                      </a:r>
                    </a:p>
                  </a:txBody>
                  <a:tcPr marL="17515" marR="17515" marT="17515" marB="17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Book"/>
                        </a:rPr>
                        <a:t>Year 1</a:t>
                      </a:r>
                    </a:p>
                  </a:txBody>
                  <a:tcPr marL="17515" marR="17515" marT="17515" marB="17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Book"/>
                        </a:rPr>
                        <a:t>July </a:t>
                      </a:r>
                      <a:r>
                        <a:rPr lang="en-US" sz="1400" dirty="0" smtClean="0">
                          <a:latin typeface="Avenir Book"/>
                        </a:rPr>
                        <a:t>– </a:t>
                      </a:r>
                      <a:r>
                        <a:rPr lang="en-US" sz="1400" dirty="0">
                          <a:latin typeface="Avenir Book"/>
                        </a:rPr>
                        <a:t>December</a:t>
                      </a:r>
                    </a:p>
                  </a:txBody>
                  <a:tcPr marL="17515" marR="17515" marT="17515" marB="17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Book"/>
                        </a:rPr>
                        <a:t>Schedule Reaffirmed</a:t>
                      </a:r>
                    </a:p>
                  </a:txBody>
                  <a:tcPr marL="17515" marR="17515" marT="17515" marB="17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52"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Book"/>
                        </a:rPr>
                        <a:t> </a:t>
                      </a:r>
                    </a:p>
                  </a:txBody>
                  <a:tcPr marL="17515" marR="17515" marT="17515" marB="17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Book"/>
                        </a:rPr>
                        <a:t>Year 2</a:t>
                      </a:r>
                    </a:p>
                  </a:txBody>
                  <a:tcPr marL="17515" marR="17515" marT="17515" marB="17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Book"/>
                        </a:rPr>
                        <a:t>January - June</a:t>
                      </a:r>
                    </a:p>
                  </a:txBody>
                  <a:tcPr marL="17515" marR="17515" marT="17515" marB="17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Book"/>
                        </a:rPr>
                        <a:t>Firm Schedule</a:t>
                      </a:r>
                    </a:p>
                  </a:txBody>
                  <a:tcPr marL="17515" marR="17515" marT="17515" marB="17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5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Book"/>
                        </a:rPr>
                        <a:t> </a:t>
                      </a:r>
                    </a:p>
                  </a:txBody>
                  <a:tcPr marL="17515" marR="17515" marT="17515" marB="17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Book"/>
                        </a:rPr>
                        <a:t>Year 2</a:t>
                      </a:r>
                    </a:p>
                  </a:txBody>
                  <a:tcPr marL="17515" marR="17515" marT="17515" marB="17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Book"/>
                        </a:rPr>
                        <a:t>July - December</a:t>
                      </a:r>
                    </a:p>
                  </a:txBody>
                  <a:tcPr marL="17515" marR="17515" marT="17515" marB="17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Book"/>
                        </a:rPr>
                        <a:t>Tentative Schedule</a:t>
                      </a:r>
                    </a:p>
                  </a:txBody>
                  <a:tcPr marL="17515" marR="17515" marT="17515" marB="175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3028" y="677239"/>
            <a:ext cx="810027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venir Book"/>
                <a:cs typeface="Arial" charset="0"/>
              </a:rPr>
              <a:t>Please see the information for the requirements before scheduling can be requested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venir Book"/>
                <a:cs typeface="Arial" charset="0"/>
              </a:rPr>
              <a:t>at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venir Book"/>
                <a:cs typeface="Arial" charset="0"/>
                <a:hlinkClick r:id="rId2"/>
              </a:rPr>
              <a:t>http://www.jlab.org/user_resources/PFX/NP-PFX/text.html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venir Book"/>
                <a:cs typeface="Arial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venir Book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venir Book"/>
                <a:cs typeface="Arial" charset="0"/>
              </a:rPr>
              <a:t>You can only request scheduling when construction of all major components of the</a:t>
            </a:r>
            <a:r>
              <a:rPr kumimoji="0" lang="en-US" alt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venir Book"/>
                <a:cs typeface="Arial" charset="0"/>
              </a:rPr>
              <a:t>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venir Book"/>
                <a:cs typeface="Arial" charset="0"/>
              </a:rPr>
              <a:t>experiment are completed, as at this stage the experiment layout and components</a:t>
            </a:r>
            <a:r>
              <a:rPr kumimoji="0" lang="en-US" alt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venir Book"/>
                <a:cs typeface="Arial" charset="0"/>
              </a:rPr>
              <a:t>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venir Book"/>
                <a:cs typeface="Arial" charset="0"/>
              </a:rPr>
              <a:t>are considered frozen, and any design modifications will require a change control,</a:t>
            </a:r>
            <a:r>
              <a:rPr kumimoji="0" lang="en-US" alt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venir Book"/>
                <a:cs typeface="Arial" charset="0"/>
              </a:rPr>
              <a:t>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venir Book"/>
                <a:cs typeface="Arial" charset="0"/>
              </a:rPr>
              <a:t>approved by the Division Management.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79933" y="2050189"/>
            <a:ext cx="238813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RE: we plan to shift the dates by one month – </a:t>
            </a:r>
            <a:r>
              <a:rPr lang="en-US" dirty="0" err="1" smtClean="0">
                <a:solidFill>
                  <a:schemeClr val="bg1"/>
                </a:solidFill>
              </a:rPr>
              <a:t>cuga</a:t>
            </a:r>
            <a:r>
              <a:rPr lang="en-US" dirty="0" smtClean="0">
                <a:solidFill>
                  <a:schemeClr val="bg1"/>
                </a:solidFill>
              </a:rPr>
              <a:t> mail forthcoming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3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39077"/>
            <a:ext cx="7440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prstDash val="solid"/>
                </a:ln>
                <a:solidFill>
                  <a:srgbClr val="00009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venir Heavy"/>
                <a:ea typeface="+mj-ea"/>
                <a:cs typeface="Avenir Heavy"/>
              </a:rPr>
              <a:t>Beam Schedule: 2016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074627"/>
              </p:ext>
            </p:extLst>
          </p:nvPr>
        </p:nvGraphicFramePr>
        <p:xfrm>
          <a:off x="-2" y="656104"/>
          <a:ext cx="9144001" cy="633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079"/>
                <a:gridCol w="1406769"/>
                <a:gridCol w="1348154"/>
                <a:gridCol w="1524000"/>
                <a:gridCol w="1992923"/>
                <a:gridCol w="15630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Hall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Hall B 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Hall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Hall 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1/28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Beam Rest.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2/4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DVCS/</a:t>
                      </a:r>
                      <a:r>
                        <a:rPr lang="en-US" sz="1700" dirty="0" err="1" smtClean="0"/>
                        <a:t>GMp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HPS/w-end</a:t>
                      </a:r>
                      <a:endParaRPr lang="en-US" sz="17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GlueX</a:t>
                      </a:r>
                      <a:r>
                        <a:rPr lang="en-US" sz="1700" dirty="0" smtClean="0"/>
                        <a:t> Comm.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3/14-16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Facility Dev.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Prad</a:t>
                      </a:r>
                      <a:r>
                        <a:rPr lang="en-US" sz="1700" dirty="0" smtClean="0"/>
                        <a:t> Install.</a:t>
                      </a:r>
                      <a:endParaRPr lang="en-US" sz="17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Beam Line Check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TBD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3/17-4/7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Beam Rest.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DVCS/</a:t>
                      </a:r>
                      <a:r>
                        <a:rPr lang="en-US" sz="1700" dirty="0" err="1" smtClean="0"/>
                        <a:t>GMp</a:t>
                      </a:r>
                      <a:endParaRPr lang="en-US" sz="1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err="1" smtClean="0"/>
                        <a:t>Prad</a:t>
                      </a:r>
                      <a:r>
                        <a:rPr lang="en-US" sz="1700" dirty="0" smtClean="0"/>
                        <a:t> Install.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err="1" smtClean="0"/>
                        <a:t>GlueX</a:t>
                      </a:r>
                      <a:r>
                        <a:rPr lang="en-US" sz="1700" dirty="0" smtClean="0"/>
                        <a:t> Comm.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4/8-10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Beam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DVCS/</a:t>
                      </a:r>
                      <a:r>
                        <a:rPr lang="en-US" sz="1700" dirty="0" err="1" smtClean="0"/>
                        <a:t>GMp</a:t>
                      </a:r>
                      <a:endParaRPr lang="en-US" sz="1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Prad</a:t>
                      </a:r>
                      <a:r>
                        <a:rPr lang="en-US" sz="1700" dirty="0" smtClean="0"/>
                        <a:t> Comm.</a:t>
                      </a:r>
                      <a:endParaRPr lang="en-US" sz="17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err="1" smtClean="0"/>
                        <a:t>GlueX</a:t>
                      </a:r>
                      <a:r>
                        <a:rPr lang="en-US" sz="1700" dirty="0" smtClean="0"/>
                        <a:t> Comm.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4/11-13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Beam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DVCS/</a:t>
                      </a:r>
                      <a:r>
                        <a:rPr lang="en-US" sz="1700" dirty="0" err="1" smtClean="0"/>
                        <a:t>GMp</a:t>
                      </a:r>
                      <a:endParaRPr lang="en-US" sz="1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-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GlueX</a:t>
                      </a:r>
                      <a:r>
                        <a:rPr lang="en-US" sz="1700" dirty="0" smtClean="0"/>
                        <a:t> Comm.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5/1-28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Beam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PRad</a:t>
                      </a:r>
                      <a:endParaRPr lang="en-US" sz="17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5/30-6/19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Inj. Fac.  Dev.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8/15-28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Inj. Fac.  Dev.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8/29-9/5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Facility Dev.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Checkout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10/8-12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Beam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Target</a:t>
                      </a:r>
                      <a:r>
                        <a:rPr lang="en-US" sz="1700" baseline="0" dirty="0" smtClean="0"/>
                        <a:t> Inst.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Beamline</a:t>
                      </a:r>
                      <a:r>
                        <a:rPr lang="en-US" sz="1700" dirty="0" smtClean="0"/>
                        <a:t> Com. </a:t>
                      </a:r>
                      <a:r>
                        <a:rPr lang="en-US" sz="1200" dirty="0" smtClean="0"/>
                        <a:t>(Includes </a:t>
                      </a:r>
                      <a:r>
                        <a:rPr lang="en-US" sz="1200" dirty="0" err="1" smtClean="0"/>
                        <a:t>Moller+Compton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GlueX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10/13-23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E12-10-103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BeamLine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Comm</a:t>
                      </a:r>
                      <a:r>
                        <a:rPr lang="en-US" sz="1700" dirty="0" smtClean="0"/>
                        <a:t> + Detector</a:t>
                      </a:r>
                      <a:r>
                        <a:rPr lang="en-US" sz="1700" baseline="0" dirty="0" smtClean="0"/>
                        <a:t> Com.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Gluex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10/25-11/16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Beam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E12-10-103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E12-06-107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Gluex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11/17-12/18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Beam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E12-10-103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E12-10-002/008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Gluex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12/19-21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4 Halls Demo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/>
                        <a:t>Beam ? </a:t>
                      </a:r>
                      <a:endParaRPr lang="en-US" sz="17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TBD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TBD</a:t>
                      </a:r>
                      <a:endParaRPr lang="en-US" sz="1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22177" y="0"/>
            <a:ext cx="2502586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RE: we work on 2016/17 schedule revisions now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84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" y="39077"/>
            <a:ext cx="6930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prstDash val="solid"/>
                </a:ln>
                <a:solidFill>
                  <a:srgbClr val="00009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venir Heavy"/>
                <a:ea typeface="+mj-ea"/>
                <a:cs typeface="Avenir Heavy"/>
              </a:rPr>
              <a:t>Beam Schedule: 2017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522756"/>
              </p:ext>
            </p:extLst>
          </p:nvPr>
        </p:nvGraphicFramePr>
        <p:xfrm>
          <a:off x="-2" y="656104"/>
          <a:ext cx="9144001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079"/>
                <a:gridCol w="1406769"/>
                <a:gridCol w="1348154"/>
                <a:gridCol w="1524000"/>
                <a:gridCol w="1992923"/>
                <a:gridCol w="15630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Hall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Hall B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Hall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Hall 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2/10-16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Beam Rest.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2/17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Beamline</a:t>
                      </a:r>
                      <a:r>
                        <a:rPr lang="en-US" sz="1700" dirty="0" smtClean="0"/>
                        <a:t> Com.</a:t>
                      </a:r>
                      <a:endParaRPr lang="en-US" sz="17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E12-10-002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-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2/18-24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/>
                        <a:t>E12-11-112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Beamline</a:t>
                      </a:r>
                      <a:r>
                        <a:rPr lang="en-US" sz="1700" dirty="0" smtClean="0"/>
                        <a:t> com</a:t>
                      </a:r>
                      <a:endParaRPr lang="en-US" sz="17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E12-10-003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err="1" smtClean="0"/>
                        <a:t>GlueX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2/25-3/9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/>
                        <a:t>E12-11-112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CLAS12 com.</a:t>
                      </a:r>
                      <a:endParaRPr lang="en-US" sz="17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E12-09-017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err="1" smtClean="0"/>
                        <a:t>GlueX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3/10-28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E12-11-112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Eng. run</a:t>
                      </a:r>
                      <a:endParaRPr lang="en-US" sz="17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E12-09-017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err="1" smtClean="0"/>
                        <a:t>GlueX</a:t>
                      </a:r>
                      <a:endParaRPr lang="en-US" sz="17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3/29-4/3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/>
                        <a:t>E12-10-103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Eng. run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E12-09-017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err="1" smtClean="0"/>
                        <a:t>GlueX</a:t>
                      </a:r>
                      <a:endParaRPr lang="en-US" sz="17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4/5-7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/>
                        <a:t>E12-11-112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Eng. run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E12-09-017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err="1" smtClean="0"/>
                        <a:t>GlueX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4/9-10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/>
                        <a:t>E12-10-103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Eng. run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E12-09-017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err="1" smtClean="0"/>
                        <a:t>GlueX</a:t>
                      </a:r>
                      <a:endParaRPr lang="en-US" sz="17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4/11-5/1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/>
                        <a:t>E12-14-011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Eng. run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E12-09-002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err="1" smtClean="0"/>
                        <a:t>GlueX</a:t>
                      </a:r>
                      <a:endParaRPr lang="en-US" sz="17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5/2-9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E12-14-011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Eng. run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E12-09-011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err="1" smtClean="0"/>
                        <a:t>GlueX</a:t>
                      </a:r>
                      <a:endParaRPr lang="en-US" sz="17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5/10-30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/>
                        <a:t>TBD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Eng. run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E12-09-011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err="1" smtClean="0"/>
                        <a:t>GlueX</a:t>
                      </a:r>
                      <a:endParaRPr lang="en-US" sz="17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6/2-4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/>
                        <a:t>E12-14-009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Eng. run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E12-09-011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err="1" smtClean="0"/>
                        <a:t>GlueX</a:t>
                      </a:r>
                      <a:endParaRPr lang="en-US" sz="17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31760" y="6492875"/>
            <a:ext cx="298823" cy="365125"/>
          </a:xfrm>
        </p:spPr>
        <p:txBody>
          <a:bodyPr/>
          <a:lstStyle/>
          <a:p>
            <a:fld id="{F6F86023-E48B-B14B-8DBB-49DEC0C635B1}" type="slidenum">
              <a:rPr lang="en-US" sz="1800" b="1" smtClean="0">
                <a:solidFill>
                  <a:srgbClr val="FFFFFF"/>
                </a:solidFill>
              </a:rPr>
              <a:pPr/>
              <a:t>9</a:t>
            </a:fld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2177" y="0"/>
            <a:ext cx="2502586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RE: we work on 2016/17 schedule revisions now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4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Presentation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8608</TotalTime>
  <Words>1994</Words>
  <Application>Microsoft Office PowerPoint</Application>
  <PresentationFormat>On-screen Show (4:3)</PresentationFormat>
  <Paragraphs>455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JLabPresentation_1</vt:lpstr>
      <vt:lpstr>PowerPoint Presentation</vt:lpstr>
      <vt:lpstr>Experiment Readiness Review Process</vt:lpstr>
      <vt:lpstr>Experiment Readiness Reviews @ 12 GeV</vt:lpstr>
      <vt:lpstr>Readiness Review Process – Flow Chart</vt:lpstr>
      <vt:lpstr>ERR in a Nutshell</vt:lpstr>
      <vt:lpstr>ERR in a Nutshell (cont’d) </vt:lpstr>
      <vt:lpstr>Nominal Dates for Scheduling Requests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stewartm</dc:creator>
  <cp:lastModifiedBy>Rolf Ent</cp:lastModifiedBy>
  <cp:revision>499</cp:revision>
  <cp:lastPrinted>2016-02-11T18:33:47Z</cp:lastPrinted>
  <dcterms:created xsi:type="dcterms:W3CDTF">2014-09-24T17:22:37Z</dcterms:created>
  <dcterms:modified xsi:type="dcterms:W3CDTF">2016-02-24T01:05:19Z</dcterms:modified>
</cp:coreProperties>
</file>