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Lst>
  <p:notesMasterIdLst>
    <p:notesMasterId r:id="rId16"/>
  </p:notesMasterIdLst>
  <p:sldIdLst>
    <p:sldId id="256" r:id="rId2"/>
    <p:sldId id="261" r:id="rId3"/>
    <p:sldId id="262" r:id="rId4"/>
    <p:sldId id="289" r:id="rId5"/>
    <p:sldId id="263" r:id="rId6"/>
    <p:sldId id="264" r:id="rId7"/>
    <p:sldId id="269" r:id="rId8"/>
    <p:sldId id="266" r:id="rId9"/>
    <p:sldId id="268" r:id="rId10"/>
    <p:sldId id="287" r:id="rId11"/>
    <p:sldId id="288" r:id="rId12"/>
    <p:sldId id="283" r:id="rId13"/>
    <p:sldId id="285" r:id="rId14"/>
    <p:sldId id="27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17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3937051392349"/>
          <c:y val="0.0792395864257817"/>
          <c:w val="0.82046035439669"/>
          <c:h val="0.688108376755098"/>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1 Hit</c:v>
                </c:pt>
                <c:pt idx="1">
                  <c:v>2 Hits</c:v>
                </c:pt>
                <c:pt idx="2">
                  <c:v>3 Hits</c:v>
                </c:pt>
                <c:pt idx="3">
                  <c:v>4 Hits</c:v>
                </c:pt>
              </c:strCache>
            </c:strRef>
          </c:cat>
          <c:val>
            <c:numRef>
              <c:f>Sheet1!$B$2:$B$5</c:f>
              <c:numCache>
                <c:formatCode>General</c:formatCode>
                <c:ptCount val="4"/>
                <c:pt idx="0">
                  <c:v>60.0</c:v>
                </c:pt>
                <c:pt idx="1">
                  <c:v>35.0</c:v>
                </c:pt>
                <c:pt idx="2">
                  <c:v>3.0</c:v>
                </c:pt>
                <c:pt idx="3">
                  <c:v>2.0</c:v>
                </c:pt>
              </c:numCache>
            </c:numRef>
          </c:val>
        </c:ser>
        <c:dLbls>
          <c:showLegendKey val="0"/>
          <c:showVal val="0"/>
          <c:showCatName val="0"/>
          <c:showSerName val="0"/>
          <c:showPercent val="0"/>
          <c:showBubbleSize val="0"/>
        </c:dLbls>
        <c:gapWidth val="150"/>
        <c:axId val="-2093582904"/>
        <c:axId val="2081052936"/>
      </c:barChart>
      <c:catAx>
        <c:axId val="-2093582904"/>
        <c:scaling>
          <c:orientation val="minMax"/>
        </c:scaling>
        <c:delete val="0"/>
        <c:axPos val="b"/>
        <c:majorTickMark val="out"/>
        <c:minorTickMark val="none"/>
        <c:tickLblPos val="low"/>
        <c:crossAx val="2081052936"/>
        <c:crosses val="autoZero"/>
        <c:auto val="1"/>
        <c:lblAlgn val="ctr"/>
        <c:lblOffset val="100"/>
        <c:noMultiLvlLbl val="0"/>
      </c:catAx>
      <c:valAx>
        <c:axId val="2081052936"/>
        <c:scaling>
          <c:orientation val="minMax"/>
          <c:max val="75.0"/>
          <c:min val="0.0"/>
        </c:scaling>
        <c:delete val="0"/>
        <c:axPos val="l"/>
        <c:majorGridlines/>
        <c:numFmt formatCode="General" sourceLinked="1"/>
        <c:majorTickMark val="out"/>
        <c:minorTickMark val="none"/>
        <c:tickLblPos val="nextTo"/>
        <c:crossAx val="-2093582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BBC16-CA57-F24C-94BE-86380B55D9CE}" type="datetimeFigureOut">
              <a:rPr lang="en-US" smtClean="0"/>
              <a:t>2/22/16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6715B-2061-F446-B0DC-FEE7EDA3DB8A}" type="slidenum">
              <a:rPr lang="en-US" smtClean="0"/>
              <a:t>‹#›</a:t>
            </a:fld>
            <a:endParaRPr lang="en-US"/>
          </a:p>
        </p:txBody>
      </p:sp>
    </p:spTree>
    <p:extLst>
      <p:ext uri="{BB962C8B-B14F-4D97-AF65-F5344CB8AC3E}">
        <p14:creationId xmlns:p14="http://schemas.microsoft.com/office/powerpoint/2010/main" val="359663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6715B-2061-F446-B0DC-FEE7EDA3DB8A}" type="slidenum">
              <a:rPr lang="en-US" smtClean="0"/>
              <a:t>7</a:t>
            </a:fld>
            <a:endParaRPr lang="en-US"/>
          </a:p>
        </p:txBody>
      </p:sp>
    </p:spTree>
    <p:extLst>
      <p:ext uri="{BB962C8B-B14F-4D97-AF65-F5344CB8AC3E}">
        <p14:creationId xmlns:p14="http://schemas.microsoft.com/office/powerpoint/2010/main" val="363246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55BE15A-4A64-5443-AF83-223F509CCD7A}"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BE15A-4A64-5443-AF83-223F509CCD7A}" type="datetimeFigureOut">
              <a:rPr lang="en-US" smtClean="0"/>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6FAFF-0879-ED40-B60A-134871880D41}"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55BE15A-4A64-5443-AF83-223F509CCD7A}"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FAFF-0879-ED40-B60A-134871880D4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55BE15A-4A64-5443-AF83-223F509CCD7A}"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FAFF-0879-ED40-B60A-134871880D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55BE15A-4A64-5443-AF83-223F509CCD7A}"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FAFF-0879-ED40-B60A-134871880D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55BE15A-4A64-5443-AF83-223F509CCD7A}"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FAFF-0879-ED40-B60A-134871880D41}"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BE15A-4A64-5443-AF83-223F509CCD7A}"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55BE15A-4A64-5443-AF83-223F509CCD7A}" type="datetimeFigureOut">
              <a:rPr lang="en-US" smtClean="0"/>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6FAFF-0879-ED40-B60A-134871880D4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55BE15A-4A64-5443-AF83-223F509CCD7A}" type="datetimeFigureOut">
              <a:rPr lang="en-US" smtClean="0"/>
              <a:t>2/22/16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6FAFF-0879-ED40-B60A-134871880D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55BE15A-4A64-5443-AF83-223F509CCD7A}" type="datetimeFigureOut">
              <a:rPr lang="en-US" smtClean="0"/>
              <a:t>2/22/16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6FAFF-0879-ED40-B60A-134871880D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BE15A-4A64-5443-AF83-223F509CCD7A}" type="datetimeFigureOut">
              <a:rPr lang="en-US" smtClean="0"/>
              <a:t>2/22/16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6FAFF-0879-ED40-B60A-134871880D4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BE15A-4A64-5443-AF83-223F509CCD7A}" type="datetimeFigureOut">
              <a:rPr lang="en-US" smtClean="0"/>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6FAFF-0879-ED40-B60A-134871880D4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55BE15A-4A64-5443-AF83-223F509CCD7A}" type="datetimeFigureOut">
              <a:rPr lang="en-US" smtClean="0"/>
              <a:t>2/22/16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DB6FAFF-0879-ED40-B60A-134871880D4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oleObject" Target="../embeddings/oleObject1.bin"/><Relationship Id="rId9"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oleObject" Target="../embeddings/oleObject2.bin"/><Relationship Id="rId5"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HTCC</a:t>
            </a:r>
            <a:endParaRPr lang="en-US" dirty="0"/>
          </a:p>
        </p:txBody>
      </p:sp>
      <p:sp>
        <p:nvSpPr>
          <p:cNvPr id="3" name="Subtitle 2"/>
          <p:cNvSpPr>
            <a:spLocks noGrp="1"/>
          </p:cNvSpPr>
          <p:nvPr>
            <p:ph type="subTitle" idx="1"/>
          </p:nvPr>
        </p:nvSpPr>
        <p:spPr/>
        <p:txBody>
          <a:bodyPr/>
          <a:lstStyle/>
          <a:p>
            <a:r>
              <a:rPr lang="en-US" dirty="0" smtClean="0"/>
              <a:t>CLAS12 software workshop</a:t>
            </a:r>
          </a:p>
        </p:txBody>
      </p:sp>
      <p:sp>
        <p:nvSpPr>
          <p:cNvPr id="4" name="TextBox 3"/>
          <p:cNvSpPr txBox="1"/>
          <p:nvPr/>
        </p:nvSpPr>
        <p:spPr>
          <a:xfrm>
            <a:off x="2173111" y="5080000"/>
            <a:ext cx="5143167" cy="369332"/>
          </a:xfrm>
          <a:prstGeom prst="rect">
            <a:avLst/>
          </a:prstGeom>
          <a:noFill/>
        </p:spPr>
        <p:txBody>
          <a:bodyPr wrap="none" rtlCol="0">
            <a:spAutoFit/>
          </a:bodyPr>
          <a:lstStyle/>
          <a:p>
            <a:r>
              <a:rPr lang="en-US" dirty="0" smtClean="0"/>
              <a:t>N. Markov, W. Phelps, A</a:t>
            </a:r>
            <a:r>
              <a:rPr lang="en-US" dirty="0"/>
              <a:t>. </a:t>
            </a:r>
            <a:r>
              <a:rPr lang="en-US" dirty="0" err="1" smtClean="0"/>
              <a:t>Pucket</a:t>
            </a:r>
            <a:r>
              <a:rPr lang="en-US" dirty="0" smtClean="0"/>
              <a:t>, Y. </a:t>
            </a:r>
            <a:r>
              <a:rPr lang="en-US" dirty="0" err="1" smtClean="0"/>
              <a:t>Sharabian</a:t>
            </a:r>
            <a:endParaRPr lang="en-US" dirty="0"/>
          </a:p>
        </p:txBody>
      </p:sp>
      <p:sp>
        <p:nvSpPr>
          <p:cNvPr id="5" name="TextBox 4"/>
          <p:cNvSpPr txBox="1"/>
          <p:nvPr/>
        </p:nvSpPr>
        <p:spPr>
          <a:xfrm>
            <a:off x="6942667" y="6279444"/>
            <a:ext cx="1151051" cy="369332"/>
          </a:xfrm>
          <a:prstGeom prst="rect">
            <a:avLst/>
          </a:prstGeom>
          <a:noFill/>
        </p:spPr>
        <p:txBody>
          <a:bodyPr wrap="none" rtlCol="0">
            <a:spAutoFit/>
          </a:bodyPr>
          <a:lstStyle/>
          <a:p>
            <a:r>
              <a:rPr lang="en-US" dirty="0" smtClean="0"/>
              <a:t>2/21/16</a:t>
            </a:r>
            <a:endParaRPr lang="en-US" dirty="0"/>
          </a:p>
        </p:txBody>
      </p:sp>
    </p:spTree>
    <p:extLst>
      <p:ext uri="{BB962C8B-B14F-4D97-AF65-F5344CB8AC3E}">
        <p14:creationId xmlns:p14="http://schemas.microsoft.com/office/powerpoint/2010/main" val="41032059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a:t>
            </a:r>
            <a:endParaRPr lang="en-US" dirty="0"/>
          </a:p>
        </p:txBody>
      </p:sp>
      <p:sp>
        <p:nvSpPr>
          <p:cNvPr id="4" name="TextBox 3"/>
          <p:cNvSpPr txBox="1"/>
          <p:nvPr/>
        </p:nvSpPr>
        <p:spPr>
          <a:xfrm>
            <a:off x="1497131" y="2526867"/>
            <a:ext cx="6545382" cy="2585323"/>
          </a:xfrm>
          <a:prstGeom prst="rect">
            <a:avLst/>
          </a:prstGeom>
          <a:noFill/>
        </p:spPr>
        <p:txBody>
          <a:bodyPr wrap="none" rtlCol="0">
            <a:spAutoFit/>
          </a:bodyPr>
          <a:lstStyle/>
          <a:p>
            <a:pPr marL="285750" indent="-285750">
              <a:buFont typeface="Arial"/>
              <a:buChar char="•"/>
            </a:pPr>
            <a:r>
              <a:rPr lang="en-US" dirty="0" smtClean="0"/>
              <a:t>Establish Calibration Curve: Gain (HV) for every channel</a:t>
            </a:r>
          </a:p>
          <a:p>
            <a:pPr marL="285750" indent="-285750">
              <a:buFont typeface="Arial"/>
              <a:buChar char="•"/>
            </a:pPr>
            <a:endParaRPr lang="en-US" dirty="0" smtClean="0"/>
          </a:p>
          <a:p>
            <a:pPr marL="285750" indent="-285750">
              <a:buFont typeface="Arial"/>
              <a:buChar char="•"/>
            </a:pPr>
            <a:r>
              <a:rPr lang="en-US" dirty="0" smtClean="0"/>
              <a:t>Choose certain gain for all channels</a:t>
            </a:r>
          </a:p>
          <a:p>
            <a:pPr marL="285750" indent="-285750">
              <a:buFont typeface="Arial"/>
              <a:buChar char="•"/>
            </a:pPr>
            <a:endParaRPr lang="en-US" dirty="0" smtClean="0"/>
          </a:p>
          <a:p>
            <a:pPr marL="285750" indent="-285750">
              <a:buFont typeface="Arial"/>
              <a:buChar char="•"/>
            </a:pPr>
            <a:r>
              <a:rPr lang="en-US" dirty="0" smtClean="0"/>
              <a:t>Using </a:t>
            </a:r>
            <a:r>
              <a:rPr lang="en-US" dirty="0"/>
              <a:t>C</a:t>
            </a:r>
            <a:r>
              <a:rPr lang="en-US" dirty="0" smtClean="0"/>
              <a:t>alibration </a:t>
            </a:r>
            <a:r>
              <a:rPr lang="en-US" dirty="0"/>
              <a:t>C</a:t>
            </a:r>
            <a:r>
              <a:rPr lang="en-US" dirty="0" smtClean="0"/>
              <a:t>urve set the HV for each channel</a:t>
            </a:r>
          </a:p>
          <a:p>
            <a:pPr marL="285750" indent="-285750">
              <a:buFont typeface="Arial"/>
              <a:buChar char="•"/>
            </a:pPr>
            <a:endParaRPr lang="en-US" dirty="0" smtClean="0"/>
          </a:p>
          <a:p>
            <a:pPr marL="285750" indent="-285750">
              <a:buFont typeface="Arial"/>
              <a:buChar char="•"/>
            </a:pPr>
            <a:r>
              <a:rPr lang="en-US" dirty="0" smtClean="0"/>
              <a:t>Check individual gains</a:t>
            </a:r>
            <a:endParaRPr lang="ru-RU" dirty="0" smtClean="0"/>
          </a:p>
          <a:p>
            <a:pPr marL="285750" indent="-285750">
              <a:buFont typeface="Arial"/>
              <a:buChar char="•"/>
            </a:pPr>
            <a:endParaRPr lang="en-US" dirty="0" smtClean="0"/>
          </a:p>
          <a:p>
            <a:pPr marL="285750" indent="-285750">
              <a:buFont typeface="Arial"/>
              <a:buChar char="•"/>
            </a:pPr>
            <a:r>
              <a:rPr lang="en-US" dirty="0" smtClean="0"/>
              <a:t>Adjust HV if needed</a:t>
            </a:r>
            <a:endParaRPr lang="en-US" dirty="0"/>
          </a:p>
        </p:txBody>
      </p:sp>
      <p:sp>
        <p:nvSpPr>
          <p:cNvPr id="5" name="TextBox 4"/>
          <p:cNvSpPr txBox="1"/>
          <p:nvPr/>
        </p:nvSpPr>
        <p:spPr>
          <a:xfrm>
            <a:off x="697140" y="1791244"/>
            <a:ext cx="7730677" cy="369332"/>
          </a:xfrm>
          <a:prstGeom prst="rect">
            <a:avLst/>
          </a:prstGeom>
          <a:noFill/>
        </p:spPr>
        <p:txBody>
          <a:bodyPr wrap="none" rtlCol="0">
            <a:spAutoFit/>
          </a:bodyPr>
          <a:lstStyle/>
          <a:p>
            <a:r>
              <a:rPr lang="en-US" dirty="0" smtClean="0"/>
              <a:t>HTCC is part of the trigger – gain equalization is extremely </a:t>
            </a:r>
            <a:r>
              <a:rPr lang="en-US" dirty="0"/>
              <a:t>i</a:t>
            </a:r>
            <a:r>
              <a:rPr lang="en-US" dirty="0" smtClean="0"/>
              <a:t>mportant</a:t>
            </a:r>
            <a:endParaRPr lang="en-US" dirty="0"/>
          </a:p>
        </p:txBody>
      </p:sp>
    </p:spTree>
    <p:extLst>
      <p:ext uri="{BB962C8B-B14F-4D97-AF65-F5344CB8AC3E}">
        <p14:creationId xmlns:p14="http://schemas.microsoft.com/office/powerpoint/2010/main" val="7807064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460" y="5359676"/>
            <a:ext cx="4942379" cy="1200329"/>
          </a:xfrm>
          <a:prstGeom prst="rect">
            <a:avLst/>
          </a:prstGeom>
          <a:noFill/>
        </p:spPr>
        <p:txBody>
          <a:bodyPr wrap="none" rtlCol="0">
            <a:spAutoFit/>
          </a:bodyPr>
          <a:lstStyle/>
          <a:p>
            <a:pPr marL="285750" indent="-285750">
              <a:buFont typeface="Arial"/>
              <a:buChar char="•"/>
            </a:pPr>
            <a:r>
              <a:rPr lang="en-US" b="1" dirty="0" smtClean="0"/>
              <a:t>Updated EVIO reader and fitting in Java:</a:t>
            </a:r>
          </a:p>
          <a:p>
            <a:pPr marL="742950" lvl="1" indent="-285750">
              <a:buFont typeface="Arial"/>
              <a:buChar char="•"/>
            </a:pPr>
            <a:r>
              <a:rPr lang="en-US" dirty="0" smtClean="0"/>
              <a:t>Multithreaded</a:t>
            </a:r>
          </a:p>
          <a:p>
            <a:pPr marL="742950" lvl="1" indent="-285750">
              <a:buFont typeface="Arial"/>
              <a:buChar char="•"/>
            </a:pPr>
            <a:r>
              <a:rPr lang="en-US" dirty="0" smtClean="0"/>
              <a:t>Optimized code</a:t>
            </a:r>
          </a:p>
          <a:p>
            <a:pPr marL="742950" lvl="1" indent="-285750">
              <a:buFont typeface="Arial"/>
              <a:buChar char="•"/>
            </a:pPr>
            <a:r>
              <a:rPr lang="en-US" dirty="0" smtClean="0"/>
              <a:t>~ 2 </a:t>
            </a:r>
            <a:r>
              <a:rPr lang="en-US" dirty="0" smtClean="0"/>
              <a:t>minutes per fit on a single core</a:t>
            </a:r>
            <a:endParaRPr lang="en-US" dirty="0"/>
          </a:p>
        </p:txBody>
      </p:sp>
      <p:sp>
        <p:nvSpPr>
          <p:cNvPr id="5" name="Title 1"/>
          <p:cNvSpPr txBox="1">
            <a:spLocks/>
          </p:cNvSpPr>
          <p:nvPr/>
        </p:nvSpPr>
        <p:spPr>
          <a:xfrm>
            <a:off x="549275" y="107576"/>
            <a:ext cx="8042276" cy="1336956"/>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Calibration software</a:t>
            </a:r>
            <a:endParaRPr lang="en-US" dirty="0"/>
          </a:p>
        </p:txBody>
      </p:sp>
      <p:pic>
        <p:nvPicPr>
          <p:cNvPr id="11" name="Picture 10"/>
          <p:cNvPicPr>
            <a:picLocks noChangeAspect="1"/>
          </p:cNvPicPr>
          <p:nvPr/>
        </p:nvPicPr>
        <p:blipFill rotWithShape="1">
          <a:blip r:embed="rId2"/>
          <a:srcRect b="10684"/>
          <a:stretch/>
        </p:blipFill>
        <p:spPr>
          <a:xfrm>
            <a:off x="158313" y="2104974"/>
            <a:ext cx="4524538" cy="3122704"/>
          </a:xfrm>
          <a:prstGeom prst="rect">
            <a:avLst/>
          </a:prstGeom>
        </p:spPr>
      </p:pic>
      <p:sp>
        <p:nvSpPr>
          <p:cNvPr id="13" name="TextBox 12"/>
          <p:cNvSpPr txBox="1"/>
          <p:nvPr/>
        </p:nvSpPr>
        <p:spPr>
          <a:xfrm>
            <a:off x="6155765" y="1538941"/>
            <a:ext cx="1459767" cy="369332"/>
          </a:xfrm>
          <a:prstGeom prst="rect">
            <a:avLst/>
          </a:prstGeom>
          <a:noFill/>
        </p:spPr>
        <p:txBody>
          <a:bodyPr wrap="none" rtlCol="0">
            <a:spAutoFit/>
          </a:bodyPr>
          <a:lstStyle/>
          <a:p>
            <a:r>
              <a:rPr lang="en-US" b="1" dirty="0" smtClean="0"/>
              <a:t>Fit stability</a:t>
            </a:r>
            <a:endParaRPr lang="en-US" b="1" dirty="0"/>
          </a:p>
        </p:txBody>
      </p:sp>
      <p:sp>
        <p:nvSpPr>
          <p:cNvPr id="14" name="TextBox 13"/>
          <p:cNvSpPr txBox="1"/>
          <p:nvPr/>
        </p:nvSpPr>
        <p:spPr>
          <a:xfrm>
            <a:off x="6155765" y="4117615"/>
            <a:ext cx="2091964" cy="369332"/>
          </a:xfrm>
          <a:prstGeom prst="rect">
            <a:avLst/>
          </a:prstGeom>
          <a:noFill/>
        </p:spPr>
        <p:txBody>
          <a:bodyPr wrap="none" rtlCol="0">
            <a:spAutoFit/>
          </a:bodyPr>
          <a:lstStyle/>
          <a:p>
            <a:r>
              <a:rPr lang="en-US" b="1" dirty="0" smtClean="0"/>
              <a:t>Calibration curve</a:t>
            </a:r>
            <a:endParaRPr lang="en-US" b="1" dirty="0"/>
          </a:p>
        </p:txBody>
      </p:sp>
      <p:sp>
        <p:nvSpPr>
          <p:cNvPr id="15" name="TextBox 14"/>
          <p:cNvSpPr txBox="1"/>
          <p:nvPr/>
        </p:nvSpPr>
        <p:spPr>
          <a:xfrm>
            <a:off x="581519" y="1444532"/>
            <a:ext cx="4812924" cy="646331"/>
          </a:xfrm>
          <a:prstGeom prst="rect">
            <a:avLst/>
          </a:prstGeom>
          <a:noFill/>
        </p:spPr>
        <p:txBody>
          <a:bodyPr wrap="none" rtlCol="0">
            <a:spAutoFit/>
          </a:bodyPr>
          <a:lstStyle/>
          <a:p>
            <a:r>
              <a:rPr lang="en-US" b="1" dirty="0" smtClean="0"/>
              <a:t>Fit</a:t>
            </a:r>
            <a:r>
              <a:rPr lang="ru-RU" b="1" dirty="0" smtClean="0"/>
              <a:t> </a:t>
            </a:r>
            <a:r>
              <a:rPr lang="en-US" b="1" dirty="0" smtClean="0"/>
              <a:t>to PMT </a:t>
            </a:r>
            <a:r>
              <a:rPr lang="en-US" b="1" dirty="0" smtClean="0"/>
              <a:t>response </a:t>
            </a:r>
            <a:r>
              <a:rPr lang="en-US" dirty="0" smtClean="0"/>
              <a:t>to find a position of </a:t>
            </a:r>
          </a:p>
          <a:p>
            <a:r>
              <a:rPr lang="en-US" dirty="0" smtClean="0"/>
              <a:t>single photoelectron peak</a:t>
            </a:r>
            <a:r>
              <a:rPr lang="en-US" dirty="0"/>
              <a:t>: signal + noise </a:t>
            </a:r>
            <a:endParaRPr lang="en-US" dirty="0"/>
          </a:p>
        </p:txBody>
      </p:sp>
      <p:cxnSp>
        <p:nvCxnSpPr>
          <p:cNvPr id="16" name="Straight Arrow Connector 15"/>
          <p:cNvCxnSpPr/>
          <p:nvPr/>
        </p:nvCxnSpPr>
        <p:spPr>
          <a:xfrm flipH="1">
            <a:off x="988485" y="4180384"/>
            <a:ext cx="702732" cy="317499"/>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1181099" y="3697112"/>
            <a:ext cx="1189568" cy="483272"/>
          </a:xfrm>
          <a:prstGeom prst="round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accent6"/>
                </a:solidFill>
              </a:rPr>
              <a:t>SPE Peak</a:t>
            </a:r>
            <a:endParaRPr lang="en-US" sz="1400" dirty="0">
              <a:solidFill>
                <a:schemeClr val="accent6"/>
              </a:solidFill>
            </a:endParaRPr>
          </a:p>
        </p:txBody>
      </p:sp>
      <p:pic>
        <p:nvPicPr>
          <p:cNvPr id="18" name="Content Placeholder 6"/>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237838" y="1894162"/>
            <a:ext cx="3657600" cy="2206782"/>
          </a:xfrm>
          <a:prstGeom prst="rect">
            <a:avLst/>
          </a:prstGeom>
        </p:spPr>
      </p:pic>
      <p:pic>
        <p:nvPicPr>
          <p:cNvPr id="19" name="Content Placeholder 6"/>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5310561" y="4472836"/>
            <a:ext cx="3657600" cy="2206783"/>
          </a:xfrm>
          <a:prstGeom prst="rect">
            <a:avLst/>
          </a:prstGeom>
        </p:spPr>
      </p:pic>
    </p:spTree>
    <p:extLst>
      <p:ext uri="{BB962C8B-B14F-4D97-AF65-F5344CB8AC3E}">
        <p14:creationId xmlns:p14="http://schemas.microsoft.com/office/powerpoint/2010/main" val="36213855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2-12 at 1.46.33 PM.png"/>
          <p:cNvPicPr>
            <a:picLocks noChangeAspect="1"/>
          </p:cNvPicPr>
          <p:nvPr/>
        </p:nvPicPr>
        <p:blipFill rotWithShape="1">
          <a:blip r:embed="rId2">
            <a:extLst>
              <a:ext uri="{28A0092B-C50C-407E-A947-70E740481C1C}">
                <a14:useLocalDpi xmlns:a14="http://schemas.microsoft.com/office/drawing/2010/main" val="0"/>
              </a:ext>
            </a:extLst>
          </a:blip>
          <a:srcRect t="3894"/>
          <a:stretch/>
        </p:blipFill>
        <p:spPr>
          <a:xfrm>
            <a:off x="0" y="761561"/>
            <a:ext cx="8503799" cy="5241301"/>
          </a:xfrm>
          <a:prstGeom prst="rect">
            <a:avLst/>
          </a:prstGeom>
        </p:spPr>
      </p:pic>
      <p:sp>
        <p:nvSpPr>
          <p:cNvPr id="18" name="TextBox 17"/>
          <p:cNvSpPr txBox="1"/>
          <p:nvPr/>
        </p:nvSpPr>
        <p:spPr>
          <a:xfrm>
            <a:off x="4731227" y="534976"/>
            <a:ext cx="2411049" cy="369332"/>
          </a:xfrm>
          <a:prstGeom prst="rect">
            <a:avLst/>
          </a:prstGeom>
          <a:noFill/>
          <a:ln>
            <a:solidFill>
              <a:srgbClr val="0000FF"/>
            </a:solidFill>
          </a:ln>
        </p:spPr>
        <p:txBody>
          <a:bodyPr wrap="none" rtlCol="0">
            <a:spAutoFit/>
          </a:bodyPr>
          <a:lstStyle/>
          <a:p>
            <a:r>
              <a:rPr lang="en-US" dirty="0" smtClean="0"/>
              <a:t>Signal shape in time</a:t>
            </a:r>
            <a:endParaRPr lang="en-US" dirty="0"/>
          </a:p>
        </p:txBody>
      </p:sp>
      <p:sp>
        <p:nvSpPr>
          <p:cNvPr id="19" name="TextBox 18"/>
          <p:cNvSpPr txBox="1"/>
          <p:nvPr/>
        </p:nvSpPr>
        <p:spPr>
          <a:xfrm>
            <a:off x="4731227" y="1755901"/>
            <a:ext cx="2593303" cy="369332"/>
          </a:xfrm>
          <a:prstGeom prst="rect">
            <a:avLst/>
          </a:prstGeom>
          <a:noFill/>
          <a:ln>
            <a:solidFill>
              <a:srgbClr val="0000FF"/>
            </a:solidFill>
          </a:ln>
        </p:spPr>
        <p:txBody>
          <a:bodyPr wrap="none" rtlCol="0">
            <a:spAutoFit/>
          </a:bodyPr>
          <a:lstStyle/>
          <a:p>
            <a:r>
              <a:rPr lang="en-US" dirty="0" smtClean="0"/>
              <a:t>ADC spectrum, signal</a:t>
            </a:r>
            <a:endParaRPr lang="en-US" dirty="0"/>
          </a:p>
        </p:txBody>
      </p:sp>
      <p:sp>
        <p:nvSpPr>
          <p:cNvPr id="21" name="TextBox 20"/>
          <p:cNvSpPr txBox="1"/>
          <p:nvPr/>
        </p:nvSpPr>
        <p:spPr>
          <a:xfrm>
            <a:off x="4731227" y="2973259"/>
            <a:ext cx="2944849" cy="369332"/>
          </a:xfrm>
          <a:prstGeom prst="rect">
            <a:avLst/>
          </a:prstGeom>
          <a:noFill/>
          <a:ln>
            <a:solidFill>
              <a:srgbClr val="0000FF"/>
            </a:solidFill>
          </a:ln>
        </p:spPr>
        <p:txBody>
          <a:bodyPr wrap="none" rtlCol="0">
            <a:spAutoFit/>
          </a:bodyPr>
          <a:lstStyle/>
          <a:p>
            <a:r>
              <a:rPr lang="en-US" dirty="0" smtClean="0"/>
              <a:t>ADC spectrum, </a:t>
            </a:r>
            <a:r>
              <a:rPr lang="en-US" dirty="0"/>
              <a:t>p</a:t>
            </a:r>
            <a:r>
              <a:rPr lang="en-US" dirty="0" smtClean="0"/>
              <a:t>edestal</a:t>
            </a:r>
            <a:endParaRPr lang="en-US" dirty="0"/>
          </a:p>
        </p:txBody>
      </p:sp>
      <p:sp>
        <p:nvSpPr>
          <p:cNvPr id="23" name="TextBox 22"/>
          <p:cNvSpPr txBox="1"/>
          <p:nvPr/>
        </p:nvSpPr>
        <p:spPr>
          <a:xfrm>
            <a:off x="4731226" y="4227007"/>
            <a:ext cx="2784186" cy="369332"/>
          </a:xfrm>
          <a:prstGeom prst="rect">
            <a:avLst/>
          </a:prstGeom>
          <a:noFill/>
          <a:ln>
            <a:solidFill>
              <a:srgbClr val="0000FF"/>
            </a:solidFill>
          </a:ln>
        </p:spPr>
        <p:txBody>
          <a:bodyPr wrap="square" rtlCol="0">
            <a:spAutoFit/>
          </a:bodyPr>
          <a:lstStyle/>
          <a:p>
            <a:r>
              <a:rPr lang="en-US" dirty="0" err="1" smtClean="0"/>
              <a:t>Npe</a:t>
            </a:r>
            <a:r>
              <a:rPr lang="en-US" dirty="0" smtClean="0"/>
              <a:t> within a given ring</a:t>
            </a:r>
            <a:endParaRPr lang="en-US" dirty="0"/>
          </a:p>
        </p:txBody>
      </p:sp>
      <p:sp>
        <p:nvSpPr>
          <p:cNvPr id="25" name="TextBox 24"/>
          <p:cNvSpPr txBox="1"/>
          <p:nvPr/>
        </p:nvSpPr>
        <p:spPr>
          <a:xfrm>
            <a:off x="1483848" y="6325103"/>
            <a:ext cx="1310425" cy="369332"/>
          </a:xfrm>
          <a:prstGeom prst="rect">
            <a:avLst/>
          </a:prstGeom>
          <a:noFill/>
        </p:spPr>
        <p:txBody>
          <a:bodyPr wrap="none" rtlCol="0">
            <a:spAutoFit/>
          </a:bodyPr>
          <a:lstStyle/>
          <a:p>
            <a:r>
              <a:rPr lang="en-US" dirty="0" smtClean="0"/>
              <a:t>LMS control</a:t>
            </a:r>
            <a:endParaRPr lang="en-US" dirty="0"/>
          </a:p>
        </p:txBody>
      </p:sp>
      <p:sp>
        <p:nvSpPr>
          <p:cNvPr id="26" name="TextBox 25"/>
          <p:cNvSpPr txBox="1"/>
          <p:nvPr/>
        </p:nvSpPr>
        <p:spPr>
          <a:xfrm>
            <a:off x="1192335" y="4902844"/>
            <a:ext cx="2098501" cy="369332"/>
          </a:xfrm>
          <a:prstGeom prst="rect">
            <a:avLst/>
          </a:prstGeom>
          <a:noFill/>
        </p:spPr>
        <p:txBody>
          <a:bodyPr wrap="none" rtlCol="0">
            <a:spAutoFit/>
          </a:bodyPr>
          <a:lstStyle/>
          <a:p>
            <a:r>
              <a:rPr lang="en-US" dirty="0" smtClean="0"/>
              <a:t>Detector schematics</a:t>
            </a:r>
            <a:endParaRPr lang="en-US" dirty="0"/>
          </a:p>
        </p:txBody>
      </p:sp>
      <p:cxnSp>
        <p:nvCxnSpPr>
          <p:cNvPr id="28" name="Straight Arrow Connector 27"/>
          <p:cNvCxnSpPr/>
          <p:nvPr/>
        </p:nvCxnSpPr>
        <p:spPr>
          <a:xfrm flipH="1" flipV="1">
            <a:off x="786879" y="5648309"/>
            <a:ext cx="745462" cy="59188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440755" y="5648309"/>
            <a:ext cx="478122" cy="59188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2138271" y="5657235"/>
            <a:ext cx="0" cy="55534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394969" y="5671041"/>
            <a:ext cx="895594" cy="54154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855965" y="1088974"/>
            <a:ext cx="1776484" cy="369332"/>
          </a:xfrm>
          <a:prstGeom prst="rect">
            <a:avLst/>
          </a:prstGeom>
          <a:noFill/>
          <a:ln>
            <a:solidFill>
              <a:srgbClr val="0000FF"/>
            </a:solidFill>
          </a:ln>
        </p:spPr>
        <p:txBody>
          <a:bodyPr wrap="square" rtlCol="0">
            <a:spAutoFit/>
          </a:bodyPr>
          <a:lstStyle/>
          <a:p>
            <a:r>
              <a:rPr lang="en-US" dirty="0" smtClean="0"/>
              <a:t>Select channel</a:t>
            </a:r>
            <a:endParaRPr lang="en-US" dirty="0"/>
          </a:p>
        </p:txBody>
      </p:sp>
      <p:cxnSp>
        <p:nvCxnSpPr>
          <p:cNvPr id="40" name="Straight Arrow Connector 39"/>
          <p:cNvCxnSpPr/>
          <p:nvPr/>
        </p:nvCxnSpPr>
        <p:spPr>
          <a:xfrm flipH="1">
            <a:off x="2705754" y="1498266"/>
            <a:ext cx="1129879" cy="184615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42391" y="1056708"/>
            <a:ext cx="1776485" cy="369332"/>
          </a:xfrm>
          <a:prstGeom prst="rect">
            <a:avLst/>
          </a:prstGeom>
          <a:noFill/>
          <a:ln>
            <a:solidFill>
              <a:srgbClr val="0000FF"/>
            </a:solidFill>
          </a:ln>
        </p:spPr>
        <p:txBody>
          <a:bodyPr wrap="square" rtlCol="0">
            <a:spAutoFit/>
          </a:bodyPr>
          <a:lstStyle/>
          <a:p>
            <a:r>
              <a:rPr lang="en-US" dirty="0" smtClean="0"/>
              <a:t>Active channel</a:t>
            </a:r>
            <a:endParaRPr lang="en-US" dirty="0"/>
          </a:p>
        </p:txBody>
      </p:sp>
      <p:cxnSp>
        <p:nvCxnSpPr>
          <p:cNvPr id="45" name="Straight Arrow Connector 44"/>
          <p:cNvCxnSpPr/>
          <p:nvPr/>
        </p:nvCxnSpPr>
        <p:spPr>
          <a:xfrm>
            <a:off x="895743" y="1426040"/>
            <a:ext cx="545012" cy="132306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770823" y="5908677"/>
            <a:ext cx="3967753" cy="923330"/>
          </a:xfrm>
          <a:prstGeom prst="rect">
            <a:avLst/>
          </a:prstGeom>
          <a:noFill/>
        </p:spPr>
        <p:txBody>
          <a:bodyPr wrap="none" rtlCol="0">
            <a:spAutoFit/>
          </a:bodyPr>
          <a:lstStyle/>
          <a:p>
            <a:pPr marL="285750" indent="-285750">
              <a:buFont typeface="Arial"/>
              <a:buChar char="•"/>
            </a:pPr>
            <a:r>
              <a:rPr lang="en-US" dirty="0" smtClean="0"/>
              <a:t>Based on common tools</a:t>
            </a:r>
          </a:p>
          <a:p>
            <a:pPr marL="285750" indent="-285750">
              <a:buFont typeface="Arial"/>
              <a:buChar char="•"/>
            </a:pPr>
            <a:r>
              <a:rPr lang="en-US" dirty="0" smtClean="0"/>
              <a:t>Integration with </a:t>
            </a:r>
            <a:r>
              <a:rPr lang="en-US" i="1" dirty="0" err="1" smtClean="0"/>
              <a:t>ccdb</a:t>
            </a:r>
            <a:endParaRPr lang="en-US" i="1" dirty="0" smtClean="0"/>
          </a:p>
          <a:p>
            <a:pPr marL="285750" indent="-285750">
              <a:buFont typeface="Arial"/>
              <a:buChar char="•"/>
            </a:pPr>
            <a:r>
              <a:rPr lang="en-US" dirty="0" smtClean="0"/>
              <a:t>Implemented translational table</a:t>
            </a:r>
            <a:endParaRPr lang="en-US" dirty="0"/>
          </a:p>
        </p:txBody>
      </p:sp>
      <p:sp>
        <p:nvSpPr>
          <p:cNvPr id="20" name="Title 1"/>
          <p:cNvSpPr>
            <a:spLocks noGrp="1"/>
          </p:cNvSpPr>
          <p:nvPr>
            <p:ph type="title"/>
          </p:nvPr>
        </p:nvSpPr>
        <p:spPr>
          <a:xfrm>
            <a:off x="-971743" y="-560902"/>
            <a:ext cx="8042276" cy="1336956"/>
          </a:xfrm>
        </p:spPr>
        <p:txBody>
          <a:bodyPr/>
          <a:lstStyle/>
          <a:p>
            <a:r>
              <a:rPr lang="en-US" dirty="0" smtClean="0"/>
              <a:t>Monitoring</a:t>
            </a:r>
            <a:endParaRPr lang="en-US" dirty="0"/>
          </a:p>
        </p:txBody>
      </p:sp>
    </p:spTree>
    <p:extLst>
      <p:ext uri="{BB962C8B-B14F-4D97-AF65-F5344CB8AC3E}">
        <p14:creationId xmlns:p14="http://schemas.microsoft.com/office/powerpoint/2010/main" val="14234883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studies</a:t>
            </a:r>
            <a:endParaRPr lang="en-US" dirty="0"/>
          </a:p>
        </p:txBody>
      </p:sp>
      <p:pic>
        <p:nvPicPr>
          <p:cNvPr id="7" name="Picture 6"/>
          <p:cNvPicPr>
            <a:picLocks noChangeAspect="1"/>
          </p:cNvPicPr>
          <p:nvPr/>
        </p:nvPicPr>
        <p:blipFill>
          <a:blip r:embed="rId2"/>
          <a:stretch>
            <a:fillRect/>
          </a:stretch>
        </p:blipFill>
        <p:spPr>
          <a:xfrm>
            <a:off x="889000" y="2468707"/>
            <a:ext cx="7366000" cy="2455333"/>
          </a:xfrm>
          <a:prstGeom prst="rect">
            <a:avLst/>
          </a:prstGeom>
        </p:spPr>
      </p:pic>
      <p:sp>
        <p:nvSpPr>
          <p:cNvPr id="9" name="TextBox 8"/>
          <p:cNvSpPr txBox="1"/>
          <p:nvPr/>
        </p:nvSpPr>
        <p:spPr>
          <a:xfrm rot="16200000">
            <a:off x="383099" y="2935646"/>
            <a:ext cx="1303211" cy="369332"/>
          </a:xfrm>
          <a:prstGeom prst="rect">
            <a:avLst/>
          </a:prstGeom>
          <a:noFill/>
        </p:spPr>
        <p:txBody>
          <a:bodyPr wrap="none" rtlCol="0">
            <a:spAutoFit/>
          </a:bodyPr>
          <a:lstStyle/>
          <a:p>
            <a:r>
              <a:rPr lang="en-US" dirty="0" smtClean="0"/>
              <a:t>HTCC ring</a:t>
            </a:r>
            <a:endParaRPr lang="en-US" dirty="0"/>
          </a:p>
        </p:txBody>
      </p:sp>
      <p:sp>
        <p:nvSpPr>
          <p:cNvPr id="10" name="TextBox 9"/>
          <p:cNvSpPr txBox="1"/>
          <p:nvPr/>
        </p:nvSpPr>
        <p:spPr>
          <a:xfrm>
            <a:off x="2193038" y="4924040"/>
            <a:ext cx="1091202" cy="369332"/>
          </a:xfrm>
          <a:prstGeom prst="rect">
            <a:avLst/>
          </a:prstGeom>
          <a:noFill/>
        </p:spPr>
        <p:txBody>
          <a:bodyPr wrap="none" rtlCol="0">
            <a:spAutoFit/>
          </a:bodyPr>
          <a:lstStyle/>
          <a:p>
            <a:r>
              <a:rPr lang="en-US" dirty="0" smtClean="0"/>
              <a:t>EC Strip</a:t>
            </a:r>
            <a:endParaRPr lang="en-US" dirty="0"/>
          </a:p>
        </p:txBody>
      </p:sp>
      <p:sp>
        <p:nvSpPr>
          <p:cNvPr id="11" name="TextBox 10"/>
          <p:cNvSpPr txBox="1"/>
          <p:nvPr/>
        </p:nvSpPr>
        <p:spPr>
          <a:xfrm>
            <a:off x="1667781" y="2255076"/>
            <a:ext cx="1050513" cy="369332"/>
          </a:xfrm>
          <a:prstGeom prst="rect">
            <a:avLst/>
          </a:prstGeom>
          <a:noFill/>
        </p:spPr>
        <p:txBody>
          <a:bodyPr wrap="none" rtlCol="0">
            <a:spAutoFit/>
          </a:bodyPr>
          <a:lstStyle/>
          <a:p>
            <a:r>
              <a:rPr lang="en-US" b="1" dirty="0" smtClean="0"/>
              <a:t>U plane</a:t>
            </a:r>
            <a:endParaRPr lang="en-US" b="1" dirty="0"/>
          </a:p>
        </p:txBody>
      </p:sp>
      <p:sp>
        <p:nvSpPr>
          <p:cNvPr id="12" name="TextBox 11"/>
          <p:cNvSpPr txBox="1"/>
          <p:nvPr/>
        </p:nvSpPr>
        <p:spPr>
          <a:xfrm>
            <a:off x="4159955" y="2284041"/>
            <a:ext cx="1019405" cy="369332"/>
          </a:xfrm>
          <a:prstGeom prst="rect">
            <a:avLst/>
          </a:prstGeom>
          <a:noFill/>
        </p:spPr>
        <p:txBody>
          <a:bodyPr wrap="none" rtlCol="0">
            <a:spAutoFit/>
          </a:bodyPr>
          <a:lstStyle/>
          <a:p>
            <a:r>
              <a:rPr lang="en-US" b="1" dirty="0" smtClean="0"/>
              <a:t>V plane</a:t>
            </a:r>
            <a:endParaRPr lang="en-US" b="1" dirty="0"/>
          </a:p>
        </p:txBody>
      </p:sp>
      <p:sp>
        <p:nvSpPr>
          <p:cNvPr id="13" name="TextBox 12"/>
          <p:cNvSpPr txBox="1"/>
          <p:nvPr/>
        </p:nvSpPr>
        <p:spPr>
          <a:xfrm>
            <a:off x="6664453" y="2284040"/>
            <a:ext cx="1079367" cy="369332"/>
          </a:xfrm>
          <a:prstGeom prst="rect">
            <a:avLst/>
          </a:prstGeom>
          <a:noFill/>
        </p:spPr>
        <p:txBody>
          <a:bodyPr wrap="none" rtlCol="0">
            <a:spAutoFit/>
          </a:bodyPr>
          <a:lstStyle/>
          <a:p>
            <a:r>
              <a:rPr lang="en-US" b="1" dirty="0" smtClean="0"/>
              <a:t>W plane</a:t>
            </a:r>
            <a:endParaRPr lang="en-US" b="1" dirty="0"/>
          </a:p>
        </p:txBody>
      </p:sp>
      <p:sp>
        <p:nvSpPr>
          <p:cNvPr id="14" name="TextBox 13"/>
          <p:cNvSpPr txBox="1"/>
          <p:nvPr/>
        </p:nvSpPr>
        <p:spPr>
          <a:xfrm>
            <a:off x="2816300" y="1688184"/>
            <a:ext cx="3920364" cy="369332"/>
          </a:xfrm>
          <a:prstGeom prst="rect">
            <a:avLst/>
          </a:prstGeom>
          <a:noFill/>
        </p:spPr>
        <p:txBody>
          <a:bodyPr wrap="none" rtlCol="0">
            <a:spAutoFit/>
          </a:bodyPr>
          <a:lstStyle/>
          <a:p>
            <a:r>
              <a:rPr lang="en-US" dirty="0" smtClean="0"/>
              <a:t>Correlation between HTCC and EC</a:t>
            </a:r>
            <a:endParaRPr lang="en-US" dirty="0"/>
          </a:p>
        </p:txBody>
      </p:sp>
      <p:sp>
        <p:nvSpPr>
          <p:cNvPr id="15" name="TextBox 14"/>
          <p:cNvSpPr txBox="1"/>
          <p:nvPr/>
        </p:nvSpPr>
        <p:spPr>
          <a:xfrm>
            <a:off x="4776482" y="4924040"/>
            <a:ext cx="1059755" cy="369332"/>
          </a:xfrm>
          <a:prstGeom prst="rect">
            <a:avLst/>
          </a:prstGeom>
          <a:noFill/>
        </p:spPr>
        <p:txBody>
          <a:bodyPr wrap="none" rtlCol="0">
            <a:spAutoFit/>
          </a:bodyPr>
          <a:lstStyle/>
          <a:p>
            <a:r>
              <a:rPr lang="en-US" dirty="0" smtClean="0"/>
              <a:t>EC strip</a:t>
            </a:r>
            <a:endParaRPr lang="en-US" dirty="0"/>
          </a:p>
        </p:txBody>
      </p:sp>
      <p:sp>
        <p:nvSpPr>
          <p:cNvPr id="16" name="TextBox 15"/>
          <p:cNvSpPr txBox="1"/>
          <p:nvPr/>
        </p:nvSpPr>
        <p:spPr>
          <a:xfrm>
            <a:off x="7163798" y="4924040"/>
            <a:ext cx="1091202" cy="369332"/>
          </a:xfrm>
          <a:prstGeom prst="rect">
            <a:avLst/>
          </a:prstGeom>
          <a:noFill/>
        </p:spPr>
        <p:txBody>
          <a:bodyPr wrap="none" rtlCol="0">
            <a:spAutoFit/>
          </a:bodyPr>
          <a:lstStyle/>
          <a:p>
            <a:r>
              <a:rPr lang="en-US" dirty="0" smtClean="0"/>
              <a:t>EC Strip</a:t>
            </a:r>
            <a:endParaRPr lang="en-US" dirty="0"/>
          </a:p>
        </p:txBody>
      </p:sp>
      <p:sp>
        <p:nvSpPr>
          <p:cNvPr id="20" name="TextBox 19"/>
          <p:cNvSpPr txBox="1"/>
          <p:nvPr/>
        </p:nvSpPr>
        <p:spPr>
          <a:xfrm>
            <a:off x="1889025" y="5448594"/>
            <a:ext cx="5774913" cy="923330"/>
          </a:xfrm>
          <a:prstGeom prst="rect">
            <a:avLst/>
          </a:prstGeom>
          <a:noFill/>
        </p:spPr>
        <p:txBody>
          <a:bodyPr wrap="none" rtlCol="0">
            <a:spAutoFit/>
          </a:bodyPr>
          <a:lstStyle/>
          <a:p>
            <a:r>
              <a:rPr lang="en-US" dirty="0" smtClean="0"/>
              <a:t>Clear geometrical matching between HTCC and EC</a:t>
            </a:r>
          </a:p>
          <a:p>
            <a:r>
              <a:rPr lang="en-US" dirty="0" smtClean="0"/>
              <a:t>No need to sum over full sector</a:t>
            </a:r>
          </a:p>
          <a:p>
            <a:r>
              <a:rPr lang="en-US" dirty="0" smtClean="0"/>
              <a:t>Possibility to decrease noise</a:t>
            </a:r>
            <a:endParaRPr lang="en-US" dirty="0"/>
          </a:p>
        </p:txBody>
      </p:sp>
    </p:spTree>
    <p:extLst>
      <p:ext uri="{BB962C8B-B14F-4D97-AF65-F5344CB8AC3E}">
        <p14:creationId xmlns:p14="http://schemas.microsoft.com/office/powerpoint/2010/main" val="17823309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a:xfrm>
            <a:off x="549275" y="1779496"/>
            <a:ext cx="8042276" cy="4343400"/>
          </a:xfrm>
        </p:spPr>
        <p:txBody>
          <a:bodyPr/>
          <a:lstStyle/>
          <a:p>
            <a:r>
              <a:rPr lang="en-US" dirty="0" smtClean="0"/>
              <a:t>Implement a measured mirror and WC reflectance (under way)</a:t>
            </a:r>
            <a:endParaRPr lang="ru-RU" dirty="0" smtClean="0"/>
          </a:p>
          <a:p>
            <a:r>
              <a:rPr lang="en-US" dirty="0" smtClean="0"/>
              <a:t>Implement signal digitization in </a:t>
            </a:r>
            <a:r>
              <a:rPr lang="en-US" b="1" i="1" dirty="0" err="1" smtClean="0"/>
              <a:t>gemc</a:t>
            </a:r>
            <a:r>
              <a:rPr lang="en-US" dirty="0" smtClean="0"/>
              <a:t> (under way)</a:t>
            </a:r>
          </a:p>
          <a:p>
            <a:r>
              <a:rPr lang="en-US" dirty="0" smtClean="0"/>
              <a:t>Introduce reconstruction with a quasi-real signal</a:t>
            </a:r>
          </a:p>
          <a:p>
            <a:r>
              <a:rPr lang="en-US" dirty="0" smtClean="0"/>
              <a:t>Finish development of calibration suite and obtain calibration curves for all 48 PMTs</a:t>
            </a:r>
          </a:p>
          <a:p>
            <a:r>
              <a:rPr lang="en-US" dirty="0" smtClean="0"/>
              <a:t>Finish development of monitoring software</a:t>
            </a:r>
          </a:p>
          <a:p>
            <a:r>
              <a:rPr lang="en-US" dirty="0" smtClean="0"/>
              <a:t>Continue trigger development</a:t>
            </a:r>
          </a:p>
          <a:p>
            <a:pPr marL="6858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8109763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Simulation status</a:t>
            </a:r>
          </a:p>
          <a:p>
            <a:r>
              <a:rPr lang="en-US" dirty="0" smtClean="0"/>
              <a:t>Reconstruction status</a:t>
            </a:r>
          </a:p>
          <a:p>
            <a:r>
              <a:rPr lang="en-US" dirty="0" smtClean="0"/>
              <a:t>Calibration</a:t>
            </a:r>
            <a:r>
              <a:rPr lang="ru-RU" dirty="0" smtClean="0"/>
              <a:t> </a:t>
            </a:r>
            <a:r>
              <a:rPr lang="en-US" dirty="0" smtClean="0"/>
              <a:t>development</a:t>
            </a:r>
          </a:p>
          <a:p>
            <a:r>
              <a:rPr lang="en-US" dirty="0" smtClean="0"/>
              <a:t>Monitoring software</a:t>
            </a:r>
          </a:p>
          <a:p>
            <a:r>
              <a:rPr lang="en-US" dirty="0" smtClean="0"/>
              <a:t>Trigger studies</a:t>
            </a:r>
          </a:p>
          <a:p>
            <a:r>
              <a:rPr lang="en-US" dirty="0" smtClean="0"/>
              <a:t>Future plans</a:t>
            </a:r>
            <a:endParaRPr lang="en-US" dirty="0"/>
          </a:p>
        </p:txBody>
      </p:sp>
    </p:spTree>
    <p:extLst>
      <p:ext uri="{BB962C8B-B14F-4D97-AF65-F5344CB8AC3E}">
        <p14:creationId xmlns:p14="http://schemas.microsoft.com/office/powerpoint/2010/main" val="187107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9-11 at 1.00.36 PM.png"/>
          <p:cNvPicPr>
            <a:picLocks noChangeAspect="1"/>
          </p:cNvPicPr>
          <p:nvPr/>
        </p:nvPicPr>
        <p:blipFill rotWithShape="1">
          <a:blip r:embed="rId2">
            <a:extLst>
              <a:ext uri="{28A0092B-C50C-407E-A947-70E740481C1C}">
                <a14:useLocalDpi xmlns:a14="http://schemas.microsoft.com/office/drawing/2010/main" val="0"/>
              </a:ext>
            </a:extLst>
          </a:blip>
          <a:srcRect l="9263" r="13748"/>
          <a:stretch/>
        </p:blipFill>
        <p:spPr>
          <a:xfrm>
            <a:off x="5209681" y="1049528"/>
            <a:ext cx="3909380" cy="5808472"/>
          </a:xfrm>
          <a:prstGeom prst="rect">
            <a:avLst/>
          </a:prstGeom>
        </p:spPr>
      </p:pic>
      <p:sp>
        <p:nvSpPr>
          <p:cNvPr id="7" name="Title 1"/>
          <p:cNvSpPr>
            <a:spLocks noGrp="1"/>
          </p:cNvSpPr>
          <p:nvPr>
            <p:ph type="title"/>
          </p:nvPr>
        </p:nvSpPr>
        <p:spPr>
          <a:xfrm>
            <a:off x="914400" y="-152564"/>
            <a:ext cx="7315200" cy="1154097"/>
          </a:xfrm>
        </p:spPr>
        <p:txBody>
          <a:bodyPr/>
          <a:lstStyle/>
          <a:p>
            <a:r>
              <a:rPr lang="en-US" dirty="0" smtClean="0"/>
              <a:t>Simulation</a:t>
            </a:r>
            <a:endParaRPr lang="en-US" dirty="0"/>
          </a:p>
        </p:txBody>
      </p:sp>
      <p:sp>
        <p:nvSpPr>
          <p:cNvPr id="9" name="TextBox 8"/>
          <p:cNvSpPr txBox="1"/>
          <p:nvPr/>
        </p:nvSpPr>
        <p:spPr>
          <a:xfrm>
            <a:off x="382710" y="1898031"/>
            <a:ext cx="3628871" cy="1200329"/>
          </a:xfrm>
          <a:prstGeom prst="rect">
            <a:avLst/>
          </a:prstGeom>
          <a:noFill/>
        </p:spPr>
        <p:txBody>
          <a:bodyPr wrap="square" rtlCol="0">
            <a:spAutoFit/>
          </a:bodyPr>
          <a:lstStyle/>
          <a:p>
            <a:r>
              <a:rPr lang="en-US" dirty="0" smtClean="0"/>
              <a:t>Detector:</a:t>
            </a:r>
          </a:p>
          <a:p>
            <a:r>
              <a:rPr lang="en-US" dirty="0" smtClean="0"/>
              <a:t>Angular coverage:</a:t>
            </a:r>
          </a:p>
          <a:p>
            <a:r>
              <a:rPr lang="el-GR" dirty="0" smtClean="0"/>
              <a:t>θ</a:t>
            </a:r>
            <a:r>
              <a:rPr lang="el-GR" dirty="0"/>
              <a:t>=5</a:t>
            </a:r>
            <a:r>
              <a:rPr lang="el-GR" baseline="30000" dirty="0"/>
              <a:t>o</a:t>
            </a:r>
            <a:r>
              <a:rPr lang="el-GR" dirty="0"/>
              <a:t> −35</a:t>
            </a:r>
            <a:r>
              <a:rPr lang="el-GR" baseline="30000" dirty="0"/>
              <a:t>o</a:t>
            </a:r>
            <a:r>
              <a:rPr lang="el-GR" dirty="0" smtClean="0"/>
              <a:t>,</a:t>
            </a:r>
            <a:endParaRPr lang="en-US" dirty="0" smtClean="0"/>
          </a:p>
          <a:p>
            <a:r>
              <a:rPr lang="el-GR" dirty="0" smtClean="0"/>
              <a:t>φ</a:t>
            </a:r>
            <a:r>
              <a:rPr lang="el-GR" dirty="0"/>
              <a:t>=0</a:t>
            </a:r>
            <a:r>
              <a:rPr lang="el-GR" baseline="30000" dirty="0"/>
              <a:t>o</a:t>
            </a:r>
            <a:r>
              <a:rPr lang="el-GR" dirty="0"/>
              <a:t> −360</a:t>
            </a:r>
            <a:r>
              <a:rPr lang="el-GR" baseline="30000" dirty="0"/>
              <a:t>o</a:t>
            </a:r>
            <a:r>
              <a:rPr lang="el-GR" dirty="0"/>
              <a:t> </a:t>
            </a:r>
            <a:endParaRPr lang="en-US" dirty="0" smtClean="0"/>
          </a:p>
        </p:txBody>
      </p:sp>
      <p:sp>
        <p:nvSpPr>
          <p:cNvPr id="2" name="TextBox 1"/>
          <p:cNvSpPr txBox="1"/>
          <p:nvPr/>
        </p:nvSpPr>
        <p:spPr>
          <a:xfrm>
            <a:off x="120459" y="3443914"/>
            <a:ext cx="4167973" cy="2585323"/>
          </a:xfrm>
          <a:prstGeom prst="rect">
            <a:avLst/>
          </a:prstGeom>
          <a:noFill/>
        </p:spPr>
        <p:txBody>
          <a:bodyPr wrap="square" rtlCol="0">
            <a:spAutoFit/>
          </a:bodyPr>
          <a:lstStyle/>
          <a:p>
            <a:pPr algn="ctr"/>
            <a:r>
              <a:rPr lang="en-US" b="1" dirty="0" err="1" smtClean="0"/>
              <a:t>gemc</a:t>
            </a:r>
            <a:r>
              <a:rPr lang="en-US" b="1" dirty="0" smtClean="0"/>
              <a:t>:</a:t>
            </a:r>
          </a:p>
          <a:p>
            <a:pPr marL="285750" indent="-285750">
              <a:buFont typeface="Arial"/>
              <a:buChar char="•"/>
            </a:pPr>
            <a:r>
              <a:rPr lang="en-US" dirty="0" smtClean="0"/>
              <a:t>Realistic </a:t>
            </a:r>
            <a:r>
              <a:rPr lang="en-US" dirty="0" smtClean="0"/>
              <a:t>Mirror and Winston cone reflectance</a:t>
            </a:r>
          </a:p>
          <a:p>
            <a:pPr marL="285750" indent="-285750">
              <a:buFont typeface="Arial"/>
              <a:buChar char="•"/>
            </a:pPr>
            <a:r>
              <a:rPr lang="en-US" dirty="0" smtClean="0"/>
              <a:t>Realistic Quantum Efficiency of the PMT with Quartz Entry Window</a:t>
            </a:r>
          </a:p>
          <a:p>
            <a:pPr marL="285750" indent="-285750">
              <a:buFont typeface="Arial"/>
              <a:buChar char="•"/>
            </a:pPr>
            <a:r>
              <a:rPr lang="en-US" dirty="0" smtClean="0"/>
              <a:t>Realistic C0</a:t>
            </a:r>
            <a:r>
              <a:rPr lang="en-US" baseline="-25000" dirty="0" smtClean="0"/>
              <a:t>2 </a:t>
            </a:r>
            <a:r>
              <a:rPr lang="en-US" dirty="0" smtClean="0"/>
              <a:t>gas transparency</a:t>
            </a:r>
          </a:p>
          <a:p>
            <a:pPr marL="285750" indent="-285750">
              <a:buFont typeface="Arial"/>
              <a:buChar char="•"/>
            </a:pPr>
            <a:r>
              <a:rPr lang="en-US" dirty="0"/>
              <a:t>Realistic C0</a:t>
            </a:r>
            <a:r>
              <a:rPr lang="en-US" baseline="-25000" dirty="0"/>
              <a:t>2 </a:t>
            </a:r>
            <a:r>
              <a:rPr lang="en-US" dirty="0"/>
              <a:t>gas </a:t>
            </a:r>
            <a:r>
              <a:rPr lang="en-US" dirty="0" smtClean="0"/>
              <a:t>refraction index</a:t>
            </a:r>
            <a:endParaRPr lang="en-US" dirty="0"/>
          </a:p>
          <a:p>
            <a:pPr marL="285750" indent="-285750">
              <a:buFont typeface="Arial"/>
              <a:buChar char="•"/>
            </a:pPr>
            <a:endParaRPr lang="en-US" dirty="0"/>
          </a:p>
        </p:txBody>
      </p:sp>
      <p:cxnSp>
        <p:nvCxnSpPr>
          <p:cNvPr id="4" name="Straight Arrow Connector 3"/>
          <p:cNvCxnSpPr/>
          <p:nvPr/>
        </p:nvCxnSpPr>
        <p:spPr>
          <a:xfrm flipH="1">
            <a:off x="7958667" y="1412875"/>
            <a:ext cx="582083" cy="971903"/>
          </a:xfrm>
          <a:prstGeom prst="straightConnector1">
            <a:avLst/>
          </a:prstGeom>
          <a:ln w="19050"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169613" y="976160"/>
            <a:ext cx="869273" cy="369332"/>
          </a:xfrm>
          <a:prstGeom prst="rect">
            <a:avLst/>
          </a:prstGeom>
          <a:noFill/>
        </p:spPr>
        <p:txBody>
          <a:bodyPr wrap="none" rtlCol="0">
            <a:spAutoFit/>
          </a:bodyPr>
          <a:lstStyle/>
          <a:p>
            <a:r>
              <a:rPr lang="en-US" dirty="0" smtClean="0">
                <a:solidFill>
                  <a:schemeClr val="accent6"/>
                </a:solidFill>
              </a:rPr>
              <a:t>Mirror</a:t>
            </a:r>
            <a:endParaRPr lang="en-US" dirty="0">
              <a:solidFill>
                <a:schemeClr val="accent6"/>
              </a:solidFill>
            </a:endParaRPr>
          </a:p>
        </p:txBody>
      </p:sp>
      <p:cxnSp>
        <p:nvCxnSpPr>
          <p:cNvPr id="11" name="Straight Arrow Connector 10"/>
          <p:cNvCxnSpPr/>
          <p:nvPr/>
        </p:nvCxnSpPr>
        <p:spPr>
          <a:xfrm>
            <a:off x="4238625" y="1418860"/>
            <a:ext cx="1381125" cy="1242133"/>
          </a:xfrm>
          <a:prstGeom prst="straightConnector1">
            <a:avLst/>
          </a:prstGeom>
          <a:ln w="19050"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20862" y="976160"/>
            <a:ext cx="778992" cy="369332"/>
          </a:xfrm>
          <a:prstGeom prst="rect">
            <a:avLst/>
          </a:prstGeom>
          <a:noFill/>
        </p:spPr>
        <p:txBody>
          <a:bodyPr wrap="none" rtlCol="0">
            <a:spAutoFit/>
          </a:bodyPr>
          <a:lstStyle/>
          <a:p>
            <a:r>
              <a:rPr lang="en-US" dirty="0" smtClean="0">
                <a:solidFill>
                  <a:schemeClr val="accent6"/>
                </a:solidFill>
              </a:rPr>
              <a:t>PMTs</a:t>
            </a:r>
            <a:endParaRPr lang="en-US" dirty="0">
              <a:solidFill>
                <a:schemeClr val="accent6"/>
              </a:solidFill>
            </a:endParaRPr>
          </a:p>
        </p:txBody>
      </p:sp>
      <p:cxnSp>
        <p:nvCxnSpPr>
          <p:cNvPr id="14" name="Straight Arrow Connector 13"/>
          <p:cNvCxnSpPr/>
          <p:nvPr/>
        </p:nvCxnSpPr>
        <p:spPr>
          <a:xfrm>
            <a:off x="4387209" y="1412875"/>
            <a:ext cx="1597666" cy="603250"/>
          </a:xfrm>
          <a:prstGeom prst="straightConnector1">
            <a:avLst/>
          </a:prstGeom>
          <a:ln w="19050"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925742" y="3599938"/>
            <a:ext cx="4197811" cy="949936"/>
          </a:xfrm>
          <a:prstGeom prst="straightConnector1">
            <a:avLst/>
          </a:prstGeom>
          <a:ln w="28575" cmpd="sng">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499854" y="4683125"/>
            <a:ext cx="819681" cy="369332"/>
          </a:xfrm>
          <a:prstGeom prst="rect">
            <a:avLst/>
          </a:prstGeom>
          <a:noFill/>
        </p:spPr>
        <p:txBody>
          <a:bodyPr wrap="none" rtlCol="0">
            <a:spAutoFit/>
          </a:bodyPr>
          <a:lstStyle/>
          <a:p>
            <a:r>
              <a:rPr lang="en-US" dirty="0" smtClean="0">
                <a:solidFill>
                  <a:schemeClr val="accent6"/>
                </a:solidFill>
              </a:rPr>
              <a:t>Beam</a:t>
            </a:r>
            <a:endParaRPr lang="en-US" dirty="0">
              <a:solidFill>
                <a:schemeClr val="accent6"/>
              </a:solidFill>
            </a:endParaRPr>
          </a:p>
        </p:txBody>
      </p:sp>
      <p:cxnSp>
        <p:nvCxnSpPr>
          <p:cNvPr id="21" name="Straight Arrow Connector 20"/>
          <p:cNvCxnSpPr/>
          <p:nvPr/>
        </p:nvCxnSpPr>
        <p:spPr>
          <a:xfrm>
            <a:off x="4110358" y="1418860"/>
            <a:ext cx="1509392" cy="2181078"/>
          </a:xfrm>
          <a:prstGeom prst="straightConnector1">
            <a:avLst/>
          </a:prstGeom>
          <a:ln w="19050"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8678333" y="1418860"/>
            <a:ext cx="110068" cy="1897251"/>
          </a:xfrm>
          <a:prstGeom prst="straightConnector1">
            <a:avLst/>
          </a:prstGeom>
          <a:ln w="19050"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1846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1756"/>
            <a:ext cx="8042276" cy="1336956"/>
          </a:xfrm>
        </p:spPr>
        <p:txBody>
          <a:bodyPr/>
          <a:lstStyle/>
          <a:p>
            <a:r>
              <a:rPr lang="en-US" dirty="0" smtClean="0"/>
              <a:t>Simulation</a:t>
            </a:r>
            <a:endParaRPr lang="en-US" dirty="0"/>
          </a:p>
        </p:txBody>
      </p:sp>
      <p:pic>
        <p:nvPicPr>
          <p:cNvPr id="4" name="Picture 3" descr="Screen Shot 2015-09-16 at 5.00.32 PM.png"/>
          <p:cNvPicPr>
            <a:picLocks noChangeAspect="1"/>
          </p:cNvPicPr>
          <p:nvPr/>
        </p:nvPicPr>
        <p:blipFill rotWithShape="1">
          <a:blip r:embed="rId2">
            <a:extLst>
              <a:ext uri="{28A0092B-C50C-407E-A947-70E740481C1C}">
                <a14:useLocalDpi xmlns:a14="http://schemas.microsoft.com/office/drawing/2010/main" val="0"/>
              </a:ext>
            </a:extLst>
          </a:blip>
          <a:srcRect l="4161" r="4699"/>
          <a:stretch/>
        </p:blipFill>
        <p:spPr>
          <a:xfrm>
            <a:off x="2291186" y="2384163"/>
            <a:ext cx="4254436" cy="4299018"/>
          </a:xfrm>
          <a:prstGeom prst="rect">
            <a:avLst/>
          </a:prstGeom>
          <a:ln>
            <a:noFill/>
          </a:ln>
        </p:spPr>
      </p:pic>
      <p:sp>
        <p:nvSpPr>
          <p:cNvPr id="5" name="Rectangle 4"/>
          <p:cNvSpPr/>
          <p:nvPr/>
        </p:nvSpPr>
        <p:spPr>
          <a:xfrm>
            <a:off x="2408981" y="1263723"/>
            <a:ext cx="4624912" cy="1200329"/>
          </a:xfrm>
          <a:prstGeom prst="rect">
            <a:avLst/>
          </a:prstGeom>
        </p:spPr>
        <p:txBody>
          <a:bodyPr wrap="square">
            <a:spAutoFit/>
          </a:bodyPr>
          <a:lstStyle/>
          <a:p>
            <a:pPr marL="285750" indent="-285750">
              <a:buFont typeface="Arial"/>
              <a:buChar char="•"/>
            </a:pPr>
            <a:r>
              <a:rPr lang="en-US" dirty="0"/>
              <a:t>12 </a:t>
            </a:r>
            <a:r>
              <a:rPr lang="en-US" dirty="0" smtClean="0"/>
              <a:t>halfsectors over </a:t>
            </a:r>
            <a:r>
              <a:rPr lang="el-GR" dirty="0" smtClean="0"/>
              <a:t>φ</a:t>
            </a:r>
            <a:r>
              <a:rPr lang="en-US" dirty="0" smtClean="0"/>
              <a:t>  (15</a:t>
            </a:r>
            <a:r>
              <a:rPr lang="en-US" baseline="30000" dirty="0" smtClean="0"/>
              <a:t>o</a:t>
            </a:r>
            <a:r>
              <a:rPr lang="en-US" dirty="0" smtClean="0"/>
              <a:t> each)</a:t>
            </a:r>
          </a:p>
          <a:p>
            <a:pPr marL="285750" indent="-285750">
              <a:buFont typeface="Arial"/>
              <a:buChar char="•"/>
            </a:pPr>
            <a:r>
              <a:rPr lang="en-US" dirty="0" smtClean="0"/>
              <a:t>4 </a:t>
            </a:r>
            <a:r>
              <a:rPr lang="en-US" dirty="0"/>
              <a:t>rings over </a:t>
            </a:r>
            <a:r>
              <a:rPr lang="el-GR" dirty="0" smtClean="0"/>
              <a:t>θ</a:t>
            </a:r>
            <a:r>
              <a:rPr lang="en-US" dirty="0" smtClean="0"/>
              <a:t> (7.5</a:t>
            </a:r>
            <a:r>
              <a:rPr lang="en-US" baseline="30000" dirty="0" smtClean="0"/>
              <a:t>o</a:t>
            </a:r>
            <a:r>
              <a:rPr lang="en-US" dirty="0" smtClean="0"/>
              <a:t> each), </a:t>
            </a:r>
          </a:p>
          <a:p>
            <a:pPr marL="285750" indent="-285750">
              <a:buFont typeface="Arial"/>
              <a:buChar char="•"/>
            </a:pPr>
            <a:r>
              <a:rPr lang="en-US" dirty="0"/>
              <a:t>T</a:t>
            </a:r>
            <a:r>
              <a:rPr lang="en-US" dirty="0" smtClean="0"/>
              <a:t>otal </a:t>
            </a:r>
            <a:r>
              <a:rPr lang="en-US" dirty="0"/>
              <a:t>of 48 mirror segments monitored by 48 PMTs</a:t>
            </a:r>
          </a:p>
        </p:txBody>
      </p:sp>
      <p:sp>
        <p:nvSpPr>
          <p:cNvPr id="6" name="Oval 5"/>
          <p:cNvSpPr/>
          <p:nvPr/>
        </p:nvSpPr>
        <p:spPr>
          <a:xfrm>
            <a:off x="3777282" y="3908829"/>
            <a:ext cx="1297560" cy="1248601"/>
          </a:xfrm>
          <a:prstGeom prst="ellipse">
            <a:avLst/>
          </a:prstGeom>
          <a:no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303064" y="3406622"/>
            <a:ext cx="2230984" cy="2276734"/>
          </a:xfrm>
          <a:prstGeom prst="ellipse">
            <a:avLst/>
          </a:prstGeom>
          <a:no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752195" y="2862574"/>
            <a:ext cx="3346929" cy="3346704"/>
          </a:xfrm>
          <a:prstGeom prst="ellipse">
            <a:avLst/>
          </a:prstGeom>
          <a:no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327633" y="2445093"/>
            <a:ext cx="4206240" cy="4197096"/>
          </a:xfrm>
          <a:prstGeom prst="ellipse">
            <a:avLst/>
          </a:prstGeom>
          <a:no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997166" y="4012859"/>
            <a:ext cx="891590" cy="369332"/>
          </a:xfrm>
          <a:prstGeom prst="rect">
            <a:avLst/>
          </a:prstGeom>
          <a:noFill/>
          <a:ln>
            <a:noFill/>
          </a:ln>
        </p:spPr>
        <p:txBody>
          <a:bodyPr wrap="none" rtlCol="0">
            <a:spAutoFit/>
          </a:bodyPr>
          <a:lstStyle/>
          <a:p>
            <a:r>
              <a:rPr lang="en-US" dirty="0" smtClean="0">
                <a:solidFill>
                  <a:schemeClr val="bg1"/>
                </a:solidFill>
              </a:rPr>
              <a:t>Ring 1</a:t>
            </a:r>
            <a:endParaRPr lang="en-US" dirty="0">
              <a:solidFill>
                <a:schemeClr val="bg1"/>
              </a:solidFill>
            </a:endParaRPr>
          </a:p>
        </p:txBody>
      </p:sp>
      <p:sp>
        <p:nvSpPr>
          <p:cNvPr id="12" name="TextBox 11"/>
          <p:cNvSpPr txBox="1"/>
          <p:nvPr/>
        </p:nvSpPr>
        <p:spPr>
          <a:xfrm>
            <a:off x="3983477" y="3514494"/>
            <a:ext cx="891590" cy="369332"/>
          </a:xfrm>
          <a:prstGeom prst="rect">
            <a:avLst/>
          </a:prstGeom>
          <a:noFill/>
          <a:ln>
            <a:noFill/>
          </a:ln>
        </p:spPr>
        <p:txBody>
          <a:bodyPr wrap="none" rtlCol="0">
            <a:spAutoFit/>
          </a:bodyPr>
          <a:lstStyle/>
          <a:p>
            <a:r>
              <a:rPr lang="en-US" dirty="0" smtClean="0">
                <a:solidFill>
                  <a:schemeClr val="bg1"/>
                </a:solidFill>
              </a:rPr>
              <a:t>Ring 2</a:t>
            </a:r>
            <a:endParaRPr lang="en-US" dirty="0">
              <a:solidFill>
                <a:schemeClr val="bg1"/>
              </a:solidFill>
            </a:endParaRPr>
          </a:p>
        </p:txBody>
      </p:sp>
      <p:sp>
        <p:nvSpPr>
          <p:cNvPr id="13" name="TextBox 12"/>
          <p:cNvSpPr txBox="1"/>
          <p:nvPr/>
        </p:nvSpPr>
        <p:spPr>
          <a:xfrm>
            <a:off x="3983477" y="2945651"/>
            <a:ext cx="891590" cy="369332"/>
          </a:xfrm>
          <a:prstGeom prst="rect">
            <a:avLst/>
          </a:prstGeom>
          <a:noFill/>
          <a:ln>
            <a:noFill/>
          </a:ln>
        </p:spPr>
        <p:txBody>
          <a:bodyPr wrap="none" rtlCol="0">
            <a:spAutoFit/>
          </a:bodyPr>
          <a:lstStyle/>
          <a:p>
            <a:r>
              <a:rPr lang="en-US" dirty="0" smtClean="0">
                <a:solidFill>
                  <a:schemeClr val="bg1"/>
                </a:solidFill>
              </a:rPr>
              <a:t>Ring 3</a:t>
            </a:r>
            <a:endParaRPr lang="en-US" dirty="0">
              <a:solidFill>
                <a:schemeClr val="bg1"/>
              </a:solidFill>
            </a:endParaRPr>
          </a:p>
        </p:txBody>
      </p:sp>
      <p:sp>
        <p:nvSpPr>
          <p:cNvPr id="14" name="TextBox 13"/>
          <p:cNvSpPr txBox="1"/>
          <p:nvPr/>
        </p:nvSpPr>
        <p:spPr>
          <a:xfrm>
            <a:off x="3968357" y="2479732"/>
            <a:ext cx="906355" cy="369332"/>
          </a:xfrm>
          <a:prstGeom prst="rect">
            <a:avLst/>
          </a:prstGeom>
          <a:noFill/>
          <a:ln>
            <a:noFill/>
          </a:ln>
        </p:spPr>
        <p:txBody>
          <a:bodyPr wrap="none" rtlCol="0">
            <a:spAutoFit/>
          </a:bodyPr>
          <a:lstStyle/>
          <a:p>
            <a:r>
              <a:rPr lang="en-US" b="1" dirty="0" smtClean="0">
                <a:solidFill>
                  <a:schemeClr val="bg1"/>
                </a:solidFill>
              </a:rPr>
              <a:t>Ring 4</a:t>
            </a:r>
            <a:endParaRPr lang="en-US" b="1" dirty="0">
              <a:solidFill>
                <a:schemeClr val="bg1"/>
              </a:solidFill>
            </a:endParaRPr>
          </a:p>
        </p:txBody>
      </p:sp>
      <p:cxnSp>
        <p:nvCxnSpPr>
          <p:cNvPr id="16" name="Straight Connector 15"/>
          <p:cNvCxnSpPr/>
          <p:nvPr/>
        </p:nvCxnSpPr>
        <p:spPr>
          <a:xfrm>
            <a:off x="4433613" y="4538908"/>
            <a:ext cx="3935320" cy="2279237"/>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457396" y="4538907"/>
            <a:ext cx="334169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514266" y="4684614"/>
            <a:ext cx="1300506" cy="369332"/>
          </a:xfrm>
          <a:prstGeom prst="rect">
            <a:avLst/>
          </a:prstGeom>
          <a:noFill/>
        </p:spPr>
        <p:txBody>
          <a:bodyPr wrap="none" rtlCol="0">
            <a:spAutoFit/>
          </a:bodyPr>
          <a:lstStyle/>
          <a:p>
            <a:r>
              <a:rPr lang="en-US" dirty="0" err="1" smtClean="0"/>
              <a:t>Halfsector</a:t>
            </a:r>
            <a:endParaRPr lang="en-US" dirty="0"/>
          </a:p>
        </p:txBody>
      </p:sp>
      <p:cxnSp>
        <p:nvCxnSpPr>
          <p:cNvPr id="23" name="Straight Connector 22"/>
          <p:cNvCxnSpPr/>
          <p:nvPr/>
        </p:nvCxnSpPr>
        <p:spPr>
          <a:xfrm flipV="1">
            <a:off x="4433613" y="2254055"/>
            <a:ext cx="4048759" cy="2284856"/>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498588" y="4069478"/>
            <a:ext cx="1300506" cy="369332"/>
          </a:xfrm>
          <a:prstGeom prst="rect">
            <a:avLst/>
          </a:prstGeom>
          <a:noFill/>
        </p:spPr>
        <p:txBody>
          <a:bodyPr wrap="none" rtlCol="0">
            <a:spAutoFit/>
          </a:bodyPr>
          <a:lstStyle/>
          <a:p>
            <a:r>
              <a:rPr lang="en-US" dirty="0" err="1" smtClean="0"/>
              <a:t>Halfsector</a:t>
            </a:r>
            <a:endParaRPr lang="en-US" dirty="0"/>
          </a:p>
        </p:txBody>
      </p:sp>
      <p:cxnSp>
        <p:nvCxnSpPr>
          <p:cNvPr id="41" name="Straight Arrow Connector 40"/>
          <p:cNvCxnSpPr/>
          <p:nvPr/>
        </p:nvCxnSpPr>
        <p:spPr>
          <a:xfrm>
            <a:off x="8231145" y="2610278"/>
            <a:ext cx="0" cy="3857257"/>
          </a:xfrm>
          <a:prstGeom prst="straightConnector1">
            <a:avLst/>
          </a:prstGeom>
          <a:ln>
            <a:solidFill>
              <a:srgbClr val="C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15480" y="3567747"/>
            <a:ext cx="333783" cy="1754327"/>
          </a:xfrm>
          <a:prstGeom prst="rect">
            <a:avLst/>
          </a:prstGeom>
          <a:noFill/>
        </p:spPr>
        <p:txBody>
          <a:bodyPr wrap="none" rtlCol="0">
            <a:spAutoFit/>
          </a:bodyPr>
          <a:lstStyle/>
          <a:p>
            <a:r>
              <a:rPr lang="en-US" dirty="0" smtClean="0"/>
              <a:t>S</a:t>
            </a:r>
          </a:p>
          <a:p>
            <a:r>
              <a:rPr lang="en-US" dirty="0" smtClean="0"/>
              <a:t>e</a:t>
            </a:r>
          </a:p>
          <a:p>
            <a:r>
              <a:rPr lang="en-US" dirty="0" smtClean="0"/>
              <a:t>c</a:t>
            </a:r>
          </a:p>
          <a:p>
            <a:r>
              <a:rPr lang="en-US" dirty="0" smtClean="0"/>
              <a:t>t</a:t>
            </a:r>
          </a:p>
          <a:p>
            <a:r>
              <a:rPr lang="en-US" dirty="0" smtClean="0"/>
              <a:t>o</a:t>
            </a:r>
          </a:p>
          <a:p>
            <a:r>
              <a:rPr lang="en-US" dirty="0"/>
              <a:t>r</a:t>
            </a:r>
          </a:p>
        </p:txBody>
      </p:sp>
    </p:spTree>
    <p:extLst>
      <p:ext uri="{BB962C8B-B14F-4D97-AF65-F5344CB8AC3E}">
        <p14:creationId xmlns:p14="http://schemas.microsoft.com/office/powerpoint/2010/main" val="19947722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46456" y="2657"/>
            <a:ext cx="7315200" cy="1154097"/>
          </a:xfrm>
        </p:spPr>
        <p:txBody>
          <a:bodyPr/>
          <a:lstStyle/>
          <a:p>
            <a:r>
              <a:rPr lang="en-US" dirty="0" smtClean="0"/>
              <a:t>Simulation</a:t>
            </a:r>
            <a:endParaRPr lang="en-US" dirty="0"/>
          </a:p>
        </p:txBody>
      </p:sp>
      <p:sp>
        <p:nvSpPr>
          <p:cNvPr id="6" name="Rectangle 5"/>
          <p:cNvSpPr/>
          <p:nvPr/>
        </p:nvSpPr>
        <p:spPr>
          <a:xfrm>
            <a:off x="224118" y="1553882"/>
            <a:ext cx="4884105" cy="4801315"/>
          </a:xfrm>
          <a:prstGeom prst="rect">
            <a:avLst/>
          </a:prstGeom>
        </p:spPr>
        <p:txBody>
          <a:bodyPr wrap="square">
            <a:spAutoFit/>
          </a:bodyPr>
          <a:lstStyle/>
          <a:p>
            <a:pPr marL="285750" indent="-285750">
              <a:buFont typeface="Arial"/>
              <a:buChar char="•"/>
            </a:pPr>
            <a:r>
              <a:rPr lang="en-US" dirty="0" smtClean="0"/>
              <a:t>11 </a:t>
            </a:r>
            <a:r>
              <a:rPr lang="en-US" dirty="0" err="1" smtClean="0"/>
              <a:t>GeV</a:t>
            </a:r>
            <a:r>
              <a:rPr lang="en-US" dirty="0" smtClean="0"/>
              <a:t> electrons uniformly distributed over </a:t>
            </a:r>
            <a:r>
              <a:rPr lang="el-GR" dirty="0" smtClean="0"/>
              <a:t>θ</a:t>
            </a:r>
            <a:r>
              <a:rPr lang="en-US" dirty="0" smtClean="0"/>
              <a:t>and </a:t>
            </a:r>
            <a:r>
              <a:rPr lang="el-GR" dirty="0"/>
              <a:t>φ</a:t>
            </a:r>
            <a:endParaRPr lang="en-US" dirty="0" smtClean="0"/>
          </a:p>
          <a:p>
            <a:pPr marL="285750" indent="-285750">
              <a:buFont typeface="Arial"/>
              <a:buChar char="•"/>
            </a:pPr>
            <a:r>
              <a:rPr lang="en-US" dirty="0" smtClean="0"/>
              <a:t>Number </a:t>
            </a:r>
            <a:r>
              <a:rPr lang="en-US" dirty="0"/>
              <a:t>of </a:t>
            </a:r>
            <a:r>
              <a:rPr lang="en-US" dirty="0" smtClean="0"/>
              <a:t>photoelectrons </a:t>
            </a:r>
            <a:r>
              <a:rPr lang="en-US" dirty="0"/>
              <a:t>increases with theta since the path of the electron in the C0</a:t>
            </a:r>
            <a:r>
              <a:rPr lang="en-US" baseline="-25000" dirty="0"/>
              <a:t>2</a:t>
            </a:r>
            <a:r>
              <a:rPr lang="en-US" dirty="0"/>
              <a:t> increases and so does </a:t>
            </a:r>
            <a:r>
              <a:rPr lang="en-US" dirty="0" smtClean="0"/>
              <a:t>intensity of the Cerenkov radiation</a:t>
            </a:r>
            <a:endParaRPr lang="en-US" dirty="0" smtClean="0"/>
          </a:p>
          <a:p>
            <a:pPr marL="285750" indent="-285750">
              <a:buFont typeface="Arial"/>
              <a:buChar char="•"/>
            </a:pPr>
            <a:r>
              <a:rPr lang="en-US" dirty="0" smtClean="0"/>
              <a:t>Lower </a:t>
            </a:r>
            <a:r>
              <a:rPr lang="en-US" dirty="0"/>
              <a:t>number of photoelectrons at the theta of 5, 12.5, 20, 27.5 and 35 is due to the fact that Cerenkov radiation cone splits between two mirrors of different rings or goes out of the mirrors at all </a:t>
            </a:r>
            <a:r>
              <a:rPr lang="en-US" dirty="0" smtClean="0"/>
              <a:t>(</a:t>
            </a:r>
            <a:r>
              <a:rPr lang="el-GR" dirty="0" smtClean="0"/>
              <a:t>θ</a:t>
            </a:r>
            <a:r>
              <a:rPr lang="en-US" dirty="0" smtClean="0"/>
              <a:t>~</a:t>
            </a:r>
            <a:r>
              <a:rPr lang="en-US" dirty="0"/>
              <a:t>5, </a:t>
            </a:r>
            <a:r>
              <a:rPr lang="el-GR" dirty="0"/>
              <a:t>θ</a:t>
            </a:r>
            <a:r>
              <a:rPr lang="en-US" dirty="0" smtClean="0"/>
              <a:t>~</a:t>
            </a:r>
            <a:r>
              <a:rPr lang="en-US" dirty="0"/>
              <a:t>35</a:t>
            </a:r>
            <a:r>
              <a:rPr lang="en-US" dirty="0" smtClean="0"/>
              <a:t>)</a:t>
            </a:r>
            <a:endParaRPr lang="en-US" dirty="0"/>
          </a:p>
          <a:p>
            <a:pPr marL="285750" indent="-285750">
              <a:buFont typeface="Arial"/>
              <a:buChar char="•"/>
            </a:pPr>
            <a:r>
              <a:rPr lang="en-US" dirty="0" smtClean="0"/>
              <a:t>Lower </a:t>
            </a:r>
            <a:r>
              <a:rPr lang="en-US" dirty="0"/>
              <a:t>number of photoelectrons between the </a:t>
            </a:r>
            <a:r>
              <a:rPr lang="en-US" dirty="0" smtClean="0"/>
              <a:t>sectors </a:t>
            </a:r>
            <a:r>
              <a:rPr lang="en-US" dirty="0"/>
              <a:t>at </a:t>
            </a:r>
            <a:r>
              <a:rPr lang="el-GR" dirty="0" smtClean="0"/>
              <a:t>φ</a:t>
            </a:r>
            <a:r>
              <a:rPr lang="en-US" dirty="0" smtClean="0"/>
              <a:t> </a:t>
            </a:r>
            <a:r>
              <a:rPr lang="en-US" dirty="0" smtClean="0"/>
              <a:t>~ </a:t>
            </a:r>
            <a:r>
              <a:rPr lang="en-US" dirty="0"/>
              <a:t>-150, -120, -90 etc. is due to the fact that Cerenkov radiation cone splits between two mirrors of different half </a:t>
            </a:r>
            <a:r>
              <a:rPr lang="en-US" dirty="0" smtClean="0"/>
              <a:t>sectors</a:t>
            </a:r>
            <a:endParaRPr lang="en-US" dirty="0"/>
          </a:p>
        </p:txBody>
      </p:sp>
      <p:pic>
        <p:nvPicPr>
          <p:cNvPr id="7" name="Picture 6"/>
          <p:cNvPicPr>
            <a:picLocks noChangeAspect="1"/>
          </p:cNvPicPr>
          <p:nvPr/>
        </p:nvPicPr>
        <p:blipFill rotWithShape="1">
          <a:blip r:embed="rId2"/>
          <a:srcRect l="55057" t="6083"/>
          <a:stretch/>
        </p:blipFill>
        <p:spPr>
          <a:xfrm>
            <a:off x="5526288" y="3840216"/>
            <a:ext cx="2827496" cy="2954285"/>
          </a:xfrm>
          <a:prstGeom prst="rect">
            <a:avLst/>
          </a:prstGeom>
        </p:spPr>
      </p:pic>
      <p:pic>
        <p:nvPicPr>
          <p:cNvPr id="8" name="Picture 7"/>
          <p:cNvPicPr>
            <a:picLocks noChangeAspect="1"/>
          </p:cNvPicPr>
          <p:nvPr/>
        </p:nvPicPr>
        <p:blipFill rotWithShape="1">
          <a:blip r:embed="rId2"/>
          <a:srcRect l="5788" t="6083" r="51451"/>
          <a:stretch/>
        </p:blipFill>
        <p:spPr>
          <a:xfrm>
            <a:off x="5541408" y="794086"/>
            <a:ext cx="2690216" cy="2954285"/>
          </a:xfrm>
          <a:prstGeom prst="rect">
            <a:avLst/>
          </a:prstGeom>
        </p:spPr>
      </p:pic>
      <p:sp>
        <p:nvSpPr>
          <p:cNvPr id="9" name="TextBox 8"/>
          <p:cNvSpPr txBox="1"/>
          <p:nvPr/>
        </p:nvSpPr>
        <p:spPr>
          <a:xfrm rot="16200000">
            <a:off x="5144319" y="1018740"/>
            <a:ext cx="553820" cy="307777"/>
          </a:xfrm>
          <a:prstGeom prst="rect">
            <a:avLst/>
          </a:prstGeom>
          <a:noFill/>
        </p:spPr>
        <p:txBody>
          <a:bodyPr wrap="none" rtlCol="0">
            <a:spAutoFit/>
          </a:bodyPr>
          <a:lstStyle/>
          <a:p>
            <a:r>
              <a:rPr lang="en-US" sz="1400" dirty="0" smtClean="0"/>
              <a:t>NPE</a:t>
            </a:r>
            <a:endParaRPr lang="en-US" sz="1400" dirty="0"/>
          </a:p>
        </p:txBody>
      </p:sp>
      <p:sp>
        <p:nvSpPr>
          <p:cNvPr id="10" name="TextBox 9"/>
          <p:cNvSpPr txBox="1"/>
          <p:nvPr/>
        </p:nvSpPr>
        <p:spPr>
          <a:xfrm rot="16200000">
            <a:off x="5144318" y="3964300"/>
            <a:ext cx="553820" cy="307777"/>
          </a:xfrm>
          <a:prstGeom prst="rect">
            <a:avLst/>
          </a:prstGeom>
          <a:noFill/>
        </p:spPr>
        <p:txBody>
          <a:bodyPr wrap="none" rtlCol="0">
            <a:spAutoFit/>
          </a:bodyPr>
          <a:lstStyle/>
          <a:p>
            <a:r>
              <a:rPr lang="en-US" sz="1400" dirty="0" smtClean="0"/>
              <a:t>NPE</a:t>
            </a:r>
            <a:endParaRPr lang="en-US" sz="1400" dirty="0"/>
          </a:p>
        </p:txBody>
      </p:sp>
      <p:cxnSp>
        <p:nvCxnSpPr>
          <p:cNvPr id="15" name="Straight Connector 14"/>
          <p:cNvCxnSpPr/>
          <p:nvPr/>
        </p:nvCxnSpPr>
        <p:spPr>
          <a:xfrm>
            <a:off x="6527064" y="860644"/>
            <a:ext cx="0" cy="25328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042302" y="860644"/>
            <a:ext cx="0" cy="25328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549559" y="860644"/>
            <a:ext cx="0" cy="25328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985607" y="811912"/>
            <a:ext cx="446957" cy="338554"/>
          </a:xfrm>
          <a:prstGeom prst="rect">
            <a:avLst/>
          </a:prstGeom>
          <a:noFill/>
        </p:spPr>
        <p:txBody>
          <a:bodyPr wrap="none" rtlCol="0">
            <a:spAutoFit/>
          </a:bodyPr>
          <a:lstStyle/>
          <a:p>
            <a:r>
              <a:rPr lang="en-US" sz="1600" dirty="0" smtClean="0">
                <a:solidFill>
                  <a:srgbClr val="FF0000"/>
                </a:solidFill>
              </a:rPr>
              <a:t>R1</a:t>
            </a:r>
            <a:endParaRPr lang="en-US" sz="1600" dirty="0">
              <a:solidFill>
                <a:srgbClr val="FF0000"/>
              </a:solidFill>
            </a:endParaRPr>
          </a:p>
        </p:txBody>
      </p:sp>
      <p:sp>
        <p:nvSpPr>
          <p:cNvPr id="20" name="TextBox 19"/>
          <p:cNvSpPr txBox="1"/>
          <p:nvPr/>
        </p:nvSpPr>
        <p:spPr>
          <a:xfrm>
            <a:off x="6568744" y="811912"/>
            <a:ext cx="446957" cy="338554"/>
          </a:xfrm>
          <a:prstGeom prst="rect">
            <a:avLst/>
          </a:prstGeom>
          <a:noFill/>
        </p:spPr>
        <p:txBody>
          <a:bodyPr wrap="none" rtlCol="0">
            <a:spAutoFit/>
          </a:bodyPr>
          <a:lstStyle/>
          <a:p>
            <a:r>
              <a:rPr lang="en-US" sz="1600" dirty="0" smtClean="0">
                <a:solidFill>
                  <a:srgbClr val="FF0000"/>
                </a:solidFill>
              </a:rPr>
              <a:t>R2</a:t>
            </a:r>
            <a:endParaRPr lang="en-US" sz="1600" dirty="0">
              <a:solidFill>
                <a:srgbClr val="FF0000"/>
              </a:solidFill>
            </a:endParaRPr>
          </a:p>
        </p:txBody>
      </p:sp>
      <p:sp>
        <p:nvSpPr>
          <p:cNvPr id="21" name="TextBox 20"/>
          <p:cNvSpPr txBox="1"/>
          <p:nvPr/>
        </p:nvSpPr>
        <p:spPr>
          <a:xfrm>
            <a:off x="7035363" y="811912"/>
            <a:ext cx="446957" cy="338554"/>
          </a:xfrm>
          <a:prstGeom prst="rect">
            <a:avLst/>
          </a:prstGeom>
          <a:noFill/>
        </p:spPr>
        <p:txBody>
          <a:bodyPr wrap="none" rtlCol="0">
            <a:spAutoFit/>
          </a:bodyPr>
          <a:lstStyle/>
          <a:p>
            <a:r>
              <a:rPr lang="en-US" sz="1600" dirty="0" smtClean="0">
                <a:solidFill>
                  <a:srgbClr val="FF0000"/>
                </a:solidFill>
              </a:rPr>
              <a:t>R3</a:t>
            </a:r>
            <a:endParaRPr lang="en-US" sz="1600" dirty="0">
              <a:solidFill>
                <a:srgbClr val="FF0000"/>
              </a:solidFill>
            </a:endParaRPr>
          </a:p>
        </p:txBody>
      </p:sp>
      <p:sp>
        <p:nvSpPr>
          <p:cNvPr id="22" name="TextBox 21"/>
          <p:cNvSpPr txBox="1"/>
          <p:nvPr/>
        </p:nvSpPr>
        <p:spPr>
          <a:xfrm>
            <a:off x="7569372" y="811912"/>
            <a:ext cx="446957" cy="338554"/>
          </a:xfrm>
          <a:prstGeom prst="rect">
            <a:avLst/>
          </a:prstGeom>
          <a:noFill/>
        </p:spPr>
        <p:txBody>
          <a:bodyPr wrap="none" rtlCol="0">
            <a:spAutoFit/>
          </a:bodyPr>
          <a:lstStyle/>
          <a:p>
            <a:r>
              <a:rPr lang="en-US" sz="1600" dirty="0" smtClean="0">
                <a:solidFill>
                  <a:srgbClr val="FF0000"/>
                </a:solidFill>
              </a:rPr>
              <a:t>R4</a:t>
            </a:r>
            <a:endParaRPr lang="en-US" sz="1600" dirty="0">
              <a:solidFill>
                <a:srgbClr val="FF0000"/>
              </a:solidFill>
            </a:endParaRPr>
          </a:p>
        </p:txBody>
      </p:sp>
    </p:spTree>
    <p:extLst>
      <p:ext uri="{BB962C8B-B14F-4D97-AF65-F5344CB8AC3E}">
        <p14:creationId xmlns:p14="http://schemas.microsoft.com/office/powerpoint/2010/main" val="2334581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0445"/>
            <a:ext cx="7315200" cy="1154097"/>
          </a:xfrm>
        </p:spPr>
        <p:txBody>
          <a:bodyPr/>
          <a:lstStyle/>
          <a:p>
            <a:r>
              <a:rPr lang="en-US" dirty="0" smtClean="0"/>
              <a:t>Reconstruction: clusters</a:t>
            </a:r>
            <a:endParaRPr lang="en-US" dirty="0"/>
          </a:p>
        </p:txBody>
      </p:sp>
      <p:pic>
        <p:nvPicPr>
          <p:cNvPr id="45" name="Picture 44" descr="Screen Shot 2015-09-11 at 9.56.08 AM.png"/>
          <p:cNvPicPr>
            <a:picLocks noChangeAspect="1"/>
          </p:cNvPicPr>
          <p:nvPr/>
        </p:nvPicPr>
        <p:blipFill rotWithShape="1">
          <a:blip r:embed="rId2">
            <a:extLst>
              <a:ext uri="{28A0092B-C50C-407E-A947-70E740481C1C}">
                <a14:useLocalDpi xmlns:a14="http://schemas.microsoft.com/office/drawing/2010/main" val="0"/>
              </a:ext>
            </a:extLst>
          </a:blip>
          <a:srcRect l="1158" t="3473" r="5580" b="2133"/>
          <a:stretch/>
        </p:blipFill>
        <p:spPr>
          <a:xfrm>
            <a:off x="118628" y="949806"/>
            <a:ext cx="4486925" cy="2776101"/>
          </a:xfrm>
          <a:prstGeom prst="rect">
            <a:avLst/>
          </a:prstGeom>
        </p:spPr>
      </p:pic>
      <p:graphicFrame>
        <p:nvGraphicFramePr>
          <p:cNvPr id="9" name="Chart 8"/>
          <p:cNvGraphicFramePr/>
          <p:nvPr>
            <p:extLst>
              <p:ext uri="{D42A27DB-BD31-4B8C-83A1-F6EECF244321}">
                <p14:modId xmlns:p14="http://schemas.microsoft.com/office/powerpoint/2010/main" val="1303101430"/>
              </p:ext>
            </p:extLst>
          </p:nvPr>
        </p:nvGraphicFramePr>
        <p:xfrm>
          <a:off x="5107725" y="1515240"/>
          <a:ext cx="3913637" cy="221598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15806" y="3698258"/>
            <a:ext cx="4881638" cy="923330"/>
          </a:xfrm>
          <a:prstGeom prst="rect">
            <a:avLst/>
          </a:prstGeom>
          <a:noFill/>
        </p:spPr>
        <p:txBody>
          <a:bodyPr wrap="square" rtlCol="0">
            <a:spAutoFit/>
          </a:bodyPr>
          <a:lstStyle/>
          <a:p>
            <a:r>
              <a:rPr lang="en-US" dirty="0" smtClean="0"/>
              <a:t>Cerenkov radiation from single electron  splits between two mirrors and is collected by different PMTs</a:t>
            </a:r>
            <a:endParaRPr lang="en-US" dirty="0"/>
          </a:p>
        </p:txBody>
      </p:sp>
      <p:pic>
        <p:nvPicPr>
          <p:cNvPr id="18" name="Picture 17" descr="oneHitThetaPhiZoom.png"/>
          <p:cNvPicPr>
            <a:picLocks noChangeAspect="1"/>
          </p:cNvPicPr>
          <p:nvPr/>
        </p:nvPicPr>
        <p:blipFill rotWithShape="1">
          <a:blip r:embed="rId4">
            <a:extLst>
              <a:ext uri="{28A0092B-C50C-407E-A947-70E740481C1C}">
                <a14:useLocalDpi xmlns:a14="http://schemas.microsoft.com/office/drawing/2010/main" val="0"/>
              </a:ext>
            </a:extLst>
          </a:blip>
          <a:srcRect l="4537" t="10494" r="1204" b="8642"/>
          <a:stretch/>
        </p:blipFill>
        <p:spPr>
          <a:xfrm>
            <a:off x="565474" y="4857638"/>
            <a:ext cx="7772400" cy="2000362"/>
          </a:xfrm>
          <a:prstGeom prst="rect">
            <a:avLst/>
          </a:prstGeom>
        </p:spPr>
      </p:pic>
      <p:sp>
        <p:nvSpPr>
          <p:cNvPr id="30" name="TextBox 29"/>
          <p:cNvSpPr txBox="1"/>
          <p:nvPr/>
        </p:nvSpPr>
        <p:spPr>
          <a:xfrm>
            <a:off x="2085368" y="6321800"/>
            <a:ext cx="364202" cy="307777"/>
          </a:xfrm>
          <a:prstGeom prst="rect">
            <a:avLst/>
          </a:prstGeom>
          <a:noFill/>
        </p:spPr>
        <p:txBody>
          <a:bodyPr wrap="none" rtlCol="0">
            <a:spAutoFit/>
          </a:bodyPr>
          <a:lstStyle/>
          <a:p>
            <a:r>
              <a:rPr lang="el-GR" sz="1400" dirty="0" smtClean="0">
                <a:solidFill>
                  <a:srgbClr val="000000"/>
                </a:solidFill>
              </a:rPr>
              <a:t>θ</a:t>
            </a:r>
            <a:endParaRPr lang="en-US" sz="1400" dirty="0">
              <a:solidFill>
                <a:srgbClr val="000000"/>
              </a:solidFill>
            </a:endParaRPr>
          </a:p>
        </p:txBody>
      </p:sp>
      <p:sp>
        <p:nvSpPr>
          <p:cNvPr id="31" name="TextBox 30"/>
          <p:cNvSpPr txBox="1"/>
          <p:nvPr/>
        </p:nvSpPr>
        <p:spPr>
          <a:xfrm>
            <a:off x="4241351" y="6320311"/>
            <a:ext cx="364202" cy="307777"/>
          </a:xfrm>
          <a:prstGeom prst="rect">
            <a:avLst/>
          </a:prstGeom>
          <a:noFill/>
        </p:spPr>
        <p:txBody>
          <a:bodyPr wrap="none" rtlCol="0">
            <a:spAutoFit/>
          </a:bodyPr>
          <a:lstStyle/>
          <a:p>
            <a:r>
              <a:rPr lang="el-GR" sz="1400" dirty="0" smtClean="0">
                <a:solidFill>
                  <a:srgbClr val="000000"/>
                </a:solidFill>
              </a:rPr>
              <a:t>θ</a:t>
            </a:r>
            <a:endParaRPr lang="en-US" sz="1400" dirty="0">
              <a:solidFill>
                <a:srgbClr val="000000"/>
              </a:solidFill>
            </a:endParaRPr>
          </a:p>
        </p:txBody>
      </p:sp>
      <p:sp>
        <p:nvSpPr>
          <p:cNvPr id="32" name="TextBox 31"/>
          <p:cNvSpPr txBox="1"/>
          <p:nvPr/>
        </p:nvSpPr>
        <p:spPr>
          <a:xfrm>
            <a:off x="6246457" y="6321800"/>
            <a:ext cx="364202" cy="307777"/>
          </a:xfrm>
          <a:prstGeom prst="rect">
            <a:avLst/>
          </a:prstGeom>
          <a:noFill/>
        </p:spPr>
        <p:txBody>
          <a:bodyPr wrap="none" rtlCol="0">
            <a:spAutoFit/>
          </a:bodyPr>
          <a:lstStyle/>
          <a:p>
            <a:r>
              <a:rPr lang="el-GR" sz="1400" dirty="0" smtClean="0">
                <a:solidFill>
                  <a:srgbClr val="000000"/>
                </a:solidFill>
              </a:rPr>
              <a:t>θ</a:t>
            </a:r>
            <a:endParaRPr lang="en-US" sz="1400" dirty="0">
              <a:solidFill>
                <a:srgbClr val="000000"/>
              </a:solidFill>
            </a:endParaRPr>
          </a:p>
        </p:txBody>
      </p:sp>
      <p:sp>
        <p:nvSpPr>
          <p:cNvPr id="33" name="TextBox 32"/>
          <p:cNvSpPr txBox="1"/>
          <p:nvPr/>
        </p:nvSpPr>
        <p:spPr>
          <a:xfrm>
            <a:off x="8282215" y="6321800"/>
            <a:ext cx="364202" cy="307777"/>
          </a:xfrm>
          <a:prstGeom prst="rect">
            <a:avLst/>
          </a:prstGeom>
          <a:noFill/>
        </p:spPr>
        <p:txBody>
          <a:bodyPr wrap="none" rtlCol="0">
            <a:spAutoFit/>
          </a:bodyPr>
          <a:lstStyle/>
          <a:p>
            <a:r>
              <a:rPr lang="el-GR" sz="1400" dirty="0" smtClean="0">
                <a:solidFill>
                  <a:srgbClr val="000000"/>
                </a:solidFill>
              </a:rPr>
              <a:t>θ</a:t>
            </a:r>
            <a:endParaRPr lang="en-US" sz="1400" dirty="0">
              <a:solidFill>
                <a:srgbClr val="000000"/>
              </a:solidFill>
            </a:endParaRPr>
          </a:p>
        </p:txBody>
      </p:sp>
      <p:sp>
        <p:nvSpPr>
          <p:cNvPr id="28" name="Rectangle 27"/>
          <p:cNvSpPr/>
          <p:nvPr/>
        </p:nvSpPr>
        <p:spPr>
          <a:xfrm>
            <a:off x="240839" y="4859127"/>
            <a:ext cx="415498" cy="369332"/>
          </a:xfrm>
          <a:prstGeom prst="rect">
            <a:avLst/>
          </a:prstGeom>
          <a:solidFill>
            <a:srgbClr val="FFFFFF"/>
          </a:solidFill>
        </p:spPr>
        <p:txBody>
          <a:bodyPr wrap="none">
            <a:spAutoFit/>
          </a:bodyPr>
          <a:lstStyle/>
          <a:p>
            <a:r>
              <a:rPr lang="en-US" dirty="0">
                <a:solidFill>
                  <a:srgbClr val="000000"/>
                </a:solidFill>
              </a:rPr>
              <a:t>φ</a:t>
            </a:r>
            <a:endParaRPr lang="en-US" dirty="0"/>
          </a:p>
        </p:txBody>
      </p:sp>
      <p:sp>
        <p:nvSpPr>
          <p:cNvPr id="36" name="Rectangle 35"/>
          <p:cNvSpPr/>
          <p:nvPr/>
        </p:nvSpPr>
        <p:spPr>
          <a:xfrm>
            <a:off x="2346445" y="4861001"/>
            <a:ext cx="415498" cy="369332"/>
          </a:xfrm>
          <a:prstGeom prst="rect">
            <a:avLst/>
          </a:prstGeom>
          <a:solidFill>
            <a:srgbClr val="FFFFFF"/>
          </a:solidFill>
        </p:spPr>
        <p:txBody>
          <a:bodyPr wrap="none">
            <a:spAutoFit/>
          </a:bodyPr>
          <a:lstStyle/>
          <a:p>
            <a:r>
              <a:rPr lang="en-US" dirty="0">
                <a:solidFill>
                  <a:srgbClr val="000000"/>
                </a:solidFill>
              </a:rPr>
              <a:t>φ</a:t>
            </a:r>
            <a:endParaRPr lang="en-US" dirty="0"/>
          </a:p>
        </p:txBody>
      </p:sp>
      <p:sp>
        <p:nvSpPr>
          <p:cNvPr id="37" name="Rectangle 36"/>
          <p:cNvSpPr/>
          <p:nvPr/>
        </p:nvSpPr>
        <p:spPr>
          <a:xfrm>
            <a:off x="4380443" y="4869461"/>
            <a:ext cx="415498" cy="369332"/>
          </a:xfrm>
          <a:prstGeom prst="rect">
            <a:avLst/>
          </a:prstGeom>
          <a:solidFill>
            <a:srgbClr val="FFFFFF"/>
          </a:solidFill>
        </p:spPr>
        <p:txBody>
          <a:bodyPr wrap="none">
            <a:spAutoFit/>
          </a:bodyPr>
          <a:lstStyle/>
          <a:p>
            <a:r>
              <a:rPr lang="en-US" dirty="0">
                <a:solidFill>
                  <a:srgbClr val="000000"/>
                </a:solidFill>
              </a:rPr>
              <a:t>φ</a:t>
            </a:r>
            <a:endParaRPr lang="en-US" dirty="0"/>
          </a:p>
        </p:txBody>
      </p:sp>
      <p:sp>
        <p:nvSpPr>
          <p:cNvPr id="39" name="Rectangle 38"/>
          <p:cNvSpPr/>
          <p:nvPr/>
        </p:nvSpPr>
        <p:spPr>
          <a:xfrm>
            <a:off x="6420377" y="4870504"/>
            <a:ext cx="415498" cy="369332"/>
          </a:xfrm>
          <a:prstGeom prst="rect">
            <a:avLst/>
          </a:prstGeom>
          <a:solidFill>
            <a:srgbClr val="FFFFFF"/>
          </a:solidFill>
        </p:spPr>
        <p:txBody>
          <a:bodyPr wrap="none">
            <a:spAutoFit/>
          </a:bodyPr>
          <a:lstStyle/>
          <a:p>
            <a:r>
              <a:rPr lang="en-US" dirty="0">
                <a:solidFill>
                  <a:srgbClr val="000000"/>
                </a:solidFill>
              </a:rPr>
              <a:t>φ</a:t>
            </a:r>
            <a:endParaRPr lang="en-US" dirty="0"/>
          </a:p>
        </p:txBody>
      </p:sp>
      <p:sp>
        <p:nvSpPr>
          <p:cNvPr id="6" name="TextBox 5"/>
          <p:cNvSpPr txBox="1"/>
          <p:nvPr/>
        </p:nvSpPr>
        <p:spPr>
          <a:xfrm>
            <a:off x="5774101" y="920100"/>
            <a:ext cx="2563773" cy="369332"/>
          </a:xfrm>
          <a:prstGeom prst="rect">
            <a:avLst/>
          </a:prstGeom>
          <a:noFill/>
        </p:spPr>
        <p:txBody>
          <a:bodyPr wrap="none" rtlCol="0">
            <a:spAutoFit/>
          </a:bodyPr>
          <a:lstStyle/>
          <a:p>
            <a:r>
              <a:rPr lang="en-US" dirty="0" smtClean="0"/>
              <a:t>~ 1.5 Mirrors in event</a:t>
            </a:r>
            <a:endParaRPr lang="en-US" dirty="0"/>
          </a:p>
        </p:txBody>
      </p:sp>
      <p:cxnSp>
        <p:nvCxnSpPr>
          <p:cNvPr id="34" name="Straight Arrow Connector 33"/>
          <p:cNvCxnSpPr/>
          <p:nvPr/>
        </p:nvCxnSpPr>
        <p:spPr>
          <a:xfrm>
            <a:off x="2641456" y="1941532"/>
            <a:ext cx="603383" cy="14622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943148" y="2457522"/>
            <a:ext cx="1245503" cy="369332"/>
          </a:xfrm>
          <a:prstGeom prst="rect">
            <a:avLst/>
          </a:prstGeom>
          <a:noFill/>
        </p:spPr>
        <p:txBody>
          <a:bodyPr wrap="none" rtlCol="0">
            <a:spAutoFit/>
          </a:bodyPr>
          <a:lstStyle/>
          <a:p>
            <a:r>
              <a:rPr lang="en-US" b="1" dirty="0" smtClean="0">
                <a:solidFill>
                  <a:schemeClr val="accent6"/>
                </a:solidFill>
              </a:rPr>
              <a:t>To PMT 2</a:t>
            </a:r>
            <a:endParaRPr lang="en-US" b="1" dirty="0">
              <a:solidFill>
                <a:schemeClr val="accent6"/>
              </a:solidFill>
            </a:endParaRPr>
          </a:p>
        </p:txBody>
      </p:sp>
      <p:cxnSp>
        <p:nvCxnSpPr>
          <p:cNvPr id="35" name="Straight Arrow Connector 34"/>
          <p:cNvCxnSpPr/>
          <p:nvPr/>
        </p:nvCxnSpPr>
        <p:spPr>
          <a:xfrm flipH="1">
            <a:off x="1373842" y="1941532"/>
            <a:ext cx="589058" cy="14622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54677" y="2459442"/>
            <a:ext cx="1245503" cy="369332"/>
          </a:xfrm>
          <a:prstGeom prst="rect">
            <a:avLst/>
          </a:prstGeom>
          <a:noFill/>
        </p:spPr>
        <p:txBody>
          <a:bodyPr wrap="none" rtlCol="0">
            <a:spAutoFit/>
          </a:bodyPr>
          <a:lstStyle/>
          <a:p>
            <a:r>
              <a:rPr lang="en-US" b="1" dirty="0" smtClean="0">
                <a:solidFill>
                  <a:schemeClr val="accent6"/>
                </a:solidFill>
              </a:rPr>
              <a:t>To PMT 1</a:t>
            </a:r>
            <a:endParaRPr lang="en-US" b="1" dirty="0">
              <a:solidFill>
                <a:schemeClr val="accent6"/>
              </a:solidFill>
            </a:endParaRPr>
          </a:p>
        </p:txBody>
      </p:sp>
      <p:sp>
        <p:nvSpPr>
          <p:cNvPr id="14" name="TextBox 13"/>
          <p:cNvSpPr txBox="1"/>
          <p:nvPr/>
        </p:nvSpPr>
        <p:spPr>
          <a:xfrm>
            <a:off x="1114583" y="4500129"/>
            <a:ext cx="721058" cy="369332"/>
          </a:xfrm>
          <a:prstGeom prst="rect">
            <a:avLst/>
          </a:prstGeom>
          <a:noFill/>
        </p:spPr>
        <p:txBody>
          <a:bodyPr wrap="none" rtlCol="0">
            <a:spAutoFit/>
          </a:bodyPr>
          <a:lstStyle/>
          <a:p>
            <a:r>
              <a:rPr lang="en-US" dirty="0" smtClean="0"/>
              <a:t>1 Hit</a:t>
            </a:r>
            <a:endParaRPr lang="en-US" dirty="0"/>
          </a:p>
        </p:txBody>
      </p:sp>
      <p:sp>
        <p:nvSpPr>
          <p:cNvPr id="40" name="TextBox 39"/>
          <p:cNvSpPr txBox="1"/>
          <p:nvPr/>
        </p:nvSpPr>
        <p:spPr>
          <a:xfrm>
            <a:off x="3114973" y="4500129"/>
            <a:ext cx="838729" cy="369332"/>
          </a:xfrm>
          <a:prstGeom prst="rect">
            <a:avLst/>
          </a:prstGeom>
          <a:noFill/>
        </p:spPr>
        <p:txBody>
          <a:bodyPr wrap="none" rtlCol="0">
            <a:spAutoFit/>
          </a:bodyPr>
          <a:lstStyle/>
          <a:p>
            <a:r>
              <a:rPr lang="en-US" dirty="0"/>
              <a:t>2</a:t>
            </a:r>
            <a:r>
              <a:rPr lang="en-US" dirty="0" smtClean="0"/>
              <a:t> Hits</a:t>
            </a:r>
            <a:endParaRPr lang="en-US" dirty="0"/>
          </a:p>
        </p:txBody>
      </p:sp>
      <p:sp>
        <p:nvSpPr>
          <p:cNvPr id="41" name="TextBox 40"/>
          <p:cNvSpPr txBox="1"/>
          <p:nvPr/>
        </p:nvSpPr>
        <p:spPr>
          <a:xfrm>
            <a:off x="5176938" y="4497114"/>
            <a:ext cx="838729" cy="369332"/>
          </a:xfrm>
          <a:prstGeom prst="rect">
            <a:avLst/>
          </a:prstGeom>
          <a:noFill/>
        </p:spPr>
        <p:txBody>
          <a:bodyPr wrap="none" rtlCol="0">
            <a:spAutoFit/>
          </a:bodyPr>
          <a:lstStyle/>
          <a:p>
            <a:r>
              <a:rPr lang="en-US" dirty="0" smtClean="0"/>
              <a:t>3 Hits</a:t>
            </a:r>
            <a:endParaRPr lang="en-US" dirty="0"/>
          </a:p>
        </p:txBody>
      </p:sp>
      <p:sp>
        <p:nvSpPr>
          <p:cNvPr id="42" name="TextBox 41"/>
          <p:cNvSpPr txBox="1"/>
          <p:nvPr/>
        </p:nvSpPr>
        <p:spPr>
          <a:xfrm>
            <a:off x="7228951" y="4498066"/>
            <a:ext cx="838729" cy="369332"/>
          </a:xfrm>
          <a:prstGeom prst="rect">
            <a:avLst/>
          </a:prstGeom>
          <a:noFill/>
        </p:spPr>
        <p:txBody>
          <a:bodyPr wrap="none" rtlCol="0">
            <a:spAutoFit/>
          </a:bodyPr>
          <a:lstStyle/>
          <a:p>
            <a:r>
              <a:rPr lang="en-US" dirty="0" smtClean="0"/>
              <a:t>4 Hits</a:t>
            </a:r>
            <a:endParaRPr lang="en-US" dirty="0"/>
          </a:p>
        </p:txBody>
      </p:sp>
    </p:spTree>
    <p:extLst>
      <p:ext uri="{BB962C8B-B14F-4D97-AF65-F5344CB8AC3E}">
        <p14:creationId xmlns:p14="http://schemas.microsoft.com/office/powerpoint/2010/main" val="30346081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75" y="1371600"/>
            <a:ext cx="4398288" cy="707886"/>
          </a:xfrm>
          <a:prstGeom prst="rect">
            <a:avLst/>
          </a:prstGeom>
          <a:noFill/>
        </p:spPr>
        <p:txBody>
          <a:bodyPr wrap="square" rtlCol="0">
            <a:spAutoFit/>
          </a:bodyPr>
          <a:lstStyle/>
          <a:p>
            <a:r>
              <a:rPr lang="en-US" sz="2000" dirty="0"/>
              <a:t>5</a:t>
            </a:r>
            <a:r>
              <a:rPr lang="en-US" sz="2000" dirty="0" smtClean="0"/>
              <a:t>. Hit in 4 different mirrors</a:t>
            </a:r>
          </a:p>
          <a:p>
            <a:r>
              <a:rPr lang="en-US" sz="2000" dirty="0" smtClean="0"/>
              <a:t>    </a:t>
            </a:r>
            <a:endParaRPr lang="en-US" dirty="0" smtClean="0"/>
          </a:p>
        </p:txBody>
      </p:sp>
      <p:pic>
        <p:nvPicPr>
          <p:cNvPr id="6" name="Picture 5" descr="phiClusterAsHit.png"/>
          <p:cNvPicPr>
            <a:picLocks noChangeAspect="1"/>
          </p:cNvPicPr>
          <p:nvPr/>
        </p:nvPicPr>
        <p:blipFill rotWithShape="1">
          <a:blip r:embed="rId4">
            <a:extLst>
              <a:ext uri="{28A0092B-C50C-407E-A947-70E740481C1C}">
                <a14:useLocalDpi xmlns:a14="http://schemas.microsoft.com/office/drawing/2010/main" val="0"/>
              </a:ext>
            </a:extLst>
          </a:blip>
          <a:srcRect l="54327" t="51883"/>
          <a:stretch/>
        </p:blipFill>
        <p:spPr>
          <a:xfrm>
            <a:off x="0" y="4097567"/>
            <a:ext cx="2560466" cy="2697480"/>
          </a:xfrm>
          <a:prstGeom prst="rect">
            <a:avLst/>
          </a:prstGeom>
        </p:spPr>
      </p:pic>
      <p:pic>
        <p:nvPicPr>
          <p:cNvPr id="7" name="Picture 6" descr="thetaClusterAsHit.png"/>
          <p:cNvPicPr>
            <a:picLocks noChangeAspect="1"/>
          </p:cNvPicPr>
          <p:nvPr/>
        </p:nvPicPr>
        <p:blipFill rotWithShape="1">
          <a:blip r:embed="rId5">
            <a:extLst>
              <a:ext uri="{28A0092B-C50C-407E-A947-70E740481C1C}">
                <a14:useLocalDpi xmlns:a14="http://schemas.microsoft.com/office/drawing/2010/main" val="0"/>
              </a:ext>
            </a:extLst>
          </a:blip>
          <a:srcRect l="52783" t="51883"/>
          <a:stretch/>
        </p:blipFill>
        <p:spPr>
          <a:xfrm>
            <a:off x="2590334" y="4097567"/>
            <a:ext cx="2646986" cy="2697480"/>
          </a:xfrm>
          <a:prstGeom prst="rect">
            <a:avLst/>
          </a:prstGeom>
        </p:spPr>
      </p:pic>
      <p:pic>
        <p:nvPicPr>
          <p:cNvPr id="18" name="Picture 17" descr="Screen Shot 2015-09-11 at 9.50.17 AM.png"/>
          <p:cNvPicPr>
            <a:picLocks noChangeAspect="1"/>
          </p:cNvPicPr>
          <p:nvPr/>
        </p:nvPicPr>
        <p:blipFill rotWithShape="1">
          <a:blip r:embed="rId6">
            <a:extLst>
              <a:ext uri="{28A0092B-C50C-407E-A947-70E740481C1C}">
                <a14:useLocalDpi xmlns:a14="http://schemas.microsoft.com/office/drawing/2010/main" val="0"/>
              </a:ext>
            </a:extLst>
          </a:blip>
          <a:srcRect l="11636" t="8544" r="5085"/>
          <a:stretch/>
        </p:blipFill>
        <p:spPr>
          <a:xfrm>
            <a:off x="4021667" y="1209454"/>
            <a:ext cx="5032181" cy="2902697"/>
          </a:xfrm>
          <a:prstGeom prst="rect">
            <a:avLst/>
          </a:prstGeom>
        </p:spPr>
      </p:pic>
      <p:sp>
        <p:nvSpPr>
          <p:cNvPr id="19" name="Oval 18"/>
          <p:cNvSpPr/>
          <p:nvPr/>
        </p:nvSpPr>
        <p:spPr>
          <a:xfrm>
            <a:off x="5962746" y="2369850"/>
            <a:ext cx="398689" cy="42110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651338" y="1304474"/>
            <a:ext cx="511679" cy="369332"/>
          </a:xfrm>
          <a:prstGeom prst="rect">
            <a:avLst/>
          </a:prstGeom>
          <a:noFill/>
        </p:spPr>
        <p:txBody>
          <a:bodyPr wrap="none" rtlCol="0">
            <a:spAutoFit/>
          </a:bodyPr>
          <a:lstStyle/>
          <a:p>
            <a:r>
              <a:rPr lang="en-US" dirty="0" err="1" smtClean="0">
                <a:solidFill>
                  <a:schemeClr val="bg1"/>
                </a:solidFill>
              </a:rPr>
              <a:t>θ</a:t>
            </a:r>
            <a:r>
              <a:rPr lang="ru-RU" baseline="-25000" dirty="0" smtClean="0">
                <a:solidFill>
                  <a:schemeClr val="bg1"/>
                </a:solidFill>
              </a:rPr>
              <a:t>1</a:t>
            </a:r>
            <a:endParaRPr lang="en-US" baseline="-25000" dirty="0">
              <a:solidFill>
                <a:schemeClr val="bg1"/>
              </a:solidFill>
            </a:endParaRPr>
          </a:p>
        </p:txBody>
      </p:sp>
      <p:sp>
        <p:nvSpPr>
          <p:cNvPr id="21" name="Rectangle 20"/>
          <p:cNvSpPr/>
          <p:nvPr/>
        </p:nvSpPr>
        <p:spPr>
          <a:xfrm>
            <a:off x="5777106" y="821407"/>
            <a:ext cx="419932" cy="369332"/>
          </a:xfrm>
          <a:prstGeom prst="rect">
            <a:avLst/>
          </a:prstGeom>
        </p:spPr>
        <p:txBody>
          <a:bodyPr wrap="none">
            <a:spAutoFit/>
          </a:bodyPr>
          <a:lstStyle/>
          <a:p>
            <a:r>
              <a:rPr lang="en-US" dirty="0" err="1" smtClean="0"/>
              <a:t>φ</a:t>
            </a:r>
            <a:r>
              <a:rPr lang="ru-RU" baseline="-25000" dirty="0" smtClean="0"/>
              <a:t>1</a:t>
            </a:r>
            <a:endParaRPr lang="en-US" baseline="-25000" dirty="0"/>
          </a:p>
        </p:txBody>
      </p:sp>
      <p:sp>
        <p:nvSpPr>
          <p:cNvPr id="22" name="Rectangle 21"/>
          <p:cNvSpPr/>
          <p:nvPr/>
        </p:nvSpPr>
        <p:spPr>
          <a:xfrm>
            <a:off x="6414099" y="821407"/>
            <a:ext cx="419932" cy="369332"/>
          </a:xfrm>
          <a:prstGeom prst="rect">
            <a:avLst/>
          </a:prstGeom>
        </p:spPr>
        <p:txBody>
          <a:bodyPr wrap="none">
            <a:spAutoFit/>
          </a:bodyPr>
          <a:lstStyle/>
          <a:p>
            <a:r>
              <a:rPr lang="en-US" dirty="0" err="1" smtClean="0"/>
              <a:t>φ</a:t>
            </a:r>
            <a:r>
              <a:rPr lang="ru-RU" baseline="-25000" dirty="0"/>
              <a:t>2</a:t>
            </a:r>
            <a:endParaRPr lang="en-US" baseline="-25000" dirty="0"/>
          </a:p>
        </p:txBody>
      </p:sp>
      <p:sp>
        <p:nvSpPr>
          <p:cNvPr id="23" name="TextBox 22"/>
          <p:cNvSpPr txBox="1"/>
          <p:nvPr/>
        </p:nvSpPr>
        <p:spPr>
          <a:xfrm>
            <a:off x="8509412" y="2339614"/>
            <a:ext cx="511679" cy="369332"/>
          </a:xfrm>
          <a:prstGeom prst="rect">
            <a:avLst/>
          </a:prstGeom>
          <a:noFill/>
        </p:spPr>
        <p:txBody>
          <a:bodyPr wrap="none" rtlCol="0">
            <a:spAutoFit/>
          </a:bodyPr>
          <a:lstStyle/>
          <a:p>
            <a:r>
              <a:rPr lang="en-US" dirty="0" err="1" smtClean="0">
                <a:solidFill>
                  <a:schemeClr val="bg1"/>
                </a:solidFill>
              </a:rPr>
              <a:t>θ</a:t>
            </a:r>
            <a:r>
              <a:rPr lang="ru-RU" baseline="-25000" dirty="0" smtClean="0">
                <a:solidFill>
                  <a:schemeClr val="bg1"/>
                </a:solidFill>
              </a:rPr>
              <a:t>2</a:t>
            </a:r>
            <a:endParaRPr lang="en-US" baseline="-25000" dirty="0">
              <a:solidFill>
                <a:schemeClr val="bg1"/>
              </a:solidFill>
            </a:endParaRPr>
          </a:p>
        </p:txBody>
      </p:sp>
      <p:cxnSp>
        <p:nvCxnSpPr>
          <p:cNvPr id="24" name="Straight Arrow Connector 23"/>
          <p:cNvCxnSpPr/>
          <p:nvPr/>
        </p:nvCxnSpPr>
        <p:spPr>
          <a:xfrm flipH="1">
            <a:off x="3598632" y="2540000"/>
            <a:ext cx="2515848" cy="21164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2268046" y="2540000"/>
            <a:ext cx="3846434" cy="21164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76459" y="3114122"/>
            <a:ext cx="3383173" cy="646331"/>
          </a:xfrm>
          <a:prstGeom prst="rect">
            <a:avLst/>
          </a:prstGeom>
          <a:noFill/>
        </p:spPr>
        <p:txBody>
          <a:bodyPr wrap="square" rtlCol="0">
            <a:spAutoFit/>
          </a:bodyPr>
          <a:lstStyle/>
          <a:p>
            <a:r>
              <a:rPr lang="en-US" dirty="0" smtClean="0"/>
              <a:t>Cluster is reconstructed between four mirrors.</a:t>
            </a:r>
            <a:endParaRPr lang="en-US" dirty="0"/>
          </a:p>
        </p:txBody>
      </p:sp>
      <p:pic>
        <p:nvPicPr>
          <p:cNvPr id="34" name="Picture 33" descr="thetaGenThetaClusterAsHit.png"/>
          <p:cNvPicPr>
            <a:picLocks noChangeAspect="1"/>
          </p:cNvPicPr>
          <p:nvPr/>
        </p:nvPicPr>
        <p:blipFill rotWithShape="1">
          <a:blip r:embed="rId7">
            <a:extLst>
              <a:ext uri="{28A0092B-C50C-407E-A947-70E740481C1C}">
                <a14:useLocalDpi xmlns:a14="http://schemas.microsoft.com/office/drawing/2010/main" val="0"/>
              </a:ext>
            </a:extLst>
          </a:blip>
          <a:srcRect l="54060" t="53888" r="-4509" b="-81"/>
          <a:stretch/>
        </p:blipFill>
        <p:spPr>
          <a:xfrm>
            <a:off x="5838454" y="4128976"/>
            <a:ext cx="2933135" cy="2685697"/>
          </a:xfrm>
          <a:prstGeom prst="rect">
            <a:avLst/>
          </a:prstGeom>
        </p:spPr>
      </p:pic>
      <p:sp>
        <p:nvSpPr>
          <p:cNvPr id="35" name="TextBox 34"/>
          <p:cNvSpPr txBox="1"/>
          <p:nvPr/>
        </p:nvSpPr>
        <p:spPr>
          <a:xfrm rot="16200000">
            <a:off x="5643619" y="5261631"/>
            <a:ext cx="633945" cy="307777"/>
          </a:xfrm>
          <a:prstGeom prst="rect">
            <a:avLst/>
          </a:prstGeom>
          <a:noFill/>
        </p:spPr>
        <p:txBody>
          <a:bodyPr wrap="none" rtlCol="0">
            <a:spAutoFit/>
          </a:bodyPr>
          <a:lstStyle/>
          <a:p>
            <a:r>
              <a:rPr lang="el-GR" sz="1400" dirty="0" smtClean="0">
                <a:solidFill>
                  <a:schemeClr val="bg1"/>
                </a:solidFill>
              </a:rPr>
              <a:t>θ</a:t>
            </a:r>
            <a:r>
              <a:rPr lang="en-US" sz="1400" dirty="0" smtClean="0">
                <a:solidFill>
                  <a:schemeClr val="bg1"/>
                </a:solidFill>
              </a:rPr>
              <a:t> gen</a:t>
            </a:r>
            <a:endParaRPr lang="en-US" sz="1400" dirty="0">
              <a:solidFill>
                <a:schemeClr val="bg1"/>
              </a:solidFill>
            </a:endParaRPr>
          </a:p>
        </p:txBody>
      </p:sp>
      <p:sp>
        <p:nvSpPr>
          <p:cNvPr id="36" name="TextBox 35"/>
          <p:cNvSpPr txBox="1"/>
          <p:nvPr/>
        </p:nvSpPr>
        <p:spPr>
          <a:xfrm>
            <a:off x="7052993" y="6574682"/>
            <a:ext cx="864339" cy="307777"/>
          </a:xfrm>
          <a:prstGeom prst="rect">
            <a:avLst/>
          </a:prstGeom>
          <a:noFill/>
        </p:spPr>
        <p:txBody>
          <a:bodyPr wrap="none" rtlCol="0">
            <a:spAutoFit/>
          </a:bodyPr>
          <a:lstStyle/>
          <a:p>
            <a:r>
              <a:rPr lang="el-GR" sz="1400" dirty="0" smtClean="0">
                <a:solidFill>
                  <a:srgbClr val="000000"/>
                </a:solidFill>
              </a:rPr>
              <a:t>θ</a:t>
            </a:r>
            <a:r>
              <a:rPr lang="en-US" sz="1400" dirty="0" smtClean="0">
                <a:solidFill>
                  <a:srgbClr val="000000"/>
                </a:solidFill>
              </a:rPr>
              <a:t> cluster</a:t>
            </a:r>
            <a:endParaRPr lang="en-US" sz="1400" dirty="0">
              <a:solidFill>
                <a:srgbClr val="000000"/>
              </a:solidFill>
            </a:endParaRPr>
          </a:p>
        </p:txBody>
      </p:sp>
      <p:sp>
        <p:nvSpPr>
          <p:cNvPr id="37" name="TextBox 36"/>
          <p:cNvSpPr txBox="1"/>
          <p:nvPr/>
        </p:nvSpPr>
        <p:spPr>
          <a:xfrm>
            <a:off x="3576282" y="6585440"/>
            <a:ext cx="864339" cy="307777"/>
          </a:xfrm>
          <a:prstGeom prst="rect">
            <a:avLst/>
          </a:prstGeom>
          <a:solidFill>
            <a:srgbClr val="FFFFFF"/>
          </a:solidFill>
        </p:spPr>
        <p:txBody>
          <a:bodyPr wrap="none" rtlCol="0">
            <a:spAutoFit/>
          </a:bodyPr>
          <a:lstStyle/>
          <a:p>
            <a:r>
              <a:rPr lang="el-GR" sz="1400" dirty="0" smtClean="0">
                <a:solidFill>
                  <a:srgbClr val="000000"/>
                </a:solidFill>
              </a:rPr>
              <a:t>θ</a:t>
            </a:r>
            <a:r>
              <a:rPr lang="en-US" sz="1400" dirty="0" smtClean="0">
                <a:solidFill>
                  <a:srgbClr val="000000"/>
                </a:solidFill>
              </a:rPr>
              <a:t> cluster</a:t>
            </a:r>
            <a:endParaRPr lang="en-US" sz="1400" dirty="0">
              <a:solidFill>
                <a:srgbClr val="000000"/>
              </a:solidFill>
            </a:endParaRPr>
          </a:p>
        </p:txBody>
      </p:sp>
      <p:sp>
        <p:nvSpPr>
          <p:cNvPr id="38" name="TextBox 37"/>
          <p:cNvSpPr txBox="1"/>
          <p:nvPr/>
        </p:nvSpPr>
        <p:spPr>
          <a:xfrm>
            <a:off x="914400" y="6575280"/>
            <a:ext cx="979755" cy="307777"/>
          </a:xfrm>
          <a:prstGeom prst="rect">
            <a:avLst/>
          </a:prstGeom>
          <a:solidFill>
            <a:srgbClr val="FFFFFF"/>
          </a:solidFill>
        </p:spPr>
        <p:txBody>
          <a:bodyPr wrap="none" rtlCol="0">
            <a:spAutoFit/>
          </a:bodyPr>
          <a:lstStyle/>
          <a:p>
            <a:r>
              <a:rPr lang="en-US" sz="1400" dirty="0" err="1">
                <a:solidFill>
                  <a:srgbClr val="000000"/>
                </a:solidFill>
              </a:rPr>
              <a:t>φ</a:t>
            </a:r>
            <a:r>
              <a:rPr lang="en-US" sz="1400" dirty="0" smtClean="0">
                <a:solidFill>
                  <a:srgbClr val="000000"/>
                </a:solidFill>
              </a:rPr>
              <a:t> cluster</a:t>
            </a:r>
            <a:endParaRPr lang="en-US" sz="1400" dirty="0">
              <a:solidFill>
                <a:srgbClr val="000000"/>
              </a:solidFill>
            </a:endParaRPr>
          </a:p>
        </p:txBody>
      </p:sp>
      <p:cxnSp>
        <p:nvCxnSpPr>
          <p:cNvPr id="41" name="Straight Arrow Connector 40"/>
          <p:cNvCxnSpPr/>
          <p:nvPr/>
        </p:nvCxnSpPr>
        <p:spPr>
          <a:xfrm>
            <a:off x="6114480" y="2540000"/>
            <a:ext cx="1109280" cy="2641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rot="16200000">
            <a:off x="4975455" y="5282427"/>
            <a:ext cx="1354720" cy="307777"/>
          </a:xfrm>
          <a:prstGeom prst="rect">
            <a:avLst/>
          </a:prstGeom>
          <a:noFill/>
        </p:spPr>
        <p:txBody>
          <a:bodyPr wrap="none" rtlCol="0">
            <a:spAutoFit/>
          </a:bodyPr>
          <a:lstStyle/>
          <a:p>
            <a:r>
              <a:rPr lang="el-GR" sz="1400" dirty="0" smtClean="0">
                <a:solidFill>
                  <a:srgbClr val="000000"/>
                </a:solidFill>
              </a:rPr>
              <a:t>θ</a:t>
            </a:r>
            <a:r>
              <a:rPr lang="en-US" sz="1400" dirty="0" smtClean="0">
                <a:solidFill>
                  <a:srgbClr val="000000"/>
                </a:solidFill>
              </a:rPr>
              <a:t> generated</a:t>
            </a:r>
            <a:endParaRPr lang="en-US" sz="1400" dirty="0">
              <a:solidFill>
                <a:srgbClr val="000000"/>
              </a:solidFill>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668146451"/>
              </p:ext>
            </p:extLst>
          </p:nvPr>
        </p:nvGraphicFramePr>
        <p:xfrm>
          <a:off x="671107" y="1929195"/>
          <a:ext cx="2446095" cy="1039429"/>
        </p:xfrm>
        <a:graphic>
          <a:graphicData uri="http://schemas.openxmlformats.org/presentationml/2006/ole">
            <mc:AlternateContent xmlns:mc="http://schemas.openxmlformats.org/markup-compatibility/2006">
              <mc:Choice xmlns:v="urn:schemas-microsoft-com:vml" Requires="v">
                <p:oleObj spid="_x0000_s1130" name="Equation" r:id="rId8" imgW="1016000" imgH="431800" progId="Equation.3">
                  <p:embed/>
                </p:oleObj>
              </mc:Choice>
              <mc:Fallback>
                <p:oleObj name="Equation" r:id="rId8" imgW="1016000" imgH="431800" progId="Equation.3">
                  <p:embed/>
                  <p:pic>
                    <p:nvPicPr>
                      <p:cNvPr id="0" name=""/>
                      <p:cNvPicPr/>
                      <p:nvPr/>
                    </p:nvPicPr>
                    <p:blipFill>
                      <a:blip r:embed="rId9"/>
                      <a:stretch>
                        <a:fillRect/>
                      </a:stretch>
                    </p:blipFill>
                    <p:spPr>
                      <a:xfrm>
                        <a:off x="671107" y="1929195"/>
                        <a:ext cx="2446095" cy="1039429"/>
                      </a:xfrm>
                      <a:prstGeom prst="rect">
                        <a:avLst/>
                      </a:prstGeom>
                    </p:spPr>
                  </p:pic>
                </p:oleObj>
              </mc:Fallback>
            </mc:AlternateContent>
          </a:graphicData>
        </a:graphic>
      </p:graphicFrame>
      <p:sp>
        <p:nvSpPr>
          <p:cNvPr id="27" name="Title 1"/>
          <p:cNvSpPr txBox="1">
            <a:spLocks/>
          </p:cNvSpPr>
          <p:nvPr/>
        </p:nvSpPr>
        <p:spPr>
          <a:xfrm>
            <a:off x="-15875" y="-423330"/>
            <a:ext cx="7315200" cy="115409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dirty="0" smtClean="0"/>
              <a:t>Reconstruction: clusters</a:t>
            </a:r>
            <a:endParaRPr lang="en-US" dirty="0"/>
          </a:p>
        </p:txBody>
      </p:sp>
    </p:spTree>
    <p:extLst>
      <p:ext uri="{BB962C8B-B14F-4D97-AF65-F5344CB8AC3E}">
        <p14:creationId xmlns:p14="http://schemas.microsoft.com/office/powerpoint/2010/main" val="16903097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51543"/>
            <a:ext cx="8042276" cy="1336956"/>
          </a:xfrm>
        </p:spPr>
        <p:txBody>
          <a:bodyPr/>
          <a:lstStyle/>
          <a:p>
            <a:r>
              <a:rPr lang="en-US" dirty="0" smtClean="0"/>
              <a:t>Reconstruction: clusters, timing</a:t>
            </a:r>
            <a:endParaRPr lang="en-US" dirty="0"/>
          </a:p>
        </p:txBody>
      </p:sp>
      <p:pic>
        <p:nvPicPr>
          <p:cNvPr id="5" name="Picture 4" descr="timeThetaPhi.png"/>
          <p:cNvPicPr>
            <a:picLocks noChangeAspect="1"/>
          </p:cNvPicPr>
          <p:nvPr/>
        </p:nvPicPr>
        <p:blipFill rotWithShape="1">
          <a:blip r:embed="rId2">
            <a:extLst>
              <a:ext uri="{28A0092B-C50C-407E-A947-70E740481C1C}">
                <a14:useLocalDpi xmlns:a14="http://schemas.microsoft.com/office/drawing/2010/main" val="0"/>
              </a:ext>
            </a:extLst>
          </a:blip>
          <a:srcRect l="35823" t="7253" r="-2710" b="8950"/>
          <a:stretch/>
        </p:blipFill>
        <p:spPr>
          <a:xfrm>
            <a:off x="434283" y="1455632"/>
            <a:ext cx="5576684" cy="2328859"/>
          </a:xfrm>
          <a:prstGeom prst="rect">
            <a:avLst/>
          </a:prstGeom>
        </p:spPr>
      </p:pic>
      <p:sp>
        <p:nvSpPr>
          <p:cNvPr id="8" name="Arc 7"/>
          <p:cNvSpPr/>
          <p:nvPr/>
        </p:nvSpPr>
        <p:spPr>
          <a:xfrm>
            <a:off x="3011810" y="4433879"/>
            <a:ext cx="592237" cy="1441162"/>
          </a:xfrm>
          <a:prstGeom prst="arc">
            <a:avLst>
              <a:gd name="adj1" fmla="val 16200000"/>
              <a:gd name="adj2" fmla="val 381022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FF"/>
              </a:solidFill>
              <a:latin typeface="Gill Sans MT"/>
            </a:endParaRPr>
          </a:p>
        </p:txBody>
      </p:sp>
      <p:cxnSp>
        <p:nvCxnSpPr>
          <p:cNvPr id="10" name="Straight Connector 9"/>
          <p:cNvCxnSpPr/>
          <p:nvPr/>
        </p:nvCxnSpPr>
        <p:spPr>
          <a:xfrm flipV="1">
            <a:off x="621456" y="5247209"/>
            <a:ext cx="2982591" cy="37099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21456" y="4751501"/>
            <a:ext cx="2946495" cy="86670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rot="16624392">
            <a:off x="1075257" y="4359849"/>
            <a:ext cx="414712" cy="10170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Gill Sans MT"/>
            </a:endParaRPr>
          </a:p>
        </p:txBody>
      </p:sp>
      <p:cxnSp>
        <p:nvCxnSpPr>
          <p:cNvPr id="17" name="Straight Connector 16"/>
          <p:cNvCxnSpPr/>
          <p:nvPr/>
        </p:nvCxnSpPr>
        <p:spPr>
          <a:xfrm flipV="1">
            <a:off x="1819640" y="4732188"/>
            <a:ext cx="1739167" cy="182613"/>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19640" y="4960839"/>
            <a:ext cx="1784407" cy="28637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0" name="Arc 29"/>
          <p:cNvSpPr/>
          <p:nvPr/>
        </p:nvSpPr>
        <p:spPr>
          <a:xfrm rot="20721703">
            <a:off x="7636987" y="3841267"/>
            <a:ext cx="592237" cy="1441162"/>
          </a:xfrm>
          <a:prstGeom prst="arc">
            <a:avLst>
              <a:gd name="adj1" fmla="val 16200000"/>
              <a:gd name="adj2" fmla="val 223060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FF"/>
              </a:solidFill>
              <a:latin typeface="Gill Sans MT"/>
            </a:endParaRPr>
          </a:p>
        </p:txBody>
      </p:sp>
      <p:cxnSp>
        <p:nvCxnSpPr>
          <p:cNvPr id="31" name="Straight Connector 30"/>
          <p:cNvCxnSpPr/>
          <p:nvPr/>
        </p:nvCxnSpPr>
        <p:spPr>
          <a:xfrm flipV="1">
            <a:off x="5189022" y="4433879"/>
            <a:ext cx="2998743" cy="121286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5189022" y="4028424"/>
            <a:ext cx="2830239" cy="16183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rot="16549845">
            <a:off x="6111453" y="3649988"/>
            <a:ext cx="414712" cy="10170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Gill Sans MT"/>
            </a:endParaRPr>
          </a:p>
        </p:txBody>
      </p:sp>
      <p:cxnSp>
        <p:nvCxnSpPr>
          <p:cNvPr id="35" name="Straight Connector 34"/>
          <p:cNvCxnSpPr>
            <a:stCxn id="34" idx="2"/>
          </p:cNvCxnSpPr>
          <p:nvPr/>
        </p:nvCxnSpPr>
        <p:spPr>
          <a:xfrm flipV="1">
            <a:off x="6824680" y="4028424"/>
            <a:ext cx="1194581" cy="1817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34" idx="2"/>
          </p:cNvCxnSpPr>
          <p:nvPr/>
        </p:nvCxnSpPr>
        <p:spPr>
          <a:xfrm>
            <a:off x="6824680" y="4210148"/>
            <a:ext cx="1363085" cy="20628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110133" y="4270523"/>
            <a:ext cx="912930" cy="461665"/>
          </a:xfrm>
          <a:prstGeom prst="rect">
            <a:avLst/>
          </a:prstGeom>
          <a:noFill/>
          <a:ln>
            <a:noFill/>
          </a:ln>
        </p:spPr>
        <p:txBody>
          <a:bodyPr wrap="none" rtlCol="0">
            <a:spAutoFit/>
          </a:bodyPr>
          <a:lstStyle/>
          <a:p>
            <a:r>
              <a:rPr lang="en-US" sz="2400" dirty="0">
                <a:solidFill>
                  <a:schemeClr val="accent6"/>
                </a:solidFill>
                <a:latin typeface="Gill Sans MT"/>
              </a:rPr>
              <a:t>L1, T1</a:t>
            </a:r>
          </a:p>
        </p:txBody>
      </p:sp>
      <p:sp>
        <p:nvSpPr>
          <p:cNvPr id="43" name="TextBox 42"/>
          <p:cNvSpPr txBox="1"/>
          <p:nvPr/>
        </p:nvSpPr>
        <p:spPr>
          <a:xfrm>
            <a:off x="1592786" y="2493487"/>
            <a:ext cx="609963" cy="461665"/>
          </a:xfrm>
          <a:prstGeom prst="rect">
            <a:avLst/>
          </a:prstGeom>
          <a:noFill/>
        </p:spPr>
        <p:txBody>
          <a:bodyPr wrap="none" rtlCol="0">
            <a:spAutoFit/>
          </a:bodyPr>
          <a:lstStyle/>
          <a:p>
            <a:r>
              <a:rPr lang="en-US" sz="2400" dirty="0">
                <a:solidFill>
                  <a:srgbClr val="000000"/>
                </a:solidFill>
                <a:latin typeface="Gill Sans MT"/>
              </a:rPr>
              <a:t>T 2</a:t>
            </a:r>
          </a:p>
        </p:txBody>
      </p:sp>
      <p:sp>
        <p:nvSpPr>
          <p:cNvPr id="44" name="TextBox 43"/>
          <p:cNvSpPr txBox="1"/>
          <p:nvPr/>
        </p:nvSpPr>
        <p:spPr>
          <a:xfrm>
            <a:off x="1130826" y="2978671"/>
            <a:ext cx="609963" cy="461665"/>
          </a:xfrm>
          <a:prstGeom prst="rect">
            <a:avLst/>
          </a:prstGeom>
          <a:noFill/>
        </p:spPr>
        <p:txBody>
          <a:bodyPr wrap="none" rtlCol="0">
            <a:spAutoFit/>
          </a:bodyPr>
          <a:lstStyle/>
          <a:p>
            <a:r>
              <a:rPr lang="en-US" sz="2400" dirty="0">
                <a:solidFill>
                  <a:srgbClr val="000000"/>
                </a:solidFill>
                <a:latin typeface="Gill Sans MT"/>
              </a:rPr>
              <a:t>T 1</a:t>
            </a:r>
          </a:p>
        </p:txBody>
      </p:sp>
      <p:sp>
        <p:nvSpPr>
          <p:cNvPr id="48" name="TextBox 47"/>
          <p:cNvSpPr txBox="1"/>
          <p:nvPr/>
        </p:nvSpPr>
        <p:spPr>
          <a:xfrm>
            <a:off x="152569" y="1472344"/>
            <a:ext cx="591102" cy="369332"/>
          </a:xfrm>
          <a:prstGeom prst="rect">
            <a:avLst/>
          </a:prstGeom>
          <a:noFill/>
        </p:spPr>
        <p:txBody>
          <a:bodyPr wrap="none" rtlCol="0">
            <a:spAutoFit/>
          </a:bodyPr>
          <a:lstStyle/>
          <a:p>
            <a:r>
              <a:rPr lang="en-US" dirty="0">
                <a:solidFill>
                  <a:srgbClr val="000000"/>
                </a:solidFill>
                <a:latin typeface="Gill Sans MT"/>
              </a:rPr>
              <a:t>T, ns</a:t>
            </a:r>
          </a:p>
        </p:txBody>
      </p:sp>
      <p:sp>
        <p:nvSpPr>
          <p:cNvPr id="49" name="TextBox 48"/>
          <p:cNvSpPr txBox="1"/>
          <p:nvPr/>
        </p:nvSpPr>
        <p:spPr>
          <a:xfrm>
            <a:off x="2931129" y="1455632"/>
            <a:ext cx="591102" cy="369332"/>
          </a:xfrm>
          <a:prstGeom prst="rect">
            <a:avLst/>
          </a:prstGeom>
          <a:noFill/>
        </p:spPr>
        <p:txBody>
          <a:bodyPr wrap="none" rtlCol="0">
            <a:spAutoFit/>
          </a:bodyPr>
          <a:lstStyle/>
          <a:p>
            <a:r>
              <a:rPr lang="en-US" dirty="0">
                <a:solidFill>
                  <a:srgbClr val="000000"/>
                </a:solidFill>
                <a:latin typeface="Gill Sans MT"/>
              </a:rPr>
              <a:t>T, ns</a:t>
            </a:r>
          </a:p>
        </p:txBody>
      </p:sp>
      <p:sp>
        <p:nvSpPr>
          <p:cNvPr id="50" name="Rectangle 49"/>
          <p:cNvSpPr/>
          <p:nvPr/>
        </p:nvSpPr>
        <p:spPr>
          <a:xfrm>
            <a:off x="2778321" y="3255502"/>
            <a:ext cx="415498" cy="369332"/>
          </a:xfrm>
          <a:prstGeom prst="rect">
            <a:avLst/>
          </a:prstGeom>
        </p:spPr>
        <p:txBody>
          <a:bodyPr wrap="none">
            <a:spAutoFit/>
          </a:bodyPr>
          <a:lstStyle/>
          <a:p>
            <a:r>
              <a:rPr lang="en-US" dirty="0" err="1">
                <a:solidFill>
                  <a:srgbClr val="000000"/>
                </a:solidFill>
                <a:latin typeface="Gill Sans MT"/>
              </a:rPr>
              <a:t>θ</a:t>
            </a:r>
            <a:endParaRPr lang="en-US" dirty="0">
              <a:solidFill>
                <a:srgbClr val="000000"/>
              </a:solidFill>
              <a:latin typeface="Gill Sans MT"/>
            </a:endParaRPr>
          </a:p>
        </p:txBody>
      </p:sp>
      <p:sp>
        <p:nvSpPr>
          <p:cNvPr id="51" name="Rectangle 50"/>
          <p:cNvSpPr/>
          <p:nvPr/>
        </p:nvSpPr>
        <p:spPr>
          <a:xfrm>
            <a:off x="5542770" y="3255502"/>
            <a:ext cx="341109" cy="369332"/>
          </a:xfrm>
          <a:prstGeom prst="rect">
            <a:avLst/>
          </a:prstGeom>
        </p:spPr>
        <p:txBody>
          <a:bodyPr wrap="none">
            <a:spAutoFit/>
          </a:bodyPr>
          <a:lstStyle/>
          <a:p>
            <a:r>
              <a:rPr lang="el-GR" dirty="0">
                <a:solidFill>
                  <a:srgbClr val="000000"/>
                </a:solidFill>
                <a:latin typeface="Corbel"/>
              </a:rPr>
              <a:t>φ</a:t>
            </a:r>
            <a:endParaRPr lang="en-US" dirty="0">
              <a:solidFill>
                <a:srgbClr val="FFFFFF"/>
              </a:solidFill>
              <a:latin typeface="Gill Sans MT"/>
            </a:endParaRPr>
          </a:p>
        </p:txBody>
      </p:sp>
      <p:sp>
        <p:nvSpPr>
          <p:cNvPr id="56" name="TextBox 55"/>
          <p:cNvSpPr txBox="1"/>
          <p:nvPr/>
        </p:nvSpPr>
        <p:spPr>
          <a:xfrm>
            <a:off x="347971" y="5646738"/>
            <a:ext cx="737401" cy="369332"/>
          </a:xfrm>
          <a:prstGeom prst="rect">
            <a:avLst/>
          </a:prstGeom>
          <a:noFill/>
        </p:spPr>
        <p:txBody>
          <a:bodyPr wrap="none" rtlCol="0">
            <a:spAutoFit/>
          </a:bodyPr>
          <a:lstStyle/>
          <a:p>
            <a:r>
              <a:rPr lang="en-US" dirty="0">
                <a:solidFill>
                  <a:srgbClr val="000000"/>
                </a:solidFill>
                <a:latin typeface="Gill Sans MT"/>
              </a:rPr>
              <a:t>target</a:t>
            </a:r>
          </a:p>
        </p:txBody>
      </p:sp>
      <p:sp>
        <p:nvSpPr>
          <p:cNvPr id="37" name="TextBox 36"/>
          <p:cNvSpPr txBox="1"/>
          <p:nvPr/>
        </p:nvSpPr>
        <p:spPr>
          <a:xfrm>
            <a:off x="4899448" y="5613679"/>
            <a:ext cx="737401" cy="369332"/>
          </a:xfrm>
          <a:prstGeom prst="rect">
            <a:avLst/>
          </a:prstGeom>
          <a:noFill/>
        </p:spPr>
        <p:txBody>
          <a:bodyPr wrap="none" rtlCol="0">
            <a:spAutoFit/>
          </a:bodyPr>
          <a:lstStyle/>
          <a:p>
            <a:r>
              <a:rPr lang="en-US" dirty="0">
                <a:solidFill>
                  <a:srgbClr val="000000"/>
                </a:solidFill>
                <a:latin typeface="Gill Sans MT"/>
              </a:rPr>
              <a:t>target</a:t>
            </a:r>
          </a:p>
        </p:txBody>
      </p:sp>
      <p:sp>
        <p:nvSpPr>
          <p:cNvPr id="3" name="TextBox 2"/>
          <p:cNvSpPr txBox="1"/>
          <p:nvPr/>
        </p:nvSpPr>
        <p:spPr>
          <a:xfrm rot="449451">
            <a:off x="947999" y="4676575"/>
            <a:ext cx="621985" cy="369332"/>
          </a:xfrm>
          <a:prstGeom prst="rect">
            <a:avLst/>
          </a:prstGeom>
          <a:noFill/>
        </p:spPr>
        <p:txBody>
          <a:bodyPr wrap="none" rtlCol="0">
            <a:spAutoFit/>
          </a:bodyPr>
          <a:lstStyle/>
          <a:p>
            <a:r>
              <a:rPr lang="en-US" dirty="0">
                <a:solidFill>
                  <a:srgbClr val="FFFFFF"/>
                </a:solidFill>
                <a:latin typeface="Gill Sans MT"/>
              </a:rPr>
              <a:t>PMT</a:t>
            </a:r>
          </a:p>
        </p:txBody>
      </p:sp>
      <p:sp>
        <p:nvSpPr>
          <p:cNvPr id="40" name="TextBox 39"/>
          <p:cNvSpPr txBox="1"/>
          <p:nvPr/>
        </p:nvSpPr>
        <p:spPr>
          <a:xfrm rot="353111">
            <a:off x="5982161" y="3933724"/>
            <a:ext cx="621985" cy="369332"/>
          </a:xfrm>
          <a:prstGeom prst="rect">
            <a:avLst/>
          </a:prstGeom>
          <a:noFill/>
        </p:spPr>
        <p:txBody>
          <a:bodyPr wrap="none" rtlCol="0">
            <a:spAutoFit/>
          </a:bodyPr>
          <a:lstStyle/>
          <a:p>
            <a:r>
              <a:rPr lang="en-US" dirty="0">
                <a:solidFill>
                  <a:srgbClr val="FFFFFF"/>
                </a:solidFill>
                <a:latin typeface="Gill Sans MT"/>
              </a:rPr>
              <a:t>PMT</a:t>
            </a:r>
          </a:p>
        </p:txBody>
      </p:sp>
      <p:sp>
        <p:nvSpPr>
          <p:cNvPr id="53" name="TextBox 52"/>
          <p:cNvSpPr txBox="1"/>
          <p:nvPr/>
        </p:nvSpPr>
        <p:spPr>
          <a:xfrm>
            <a:off x="1897767" y="1966099"/>
            <a:ext cx="609963" cy="461665"/>
          </a:xfrm>
          <a:prstGeom prst="rect">
            <a:avLst/>
          </a:prstGeom>
          <a:noFill/>
        </p:spPr>
        <p:txBody>
          <a:bodyPr wrap="none" rtlCol="0">
            <a:spAutoFit/>
          </a:bodyPr>
          <a:lstStyle/>
          <a:p>
            <a:r>
              <a:rPr lang="en-US" sz="2400" dirty="0">
                <a:solidFill>
                  <a:srgbClr val="000000"/>
                </a:solidFill>
                <a:latin typeface="Gill Sans MT"/>
              </a:rPr>
              <a:t>T 3</a:t>
            </a:r>
          </a:p>
        </p:txBody>
      </p:sp>
      <p:sp>
        <p:nvSpPr>
          <p:cNvPr id="57" name="TextBox 56"/>
          <p:cNvSpPr txBox="1"/>
          <p:nvPr/>
        </p:nvSpPr>
        <p:spPr>
          <a:xfrm>
            <a:off x="2271481" y="1474619"/>
            <a:ext cx="609963" cy="461665"/>
          </a:xfrm>
          <a:prstGeom prst="rect">
            <a:avLst/>
          </a:prstGeom>
          <a:noFill/>
        </p:spPr>
        <p:txBody>
          <a:bodyPr wrap="none" rtlCol="0">
            <a:spAutoFit/>
          </a:bodyPr>
          <a:lstStyle/>
          <a:p>
            <a:r>
              <a:rPr lang="en-US" sz="2400" dirty="0">
                <a:solidFill>
                  <a:srgbClr val="000000"/>
                </a:solidFill>
                <a:latin typeface="Gill Sans MT"/>
              </a:rPr>
              <a:t>T 4</a:t>
            </a:r>
          </a:p>
        </p:txBody>
      </p:sp>
      <p:sp>
        <p:nvSpPr>
          <p:cNvPr id="58" name="TextBox 57"/>
          <p:cNvSpPr txBox="1"/>
          <p:nvPr/>
        </p:nvSpPr>
        <p:spPr>
          <a:xfrm>
            <a:off x="4274078" y="2493487"/>
            <a:ext cx="609963" cy="461665"/>
          </a:xfrm>
          <a:prstGeom prst="rect">
            <a:avLst/>
          </a:prstGeom>
          <a:noFill/>
        </p:spPr>
        <p:txBody>
          <a:bodyPr wrap="none" rtlCol="0">
            <a:spAutoFit/>
          </a:bodyPr>
          <a:lstStyle/>
          <a:p>
            <a:r>
              <a:rPr lang="en-US" sz="2400" dirty="0">
                <a:solidFill>
                  <a:srgbClr val="000000"/>
                </a:solidFill>
                <a:latin typeface="Gill Sans MT"/>
              </a:rPr>
              <a:t>T 2</a:t>
            </a:r>
          </a:p>
        </p:txBody>
      </p:sp>
      <p:sp>
        <p:nvSpPr>
          <p:cNvPr id="59" name="TextBox 58"/>
          <p:cNvSpPr txBox="1"/>
          <p:nvPr/>
        </p:nvSpPr>
        <p:spPr>
          <a:xfrm>
            <a:off x="3812118" y="2978671"/>
            <a:ext cx="609963" cy="461665"/>
          </a:xfrm>
          <a:prstGeom prst="rect">
            <a:avLst/>
          </a:prstGeom>
          <a:noFill/>
        </p:spPr>
        <p:txBody>
          <a:bodyPr wrap="none" rtlCol="0">
            <a:spAutoFit/>
          </a:bodyPr>
          <a:lstStyle/>
          <a:p>
            <a:r>
              <a:rPr lang="en-US" sz="2400" dirty="0">
                <a:solidFill>
                  <a:srgbClr val="000000"/>
                </a:solidFill>
                <a:latin typeface="Gill Sans MT"/>
              </a:rPr>
              <a:t>T 1</a:t>
            </a:r>
          </a:p>
        </p:txBody>
      </p:sp>
      <p:sp>
        <p:nvSpPr>
          <p:cNvPr id="60" name="TextBox 59"/>
          <p:cNvSpPr txBox="1"/>
          <p:nvPr/>
        </p:nvSpPr>
        <p:spPr>
          <a:xfrm>
            <a:off x="4579059" y="1966099"/>
            <a:ext cx="609963" cy="461665"/>
          </a:xfrm>
          <a:prstGeom prst="rect">
            <a:avLst/>
          </a:prstGeom>
          <a:noFill/>
        </p:spPr>
        <p:txBody>
          <a:bodyPr wrap="none" rtlCol="0">
            <a:spAutoFit/>
          </a:bodyPr>
          <a:lstStyle/>
          <a:p>
            <a:r>
              <a:rPr lang="en-US" sz="2400" dirty="0">
                <a:solidFill>
                  <a:srgbClr val="000000"/>
                </a:solidFill>
                <a:latin typeface="Gill Sans MT"/>
              </a:rPr>
              <a:t>T 3</a:t>
            </a:r>
          </a:p>
        </p:txBody>
      </p:sp>
      <p:sp>
        <p:nvSpPr>
          <p:cNvPr id="61" name="TextBox 60"/>
          <p:cNvSpPr txBox="1"/>
          <p:nvPr/>
        </p:nvSpPr>
        <p:spPr>
          <a:xfrm>
            <a:off x="4952773" y="1474619"/>
            <a:ext cx="609963" cy="461665"/>
          </a:xfrm>
          <a:prstGeom prst="rect">
            <a:avLst/>
          </a:prstGeom>
          <a:noFill/>
        </p:spPr>
        <p:txBody>
          <a:bodyPr wrap="none" rtlCol="0">
            <a:spAutoFit/>
          </a:bodyPr>
          <a:lstStyle/>
          <a:p>
            <a:r>
              <a:rPr lang="en-US" sz="2400" dirty="0">
                <a:solidFill>
                  <a:srgbClr val="000000"/>
                </a:solidFill>
                <a:latin typeface="Gill Sans MT"/>
              </a:rPr>
              <a:t>T 4</a:t>
            </a:r>
          </a:p>
        </p:txBody>
      </p:sp>
      <p:sp>
        <p:nvSpPr>
          <p:cNvPr id="4" name="TextBox 3"/>
          <p:cNvSpPr txBox="1"/>
          <p:nvPr/>
        </p:nvSpPr>
        <p:spPr>
          <a:xfrm>
            <a:off x="6059792" y="1663018"/>
            <a:ext cx="2444623" cy="1200329"/>
          </a:xfrm>
          <a:prstGeom prst="rect">
            <a:avLst/>
          </a:prstGeom>
          <a:noFill/>
        </p:spPr>
        <p:txBody>
          <a:bodyPr wrap="square" rtlCol="0">
            <a:spAutoFit/>
          </a:bodyPr>
          <a:lstStyle/>
          <a:p>
            <a:r>
              <a:rPr lang="en-US" dirty="0" smtClean="0"/>
              <a:t>Time is fixed within a given ring</a:t>
            </a:r>
          </a:p>
          <a:p>
            <a:r>
              <a:rPr lang="en-US" dirty="0" smtClean="0"/>
              <a:t>Every T</a:t>
            </a:r>
            <a:r>
              <a:rPr lang="en-US" baseline="-25000" dirty="0" smtClean="0"/>
              <a:t>i </a:t>
            </a:r>
            <a:r>
              <a:rPr lang="en-US" dirty="0" smtClean="0"/>
              <a:t>corresponds</a:t>
            </a:r>
            <a:r>
              <a:rPr lang="en-US" baseline="-25000" dirty="0" smtClean="0"/>
              <a:t> </a:t>
            </a:r>
            <a:r>
              <a:rPr lang="en-US" dirty="0" smtClean="0"/>
              <a:t>to mirror number </a:t>
            </a:r>
            <a:r>
              <a:rPr lang="en-US" i="1" dirty="0" err="1" smtClean="0"/>
              <a:t>i</a:t>
            </a:r>
            <a:r>
              <a:rPr lang="en-US" baseline="-25000" dirty="0" smtClean="0"/>
              <a:t> </a:t>
            </a:r>
            <a:endParaRPr lang="en-US" baseline="-25000" dirty="0"/>
          </a:p>
        </p:txBody>
      </p:sp>
      <p:sp>
        <p:nvSpPr>
          <p:cNvPr id="64" name="TextBox 63"/>
          <p:cNvSpPr txBox="1"/>
          <p:nvPr/>
        </p:nvSpPr>
        <p:spPr>
          <a:xfrm>
            <a:off x="2262533" y="5462778"/>
            <a:ext cx="912930" cy="461665"/>
          </a:xfrm>
          <a:prstGeom prst="rect">
            <a:avLst/>
          </a:prstGeom>
          <a:noFill/>
          <a:ln>
            <a:noFill/>
          </a:ln>
        </p:spPr>
        <p:txBody>
          <a:bodyPr wrap="none" rtlCol="0">
            <a:spAutoFit/>
          </a:bodyPr>
          <a:lstStyle/>
          <a:p>
            <a:r>
              <a:rPr lang="en-US" sz="2400" dirty="0">
                <a:solidFill>
                  <a:srgbClr val="0000FF"/>
                </a:solidFill>
                <a:latin typeface="Gill Sans MT"/>
              </a:rPr>
              <a:t>L1, T1</a:t>
            </a:r>
          </a:p>
        </p:txBody>
      </p:sp>
      <p:sp>
        <p:nvSpPr>
          <p:cNvPr id="20" name="TextBox 19"/>
          <p:cNvSpPr txBox="1"/>
          <p:nvPr/>
        </p:nvSpPr>
        <p:spPr>
          <a:xfrm>
            <a:off x="3158182" y="3985257"/>
            <a:ext cx="891590" cy="369332"/>
          </a:xfrm>
          <a:prstGeom prst="rect">
            <a:avLst/>
          </a:prstGeom>
          <a:noFill/>
        </p:spPr>
        <p:txBody>
          <a:bodyPr wrap="none" rtlCol="0">
            <a:spAutoFit/>
          </a:bodyPr>
          <a:lstStyle/>
          <a:p>
            <a:r>
              <a:rPr lang="en-US" dirty="0" smtClean="0"/>
              <a:t>Ring 1</a:t>
            </a:r>
            <a:endParaRPr lang="en-US" dirty="0"/>
          </a:p>
        </p:txBody>
      </p:sp>
      <p:sp>
        <p:nvSpPr>
          <p:cNvPr id="26" name="TextBox 25"/>
          <p:cNvSpPr txBox="1"/>
          <p:nvPr/>
        </p:nvSpPr>
        <p:spPr>
          <a:xfrm>
            <a:off x="8019261" y="3659092"/>
            <a:ext cx="891590" cy="369332"/>
          </a:xfrm>
          <a:prstGeom prst="rect">
            <a:avLst/>
          </a:prstGeom>
          <a:noFill/>
        </p:spPr>
        <p:txBody>
          <a:bodyPr wrap="none" rtlCol="0">
            <a:spAutoFit/>
          </a:bodyPr>
          <a:lstStyle/>
          <a:p>
            <a:r>
              <a:rPr lang="en-US" dirty="0" smtClean="0"/>
              <a:t>Ring 2</a:t>
            </a:r>
            <a:endParaRPr lang="en-US" dirty="0"/>
          </a:p>
        </p:txBody>
      </p:sp>
      <p:sp>
        <p:nvSpPr>
          <p:cNvPr id="65" name="TextBox 64"/>
          <p:cNvSpPr txBox="1"/>
          <p:nvPr/>
        </p:nvSpPr>
        <p:spPr>
          <a:xfrm>
            <a:off x="6931693" y="3631774"/>
            <a:ext cx="912930" cy="461665"/>
          </a:xfrm>
          <a:prstGeom prst="rect">
            <a:avLst/>
          </a:prstGeom>
          <a:noFill/>
          <a:ln>
            <a:noFill/>
          </a:ln>
        </p:spPr>
        <p:txBody>
          <a:bodyPr wrap="none" rtlCol="0">
            <a:spAutoFit/>
          </a:bodyPr>
          <a:lstStyle/>
          <a:p>
            <a:r>
              <a:rPr lang="en-US" sz="2400" dirty="0" smtClean="0">
                <a:solidFill>
                  <a:schemeClr val="accent6"/>
                </a:solidFill>
                <a:latin typeface="Gill Sans MT"/>
              </a:rPr>
              <a:t>L2, T2</a:t>
            </a:r>
            <a:endParaRPr lang="en-US" sz="2400" dirty="0">
              <a:solidFill>
                <a:schemeClr val="accent6"/>
              </a:solidFill>
              <a:latin typeface="Gill Sans MT"/>
            </a:endParaRPr>
          </a:p>
        </p:txBody>
      </p:sp>
      <p:sp>
        <p:nvSpPr>
          <p:cNvPr id="66" name="TextBox 65"/>
          <p:cNvSpPr txBox="1"/>
          <p:nvPr/>
        </p:nvSpPr>
        <p:spPr>
          <a:xfrm>
            <a:off x="7054083" y="4854042"/>
            <a:ext cx="912930" cy="461665"/>
          </a:xfrm>
          <a:prstGeom prst="rect">
            <a:avLst/>
          </a:prstGeom>
          <a:noFill/>
          <a:ln>
            <a:noFill/>
          </a:ln>
        </p:spPr>
        <p:txBody>
          <a:bodyPr wrap="none" rtlCol="0">
            <a:spAutoFit/>
          </a:bodyPr>
          <a:lstStyle/>
          <a:p>
            <a:r>
              <a:rPr lang="en-US" sz="2400" dirty="0" smtClean="0">
                <a:solidFill>
                  <a:srgbClr val="0000FF"/>
                </a:solidFill>
                <a:latin typeface="Gill Sans MT"/>
              </a:rPr>
              <a:t>L2, T2</a:t>
            </a:r>
            <a:endParaRPr lang="en-US" sz="2400" dirty="0">
              <a:solidFill>
                <a:srgbClr val="0000FF"/>
              </a:solidFill>
              <a:latin typeface="Gill Sans MT"/>
            </a:endParaRPr>
          </a:p>
        </p:txBody>
      </p:sp>
    </p:spTree>
    <p:extLst>
      <p:ext uri="{BB962C8B-B14F-4D97-AF65-F5344CB8AC3E}">
        <p14:creationId xmlns:p14="http://schemas.microsoft.com/office/powerpoint/2010/main" val="21703074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320" y="95240"/>
            <a:ext cx="8296576" cy="1143000"/>
          </a:xfrm>
        </p:spPr>
        <p:txBody>
          <a:bodyPr>
            <a:normAutofit/>
          </a:bodyPr>
          <a:lstStyle/>
          <a:p>
            <a:r>
              <a:rPr lang="en-US" dirty="0" smtClean="0"/>
              <a:t>Time of the cluster</a:t>
            </a:r>
            <a:endParaRPr lang="en-US" dirty="0"/>
          </a:p>
        </p:txBody>
      </p:sp>
      <p:pic>
        <p:nvPicPr>
          <p:cNvPr id="3" name="Picture 2" descr="timeClusterFromGeom.png"/>
          <p:cNvPicPr>
            <a:picLocks noChangeAspect="1"/>
          </p:cNvPicPr>
          <p:nvPr/>
        </p:nvPicPr>
        <p:blipFill rotWithShape="1">
          <a:blip r:embed="rId3">
            <a:extLst>
              <a:ext uri="{28A0092B-C50C-407E-A947-70E740481C1C}">
                <a14:useLocalDpi xmlns:a14="http://schemas.microsoft.com/office/drawing/2010/main" val="0"/>
              </a:ext>
            </a:extLst>
          </a:blip>
          <a:srcRect t="2903" r="2302"/>
          <a:stretch/>
        </p:blipFill>
        <p:spPr>
          <a:xfrm>
            <a:off x="2660798" y="2554111"/>
            <a:ext cx="4037939" cy="3616255"/>
          </a:xfrm>
          <a:prstGeom prst="rect">
            <a:avLst/>
          </a:prstGeom>
        </p:spPr>
      </p:pic>
      <p:sp>
        <p:nvSpPr>
          <p:cNvPr id="8" name="TextBox 7"/>
          <p:cNvSpPr txBox="1"/>
          <p:nvPr/>
        </p:nvSpPr>
        <p:spPr>
          <a:xfrm>
            <a:off x="6049670" y="5556907"/>
            <a:ext cx="687358" cy="369332"/>
          </a:xfrm>
          <a:prstGeom prst="rect">
            <a:avLst/>
          </a:prstGeom>
          <a:noFill/>
        </p:spPr>
        <p:txBody>
          <a:bodyPr wrap="none" rtlCol="0">
            <a:spAutoFit/>
          </a:bodyPr>
          <a:lstStyle/>
          <a:p>
            <a:r>
              <a:rPr lang="en-US" dirty="0" err="1" smtClean="0">
                <a:solidFill>
                  <a:srgbClr val="000000"/>
                </a:solidFill>
                <a:latin typeface="Gill Sans MT"/>
              </a:rPr>
              <a:t>T</a:t>
            </a:r>
            <a:r>
              <a:rPr lang="en-US" baseline="-25000" dirty="0" err="1" smtClean="0">
                <a:solidFill>
                  <a:srgbClr val="000000"/>
                </a:solidFill>
                <a:latin typeface="Gill Sans MT"/>
              </a:rPr>
              <a:t>c</a:t>
            </a:r>
            <a:r>
              <a:rPr lang="en-US" dirty="0" smtClean="0">
                <a:solidFill>
                  <a:srgbClr val="000000"/>
                </a:solidFill>
                <a:latin typeface="Gill Sans MT"/>
              </a:rPr>
              <a:t>, </a:t>
            </a:r>
            <a:r>
              <a:rPr lang="en-US" dirty="0">
                <a:solidFill>
                  <a:srgbClr val="000000"/>
                </a:solidFill>
                <a:latin typeface="Gill Sans MT"/>
              </a:rPr>
              <a:t>ns</a:t>
            </a:r>
          </a:p>
        </p:txBody>
      </p:sp>
      <p:sp>
        <p:nvSpPr>
          <p:cNvPr id="12" name="TextBox 11"/>
          <p:cNvSpPr txBox="1"/>
          <p:nvPr/>
        </p:nvSpPr>
        <p:spPr>
          <a:xfrm>
            <a:off x="3752304" y="1482206"/>
            <a:ext cx="5169592" cy="1200329"/>
          </a:xfrm>
          <a:prstGeom prst="rect">
            <a:avLst/>
          </a:prstGeom>
          <a:noFill/>
        </p:spPr>
        <p:txBody>
          <a:bodyPr wrap="square" rtlCol="0">
            <a:spAutoFit/>
          </a:bodyPr>
          <a:lstStyle/>
          <a:p>
            <a:r>
              <a:rPr lang="en-US" dirty="0"/>
              <a:t>T</a:t>
            </a:r>
            <a:r>
              <a:rPr lang="en-US" baseline="-25000" dirty="0"/>
              <a:t>i </a:t>
            </a:r>
            <a:r>
              <a:rPr lang="en-US" dirty="0"/>
              <a:t>measured time of</a:t>
            </a:r>
            <a:r>
              <a:rPr lang="en-US" baseline="30000" dirty="0"/>
              <a:t> </a:t>
            </a:r>
            <a:r>
              <a:rPr lang="ru-RU" baseline="30000" dirty="0"/>
              <a:t> </a:t>
            </a:r>
            <a:r>
              <a:rPr lang="en-US" dirty="0"/>
              <a:t>the </a:t>
            </a:r>
            <a:r>
              <a:rPr lang="en-US" dirty="0" smtClean="0"/>
              <a:t>hit </a:t>
            </a:r>
            <a:r>
              <a:rPr lang="en-US" i="1" dirty="0" err="1" smtClean="0"/>
              <a:t>i</a:t>
            </a:r>
            <a:r>
              <a:rPr lang="en-US" dirty="0" smtClean="0"/>
              <a:t> in the cluster</a:t>
            </a:r>
            <a:endParaRPr lang="en-US" dirty="0"/>
          </a:p>
          <a:p>
            <a:endParaRPr lang="en-US" dirty="0" smtClean="0"/>
          </a:p>
          <a:p>
            <a:r>
              <a:rPr lang="en-US" dirty="0" err="1" smtClean="0"/>
              <a:t>T</a:t>
            </a:r>
            <a:r>
              <a:rPr lang="en-US" baseline="-25000" dirty="0" err="1" smtClean="0"/>
              <a:t>gi</a:t>
            </a:r>
            <a:r>
              <a:rPr lang="en-US" baseline="-25000" dirty="0" smtClean="0"/>
              <a:t> </a:t>
            </a:r>
            <a:r>
              <a:rPr lang="en-US" dirty="0" smtClean="0"/>
              <a:t>is calculated from detector geometry </a:t>
            </a:r>
          </a:p>
          <a:p>
            <a:endParaRPr lang="en-US" dirty="0" smtClean="0"/>
          </a:p>
        </p:txBody>
      </p:sp>
      <p:sp>
        <p:nvSpPr>
          <p:cNvPr id="14" name="TextBox 13"/>
          <p:cNvSpPr txBox="1"/>
          <p:nvPr/>
        </p:nvSpPr>
        <p:spPr>
          <a:xfrm>
            <a:off x="4006302" y="6044730"/>
            <a:ext cx="1754356" cy="461665"/>
          </a:xfrm>
          <a:prstGeom prst="rect">
            <a:avLst/>
          </a:prstGeom>
          <a:noFill/>
        </p:spPr>
        <p:txBody>
          <a:bodyPr wrap="none" rtlCol="0">
            <a:spAutoFit/>
          </a:bodyPr>
          <a:lstStyle/>
          <a:p>
            <a:r>
              <a:rPr lang="en-US" sz="2400" dirty="0" smtClean="0">
                <a:solidFill>
                  <a:srgbClr val="000000"/>
                </a:solidFill>
              </a:rPr>
              <a:t>Cluster time</a:t>
            </a:r>
            <a:endParaRPr lang="en-US" sz="2400" dirty="0">
              <a:solidFill>
                <a:srgbClr val="000000"/>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857502959"/>
              </p:ext>
            </p:extLst>
          </p:nvPr>
        </p:nvGraphicFramePr>
        <p:xfrm>
          <a:off x="806450" y="1154113"/>
          <a:ext cx="2371725" cy="1581150"/>
        </p:xfrm>
        <a:graphic>
          <a:graphicData uri="http://schemas.openxmlformats.org/presentationml/2006/ole">
            <mc:AlternateContent xmlns:mc="http://schemas.openxmlformats.org/markup-compatibility/2006">
              <mc:Choice xmlns:v="urn:schemas-microsoft-com:vml" Requires="v">
                <p:oleObj spid="_x0000_s2346" name="Equation" r:id="rId4" imgW="1333500" imgH="889000" progId="Equation.3">
                  <p:embed/>
                </p:oleObj>
              </mc:Choice>
              <mc:Fallback>
                <p:oleObj name="Equation" r:id="rId4" imgW="1333500" imgH="889000" progId="Equation.3">
                  <p:embed/>
                  <p:pic>
                    <p:nvPicPr>
                      <p:cNvPr id="0" name=""/>
                      <p:cNvPicPr/>
                      <p:nvPr/>
                    </p:nvPicPr>
                    <p:blipFill>
                      <a:blip r:embed="rId5"/>
                      <a:stretch>
                        <a:fillRect/>
                      </a:stretch>
                    </p:blipFill>
                    <p:spPr>
                      <a:xfrm>
                        <a:off x="806450" y="1154113"/>
                        <a:ext cx="2371725" cy="1581150"/>
                      </a:xfrm>
                      <a:prstGeom prst="rect">
                        <a:avLst/>
                      </a:prstGeom>
                    </p:spPr>
                  </p:pic>
                </p:oleObj>
              </mc:Fallback>
            </mc:AlternateContent>
          </a:graphicData>
        </a:graphic>
      </p:graphicFrame>
    </p:spTree>
    <p:extLst>
      <p:ext uri="{BB962C8B-B14F-4D97-AF65-F5344CB8AC3E}">
        <p14:creationId xmlns:p14="http://schemas.microsoft.com/office/powerpoint/2010/main" val="259451110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4564</TotalTime>
  <Words>635</Words>
  <Application>Microsoft Macintosh PowerPoint</Application>
  <PresentationFormat>On-screen Show (4:3)</PresentationFormat>
  <Paragraphs>166</Paragraphs>
  <Slides>14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Breeze</vt:lpstr>
      <vt:lpstr>Equation</vt:lpstr>
      <vt:lpstr>HTCC</vt:lpstr>
      <vt:lpstr>Outline</vt:lpstr>
      <vt:lpstr>Simulation</vt:lpstr>
      <vt:lpstr>Simulation</vt:lpstr>
      <vt:lpstr>Simulation</vt:lpstr>
      <vt:lpstr>Reconstruction: clusters</vt:lpstr>
      <vt:lpstr>PowerPoint Presentation</vt:lpstr>
      <vt:lpstr>Reconstruction: clusters, timing</vt:lpstr>
      <vt:lpstr>Time of the cluster</vt:lpstr>
      <vt:lpstr>Calibration</vt:lpstr>
      <vt:lpstr>PowerPoint Presentation</vt:lpstr>
      <vt:lpstr>Monitoring</vt:lpstr>
      <vt:lpstr>Trigger studies</vt:lpstr>
      <vt:lpstr>Future plans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HTCC</dc:title>
  <dc:creator>m n</dc:creator>
  <cp:lastModifiedBy>m n</cp:lastModifiedBy>
  <cp:revision>269</cp:revision>
  <dcterms:created xsi:type="dcterms:W3CDTF">2016-02-05T00:23:25Z</dcterms:created>
  <dcterms:modified xsi:type="dcterms:W3CDTF">2016-02-22T19:20:03Z</dcterms:modified>
</cp:coreProperties>
</file>