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98" r:id="rId2"/>
    <p:sldId id="336" r:id="rId3"/>
    <p:sldId id="337" r:id="rId4"/>
    <p:sldId id="338" r:id="rId5"/>
    <p:sldId id="340" r:id="rId6"/>
    <p:sldId id="339" r:id="rId7"/>
    <p:sldId id="342" r:id="rId8"/>
    <p:sldId id="270" r:id="rId9"/>
    <p:sldId id="265" r:id="rId10"/>
    <p:sldId id="273" r:id="rId11"/>
    <p:sldId id="276" r:id="rId12"/>
    <p:sldId id="277" r:id="rId13"/>
    <p:sldId id="341" r:id="rId14"/>
    <p:sldId id="282" r:id="rId15"/>
    <p:sldId id="283" r:id="rId16"/>
    <p:sldId id="286" r:id="rId17"/>
    <p:sldId id="285" r:id="rId18"/>
    <p:sldId id="287" r:id="rId19"/>
    <p:sldId id="343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308" r:id="rId29"/>
    <p:sldId id="334" r:id="rId30"/>
    <p:sldId id="325" r:id="rId31"/>
    <p:sldId id="312" r:id="rId32"/>
    <p:sldId id="313" r:id="rId33"/>
    <p:sldId id="314" r:id="rId34"/>
    <p:sldId id="316" r:id="rId35"/>
    <p:sldId id="318" r:id="rId36"/>
    <p:sldId id="319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7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008"/>
  </p:normalViewPr>
  <p:slideViewPr>
    <p:cSldViewPr snapToGrid="0" snapToObjects="1">
      <p:cViewPr varScale="1">
        <p:scale>
          <a:sx n="123" d="100"/>
          <a:sy n="123" d="100"/>
        </p:scale>
        <p:origin x="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1ABEB-34C8-9C47-B5DD-D80E39A2F1AB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E32A6-2940-E344-BAD5-4BD8041DA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7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was the starting point after 2-3 years of studying background and adding shields. General description of left and right pics.</a:t>
            </a:r>
          </a:p>
          <a:p>
            <a:pPr marL="176213" indent="-176213">
              <a:buFont typeface="Wingdings" charset="2"/>
              <a:buChar char="§"/>
            </a:pPr>
            <a:r>
              <a:rPr lang="en-US" sz="1200" dirty="0" smtClean="0"/>
              <a:t>The shield is shaped as a truncated cone, pointing to to the CLAS12 center</a:t>
            </a:r>
          </a:p>
          <a:p>
            <a:pPr marL="176213" indent="-176213">
              <a:buFont typeface="Wingdings" charset="2"/>
              <a:buChar char="§"/>
            </a:pPr>
            <a:r>
              <a:rPr lang="en-US" sz="1200" dirty="0" smtClean="0"/>
              <a:t>The shield is made of a single material, i.e. tungsten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shape and positioning of the shield was based on accurate studies of the beam sausage, details in the next two slides.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W: alloy of W and 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E32A6-2940-E344-BAD5-4BD8041DAF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1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committee was formed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E32A6-2940-E344-BAD5-4BD8041DAF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3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was the starting point after 2-3 years of studying background and adding shields. General description of left and right pics.</a:t>
            </a:r>
          </a:p>
          <a:p>
            <a:pPr marL="176213" indent="-176213">
              <a:buFont typeface="Wingdings" charset="2"/>
              <a:buChar char="§"/>
            </a:pPr>
            <a:r>
              <a:rPr lang="en-US" sz="1200" dirty="0" smtClean="0"/>
              <a:t>The shield is shaped as a truncated cone, pointing to to the CLAS12 center</a:t>
            </a:r>
          </a:p>
          <a:p>
            <a:pPr marL="176213" indent="-176213">
              <a:buFont typeface="Wingdings" charset="2"/>
              <a:buChar char="§"/>
            </a:pPr>
            <a:r>
              <a:rPr lang="en-US" sz="1200" dirty="0" smtClean="0"/>
              <a:t>The shield is made of a single material, i.e. tungsten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shape and positioning of the shield was based on accurate studies of the beam sausage, details in the next two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E32A6-2940-E344-BAD5-4BD8041DAF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7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committee was formed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E32A6-2940-E344-BAD5-4BD8041DAF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Top:</a:t>
            </a:r>
            <a:r>
              <a:rPr lang="en-US" baseline="0" dirty="0" smtClean="0"/>
              <a:t> simulation implementation. Bottom: engineering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E32A6-2940-E344-BAD5-4BD8041DAF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3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promising results on</a:t>
            </a:r>
            <a:r>
              <a:rPr lang="en-US" baseline="0" dirty="0" smtClean="0"/>
              <a:t> using same shield.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E32A6-2940-E344-BAD5-4BD8041DAF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1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44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4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2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4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2/22/16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2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0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2/22/16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4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A6F-FA7F-1144-A0F5-4D88B328FB35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BA6F-FA7F-1144-A0F5-4D88B328FB35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CB834-D5DE-9148-BF01-F6586FFDC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5" y="21299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CLAS12 </a:t>
            </a:r>
            <a:r>
              <a:rPr lang="en-US" dirty="0" smtClean="0">
                <a:solidFill>
                  <a:srgbClr val="FF0000"/>
                </a:solidFill>
              </a:rPr>
              <a:t>Beamline Configurations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7086" y="3328827"/>
            <a:ext cx="250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R. </a:t>
            </a:r>
            <a:r>
              <a:rPr lang="en-US" sz="2000" dirty="0" err="1" smtClean="0"/>
              <a:t>DeVita</a:t>
            </a:r>
            <a:r>
              <a:rPr lang="en-US" sz="2000" dirty="0" smtClean="0"/>
              <a:t>    M. Ungaro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82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869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FT Cone. No </a:t>
            </a:r>
            <a:r>
              <a:rPr lang="en-US" dirty="0">
                <a:solidFill>
                  <a:srgbClr val="FF0000"/>
                </a:solidFill>
              </a:rPr>
              <a:t>FT. Lead in place of FT.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5627" y="1274394"/>
            <a:ext cx="9008373" cy="3657121"/>
            <a:chOff x="135627" y="2928533"/>
            <a:chExt cx="9008373" cy="36571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27" y="2928533"/>
              <a:ext cx="6483373" cy="35359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835793" y="3667870"/>
              <a:ext cx="23082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600" dirty="0" smtClean="0"/>
                <a:t>R=120 at z=1444mm: 4.75</a:t>
              </a:r>
              <a:r>
                <a:rPr lang="en-US" sz="1600" baseline="30000" dirty="0" smtClean="0"/>
                <a:t>o</a:t>
              </a:r>
            </a:p>
            <a:p>
              <a:pPr marL="285750" indent="-285750">
                <a:buFont typeface="Arial"/>
                <a:buChar char="•"/>
              </a:pPr>
              <a:endParaRPr 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15651" y="4727834"/>
              <a:ext cx="220575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Torus Start: z=2753mm</a:t>
              </a:r>
            </a:p>
            <a:p>
              <a:r>
                <a:rPr lang="en-US" sz="1600" dirty="0" smtClean="0"/>
                <a:t>Mount Start: z</a:t>
              </a:r>
              <a:r>
                <a:rPr lang="en-US" sz="1600" dirty="0"/>
                <a:t>=2270mm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6470675" y="4943630"/>
              <a:ext cx="32446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598074" y="5216549"/>
              <a:ext cx="2197064" cy="9606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093896" y="3891375"/>
              <a:ext cx="5741898" cy="5006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915652" y="6000878"/>
              <a:ext cx="191339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SST Support inside tube and cone</a:t>
              </a:r>
              <a:endParaRPr lang="en-US" sz="1600" dirty="0"/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 flipV="1">
              <a:off x="3171663" y="4943630"/>
              <a:ext cx="3743989" cy="13496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Screen Shot 2016-01-19 at 8.14.18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61" b="16413"/>
          <a:stretch/>
        </p:blipFill>
        <p:spPr>
          <a:xfrm>
            <a:off x="178348" y="5310483"/>
            <a:ext cx="6502380" cy="111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869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FT not operational, as shielding.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7" y="1654459"/>
            <a:ext cx="5414192" cy="3535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0672" y="3500549"/>
            <a:ext cx="23533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Torus Start: z=2753.8mm</a:t>
            </a:r>
          </a:p>
          <a:p>
            <a:r>
              <a:rPr lang="en-US" sz="1600" dirty="0" smtClean="0"/>
              <a:t>Mount Start: z=2269.6mm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04024" y="3669556"/>
            <a:ext cx="9641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63179" y="3942475"/>
            <a:ext cx="2604959" cy="96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384060" y="2617301"/>
            <a:ext cx="4872216" cy="5978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6-01-19 at 8.16.1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4" b="7288"/>
          <a:stretch/>
        </p:blipFill>
        <p:spPr>
          <a:xfrm>
            <a:off x="184766" y="5603156"/>
            <a:ext cx="6483373" cy="10142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28056" y="2201802"/>
            <a:ext cx="230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R=120 at z=1444mm: 4.75</a:t>
            </a:r>
            <a:r>
              <a:rPr lang="en-US" sz="1600" baseline="30000" dirty="0" smtClean="0"/>
              <a:t>o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05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FT not operational, as shielding.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6" y="1157859"/>
            <a:ext cx="2583203" cy="1687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67" y="521481"/>
            <a:ext cx="4091839" cy="3177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6" y="3615573"/>
            <a:ext cx="4091838" cy="3177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86" y="3615573"/>
            <a:ext cx="4122329" cy="32012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6160" y="4163059"/>
            <a:ext cx="184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R3 Background Source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57436" y="4163059"/>
            <a:ext cx="1840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R1 Background 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97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6319" y="-77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Four “realistic” configurations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6-01-18 at 10.31.54 PM.png"/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9" r="28394" b="33649"/>
          <a:stretch/>
        </p:blipFill>
        <p:spPr>
          <a:xfrm>
            <a:off x="536319" y="1509135"/>
            <a:ext cx="3763879" cy="1716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1"/>
          <a:stretch/>
        </p:blipFill>
        <p:spPr>
          <a:xfrm>
            <a:off x="4966544" y="1496546"/>
            <a:ext cx="3799375" cy="1729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7598" y="3227659"/>
            <a:ext cx="410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 FT shield. </a:t>
            </a:r>
            <a:r>
              <a:rPr lang="en-US" dirty="0" smtClean="0"/>
              <a:t>Still hard to support weight.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44178" y="3226084"/>
            <a:ext cx="181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 configuration.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1035488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same mount </a:t>
            </a:r>
            <a:r>
              <a:rPr lang="en-US" smtClean="0"/>
              <a:t>to torus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" b="23200"/>
          <a:stretch/>
        </p:blipFill>
        <p:spPr>
          <a:xfrm>
            <a:off x="464284" y="3806193"/>
            <a:ext cx="4015237" cy="18014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6604" y="5607621"/>
            <a:ext cx="335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 non operational, used </a:t>
            </a:r>
            <a:r>
              <a:rPr lang="en-US" smtClean="0"/>
              <a:t>as shield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t="34316" r="22168" b="31313"/>
          <a:stretch/>
        </p:blipFill>
        <p:spPr>
          <a:xfrm>
            <a:off x="4828854" y="3826367"/>
            <a:ext cx="3937065" cy="17812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0586" y="5607621"/>
            <a:ext cx="287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FT, but same shield as FT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6852" y="1816937"/>
            <a:ext cx="1842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R1:  0.7%</a:t>
            </a:r>
          </a:p>
          <a:p>
            <a:r>
              <a:rPr lang="en-US" sz="3200" b="1" dirty="0" smtClean="0"/>
              <a:t>R3:  0.6%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44825" y="1777630"/>
            <a:ext cx="2068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R1:  1.75%</a:t>
            </a:r>
          </a:p>
          <a:p>
            <a:r>
              <a:rPr lang="en-US" sz="3200" b="1" dirty="0" smtClean="0"/>
              <a:t>R3:  1.0%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50496" y="4168298"/>
            <a:ext cx="2068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R1:  1.0%</a:t>
            </a:r>
          </a:p>
          <a:p>
            <a:r>
              <a:rPr lang="en-US" sz="3200" b="1" dirty="0" smtClean="0"/>
              <a:t>R3:  0.66%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72790" y="4168298"/>
            <a:ext cx="1842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R1:  1.0%</a:t>
            </a:r>
          </a:p>
          <a:p>
            <a:r>
              <a:rPr lang="en-US" sz="3200" b="1" dirty="0" smtClean="0"/>
              <a:t>R3:  0.6%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9217" y="6416749"/>
            <a:ext cx="514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Conclusions: can use same shield, just move it!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January 2016</a:t>
            </a:r>
            <a:r>
              <a:rPr lang="en-US" sz="2400" dirty="0" smtClean="0">
                <a:solidFill>
                  <a:srgbClr val="FF0000"/>
                </a:solidFill>
              </a:rPr>
              <a:t>: Modifications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 descr="Screen Shot 2016-01-25 at 4.15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7796" b="8480"/>
          <a:stretch/>
        </p:blipFill>
        <p:spPr>
          <a:xfrm>
            <a:off x="347578" y="1016001"/>
            <a:ext cx="8429711" cy="57417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526" y="566259"/>
            <a:ext cx="894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Torus was 25cm too long. Coils now in correct position. Hub Plates.  All Tungsten is now RED.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11842" y="5019842"/>
            <a:ext cx="194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Baseline Reference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79532" y="935591"/>
            <a:ext cx="1483250" cy="222571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62782" y="935591"/>
            <a:ext cx="1251491" cy="180853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8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January </a:t>
            </a:r>
            <a:r>
              <a:rPr lang="en-US" sz="2400" dirty="0" smtClean="0">
                <a:solidFill>
                  <a:srgbClr val="FF0000"/>
                </a:solidFill>
              </a:rPr>
              <a:t>2016</a:t>
            </a:r>
            <a:r>
              <a:rPr lang="en-US" sz="2400" dirty="0" smtClean="0">
                <a:solidFill>
                  <a:srgbClr val="FF0000"/>
                </a:solidFill>
              </a:rPr>
              <a:t>: Modifications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8" y="1099727"/>
            <a:ext cx="8429711" cy="5574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8947" y="566259"/>
            <a:ext cx="638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Tracker removed. More Shielding.       Additional Piece to FT Cone.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048000" y="935591"/>
            <a:ext cx="260684" cy="2767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580105" y="935591"/>
            <a:ext cx="2286001" cy="2767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13013" y="517357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FT as shielding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January </a:t>
            </a:r>
            <a:r>
              <a:rPr lang="en-US" sz="2400" dirty="0" smtClean="0">
                <a:solidFill>
                  <a:srgbClr val="FF0000"/>
                </a:solidFill>
              </a:rPr>
              <a:t>2016</a:t>
            </a:r>
            <a:r>
              <a:rPr lang="en-US" sz="2400" dirty="0" smtClean="0">
                <a:solidFill>
                  <a:srgbClr val="FF0000"/>
                </a:solidFill>
              </a:rPr>
              <a:t>: Modifications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8" y="1099727"/>
            <a:ext cx="8429711" cy="5574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691" y="564360"/>
            <a:ext cx="8915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Beampipe</a:t>
            </a:r>
            <a:r>
              <a:rPr lang="en-US" dirty="0" smtClean="0"/>
              <a:t> </a:t>
            </a:r>
            <a:r>
              <a:rPr lang="en-US" dirty="0"/>
              <a:t>0.125” thick (3.175mm), was 2mm.  </a:t>
            </a:r>
            <a:r>
              <a:rPr lang="en-US" dirty="0" smtClean="0"/>
              <a:t>OR </a:t>
            </a:r>
            <a:r>
              <a:rPr lang="en-US" dirty="0" smtClean="0"/>
              <a:t>= 30.  </a:t>
            </a:r>
            <a:r>
              <a:rPr lang="en-US" dirty="0" smtClean="0"/>
              <a:t>OR </a:t>
            </a:r>
            <a:r>
              <a:rPr lang="en-US" dirty="0" smtClean="0"/>
              <a:t>40 </a:t>
            </a:r>
            <a:r>
              <a:rPr lang="en-US" dirty="0" smtClean="0"/>
              <a:t>in </a:t>
            </a:r>
            <a:r>
              <a:rPr lang="en-US" dirty="0" smtClean="0"/>
              <a:t>torus.  </a:t>
            </a:r>
            <a:r>
              <a:rPr lang="en-US" dirty="0" smtClean="0"/>
              <a:t>OR 66 downstr</a:t>
            </a:r>
            <a:r>
              <a:rPr lang="en-US" dirty="0" smtClean="0"/>
              <a:t>eam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3013" y="517357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FT as shielding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05526" y="935591"/>
            <a:ext cx="1203158" cy="300809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96879" y="935591"/>
            <a:ext cx="1269228" cy="271706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078539" y="994412"/>
            <a:ext cx="437145" cy="15522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840294" y="935591"/>
            <a:ext cx="447441" cy="208665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73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January </a:t>
            </a:r>
            <a:r>
              <a:rPr lang="en-US" sz="2400" dirty="0" smtClean="0">
                <a:solidFill>
                  <a:srgbClr val="FF0000"/>
                </a:solidFill>
              </a:rPr>
              <a:t>2016</a:t>
            </a:r>
            <a:r>
              <a:rPr lang="en-US" sz="2400" dirty="0" smtClean="0">
                <a:solidFill>
                  <a:srgbClr val="FF0000"/>
                </a:solidFill>
              </a:rPr>
              <a:t>: Modifications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8" y="1692607"/>
            <a:ext cx="8429711" cy="4388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6985" y="566259"/>
            <a:ext cx="419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Riser: DC </a:t>
            </a:r>
            <a:r>
              <a:rPr lang="en-US" dirty="0" smtClean="0"/>
              <a:t>Mount </a:t>
            </a:r>
            <a:r>
              <a:rPr lang="en-US" dirty="0" smtClean="0"/>
              <a:t>Plates, Overlaps fixes.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3013" y="517357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FT as shielding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48790" y="1015801"/>
            <a:ext cx="0" cy="28409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58368" y="1015801"/>
            <a:ext cx="0" cy="233967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53504" y="1015801"/>
            <a:ext cx="0" cy="18717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4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January </a:t>
            </a:r>
            <a:r>
              <a:rPr lang="en-US" sz="2400" dirty="0" smtClean="0">
                <a:solidFill>
                  <a:srgbClr val="FF0000"/>
                </a:solidFill>
              </a:rPr>
              <a:t>2016</a:t>
            </a:r>
            <a:r>
              <a:rPr lang="en-US" sz="2400" dirty="0" smtClean="0">
                <a:solidFill>
                  <a:srgbClr val="FF0000"/>
                </a:solidFill>
              </a:rPr>
              <a:t>: Modifications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2" y="1099727"/>
            <a:ext cx="7680003" cy="5574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0340" y="555777"/>
            <a:ext cx="700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 thicker. Less than anticipated shielding inside, but outside shielding.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13013" y="517357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FT as shielding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77632" y="935591"/>
            <a:ext cx="193842" cy="28409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474369" y="935591"/>
            <a:ext cx="1457157" cy="18183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52053" y="935591"/>
            <a:ext cx="1530684" cy="27607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85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January </a:t>
            </a:r>
            <a:r>
              <a:rPr lang="en-US" sz="2400" dirty="0" smtClean="0">
                <a:solidFill>
                  <a:srgbClr val="FF0000"/>
                </a:solidFill>
              </a:rPr>
              <a:t>2016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Engineer Analyses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65159" y="750925"/>
            <a:ext cx="4584243" cy="316352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541178" y="4315146"/>
            <a:ext cx="4145622" cy="23976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85535" y="1070825"/>
            <a:ext cx="37012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>
                <a:latin typeface="Times New Roman" charset="0"/>
                <a:ea typeface="Times New Roman" charset="0"/>
              </a:rPr>
              <a:t>Calculations</a:t>
            </a:r>
            <a:endParaRPr lang="en-US" sz="1600" dirty="0">
              <a:latin typeface="Times New Roman" charset="0"/>
              <a:ea typeface="Times New Roman" charset="0"/>
            </a:endParaRPr>
          </a:p>
          <a:p>
            <a:r>
              <a:rPr lang="en-US" sz="1600" dirty="0">
                <a:latin typeface="Times New Roman" charset="0"/>
                <a:ea typeface="Times New Roman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Times New Roman" charset="0"/>
                <a:ea typeface="Times New Roman" charset="0"/>
              </a:rPr>
              <a:t>FEA of assembly with tungsten tube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Times New Roman" charset="0"/>
                <a:ea typeface="Times New Roman" charset="0"/>
              </a:rPr>
              <a:t>FEA of assembly with stainless steel tube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Times New Roman" charset="0"/>
                <a:ea typeface="Times New Roman" charset="0"/>
              </a:rPr>
              <a:t>Bolt analysis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Times New Roman" charset="0"/>
                <a:ea typeface="Times New Roman" charset="0"/>
              </a:rPr>
              <a:t>Weld Analysis</a:t>
            </a:r>
            <a:endParaRPr lang="en-US" sz="1600" dirty="0">
              <a:effectLst/>
              <a:latin typeface="Times New Roman" charset="0"/>
              <a:ea typeface="Times New Roman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561" y="4057937"/>
            <a:ext cx="3217780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Times New Roman" charset="0"/>
                <a:ea typeface="Times New Roman" charset="0"/>
              </a:rPr>
              <a:t>Point Masses: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dirty="0">
                <a:latin typeface="Times New Roman" charset="0"/>
                <a:ea typeface="Times New Roman" charset="0"/>
              </a:rPr>
              <a:t>Lead shield 		267 </a:t>
            </a:r>
            <a:r>
              <a:rPr lang="en-US" sz="1050" dirty="0" err="1">
                <a:latin typeface="Times New Roman" charset="0"/>
                <a:ea typeface="Times New Roman" charset="0"/>
              </a:rPr>
              <a:t>lbs</a:t>
            </a:r>
            <a:endParaRPr lang="en-US" sz="1050" dirty="0">
              <a:latin typeface="Times New Roman" charset="0"/>
              <a:ea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dirty="0">
                <a:latin typeface="Times New Roman" charset="0"/>
                <a:ea typeface="Times New Roman" charset="0"/>
              </a:rPr>
              <a:t>Forward Tagger 		625 </a:t>
            </a:r>
            <a:r>
              <a:rPr lang="en-US" sz="1050" dirty="0" err="1">
                <a:latin typeface="Times New Roman" charset="0"/>
                <a:ea typeface="Times New Roman" charset="0"/>
              </a:rPr>
              <a:t>lbs</a:t>
            </a:r>
            <a:endParaRPr lang="en-US" sz="1050" dirty="0">
              <a:latin typeface="Times New Roman" charset="0"/>
              <a:ea typeface="Times New Roman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dirty="0">
                <a:latin typeface="Times New Roman" charset="0"/>
                <a:ea typeface="Times New Roman" charset="0"/>
              </a:rPr>
              <a:t>Inner mount shield  	60 </a:t>
            </a:r>
            <a:r>
              <a:rPr lang="en-US" sz="1050" dirty="0" err="1">
                <a:latin typeface="Times New Roman" charset="0"/>
                <a:ea typeface="Times New Roman" charset="0"/>
              </a:rPr>
              <a:t>lbs</a:t>
            </a:r>
            <a:r>
              <a:rPr lang="en-US" sz="1050" dirty="0">
                <a:latin typeface="Times New Roman" charset="0"/>
                <a:ea typeface="Times New Roman" charset="0"/>
              </a:rPr>
              <a:t> (ID 60 mm, OD 88 mm, Length 480 mm)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US" sz="1050" dirty="0">
                <a:latin typeface="Times New Roman" charset="0"/>
                <a:ea typeface="Times New Roman" charset="0"/>
              </a:rPr>
              <a:t>Outer mount shield 	194 </a:t>
            </a:r>
            <a:r>
              <a:rPr lang="en-US" sz="1050" dirty="0" err="1">
                <a:latin typeface="Times New Roman" charset="0"/>
                <a:ea typeface="Times New Roman" charset="0"/>
              </a:rPr>
              <a:t>lbs</a:t>
            </a:r>
            <a:r>
              <a:rPr lang="en-US" sz="1050" dirty="0">
                <a:latin typeface="Times New Roman" charset="0"/>
                <a:ea typeface="Times New Roman" charset="0"/>
              </a:rPr>
              <a:t> (ID 191 mm, OD 231 mm, Length 380 mm)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Times New Roman" charset="0"/>
                <a:ea typeface="Times New Roman" charset="0"/>
              </a:rPr>
              <a:t> 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Times New Roman" charset="0"/>
                <a:ea typeface="Times New Roman" charset="0"/>
              </a:rPr>
              <a:t> 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Times New Roman" charset="0"/>
                <a:ea typeface="Times New Roman" charset="0"/>
              </a:rPr>
              <a:t>Load Cases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latin typeface="Times New Roman" charset="0"/>
                <a:ea typeface="Times New Roman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50" dirty="0">
                <a:latin typeface="Times New Roman" charset="0"/>
                <a:ea typeface="Times New Roman" charset="0"/>
              </a:rPr>
              <a:t>Gravity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050" dirty="0">
                <a:latin typeface="Times New Roman" charset="0"/>
                <a:ea typeface="Times New Roman" charset="0"/>
              </a:rPr>
              <a:t>Gravity, and acceleration of 0.1G in X, Y, and Z (this analysis will be added when the final details of the assembly are completed)</a:t>
            </a:r>
            <a:endParaRPr lang="en-US" sz="1050" dirty="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5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Starting from</a:t>
            </a:r>
            <a:r>
              <a:rPr lang="is-I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t="17552" r="3301" b="18521"/>
          <a:stretch/>
        </p:blipFill>
        <p:spPr>
          <a:xfrm>
            <a:off x="446925" y="2229491"/>
            <a:ext cx="3929866" cy="317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13150" r="14600" b="15651"/>
          <a:stretch/>
        </p:blipFill>
        <p:spPr>
          <a:xfrm>
            <a:off x="4931595" y="2229491"/>
            <a:ext cx="4017196" cy="3171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0706" y="5650787"/>
            <a:ext cx="234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W/O FT Configuration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~0.8% occupancy in R3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9219" y="5650787"/>
            <a:ext cx="2332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FT Configuration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~3% occupancy in R1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0706" y="1811933"/>
            <a:ext cx="268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Shield starts </a:t>
            </a:r>
            <a:r>
              <a:rPr lang="en-US" dirty="0" smtClean="0"/>
              <a:t>at z ~ 420mm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73544" y="1794681"/>
            <a:ext cx="268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Shield starts </a:t>
            </a:r>
            <a:r>
              <a:rPr lang="en-US" dirty="0" smtClean="0"/>
              <a:t>at z ~ 750mm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New Baseline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25233" r="30136" b="13984"/>
          <a:stretch/>
        </p:blipFill>
        <p:spPr>
          <a:xfrm>
            <a:off x="3031390" y="750925"/>
            <a:ext cx="3022120" cy="1863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862"/>
            <a:ext cx="4866912" cy="3779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88" y="2931862"/>
            <a:ext cx="4866911" cy="37794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0413" y="2747196"/>
            <a:ext cx="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8614" y="271493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862"/>
            <a:ext cx="4866911" cy="3779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88" y="2931862"/>
            <a:ext cx="4866911" cy="37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0413" y="2747196"/>
            <a:ext cx="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8614" y="271493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457200" y="-290876"/>
            <a:ext cx="8229600" cy="104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</a:rPr>
              <a:t>New Baseline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25233" r="30136" b="13984"/>
          <a:stretch/>
        </p:blipFill>
        <p:spPr>
          <a:xfrm>
            <a:off x="3031390" y="750925"/>
            <a:ext cx="3022120" cy="18634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73799" y="1334981"/>
            <a:ext cx="1871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 Start: 2270</a:t>
            </a:r>
          </a:p>
          <a:p>
            <a:r>
              <a:rPr lang="en-US" dirty="0" smtClean="0"/>
              <a:t>Torus Start: 2750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Reality, No FT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0" t="30774" r="34399" b="25292"/>
          <a:stretch/>
        </p:blipFill>
        <p:spPr>
          <a:xfrm>
            <a:off x="2928258" y="621137"/>
            <a:ext cx="3105553" cy="1944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862"/>
            <a:ext cx="4866912" cy="3779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88" y="2931862"/>
            <a:ext cx="4866911" cy="37794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0413" y="2747196"/>
            <a:ext cx="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8614" y="271493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862"/>
            <a:ext cx="4866911" cy="3779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89" y="2931862"/>
            <a:ext cx="4866909" cy="37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0413" y="2747196"/>
            <a:ext cx="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8614" y="271493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0" t="30774" r="34399" b="25292"/>
          <a:stretch/>
        </p:blipFill>
        <p:spPr>
          <a:xfrm>
            <a:off x="2928258" y="621137"/>
            <a:ext cx="3105553" cy="1944014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609600" y="-258996"/>
            <a:ext cx="8229600" cy="104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Reality, No FT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7664" y="1158838"/>
            <a:ext cx="2099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 Start: 2270</a:t>
            </a:r>
          </a:p>
          <a:p>
            <a:r>
              <a:rPr lang="en-US" dirty="0" smtClean="0"/>
              <a:t>Torus Start: 2750</a:t>
            </a:r>
          </a:p>
          <a:p>
            <a:r>
              <a:rPr lang="en-US" dirty="0" smtClean="0"/>
              <a:t>FT Cone END: 1444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Reality,  FT is shield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862"/>
            <a:ext cx="4866911" cy="3779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88" y="2931862"/>
            <a:ext cx="4866911" cy="37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0413" y="2747196"/>
            <a:ext cx="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8614" y="271493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28380" r="17749" b="25328"/>
          <a:stretch/>
        </p:blipFill>
        <p:spPr>
          <a:xfrm>
            <a:off x="2705779" y="782805"/>
            <a:ext cx="3532922" cy="183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31862"/>
            <a:ext cx="4866909" cy="3779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89" y="2931862"/>
            <a:ext cx="4866909" cy="3779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0413" y="2747196"/>
            <a:ext cx="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8614" y="271493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26167" y="-258996"/>
            <a:ext cx="8229600" cy="104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</a:rPr>
              <a:t>Reality,  FT is shield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97664" y="1158838"/>
            <a:ext cx="2099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 Start: 2270</a:t>
            </a:r>
          </a:p>
          <a:p>
            <a:r>
              <a:rPr lang="en-US" dirty="0" smtClean="0"/>
              <a:t>Torus Start: 2750</a:t>
            </a:r>
          </a:p>
          <a:p>
            <a:r>
              <a:rPr lang="en-US" dirty="0" smtClean="0"/>
              <a:t>FT Cone END: 1444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28380" r="17749" b="25328"/>
          <a:stretch/>
        </p:blipFill>
        <p:spPr>
          <a:xfrm>
            <a:off x="2705779" y="782805"/>
            <a:ext cx="3532922" cy="183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Reality,  With FT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t="32434" r="41455" b="16707"/>
          <a:stretch/>
        </p:blipFill>
        <p:spPr>
          <a:xfrm>
            <a:off x="2705779" y="602595"/>
            <a:ext cx="3494906" cy="18514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862"/>
            <a:ext cx="4866911" cy="3779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89" y="2931862"/>
            <a:ext cx="4866909" cy="37794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0413" y="2747196"/>
            <a:ext cx="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8614" y="271493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31862"/>
            <a:ext cx="4866909" cy="3779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89" y="2931862"/>
            <a:ext cx="4866909" cy="3779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0413" y="2747196"/>
            <a:ext cx="80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8614" y="271493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26167" y="-258996"/>
            <a:ext cx="8229600" cy="104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</a:rPr>
              <a:t>Reality</a:t>
            </a:r>
            <a:r>
              <a:rPr lang="en-US" sz="2400" dirty="0" smtClean="0">
                <a:solidFill>
                  <a:srgbClr val="FF0000"/>
                </a:solidFill>
              </a:rPr>
              <a:t>,  </a:t>
            </a:r>
            <a:r>
              <a:rPr lang="en-US" sz="2400" dirty="0">
                <a:solidFill>
                  <a:srgbClr val="FF0000"/>
                </a:solidFill>
              </a:rPr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FT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7664" y="1158838"/>
            <a:ext cx="2099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 Start: 2270</a:t>
            </a:r>
          </a:p>
          <a:p>
            <a:r>
              <a:rPr lang="en-US" dirty="0" smtClean="0"/>
              <a:t>Torus Start: 2750</a:t>
            </a:r>
          </a:p>
          <a:p>
            <a:r>
              <a:rPr lang="en-US" dirty="0" smtClean="0"/>
              <a:t>FT Cone END</a:t>
            </a:r>
            <a:r>
              <a:rPr lang="en-US" smtClean="0"/>
              <a:t>: 1760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t="32434" r="41455" b="16707"/>
          <a:stretch/>
        </p:blipFill>
        <p:spPr>
          <a:xfrm>
            <a:off x="2705779" y="602595"/>
            <a:ext cx="3494906" cy="18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t="5270" b="19767"/>
          <a:stretch/>
        </p:blipFill>
        <p:spPr>
          <a:xfrm>
            <a:off x="2533517" y="566796"/>
            <a:ext cx="3868380" cy="269320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Reality,  FT is shield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07" y="3392451"/>
            <a:ext cx="4570274" cy="35490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9985" y="1544067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Solenoid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" y="3308940"/>
            <a:ext cx="4590312" cy="35646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9753" y="4228814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75% Solenoid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80033" y="4554925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50% Solenoid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pot_field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9"/>
          <a:stretch/>
        </p:blipFill>
        <p:spPr>
          <a:xfrm>
            <a:off x="135124" y="1698680"/>
            <a:ext cx="8603148" cy="3469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04" y="-14781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FT: field strength effect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167" y="5239173"/>
            <a:ext cx="7694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Spot size increases significantly at lower field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Moller cone entrance radius could be smaller than beam spot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Solution if full field would not be available ➙ move cone upstream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dirty="0" smtClean="0"/>
              <a:t>No effect on CLAS12 acceptance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dirty="0"/>
              <a:t>R</a:t>
            </a:r>
            <a:r>
              <a:rPr lang="en-US" sz="1400" dirty="0" smtClean="0"/>
              <a:t>eduction of FT angular coverage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400" dirty="0" smtClean="0"/>
              <a:t>Can be implemented via modular design for in-situ optimization depending on solenoid field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105765" y="1061042"/>
            <a:ext cx="37707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Beam spot “angle” defined as:</a:t>
            </a:r>
          </a:p>
          <a:p>
            <a:r>
              <a:rPr lang="en-US" sz="1600" dirty="0" smtClean="0"/>
              <a:t>Angle = tan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(R/Z)</a:t>
            </a:r>
            <a:endParaRPr lang="en-US" sz="16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30167" y="2927348"/>
            <a:ext cx="2693986" cy="1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413544" y="2803094"/>
            <a:ext cx="1504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 FT design (</a:t>
            </a:r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realityWithFT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57265" y="2927348"/>
            <a:ext cx="0" cy="182182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02251" y="2927348"/>
            <a:ext cx="0" cy="182182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282307" y="2555662"/>
            <a:ext cx="0" cy="219350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004339" y="2555662"/>
            <a:ext cx="1264163" cy="1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51126" y="2859379"/>
            <a:ext cx="0" cy="187598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105765" y="2845573"/>
            <a:ext cx="1645361" cy="2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1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shot 2016-02-08 16.2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63" y="1797977"/>
            <a:ext cx="6476410" cy="4435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1541" y="1698103"/>
            <a:ext cx="224522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 disks used to sample particles fluxes from z=40 cm to z=102 cm every 2 cm, covering up to 35 deg. </a:t>
            </a:r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smtClean="0"/>
              <a:t>beam profile studies for different </a:t>
            </a:r>
            <a:r>
              <a:rPr lang="en-US" dirty="0" smtClean="0"/>
              <a:t>configurations between target and shield: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Air </a:t>
            </a:r>
            <a:endParaRPr lang="en-US" sz="16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Vacuum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He4</a:t>
            </a:r>
            <a:endParaRPr lang="en-US" sz="16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FMT included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 smtClean="0"/>
              <a:t>85%, 75</a:t>
            </a:r>
            <a:r>
              <a:rPr lang="en-US" sz="1600" dirty="0" smtClean="0"/>
              <a:t>% solenoid field</a:t>
            </a:r>
          </a:p>
          <a:p>
            <a:pPr marL="285750" indent="-285750">
              <a:buFont typeface="Wingdings" charset="2"/>
              <a:buChar char="§"/>
            </a:pPr>
            <a:endParaRPr lang="en-US" sz="1600" dirty="0"/>
          </a:p>
          <a:p>
            <a:pPr marL="285750" indent="-285750">
              <a:buFont typeface="Wingdings" charset="2"/>
              <a:buChar char="§"/>
            </a:pP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6925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Beam profile studies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6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482" y="3984404"/>
            <a:ext cx="3240231" cy="2869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84404"/>
            <a:ext cx="3240000" cy="2869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482" y="1176566"/>
            <a:ext cx="3240231" cy="28547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12"/>
            <a:ext cx="82296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</a:rPr>
              <a:t>M</a:t>
            </a:r>
            <a:r>
              <a:rPr lang="en-US" smtClean="0">
                <a:solidFill>
                  <a:srgbClr val="FF0000"/>
                </a:solidFill>
              </a:rPr>
              <a:t>aterial </a:t>
            </a:r>
            <a:r>
              <a:rPr lang="en-US" dirty="0" smtClean="0">
                <a:solidFill>
                  <a:srgbClr val="FF0000"/>
                </a:solidFill>
              </a:rPr>
              <a:t>between target and shield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9894" y="1631205"/>
            <a:ext cx="1077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Vacuum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176566"/>
            <a:ext cx="3215322" cy="28759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17669" y="163120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Air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7669" y="4540670"/>
            <a:ext cx="117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90"/>
                </a:solidFill>
              </a:rPr>
              <a:t>Air+FMT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39894" y="4539181"/>
            <a:ext cx="98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Helium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5363" y="2452073"/>
            <a:ext cx="16427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400" dirty="0" smtClean="0"/>
              <a:t>Lower dc occupancy for vacuum or helium</a:t>
            </a:r>
          </a:p>
          <a:p>
            <a:pPr marL="285750" indent="-285750">
              <a:buFont typeface="Wingdings" charset="2"/>
              <a:buChar char="§"/>
            </a:pPr>
            <a:endParaRPr lang="en-US" sz="1400" dirty="0"/>
          </a:p>
          <a:p>
            <a:pPr marL="285750" indent="-285750">
              <a:buFont typeface="Wingdings" charset="2"/>
              <a:buChar char="§"/>
            </a:pPr>
            <a:endParaRPr lang="en-US" sz="1400" dirty="0" smtClean="0"/>
          </a:p>
          <a:p>
            <a:pPr marL="285750" indent="-285750">
              <a:buFont typeface="Wingdings" charset="2"/>
              <a:buChar char="§"/>
            </a:pPr>
            <a:endParaRPr lang="en-US" sz="1400" dirty="0"/>
          </a:p>
          <a:p>
            <a:pPr marL="285750" indent="-285750">
              <a:buFont typeface="Wingdings" charset="2"/>
              <a:buChar char="§"/>
            </a:pPr>
            <a:endParaRPr lang="en-US" sz="1400" dirty="0" smtClean="0"/>
          </a:p>
          <a:p>
            <a:pPr marL="285750" indent="-285750">
              <a:buFont typeface="Wingdings" charset="2"/>
              <a:buChar char="§"/>
            </a:pPr>
            <a:endParaRPr lang="en-US" sz="1400" dirty="0"/>
          </a:p>
          <a:p>
            <a:pPr marL="285750" indent="-285750">
              <a:buFont typeface="Wingdings" charset="2"/>
              <a:buChar char="§"/>
            </a:pPr>
            <a:endParaRPr lang="en-US" sz="1400" dirty="0" smtClean="0"/>
          </a:p>
          <a:p>
            <a:pPr marL="285750" indent="-285750">
              <a:buFont typeface="Wingdings" charset="2"/>
              <a:buChar char="§"/>
            </a:pPr>
            <a:endParaRPr lang="en-US" sz="1400" dirty="0"/>
          </a:p>
          <a:p>
            <a:pPr marL="285750" indent="-285750">
              <a:buFont typeface="Wingdings" charset="2"/>
              <a:buChar char="§"/>
            </a:pPr>
            <a:endParaRPr lang="en-US" sz="1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1400" dirty="0" smtClean="0"/>
              <a:t>Small reduction with FMT due to shielding of low energy particles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67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Physics Processes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6" y="480036"/>
            <a:ext cx="8213172" cy="63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Physics Processes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0143"/>
            <a:ext cx="8264543" cy="641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Physics Processes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6" y="472057"/>
            <a:ext cx="8223446" cy="63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Physics Processes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6" y="472057"/>
            <a:ext cx="8223446" cy="63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Physics Processes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8122"/>
            <a:ext cx="8254269" cy="64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90876"/>
            <a:ext cx="8229600" cy="104180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Physics Processes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8122"/>
            <a:ext cx="8254268" cy="64098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96700" y="638025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MeV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8926"/>
            <a:ext cx="8229600" cy="1143000"/>
          </a:xfrm>
        </p:spPr>
        <p:txBody>
          <a:bodyPr/>
          <a:lstStyle/>
          <a:p>
            <a:r>
              <a:rPr lang="en-US" dirty="0" smtClean="0"/>
              <a:t>Summary: two configurations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2552" y="4042069"/>
            <a:ext cx="82567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Same FT shield can be used when FT is not in used.</a:t>
            </a:r>
          </a:p>
          <a:p>
            <a:r>
              <a:rPr lang="en-US" dirty="0" smtClean="0">
                <a:latin typeface="Gill Sans"/>
                <a:cs typeface="Gill Sans"/>
              </a:rPr>
              <a:t>Removal of FT tracker has minimal schedule impact.</a:t>
            </a:r>
          </a:p>
          <a:p>
            <a:r>
              <a:rPr lang="en-US" dirty="0" smtClean="0">
                <a:latin typeface="Gill Sans"/>
                <a:cs typeface="Gill Sans"/>
              </a:rPr>
              <a:t>Hot spot in Torus Mount can </a:t>
            </a:r>
            <a:r>
              <a:rPr lang="en-US" smtClean="0">
                <a:latin typeface="Gill Sans"/>
                <a:cs typeface="Gill Sans"/>
              </a:rPr>
              <a:t>be shiel</a:t>
            </a:r>
            <a:endParaRPr lang="en-US" dirty="0" smtClean="0">
              <a:latin typeface="Gill Sans"/>
              <a:cs typeface="Gill Sans"/>
            </a:endParaRPr>
          </a:p>
          <a:p>
            <a:endParaRPr lang="en-US" dirty="0">
              <a:latin typeface="Gill Sans"/>
              <a:cs typeface="Gill Sans"/>
            </a:endParaRPr>
          </a:p>
          <a:p>
            <a:r>
              <a:rPr lang="en-US" dirty="0" smtClean="0">
                <a:latin typeface="Gill Sans"/>
                <a:cs typeface="Gill Sans"/>
              </a:rPr>
              <a:t>Helium between target and shield improves background by: 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Gill Sans"/>
                <a:cs typeface="Gill Sans"/>
              </a:rPr>
              <a:t>~ 10% if FT is use</a:t>
            </a:r>
            <a:r>
              <a:rPr lang="en-US" dirty="0">
                <a:latin typeface="Gill Sans"/>
                <a:cs typeface="Gill Sans"/>
              </a:rPr>
              <a:t>d</a:t>
            </a:r>
            <a:r>
              <a:rPr lang="en-US" dirty="0" smtClean="0">
                <a:latin typeface="Gill Sans"/>
                <a:cs typeface="Gill Sans"/>
              </a:rPr>
              <a:t> 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Gill Sans"/>
                <a:cs typeface="Gill Sans"/>
              </a:rPr>
              <a:t>~ </a:t>
            </a:r>
            <a:r>
              <a:rPr lang="en-US" dirty="0" smtClean="0">
                <a:latin typeface="Gill Sans"/>
                <a:cs typeface="Gill Sans"/>
              </a:rPr>
              <a:t>50% if FT is used – at which point the occupancy is &lt; 1% in R1</a:t>
            </a:r>
            <a:endParaRPr lang="en-US" dirty="0" smtClean="0">
              <a:latin typeface="Gill Sans"/>
              <a:cs typeface="Gill Sans"/>
            </a:endParaRPr>
          </a:p>
          <a:p>
            <a:endParaRPr lang="en-US" dirty="0">
              <a:latin typeface="Gill Sans"/>
              <a:cs typeface="Gill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t="32434" r="41455" b="16707"/>
          <a:stretch/>
        </p:blipFill>
        <p:spPr>
          <a:xfrm>
            <a:off x="4781159" y="1524964"/>
            <a:ext cx="3494906" cy="1851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7" t="28380" r="17749" b="25328"/>
          <a:stretch/>
        </p:blipFill>
        <p:spPr>
          <a:xfrm>
            <a:off x="702319" y="1537550"/>
            <a:ext cx="3532922" cy="1838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2513" y="1048560"/>
            <a:ext cx="400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Narrowed it down to </a:t>
            </a:r>
            <a:r>
              <a:rPr lang="en-US" smtClean="0"/>
              <a:t>two configurations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9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Beam </a:t>
            </a:r>
            <a:r>
              <a:rPr lang="en-US" dirty="0" smtClean="0">
                <a:solidFill>
                  <a:srgbClr val="FF0000"/>
                </a:solidFill>
              </a:rPr>
              <a:t>profile (Air)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581"/>
            <a:ext cx="9144000" cy="4233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2465" y="1413483"/>
            <a:ext cx="7127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Profile at Z=750mm (entrance of Moller Cone in FT configuration)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35366" y="2305559"/>
            <a:ext cx="26084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All particles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Electrons</a:t>
            </a:r>
          </a:p>
          <a:p>
            <a:r>
              <a:rPr lang="en-US" sz="1400" dirty="0" smtClean="0">
                <a:solidFill>
                  <a:srgbClr val="FF6600"/>
                </a:solidFill>
              </a:rPr>
              <a:t>Moller electrons</a:t>
            </a:r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CD20"/>
                </a:solidFill>
              </a:rPr>
              <a:t>Moller electrons with E&gt;200MeV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Photons</a:t>
            </a:r>
          </a:p>
          <a:p>
            <a:r>
              <a:rPr lang="en-US" sz="1400" dirty="0" smtClean="0">
                <a:solidFill>
                  <a:srgbClr val="008000"/>
                </a:solidFill>
              </a:rPr>
              <a:t>Other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6399" y="4376418"/>
            <a:ext cx="1833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Photons and neutrons spread at all angles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61361" y="4899638"/>
            <a:ext cx="289902" cy="69168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46166" y="2568403"/>
            <a:ext cx="1833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Electrons “contained” by solenoid field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254152" y="3091623"/>
            <a:ext cx="402247" cy="103752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65226" y="5956463"/>
            <a:ext cx="2103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Beam “radius” defined from edge of </a:t>
            </a:r>
            <a:r>
              <a:rPr lang="en-US" sz="1400" dirty="0" err="1" smtClean="0"/>
              <a:t>moller</a:t>
            </a:r>
            <a:r>
              <a:rPr lang="en-US" sz="1400" dirty="0" smtClean="0"/>
              <a:t> electron distribution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665226" y="4899638"/>
            <a:ext cx="604962" cy="10568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4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9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Nov 2015 to Feb 2016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029" y="2250040"/>
            <a:ext cx="176843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Miller</a:t>
            </a:r>
          </a:p>
          <a:p>
            <a:r>
              <a:rPr lang="en-US" dirty="0" smtClean="0"/>
              <a:t>Mike </a:t>
            </a:r>
            <a:r>
              <a:rPr lang="en-US" dirty="0" err="1" smtClean="0"/>
              <a:t>Zarecky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Latifa</a:t>
            </a:r>
            <a:r>
              <a:rPr lang="en-US" dirty="0" smtClean="0"/>
              <a:t> </a:t>
            </a:r>
            <a:r>
              <a:rPr lang="en-US" dirty="0" err="1" smtClean="0"/>
              <a:t>Elouadrhiri</a:t>
            </a:r>
            <a:endParaRPr lang="en-US" dirty="0" smtClean="0"/>
          </a:p>
          <a:p>
            <a:r>
              <a:rPr lang="en-US" dirty="0" err="1" smtClean="0"/>
              <a:t>Volke</a:t>
            </a:r>
            <a:r>
              <a:rPr lang="en-US" dirty="0" smtClean="0"/>
              <a:t> </a:t>
            </a:r>
            <a:r>
              <a:rPr lang="en-US" dirty="0" err="1" smtClean="0"/>
              <a:t>Burkert</a:t>
            </a:r>
            <a:endParaRPr lang="en-US" dirty="0" smtClean="0"/>
          </a:p>
          <a:p>
            <a:r>
              <a:rPr lang="en-US" dirty="0" smtClean="0"/>
              <a:t>Glenn Young</a:t>
            </a:r>
          </a:p>
          <a:p>
            <a:r>
              <a:rPr lang="en-US" dirty="0" err="1" smtClean="0"/>
              <a:t>Stepan</a:t>
            </a:r>
            <a:r>
              <a:rPr lang="en-US" dirty="0" smtClean="0"/>
              <a:t> </a:t>
            </a:r>
            <a:r>
              <a:rPr lang="en-US" dirty="0" err="1" smtClean="0"/>
              <a:t>Stepania</a:t>
            </a:r>
            <a:endParaRPr lang="en-US" dirty="0" smtClean="0"/>
          </a:p>
          <a:p>
            <a:r>
              <a:rPr lang="en-US" dirty="0" err="1" smtClean="0"/>
              <a:t>Raffaella</a:t>
            </a:r>
            <a:r>
              <a:rPr lang="en-US" dirty="0" smtClean="0"/>
              <a:t> </a:t>
            </a:r>
            <a:r>
              <a:rPr lang="en-US" dirty="0" err="1" smtClean="0"/>
              <a:t>DeVita</a:t>
            </a:r>
            <a:endParaRPr lang="en-US" dirty="0" smtClean="0"/>
          </a:p>
          <a:p>
            <a:r>
              <a:rPr lang="en-US" dirty="0" smtClean="0"/>
              <a:t>Maurizio Ungaro</a:t>
            </a:r>
          </a:p>
          <a:p>
            <a:r>
              <a:rPr lang="en-US" dirty="0" smtClean="0"/>
              <a:t>Francois Xavier</a:t>
            </a:r>
          </a:p>
          <a:p>
            <a:endParaRPr lang="en-US" dirty="0"/>
          </a:p>
          <a:p>
            <a:r>
              <a:rPr lang="en-US" dirty="0" smtClean="0"/>
              <a:t>David Riser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12404" y="2876764"/>
            <a:ext cx="4202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Costs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Support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Practicality: switching configuration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82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25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Starting from</a:t>
            </a:r>
            <a:r>
              <a:rPr lang="is-I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t="17552" r="3301" b="18521"/>
          <a:stretch/>
        </p:blipFill>
        <p:spPr>
          <a:xfrm>
            <a:off x="446925" y="2229491"/>
            <a:ext cx="3929866" cy="3171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13150" r="14600" b="15651"/>
          <a:stretch/>
        </p:blipFill>
        <p:spPr>
          <a:xfrm>
            <a:off x="4931595" y="2229491"/>
            <a:ext cx="4017196" cy="31711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9106" y="1407328"/>
            <a:ext cx="1805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“physicist design”</a:t>
            </a:r>
            <a:endParaRPr lang="en-US" dirty="0"/>
          </a:p>
        </p:txBody>
      </p:sp>
      <p:sp>
        <p:nvSpPr>
          <p:cNvPr id="3" name="&quot;No&quot; Symbol 2"/>
          <p:cNvSpPr/>
          <p:nvPr/>
        </p:nvSpPr>
        <p:spPr>
          <a:xfrm>
            <a:off x="398123" y="1961866"/>
            <a:ext cx="4027469" cy="3706402"/>
          </a:xfrm>
          <a:prstGeom prst="noSmoking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8213560" y="3141682"/>
            <a:ext cx="925930" cy="988529"/>
          </a:xfrm>
          <a:prstGeom prst="noSmoking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892" y="6040548"/>
            <a:ext cx="397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hard to </a:t>
            </a:r>
            <a:r>
              <a:rPr lang="en-US" smtClean="0"/>
              <a:t>support weight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0240" y="5902049"/>
            <a:ext cx="331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Finalize torus mount so it’s same for both configurations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7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9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Simulating 10</a:t>
            </a:r>
            <a:r>
              <a:rPr lang="en-US" baseline="30000" dirty="0" smtClean="0">
                <a:solidFill>
                  <a:srgbClr val="FF0000"/>
                </a:solidFill>
              </a:rPr>
              <a:t>35</a:t>
            </a:r>
            <a:r>
              <a:rPr lang="en-US" dirty="0" smtClean="0">
                <a:solidFill>
                  <a:srgbClr val="FF0000"/>
                </a:solidFill>
              </a:rPr>
              <a:t> luminosity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347" y="1128084"/>
            <a:ext cx="904241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>
                <a:solidFill>
                  <a:srgbClr val="0070C0"/>
                </a:solidFill>
              </a:rPr>
              <a:t>1 event is </a:t>
            </a:r>
            <a:r>
              <a:rPr lang="en-US" sz="2400" b="1" dirty="0" smtClean="0">
                <a:solidFill>
                  <a:srgbClr val="0070C0"/>
                </a:solidFill>
              </a:rPr>
              <a:t>250 ns long, 124,000 e- </a:t>
            </a:r>
            <a:r>
              <a:rPr lang="en-US" sz="2400" dirty="0" smtClean="0">
                <a:solidFill>
                  <a:srgbClr val="0070C0"/>
                </a:solidFill>
              </a:rPr>
              <a:t>on LH2 target, bunched every 4 ns</a:t>
            </a:r>
          </a:p>
          <a:p>
            <a:endParaRPr lang="en-US" sz="2400" dirty="0" smtClean="0"/>
          </a:p>
          <a:p>
            <a:r>
              <a:rPr lang="en-US" sz="2400" dirty="0" smtClean="0"/>
              <a:t>Speeds up: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Fixed and simplified geometry, overlaps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Luminosity mechanism </a:t>
            </a:r>
            <a:r>
              <a:rPr lang="en-US" sz="2400" dirty="0"/>
              <a:t>i</a:t>
            </a:r>
            <a:r>
              <a:rPr lang="en-US" sz="2400" dirty="0" smtClean="0"/>
              <a:t>mproved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Simplified Range </a:t>
            </a:r>
            <a:r>
              <a:rPr lang="en-US" sz="2400" dirty="0" err="1" smtClean="0"/>
              <a:t>Kutta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Production Cut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1 event: ~110 seconds on farm, or </a:t>
            </a:r>
            <a:r>
              <a:rPr lang="en-US" sz="2400" b="1" dirty="0" smtClean="0">
                <a:solidFill>
                  <a:srgbClr val="FF0000"/>
                </a:solidFill>
              </a:rPr>
              <a:t>0.8 </a:t>
            </a:r>
            <a:r>
              <a:rPr lang="en-US" sz="2400" b="1" dirty="0" err="1" smtClean="0">
                <a:solidFill>
                  <a:srgbClr val="FF0000"/>
                </a:solidFill>
              </a:rPr>
              <a:t>msec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en-US" sz="2400" b="1" dirty="0" smtClean="0">
                <a:solidFill>
                  <a:srgbClr val="FF0000"/>
                </a:solidFill>
              </a:rPr>
              <a:t>electron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on target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/>
              <a:t>Statistics: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10K events = </a:t>
            </a:r>
            <a:r>
              <a:rPr lang="en-US" sz="2400" b="1" dirty="0" smtClean="0"/>
              <a:t>1.2 billion e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 on target / configuration</a:t>
            </a: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Total: ~ 0.1 trillion </a:t>
            </a:r>
            <a:r>
              <a:rPr lang="en-US" sz="2400" dirty="0"/>
              <a:t>e</a:t>
            </a:r>
            <a:r>
              <a:rPr lang="en-US" sz="2400" baseline="30000" dirty="0"/>
              <a:t>-</a:t>
            </a:r>
            <a:r>
              <a:rPr lang="en-US" sz="2400" dirty="0"/>
              <a:t> on target</a:t>
            </a:r>
          </a:p>
        </p:txBody>
      </p:sp>
    </p:spTree>
    <p:extLst>
      <p:ext uri="{BB962C8B-B14F-4D97-AF65-F5344CB8AC3E}">
        <p14:creationId xmlns:p14="http://schemas.microsoft.com/office/powerpoint/2010/main" val="18281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381" y="1196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Torus Mount, Torus Bore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7" y="1879830"/>
            <a:ext cx="6483373" cy="4154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793" y="2159065"/>
            <a:ext cx="23082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Tungsten </a:t>
            </a:r>
            <a:r>
              <a:rPr lang="en-US" sz="1600" dirty="0" smtClean="0"/>
              <a:t>Shield around Al </a:t>
            </a:r>
            <a:r>
              <a:rPr lang="en-US" sz="1600" dirty="0" err="1" smtClean="0"/>
              <a:t>beampipe</a:t>
            </a:r>
            <a:r>
              <a:rPr lang="en-US" sz="1600" dirty="0" smtClean="0"/>
              <a:t> inside torus, 2cm, 12 cm OD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Warm Bore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Warm Bore Shield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Torus Cold Hub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33181" y="2465798"/>
            <a:ext cx="2339693" cy="78821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11712" y="3349375"/>
            <a:ext cx="3148670" cy="136646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133672" y="3667874"/>
            <a:ext cx="826710" cy="29795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20560" y="4130211"/>
            <a:ext cx="2052314" cy="72763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8274" y="6202099"/>
            <a:ext cx="642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torus vacuum jacket, plates, coils box and </a:t>
            </a:r>
            <a:r>
              <a:rPr lang="en-US" dirty="0" smtClean="0"/>
              <a:t>coils all re-designed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6319" y="-77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Four “realistic” configurations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6-01-18 at 10.31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9" r="28394" b="33649"/>
          <a:stretch/>
        </p:blipFill>
        <p:spPr>
          <a:xfrm>
            <a:off x="536319" y="1509135"/>
            <a:ext cx="3763879" cy="1716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51"/>
          <a:stretch/>
        </p:blipFill>
        <p:spPr>
          <a:xfrm>
            <a:off x="4966544" y="1496546"/>
            <a:ext cx="3799375" cy="1729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7598" y="3227659"/>
            <a:ext cx="410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 FT shield. </a:t>
            </a:r>
            <a:r>
              <a:rPr lang="en-US" dirty="0" smtClean="0"/>
              <a:t>Still hard to support weight.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44178" y="3226084"/>
            <a:ext cx="1814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 configuration.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1035488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same mount </a:t>
            </a:r>
            <a:r>
              <a:rPr lang="en-US" smtClean="0"/>
              <a:t>to torus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5" b="23200"/>
          <a:stretch/>
        </p:blipFill>
        <p:spPr>
          <a:xfrm>
            <a:off x="536319" y="4264000"/>
            <a:ext cx="4015237" cy="18014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8639" y="6065428"/>
            <a:ext cx="335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 non operational, used </a:t>
            </a:r>
            <a:r>
              <a:rPr lang="en-US" smtClean="0"/>
              <a:t>as shield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t="34316" r="22168" b="31313"/>
          <a:stretch/>
        </p:blipFill>
        <p:spPr>
          <a:xfrm>
            <a:off x="4900889" y="4284174"/>
            <a:ext cx="3937065" cy="17812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82621" y="6065428"/>
            <a:ext cx="287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FT, but same shield as 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1104</Words>
  <Application>Microsoft Macintosh PowerPoint</Application>
  <PresentationFormat>On-screen Show (4:3)</PresentationFormat>
  <Paragraphs>241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Calibri</vt:lpstr>
      <vt:lpstr>Courier New</vt:lpstr>
      <vt:lpstr>Gill Sans</vt:lpstr>
      <vt:lpstr>Gill Sans MT</vt:lpstr>
      <vt:lpstr>Symbol</vt:lpstr>
      <vt:lpstr>Times New Roman</vt:lpstr>
      <vt:lpstr>Wingdings</vt:lpstr>
      <vt:lpstr>Arial</vt:lpstr>
      <vt:lpstr>Office Theme</vt:lpstr>
      <vt:lpstr>CLAS12 Beamline Configurations</vt:lpstr>
      <vt:lpstr>Starting from…</vt:lpstr>
      <vt:lpstr>Beam profile studies</vt:lpstr>
      <vt:lpstr>Beam profile (Air)</vt:lpstr>
      <vt:lpstr>Nov 2015 to Feb 2016</vt:lpstr>
      <vt:lpstr>Starting from…</vt:lpstr>
      <vt:lpstr>Simulating 1035 luminosity</vt:lpstr>
      <vt:lpstr>Torus Mount, Torus Bore</vt:lpstr>
      <vt:lpstr>Four “realistic” configurations</vt:lpstr>
      <vt:lpstr>FT Cone. No FT. Lead in place of FT.</vt:lpstr>
      <vt:lpstr>FT not operational, as shielding.</vt:lpstr>
      <vt:lpstr>FT not operational, as shielding.</vt:lpstr>
      <vt:lpstr>Four “realistic” configurations</vt:lpstr>
      <vt:lpstr>January 2016: Modifications </vt:lpstr>
      <vt:lpstr>January 2016: Modifications </vt:lpstr>
      <vt:lpstr>January 2016: Modifications </vt:lpstr>
      <vt:lpstr>January 2016: Modifications </vt:lpstr>
      <vt:lpstr>January 2016: Modifications </vt:lpstr>
      <vt:lpstr>January 2016: Engineer Analyses</vt:lpstr>
      <vt:lpstr>New Baseline</vt:lpstr>
      <vt:lpstr>PowerPoint Presentation</vt:lpstr>
      <vt:lpstr>Reality, No FT</vt:lpstr>
      <vt:lpstr>PowerPoint Presentation</vt:lpstr>
      <vt:lpstr>Reality,  FT is shield</vt:lpstr>
      <vt:lpstr>PowerPoint Presentation</vt:lpstr>
      <vt:lpstr>Reality,  With FT</vt:lpstr>
      <vt:lpstr>PowerPoint Presentation</vt:lpstr>
      <vt:lpstr>Reality,  FT is shield</vt:lpstr>
      <vt:lpstr>FT: field strength effect</vt:lpstr>
      <vt:lpstr>Material between target and shield</vt:lpstr>
      <vt:lpstr>Physics Processes</vt:lpstr>
      <vt:lpstr>Physics Processes</vt:lpstr>
      <vt:lpstr>Physics Processes</vt:lpstr>
      <vt:lpstr>Physics Processes</vt:lpstr>
      <vt:lpstr>Physics Processes</vt:lpstr>
      <vt:lpstr>Physics Processes</vt:lpstr>
      <vt:lpstr>Summary: two configurations</vt:lpstr>
    </vt:vector>
  </TitlesOfParts>
  <Company>INFN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 Moller shield design</dc:title>
  <dc:creator>Raffaella De Vita</dc:creator>
  <cp:lastModifiedBy>Maurizio Ungaro</cp:lastModifiedBy>
  <cp:revision>201</cp:revision>
  <dcterms:created xsi:type="dcterms:W3CDTF">2016-01-18T17:08:38Z</dcterms:created>
  <dcterms:modified xsi:type="dcterms:W3CDTF">2016-02-23T05:51:32Z</dcterms:modified>
</cp:coreProperties>
</file>