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7" r:id="rId3"/>
    <p:sldId id="258" r:id="rId4"/>
    <p:sldId id="262" r:id="rId5"/>
    <p:sldId id="271" r:id="rId6"/>
    <p:sldId id="274" r:id="rId7"/>
    <p:sldId id="273" r:id="rId8"/>
    <p:sldId id="272" r:id="rId9"/>
    <p:sldId id="269" r:id="rId10"/>
    <p:sldId id="263" r:id="rId11"/>
    <p:sldId id="275" r:id="rId12"/>
    <p:sldId id="276" r:id="rId13"/>
    <p:sldId id="265" r:id="rId14"/>
    <p:sldId id="266" r:id="rId15"/>
    <p:sldId id="260" r:id="rId16"/>
    <p:sldId id="270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00" autoAdjust="0"/>
    <p:restoredTop sz="98596" autoAdjust="0"/>
  </p:normalViewPr>
  <p:slideViewPr>
    <p:cSldViewPr snapToGrid="0" snapToObjects="1">
      <p:cViewPr varScale="1">
        <p:scale>
          <a:sx n="125" d="100"/>
          <a:sy n="125" d="100"/>
        </p:scale>
        <p:origin x="-10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1E90-52F2-194A-A581-1D5619CC5D2B}" type="datetimeFigureOut"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6430-B700-B04E-998B-A004DCABB8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8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1E90-52F2-194A-A581-1D5619CC5D2B}" type="datetimeFigureOut"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6430-B700-B04E-998B-A004DCABB8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5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1E90-52F2-194A-A581-1D5619CC5D2B}" type="datetimeFigureOut"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6430-B700-B04E-998B-A004DCABB8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1E90-52F2-194A-A581-1D5619CC5D2B}" type="datetimeFigureOut"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6430-B700-B04E-998B-A004DCABB8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9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1E90-52F2-194A-A581-1D5619CC5D2B}" type="datetimeFigureOut"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6430-B700-B04E-998B-A004DCABB8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1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1E90-52F2-194A-A581-1D5619CC5D2B}" type="datetimeFigureOut"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6430-B700-B04E-998B-A004DCABB8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1E90-52F2-194A-A581-1D5619CC5D2B}" type="datetimeFigureOut">
              <a:t>2/23/16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6430-B700-B04E-998B-A004DCABB8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1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1E90-52F2-194A-A581-1D5619CC5D2B}" type="datetimeFigureOut">
              <a:t>2/23/16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6430-B700-B04E-998B-A004DCABB8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6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1E90-52F2-194A-A581-1D5619CC5D2B}" type="datetimeFigureOut">
              <a:t>2/23/16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6430-B700-B04E-998B-A004DCABB8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6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1E90-52F2-194A-A581-1D5619CC5D2B}" type="datetimeFigureOut"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6430-B700-B04E-998B-A004DCABB8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3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1E90-52F2-194A-A581-1D5619CC5D2B}" type="datetimeFigureOut">
              <a:t>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6430-B700-B04E-998B-A004DCABB8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8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21E90-52F2-194A-A581-1D5619CC5D2B}" type="datetimeFigureOut">
              <a:t>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E6430-B700-B04E-998B-A004DCABB8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0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lasweb.jlab.org/wiki/index.php/CLAS12_Slow_Control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Hall-B Slow Controls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N. Baltzell</a:t>
            </a:r>
          </a:p>
          <a:p>
            <a:r>
              <a:rPr lang="en-US" sz="2400"/>
              <a:t>2</a:t>
            </a:r>
            <a:r>
              <a:rPr lang="en-US" sz="2400" baseline="30000"/>
              <a:t>nd</a:t>
            </a:r>
            <a:r>
              <a:rPr lang="en-US" sz="2400"/>
              <a:t> 1</a:t>
            </a:r>
            <a:r>
              <a:rPr lang="en-US" sz="2400" baseline="30000"/>
              <a:t>st</a:t>
            </a:r>
            <a:r>
              <a:rPr lang="en-US" sz="2400"/>
              <a:t> CLAS12 Experiment Workshop</a:t>
            </a:r>
          </a:p>
          <a:p>
            <a:r>
              <a:rPr lang="en-US" sz="2400"/>
              <a:t>February 23, 2016</a:t>
            </a:r>
          </a:p>
        </p:txBody>
      </p:sp>
    </p:spTree>
    <p:extLst>
      <p:ext uri="{BB962C8B-B14F-4D97-AF65-F5344CB8AC3E}">
        <p14:creationId xmlns:p14="http://schemas.microsoft.com/office/powerpoint/2010/main" val="45835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98"/>
            <a:ext cx="8229600" cy="1143000"/>
          </a:xfrm>
        </p:spPr>
        <p:txBody>
          <a:bodyPr/>
          <a:lstStyle/>
          <a:p>
            <a:r>
              <a:rPr lang="en-US"/>
              <a:t>Hierarchical Tree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22880" cy="4525963"/>
          </a:xfrm>
        </p:spPr>
        <p:txBody>
          <a:bodyPr>
            <a:noAutofit/>
          </a:bodyPr>
          <a:lstStyle/>
          <a:p>
            <a:r>
              <a:rPr lang="en-US" sz="1800"/>
              <a:t>Navigate through entire system</a:t>
            </a:r>
          </a:p>
          <a:p>
            <a:pPr lvl="1"/>
            <a:r>
              <a:rPr lang="en-US" sz="1400"/>
              <a:t>by detector/sector</a:t>
            </a:r>
          </a:p>
          <a:p>
            <a:pPr lvl="1"/>
            <a:r>
              <a:rPr lang="en-US" sz="1400"/>
              <a:t>*with wildcard search*</a:t>
            </a:r>
          </a:p>
          <a:p>
            <a:endParaRPr lang="en-US" sz="1800"/>
          </a:p>
          <a:p>
            <a:r>
              <a:rPr lang="en-US" sz="1800"/>
              <a:t>Graphs can be included in any screen</a:t>
            </a:r>
          </a:p>
          <a:p>
            <a:pPr lvl="1"/>
            <a:r>
              <a:rPr lang="en-US" sz="1400"/>
              <a:t>e.g. HV Current/Voltage</a:t>
            </a:r>
          </a:p>
          <a:p>
            <a:pPr lvl="1"/>
            <a:endParaRPr lang="en-US" sz="1400"/>
          </a:p>
          <a:p>
            <a:r>
              <a:rPr lang="en-US" sz="1800"/>
              <a:t>Hierarchy to be used for alarm system</a:t>
            </a:r>
          </a:p>
          <a:p>
            <a:pPr lvl="1"/>
            <a:r>
              <a:rPr lang="en-US" sz="1400"/>
              <a:t>including daq info,  scalers, etc</a:t>
            </a:r>
          </a:p>
        </p:txBody>
      </p:sp>
      <p:pic>
        <p:nvPicPr>
          <p:cNvPr id="4" name="Picture 3" descr="HVGUI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6" r="4828" b="317"/>
          <a:stretch/>
        </p:blipFill>
        <p:spPr>
          <a:xfrm>
            <a:off x="3251638" y="1314171"/>
            <a:ext cx="5666066" cy="499778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6783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0558"/>
            <a:ext cx="4389120" cy="1143000"/>
          </a:xfrm>
        </p:spPr>
        <p:txBody>
          <a:bodyPr>
            <a:noAutofit/>
          </a:bodyPr>
          <a:lstStyle/>
          <a:p>
            <a:r>
              <a:rPr lang="en-US"/>
              <a:t>Detector Overview Screens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1231"/>
            <a:ext cx="4226560" cy="3804920"/>
          </a:xfrm>
        </p:spPr>
        <p:txBody>
          <a:bodyPr>
            <a:normAutofit/>
          </a:bodyPr>
          <a:lstStyle/>
          <a:p>
            <a:r>
              <a:rPr lang="en-US" sz="2000"/>
              <a:t>By request of detector groups</a:t>
            </a:r>
          </a:p>
          <a:p>
            <a:r>
              <a:rPr lang="en-US" sz="2000"/>
              <a:t>Example shown for FTC</a:t>
            </a:r>
          </a:p>
          <a:p>
            <a:pPr lvl="1"/>
            <a:r>
              <a:rPr lang="en-US" sz="1600"/>
              <a:t>Includes HV, LV, Gas, Temps, Chiller</a:t>
            </a:r>
          </a:p>
          <a:p>
            <a:pPr lvl="1"/>
            <a:r>
              <a:rPr lang="en-US" sz="1600"/>
              <a:t>Links to controls for each subsystem</a:t>
            </a:r>
          </a:p>
          <a:p>
            <a:pPr lvl="1"/>
            <a:r>
              <a:rPr lang="en-US" sz="1600"/>
              <a:t>Involvement from detector group</a:t>
            </a:r>
          </a:p>
          <a:p>
            <a:r>
              <a:rPr lang="en-US" sz="2000"/>
              <a:t>Similar overview for HTCC exists</a:t>
            </a:r>
          </a:p>
        </p:txBody>
      </p:sp>
      <p:pic>
        <p:nvPicPr>
          <p:cNvPr id="4" name="Picture 3" descr="Screen Shot 2016-02-17 at 13.5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60" y="2041332"/>
            <a:ext cx="4048766" cy="436656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7408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0558"/>
            <a:ext cx="4389120" cy="1143000"/>
          </a:xfrm>
        </p:spPr>
        <p:txBody>
          <a:bodyPr>
            <a:noAutofit/>
          </a:bodyPr>
          <a:lstStyle/>
          <a:p>
            <a:r>
              <a:rPr lang="en-US"/>
              <a:t>Detector Overview Screens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1231"/>
            <a:ext cx="4226560" cy="3804920"/>
          </a:xfrm>
        </p:spPr>
        <p:txBody>
          <a:bodyPr>
            <a:normAutofit/>
          </a:bodyPr>
          <a:lstStyle/>
          <a:p>
            <a:r>
              <a:rPr lang="en-US" sz="2000"/>
              <a:t>By request of detector groups</a:t>
            </a:r>
          </a:p>
          <a:p>
            <a:r>
              <a:rPr lang="en-US" sz="2000"/>
              <a:t>Example shown for FTC</a:t>
            </a:r>
          </a:p>
          <a:p>
            <a:pPr lvl="1"/>
            <a:r>
              <a:rPr lang="en-US" sz="1600"/>
              <a:t>Includes HV, LV, Gas, Temps, Chiller</a:t>
            </a:r>
          </a:p>
          <a:p>
            <a:pPr lvl="1"/>
            <a:r>
              <a:rPr lang="en-US" sz="1600"/>
              <a:t>Links to controls for each subsystem</a:t>
            </a:r>
          </a:p>
          <a:p>
            <a:pPr lvl="1"/>
            <a:r>
              <a:rPr lang="en-US" sz="1600"/>
              <a:t>Involvement from detector group</a:t>
            </a:r>
          </a:p>
          <a:p>
            <a:r>
              <a:rPr lang="en-US" sz="2000"/>
              <a:t>Similar overview for HTCC exists</a:t>
            </a:r>
          </a:p>
        </p:txBody>
      </p:sp>
      <p:pic>
        <p:nvPicPr>
          <p:cNvPr id="4" name="Picture 3" descr="Screen Shot 2016-02-17 at 13.5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60" y="2041332"/>
            <a:ext cx="4048766" cy="4366565"/>
          </a:xfrm>
          <a:prstGeom prst="rect">
            <a:avLst/>
          </a:prstGeom>
          <a:effectLst/>
        </p:spPr>
      </p:pic>
      <p:pic>
        <p:nvPicPr>
          <p:cNvPr id="7" name="Picture 6" descr="Screen Shot 2016-02-23 at 9.06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09" y="3001897"/>
            <a:ext cx="3056831" cy="2192944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6205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0558"/>
            <a:ext cx="4389120" cy="1143000"/>
          </a:xfrm>
        </p:spPr>
        <p:txBody>
          <a:bodyPr>
            <a:noAutofit/>
          </a:bodyPr>
          <a:lstStyle/>
          <a:p>
            <a:r>
              <a:rPr lang="en-US"/>
              <a:t>Detector Overview Screens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1231"/>
            <a:ext cx="4226560" cy="3804920"/>
          </a:xfrm>
        </p:spPr>
        <p:txBody>
          <a:bodyPr>
            <a:normAutofit/>
          </a:bodyPr>
          <a:lstStyle/>
          <a:p>
            <a:r>
              <a:rPr lang="en-US" sz="2000"/>
              <a:t>By request of detector groups</a:t>
            </a:r>
          </a:p>
          <a:p>
            <a:r>
              <a:rPr lang="en-US" sz="2000"/>
              <a:t>Example shown for FTC</a:t>
            </a:r>
          </a:p>
          <a:p>
            <a:pPr lvl="1"/>
            <a:r>
              <a:rPr lang="en-US" sz="1600"/>
              <a:t>Includes HV, LV, Gas, Temps, Chiller</a:t>
            </a:r>
          </a:p>
          <a:p>
            <a:pPr lvl="1"/>
            <a:r>
              <a:rPr lang="en-US" sz="1600"/>
              <a:t>Links to controls for each subsystem</a:t>
            </a:r>
          </a:p>
          <a:p>
            <a:pPr lvl="1"/>
            <a:r>
              <a:rPr lang="en-US" sz="1600"/>
              <a:t>Involvement from detector group</a:t>
            </a:r>
          </a:p>
          <a:p>
            <a:r>
              <a:rPr lang="en-US" sz="2000"/>
              <a:t>Similar overview for HTCC exists</a:t>
            </a:r>
          </a:p>
          <a:p>
            <a:r>
              <a:rPr lang="en-US" sz="2000"/>
              <a:t>Flasher controls screen</a:t>
            </a:r>
          </a:p>
        </p:txBody>
      </p:sp>
      <p:pic>
        <p:nvPicPr>
          <p:cNvPr id="6" name="Picture 5" descr="Screen Shot 2016-02-17 at 13.5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60" y="2041332"/>
            <a:ext cx="4048766" cy="4366565"/>
          </a:xfrm>
          <a:prstGeom prst="rect">
            <a:avLst/>
          </a:prstGeom>
          <a:effectLst/>
        </p:spPr>
      </p:pic>
      <p:pic>
        <p:nvPicPr>
          <p:cNvPr id="7" name="Picture 6" descr="Screen Shot 2016-02-23 at 9.06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09" y="3001897"/>
            <a:ext cx="3056831" cy="2192944"/>
          </a:xfrm>
          <a:prstGeom prst="rect">
            <a:avLst/>
          </a:prstGeom>
          <a:effectLst>
            <a:glow rad="101600">
              <a:schemeClr val="accent1">
                <a:alpha val="75000"/>
              </a:schemeClr>
            </a:glow>
          </a:effectLst>
        </p:spPr>
      </p:pic>
      <p:pic>
        <p:nvPicPr>
          <p:cNvPr id="5" name="Picture 4" descr="Screen Shot 2016-02-23 at 8.33.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813" y="513452"/>
            <a:ext cx="3976536" cy="3736830"/>
          </a:xfrm>
          <a:prstGeom prst="rect">
            <a:avLst/>
          </a:prstGeom>
          <a:effectLst>
            <a:glow rad="101600">
              <a:schemeClr val="accent6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5424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ll B Gas EPICS PVs-wmoor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" t="6663" r="8502" b="21334"/>
          <a:stretch/>
        </p:blipFill>
        <p:spPr>
          <a:xfrm>
            <a:off x="4602370" y="1797072"/>
            <a:ext cx="4449542" cy="49035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9869" y="359686"/>
            <a:ext cx="28150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/>
              <a:t>Gas System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57236" y="482599"/>
            <a:ext cx="4125210" cy="1583739"/>
          </a:xfrm>
        </p:spPr>
        <p:txBody>
          <a:bodyPr>
            <a:normAutofit/>
          </a:bodyPr>
          <a:lstStyle/>
          <a:p>
            <a:r>
              <a:rPr lang="en-US" sz="1900"/>
              <a:t>CompactRIO (DSG)</a:t>
            </a:r>
          </a:p>
          <a:p>
            <a:r>
              <a:rPr lang="en-US" sz="1900"/>
              <a:t>EPICS integration for user monitoring &amp; alarms in counting house in progress</a:t>
            </a:r>
            <a:endParaRPr lang="en-US" sz="1700"/>
          </a:p>
        </p:txBody>
      </p:sp>
      <p:pic>
        <p:nvPicPr>
          <p:cNvPr id="2" name="Picture 1" descr="Screen Shot 2016-02-23 at 10.06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3" y="3925454"/>
            <a:ext cx="4355334" cy="1566576"/>
          </a:xfrm>
          <a:prstGeom prst="rect">
            <a:avLst/>
          </a:prstGeom>
        </p:spPr>
      </p:pic>
      <p:pic>
        <p:nvPicPr>
          <p:cNvPr id="3" name="Picture 2" descr="Screen Shot 2016-02-23 at 10.03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3" y="1484435"/>
            <a:ext cx="4355334" cy="2399125"/>
          </a:xfrm>
          <a:prstGeom prst="rect">
            <a:avLst/>
          </a:prstGeom>
        </p:spPr>
      </p:pic>
      <p:pic>
        <p:nvPicPr>
          <p:cNvPr id="4" name="Picture 3" descr="Screen Shot 2016-02-23 at 10.08.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26" y="5528863"/>
            <a:ext cx="3233003" cy="11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9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229600" cy="873442"/>
          </a:xfrm>
        </p:spPr>
        <p:txBody>
          <a:bodyPr/>
          <a:lstStyle/>
          <a:p>
            <a:r>
              <a:rPr lang="en-US"/>
              <a:t>Torus, Solenoid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40" y="1046480"/>
            <a:ext cx="6847840" cy="1071880"/>
          </a:xfrm>
        </p:spPr>
        <p:txBody>
          <a:bodyPr>
            <a:normAutofit fontScale="92500" lnSpcReduction="10000"/>
          </a:bodyPr>
          <a:lstStyle/>
          <a:p>
            <a:r>
              <a:rPr lang="en-US" sz="2400"/>
              <a:t>3 Allen-Bradley PLCs (DSG):  </a:t>
            </a:r>
            <a:r>
              <a:rPr lang="en-US" sz="2000"/>
              <a:t>Power Supplies, Vacuum, Cryo</a:t>
            </a:r>
          </a:p>
          <a:p>
            <a:r>
              <a:rPr lang="en-US" sz="2400"/>
              <a:t>EPICS integration for user monitoring &amp; alarms in counting house in progress</a:t>
            </a:r>
            <a:endParaRPr lang="en-US" sz="2000"/>
          </a:p>
        </p:txBody>
      </p:sp>
      <p:pic>
        <p:nvPicPr>
          <p:cNvPr id="5" name="Picture 4" descr="yup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71" y="2336800"/>
            <a:ext cx="5301798" cy="3982720"/>
          </a:xfrm>
          <a:prstGeom prst="rect">
            <a:avLst/>
          </a:prstGeom>
        </p:spPr>
      </p:pic>
      <p:pic>
        <p:nvPicPr>
          <p:cNvPr id="6" name="Picture 5" descr="Screen Shot 2016-02-22 at 17.03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75" y="2336800"/>
            <a:ext cx="3424588" cy="398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97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3697" y="1443267"/>
            <a:ext cx="2348345" cy="39138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/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973" y="1496292"/>
            <a:ext cx="5246255" cy="1499754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En Route to KPP by end of summer 2016</a:t>
            </a:r>
          </a:p>
          <a:p>
            <a:r>
              <a:rPr lang="en-US"/>
              <a:t>Some of the bigger unfinished pieces:</a:t>
            </a:r>
          </a:p>
          <a:p>
            <a:pPr lvl="1"/>
            <a:r>
              <a:rPr lang="en-US"/>
              <a:t>Refurbish Moller Polarimeter system</a:t>
            </a:r>
          </a:p>
          <a:p>
            <a:pPr lvl="1"/>
            <a:r>
              <a:rPr lang="en-US"/>
              <a:t>FADC/DSC2 scalers to EPICS</a:t>
            </a:r>
          </a:p>
          <a:p>
            <a:pPr lvl="1"/>
            <a:r>
              <a:rPr lang="en-US"/>
              <a:t>Saclay Target integration into EPICS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43267"/>
            <a:ext cx="316022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/>
              <a:buNone/>
            </a:pPr>
            <a:r>
              <a:rPr lang="en-US" sz="1400"/>
              <a:t>          Progress Status</a:t>
            </a:r>
          </a:p>
          <a:p>
            <a:r>
              <a:rPr lang="en-US" sz="1100"/>
              <a:t>HV System [95%]</a:t>
            </a:r>
          </a:p>
          <a:p>
            <a:r>
              <a:rPr lang="en-US" sz="1100"/>
              <a:t>Alarms [50%]</a:t>
            </a:r>
          </a:p>
          <a:p>
            <a:r>
              <a:rPr lang="en-US" sz="1100"/>
              <a:t>Beamline Motors/Scalers [80%]</a:t>
            </a:r>
          </a:p>
          <a:p>
            <a:r>
              <a:rPr lang="en-US" sz="1100"/>
              <a:t>Moller Polarimeter [10%]</a:t>
            </a:r>
          </a:p>
          <a:p>
            <a:r>
              <a:rPr lang="en-US" sz="1100"/>
              <a:t>EPICS ⟺</a:t>
            </a:r>
            <a:r>
              <a:rPr lang="en-US" sz="1100">
                <a:sym typeface="Wingdings"/>
              </a:rPr>
              <a:t> </a:t>
            </a:r>
            <a:r>
              <a:rPr lang="en-US" sz="1100"/>
              <a:t>DAQ [90%]</a:t>
            </a:r>
          </a:p>
          <a:p>
            <a:r>
              <a:rPr lang="en-US" sz="1100"/>
              <a:t>EPICS </a:t>
            </a:r>
            <a:r>
              <a:rPr lang="en-US" sz="1100">
                <a:sym typeface="Wingdings"/>
              </a:rPr>
              <a:t>⟹ rundb [95%]</a:t>
            </a:r>
            <a:endParaRPr lang="en-US" sz="1100"/>
          </a:p>
          <a:p>
            <a:r>
              <a:rPr lang="en-US" sz="1100"/>
              <a:t>MYA Archiver [50%]</a:t>
            </a:r>
          </a:p>
          <a:p>
            <a:r>
              <a:rPr lang="en-US" sz="1100"/>
              <a:t>Select FADC/DISC Scalers [0%]</a:t>
            </a:r>
          </a:p>
          <a:p>
            <a:r>
              <a:rPr lang="en-US" sz="1100"/>
              <a:t>Gas System [75%]</a:t>
            </a:r>
          </a:p>
          <a:p>
            <a:r>
              <a:rPr lang="en-US" sz="1100"/>
              <a:t>Torus, Solenoid, Cryo [75%]</a:t>
            </a:r>
          </a:p>
          <a:p>
            <a:r>
              <a:rPr lang="en-US" sz="1100"/>
              <a:t>Saclay Target [EPICS=0%]</a:t>
            </a:r>
          </a:p>
          <a:p>
            <a:r>
              <a:rPr lang="en-US" sz="1100"/>
              <a:t>Hall Weather [50%]</a:t>
            </a:r>
          </a:p>
          <a:p>
            <a:r>
              <a:rPr lang="en-US" sz="1100"/>
              <a:t>Wiener Crates [80%]</a:t>
            </a:r>
          </a:p>
          <a:p>
            <a:r>
              <a:rPr lang="en-US" sz="1100"/>
              <a:t>IOC Admin [90%]</a:t>
            </a:r>
          </a:p>
          <a:p>
            <a:r>
              <a:rPr lang="en-US" sz="1100"/>
              <a:t>Detector Specific Screens [50%]</a:t>
            </a:r>
          </a:p>
          <a:p>
            <a:r>
              <a:rPr lang="en-US" sz="1100"/>
              <a:t>SVT (by OPS) [95%]</a:t>
            </a:r>
          </a:p>
          <a:p>
            <a:r>
              <a:rPr lang="en-US" sz="1100"/>
              <a:t>BTA [0%]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18973" y="3816648"/>
            <a:ext cx="3577936" cy="1949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/>
              <a:t>Wish List</a:t>
            </a:r>
          </a:p>
          <a:p>
            <a:r>
              <a:rPr lang="en-US" sz="1500"/>
              <a:t>Web browser access </a:t>
            </a:r>
            <a:r>
              <a:rPr lang="en-US" sz="1200"/>
              <a:t>(WebOPI/VDI)</a:t>
            </a:r>
          </a:p>
          <a:p>
            <a:r>
              <a:rPr lang="en-US" sz="1500"/>
              <a:t>All FADC/DISC Scalers in EPICS</a:t>
            </a:r>
          </a:p>
          <a:p>
            <a:r>
              <a:rPr lang="en-US" sz="1500"/>
              <a:t>Full DAQ controls in CS-Studio</a:t>
            </a:r>
          </a:p>
          <a:p>
            <a:r>
              <a:rPr lang="en-US" sz="1500"/>
              <a:t>Full SVT integration in CS-Studio</a:t>
            </a:r>
          </a:p>
          <a:p>
            <a:r>
              <a:rPr lang="en-US" sz="1500"/>
              <a:t>More …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0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" y="274638"/>
            <a:ext cx="8544560" cy="1143000"/>
          </a:xfrm>
        </p:spPr>
        <p:txBody>
          <a:bodyPr>
            <a:normAutofit/>
          </a:bodyPr>
          <a:lstStyle/>
          <a:p>
            <a:r>
              <a:rPr lang="en-US"/>
              <a:t>Upgrade Purchases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86353" cy="4728319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Server for Mya EPICS archiver </a:t>
            </a:r>
            <a:r>
              <a:rPr lang="en-US" sz="2300"/>
              <a:t>(all systems)</a:t>
            </a:r>
            <a:endParaRPr lang="en-US"/>
          </a:p>
          <a:p>
            <a:endParaRPr lang="en-US"/>
          </a:p>
          <a:p>
            <a:r>
              <a:rPr lang="en-US"/>
              <a:t>MOXA serial comms </a:t>
            </a:r>
            <a:r>
              <a:rPr lang="en-US" sz="2300"/>
              <a:t>(various</a:t>
            </a:r>
            <a:r>
              <a:rPr lang="en-US" sz="2300">
                <a:sym typeface="Wingdings"/>
              </a:rPr>
              <a:t> EPICS</a:t>
            </a:r>
            <a:r>
              <a:rPr lang="en-US" sz="2300"/>
              <a:t>)</a:t>
            </a:r>
          </a:p>
          <a:p>
            <a:pPr lvl="1"/>
            <a:r>
              <a:rPr lang="en-US"/>
              <a:t>chillers, thermocouples, gaussmeters …</a:t>
            </a:r>
          </a:p>
          <a:p>
            <a:endParaRPr lang="en-US"/>
          </a:p>
          <a:p>
            <a:r>
              <a:rPr lang="en-US"/>
              <a:t>GPIB-ETH converters </a:t>
            </a:r>
            <a:r>
              <a:rPr lang="en-US" sz="2300"/>
              <a:t>(DC LV </a:t>
            </a:r>
            <a:r>
              <a:rPr lang="en-US" sz="2300">
                <a:sym typeface="Wingdings"/>
              </a:rPr>
              <a:t></a:t>
            </a:r>
            <a:r>
              <a:rPr lang="en-US" sz="2300"/>
              <a:t> EPICS)</a:t>
            </a:r>
            <a:endParaRPr lang="en-US"/>
          </a:p>
          <a:p>
            <a:endParaRPr lang="en-US"/>
          </a:p>
          <a:p>
            <a:r>
              <a:rPr lang="en-US"/>
              <a:t>Weather system </a:t>
            </a:r>
            <a:r>
              <a:rPr lang="en-US" sz="2300"/>
              <a:t>(FC, SF, CH) *</a:t>
            </a:r>
          </a:p>
          <a:p>
            <a:pPr lvl="1"/>
            <a:r>
              <a:rPr lang="en-US"/>
              <a:t>Temperature+Humidity</a:t>
            </a:r>
          </a:p>
          <a:p>
            <a:endParaRPr lang="en-US"/>
          </a:p>
          <a:p>
            <a:r>
              <a:rPr lang="en-US"/>
              <a:t>CAEN mainframe CPU+MPS </a:t>
            </a:r>
            <a:r>
              <a:rPr lang="en-US" sz="2300"/>
              <a:t>(HV)</a:t>
            </a:r>
            <a:endParaRPr lang="en-US"/>
          </a:p>
          <a:p>
            <a:endParaRPr lang="en-US"/>
          </a:p>
          <a:p>
            <a:r>
              <a:rPr lang="en-US"/>
              <a:t>Cameras </a:t>
            </a:r>
            <a:r>
              <a:rPr lang="en-US" sz="2300"/>
              <a:t>(general) *</a:t>
            </a:r>
          </a:p>
          <a:p>
            <a:endParaRPr lang="en-US" sz="3100"/>
          </a:p>
          <a:p>
            <a:r>
              <a:rPr lang="en-US" sz="3100"/>
              <a:t>Additional server for remote users *</a:t>
            </a:r>
          </a:p>
          <a:p>
            <a:endParaRPr lang="en-US"/>
          </a:p>
        </p:txBody>
      </p:sp>
      <p:pic>
        <p:nvPicPr>
          <p:cNvPr id="4" name="Picture 3" descr="GPIB-Ethernet-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932" y="3708400"/>
            <a:ext cx="1560017" cy="1249680"/>
          </a:xfrm>
          <a:prstGeom prst="rect">
            <a:avLst/>
          </a:prstGeom>
        </p:spPr>
      </p:pic>
      <p:pic>
        <p:nvPicPr>
          <p:cNvPr id="6" name="Picture 5" descr="sensorProbe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190" y="5041899"/>
            <a:ext cx="2720340" cy="606247"/>
          </a:xfrm>
          <a:prstGeom prst="rect">
            <a:avLst/>
          </a:prstGeom>
        </p:spPr>
      </p:pic>
      <p:pic>
        <p:nvPicPr>
          <p:cNvPr id="7" name="Picture 6" descr="41502008417113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320" y="2021375"/>
            <a:ext cx="3196590" cy="1669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2412" y="6342952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* not finalized</a:t>
            </a:r>
          </a:p>
        </p:txBody>
      </p:sp>
    </p:spTree>
    <p:extLst>
      <p:ext uri="{BB962C8B-B14F-4D97-AF65-F5344CB8AC3E}">
        <p14:creationId xmlns:p14="http://schemas.microsoft.com/office/powerpoint/2010/main" val="388443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600" y="124080"/>
            <a:ext cx="5337499" cy="1143000"/>
          </a:xfrm>
        </p:spPr>
        <p:txBody>
          <a:bodyPr>
            <a:normAutofit/>
          </a:bodyPr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53720"/>
            <a:ext cx="8173255" cy="5280000"/>
          </a:xfrm>
        </p:spPr>
        <p:txBody>
          <a:bodyPr>
            <a:noAutofit/>
          </a:bodyPr>
          <a:lstStyle/>
          <a:p>
            <a:r>
              <a:rPr lang="en-US" sz="2000"/>
              <a:t>Hall-B Team:</a:t>
            </a:r>
          </a:p>
          <a:p>
            <a:pPr lvl="1"/>
            <a:r>
              <a:rPr lang="en-US" sz="1600"/>
              <a:t>Glasgow &amp; JLab:  </a:t>
            </a:r>
            <a:r>
              <a:rPr lang="en-US" sz="1400"/>
              <a:t>N. Baltzell,  K. Livingston, B. McKinnon, W. Moore</a:t>
            </a:r>
          </a:p>
          <a:p>
            <a:pPr lvl="1"/>
            <a:r>
              <a:rPr lang="en-US" sz="1600"/>
              <a:t>Biweekly meetings:  </a:t>
            </a:r>
            <a:r>
              <a:rPr lang="en-US" sz="1400"/>
              <a:t>8:30 on Fridays in L210A</a:t>
            </a:r>
          </a:p>
          <a:p>
            <a:pPr lvl="1"/>
            <a:r>
              <a:rPr lang="en-US" sz="1600"/>
              <a:t>Wiki: </a:t>
            </a:r>
            <a:r>
              <a:rPr lang="en-US" sz="1400">
                <a:hlinkClick r:id="rId2"/>
              </a:rPr>
              <a:t>https://clasweb.jlab.org/wiki/index.php/CLAS12_Slow_Controls</a:t>
            </a:r>
            <a:endParaRPr lang="en-US" sz="1400"/>
          </a:p>
          <a:p>
            <a:pPr lvl="2"/>
            <a:r>
              <a:rPr lang="en-US" sz="1200"/>
              <a:t>With meeting agendas and minutes, Gantt chart, subsystem specs, improving documentation</a:t>
            </a:r>
            <a:endParaRPr lang="en-US" sz="1000">
              <a:solidFill>
                <a:schemeClr val="tx2"/>
              </a:solidFill>
            </a:endParaRPr>
          </a:p>
          <a:p>
            <a:pPr lvl="1"/>
            <a:r>
              <a:rPr lang="en-US" sz="1600"/>
              <a:t>First goal:  KPP, full baseline support by summer’s end</a:t>
            </a:r>
            <a:endParaRPr lang="en-US" sz="2000"/>
          </a:p>
          <a:p>
            <a:pPr lvl="1"/>
            <a:r>
              <a:rPr lang="en-US" sz="1600"/>
              <a:t>Essential Groups Involved:</a:t>
            </a:r>
          </a:p>
          <a:p>
            <a:pPr lvl="2"/>
            <a:r>
              <a:rPr lang="en-US" sz="1400" i="1"/>
              <a:t>Detector Support Group (Torus/Solenoid/Cryo/Gas)</a:t>
            </a:r>
          </a:p>
          <a:p>
            <a:pPr lvl="2"/>
            <a:r>
              <a:rPr lang="en-US" sz="1400" i="1"/>
              <a:t>S. Boyarinov  (DAQ)</a:t>
            </a:r>
            <a:endParaRPr lang="en-US" sz="1800" i="1"/>
          </a:p>
          <a:p>
            <a:r>
              <a:rPr lang="en-US" sz="2000"/>
              <a:t>Framework:</a:t>
            </a:r>
          </a:p>
          <a:p>
            <a:pPr lvl="1"/>
            <a:r>
              <a:rPr lang="en-US" sz="1600"/>
              <a:t>UI:   java-based CS-Studio</a:t>
            </a:r>
          </a:p>
          <a:p>
            <a:pPr lvl="1"/>
            <a:r>
              <a:rPr lang="en-US" sz="1600"/>
              <a:t>OS:   RHEL7</a:t>
            </a:r>
          </a:p>
          <a:p>
            <a:pPr lvl="1"/>
            <a:r>
              <a:rPr lang="en-US" sz="1600"/>
              <a:t>EPICS:   R3.14.12.5</a:t>
            </a:r>
            <a:endParaRPr lang="en-US" sz="2000"/>
          </a:p>
          <a:p>
            <a:pPr lvl="1"/>
            <a:r>
              <a:rPr lang="en-US" sz="1600"/>
              <a:t>Lots of sharing with Hall-D</a:t>
            </a:r>
          </a:p>
          <a:p>
            <a:pPr lvl="1"/>
            <a:r>
              <a:rPr lang="en-US" sz="1600"/>
              <a:t>BEAST alarm handler inside CS-Studio</a:t>
            </a:r>
          </a:p>
          <a:p>
            <a:pPr lvl="1"/>
            <a:r>
              <a:rPr lang="en-US" sz="1600"/>
              <a:t>JLab Mya EPICS archiver</a:t>
            </a:r>
            <a:endParaRPr lang="en-US" sz="2000"/>
          </a:p>
          <a:p>
            <a:pPr lvl="1"/>
            <a:r>
              <a:rPr lang="en-US" sz="1600"/>
              <a:t>Porting &amp; improving/replacing CLAS6 software</a:t>
            </a:r>
          </a:p>
          <a:p>
            <a:pPr lvl="1"/>
            <a:r>
              <a:rPr lang="en-US" sz="1600"/>
              <a:t>Upgrading hardware where necessary/possible</a:t>
            </a:r>
          </a:p>
          <a:p>
            <a:pPr lvl="1"/>
            <a:endParaRPr lang="en-US" sz="1600"/>
          </a:p>
          <a:p>
            <a:pPr lvl="1"/>
            <a:endParaRPr lang="en-US" sz="160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944260" y="31363"/>
            <a:ext cx="3414087" cy="1512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260393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9773" y="1526482"/>
            <a:ext cx="6710727" cy="4829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Detector specific GUIs developed and in use</a:t>
            </a:r>
          </a:p>
          <a:p>
            <a:r>
              <a:rPr lang="en-US" sz="2000"/>
              <a:t>Hierarchical system with navigable tree view</a:t>
            </a:r>
          </a:p>
          <a:p>
            <a:r>
              <a:rPr lang="en-US" sz="2000"/>
              <a:t>Alarm system tested and to be deployed spring 2016</a:t>
            </a:r>
          </a:p>
          <a:p>
            <a:r>
              <a:rPr lang="en-US" sz="2000"/>
              <a:t>Gas/Torus/Solenoid/Cryo EPICS interface in progress </a:t>
            </a:r>
          </a:p>
          <a:p>
            <a:r>
              <a:rPr lang="en-US" sz="2000"/>
              <a:t>DAQ-Integration developed with HPS</a:t>
            </a:r>
          </a:p>
          <a:p>
            <a:r>
              <a:rPr lang="en-US" sz="2000"/>
              <a:t>Moller counters refurbished</a:t>
            </a:r>
          </a:p>
          <a:p>
            <a:r>
              <a:rPr lang="en-US" sz="2000"/>
              <a:t>Hardware Purchases Ongoing</a:t>
            </a:r>
          </a:p>
          <a:p>
            <a:r>
              <a:rPr lang="en-US" sz="2000"/>
              <a:t>FTC controls</a:t>
            </a:r>
          </a:p>
        </p:txBody>
      </p:sp>
    </p:spTree>
    <p:extLst>
      <p:ext uri="{BB962C8B-B14F-4D97-AF65-F5344CB8AC3E}">
        <p14:creationId xmlns:p14="http://schemas.microsoft.com/office/powerpoint/2010/main" val="397878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398"/>
            <a:ext cx="8086661" cy="1014695"/>
          </a:xfrm>
        </p:spPr>
        <p:txBody>
          <a:bodyPr/>
          <a:lstStyle/>
          <a:p>
            <a:r>
              <a:rPr lang="en-US"/>
              <a:t>Detector HV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5638" y="1199253"/>
            <a:ext cx="4143002" cy="786566"/>
          </a:xfrm>
        </p:spPr>
        <p:txBody>
          <a:bodyPr>
            <a:normAutofit fontScale="55000" lnSpcReduction="20000"/>
          </a:bodyPr>
          <a:lstStyle/>
          <a:p>
            <a:r>
              <a:rPr lang="en-US"/>
              <a:t>Geographic screens for HV</a:t>
            </a:r>
          </a:p>
          <a:p>
            <a:pPr lvl="1"/>
            <a:r>
              <a:rPr lang="en-US"/>
              <a:t>shows status via color</a:t>
            </a:r>
          </a:p>
          <a:p>
            <a:pPr lvl="2"/>
            <a:r>
              <a:rPr lang="en-US"/>
              <a:t>trip/on/off/ramping/comms</a:t>
            </a:r>
          </a:p>
        </p:txBody>
      </p:sp>
      <p:pic>
        <p:nvPicPr>
          <p:cNvPr id="8" name="Picture 7" descr="Screen Shot 2016-02-17 at 11.56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697" y="1493519"/>
            <a:ext cx="4587190" cy="458216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2589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398"/>
            <a:ext cx="8086661" cy="1014695"/>
          </a:xfrm>
        </p:spPr>
        <p:txBody>
          <a:bodyPr/>
          <a:lstStyle/>
          <a:p>
            <a:r>
              <a:rPr lang="en-US"/>
              <a:t>Detector HV</a:t>
            </a:r>
          </a:p>
        </p:txBody>
      </p:sp>
      <p:pic>
        <p:nvPicPr>
          <p:cNvPr id="4" name="Picture 3" descr="Screen Shot 2016-02-17 at 11.56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697" y="1493519"/>
            <a:ext cx="4587190" cy="4582161"/>
          </a:xfrm>
          <a:prstGeom prst="rect">
            <a:avLst/>
          </a:prstGeom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5638" y="1199253"/>
            <a:ext cx="4143002" cy="1248384"/>
          </a:xfrm>
        </p:spPr>
        <p:txBody>
          <a:bodyPr>
            <a:normAutofit fontScale="55000" lnSpcReduction="20000"/>
          </a:bodyPr>
          <a:lstStyle/>
          <a:p>
            <a:r>
              <a:rPr lang="en-US"/>
              <a:t>Geographic screens for HV</a:t>
            </a:r>
          </a:p>
          <a:p>
            <a:pPr lvl="1"/>
            <a:r>
              <a:rPr lang="en-US"/>
              <a:t>shows status via color</a:t>
            </a:r>
          </a:p>
          <a:p>
            <a:pPr lvl="2"/>
            <a:r>
              <a:rPr lang="en-US"/>
              <a:t>trip/on/off/ramping/comms</a:t>
            </a:r>
          </a:p>
          <a:p>
            <a:r>
              <a:rPr lang="en-US"/>
              <a:t>Provides acces to</a:t>
            </a:r>
          </a:p>
          <a:p>
            <a:pPr lvl="1"/>
            <a:r>
              <a:rPr lang="en-US"/>
              <a:t>global/group/individual controls</a:t>
            </a:r>
          </a:p>
        </p:txBody>
      </p:sp>
      <p:pic>
        <p:nvPicPr>
          <p:cNvPr id="8" name="Picture 7" descr="Screen Shot 2016-02-23 at 8.51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70" y="4997791"/>
            <a:ext cx="1267247" cy="2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97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398"/>
            <a:ext cx="8086661" cy="1014695"/>
          </a:xfrm>
        </p:spPr>
        <p:txBody>
          <a:bodyPr/>
          <a:lstStyle/>
          <a:p>
            <a:r>
              <a:rPr lang="en-US"/>
              <a:t>Detector HV</a:t>
            </a:r>
          </a:p>
        </p:txBody>
      </p:sp>
      <p:pic>
        <p:nvPicPr>
          <p:cNvPr id="4" name="Picture 3" descr="Screen Shot 2016-02-17 at 11.56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697" y="1493519"/>
            <a:ext cx="4587190" cy="4582161"/>
          </a:xfrm>
          <a:prstGeom prst="rect">
            <a:avLst/>
          </a:prstGeom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5638" y="1199252"/>
            <a:ext cx="4143002" cy="1346521"/>
          </a:xfrm>
        </p:spPr>
        <p:txBody>
          <a:bodyPr>
            <a:normAutofit fontScale="55000" lnSpcReduction="20000"/>
          </a:bodyPr>
          <a:lstStyle/>
          <a:p>
            <a:r>
              <a:rPr lang="en-US"/>
              <a:t>Geographic screens for HV</a:t>
            </a:r>
          </a:p>
          <a:p>
            <a:pPr lvl="1"/>
            <a:r>
              <a:rPr lang="en-US"/>
              <a:t>shows status via color</a:t>
            </a:r>
          </a:p>
          <a:p>
            <a:pPr lvl="2"/>
            <a:r>
              <a:rPr lang="en-US"/>
              <a:t>trip/on/off/ramping/comms</a:t>
            </a:r>
          </a:p>
          <a:p>
            <a:r>
              <a:rPr lang="en-US"/>
              <a:t>Provides acces to</a:t>
            </a:r>
          </a:p>
          <a:p>
            <a:pPr lvl="1"/>
            <a:r>
              <a:rPr lang="en-US"/>
              <a:t>global/group/individual controls</a:t>
            </a:r>
          </a:p>
        </p:txBody>
      </p:sp>
      <p:pic>
        <p:nvPicPr>
          <p:cNvPr id="8" name="Picture 7" descr="Screen Shot 2016-02-23 at 8.51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70" y="4997791"/>
            <a:ext cx="1267247" cy="294411"/>
          </a:xfrm>
          <a:prstGeom prst="rect">
            <a:avLst/>
          </a:prstGeom>
        </p:spPr>
      </p:pic>
      <p:pic>
        <p:nvPicPr>
          <p:cNvPr id="9" name="Picture 8" descr="Screen Shot 2016-02-23 at 8.32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55" y="2758983"/>
            <a:ext cx="5218700" cy="490868"/>
          </a:xfrm>
          <a:prstGeom prst="rect">
            <a:avLst/>
          </a:prstGeom>
          <a:effectLst>
            <a:glow rad="101600">
              <a:schemeClr val="tx2">
                <a:lumMod val="20000"/>
                <a:lumOff val="80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29278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398"/>
            <a:ext cx="8086661" cy="1014695"/>
          </a:xfrm>
        </p:spPr>
        <p:txBody>
          <a:bodyPr/>
          <a:lstStyle/>
          <a:p>
            <a:r>
              <a:rPr lang="en-US"/>
              <a:t>Detector HV</a:t>
            </a:r>
          </a:p>
        </p:txBody>
      </p:sp>
      <p:pic>
        <p:nvPicPr>
          <p:cNvPr id="4" name="Picture 3" descr="Screen Shot 2016-02-17 at 11.56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697" y="1493519"/>
            <a:ext cx="4587190" cy="4582161"/>
          </a:xfrm>
          <a:prstGeom prst="rect">
            <a:avLst/>
          </a:prstGeom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5638" y="1199252"/>
            <a:ext cx="4143002" cy="1606293"/>
          </a:xfrm>
        </p:spPr>
        <p:txBody>
          <a:bodyPr>
            <a:normAutofit fontScale="55000" lnSpcReduction="20000"/>
          </a:bodyPr>
          <a:lstStyle/>
          <a:p>
            <a:r>
              <a:rPr lang="en-US"/>
              <a:t>Geographic screens for HV</a:t>
            </a:r>
          </a:p>
          <a:p>
            <a:pPr lvl="1"/>
            <a:r>
              <a:rPr lang="en-US"/>
              <a:t>shows status via color</a:t>
            </a:r>
          </a:p>
          <a:p>
            <a:pPr lvl="2"/>
            <a:r>
              <a:rPr lang="en-US"/>
              <a:t>trip/on/off/ramping/comms</a:t>
            </a:r>
          </a:p>
          <a:p>
            <a:r>
              <a:rPr lang="en-US"/>
              <a:t>Provides acces to</a:t>
            </a:r>
          </a:p>
          <a:p>
            <a:pPr lvl="1"/>
            <a:r>
              <a:rPr lang="en-US"/>
              <a:t>global/group/individual controls</a:t>
            </a:r>
          </a:p>
          <a:p>
            <a:pPr lvl="1"/>
            <a:r>
              <a:rPr lang="en-US"/>
              <a:t>save/restore</a:t>
            </a:r>
          </a:p>
        </p:txBody>
      </p:sp>
      <p:pic>
        <p:nvPicPr>
          <p:cNvPr id="6" name="Picture 5" descr="Screen Shot 2016-02-23 at 8.51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33" y="1648730"/>
            <a:ext cx="683776" cy="204697"/>
          </a:xfrm>
          <a:prstGeom prst="rect">
            <a:avLst/>
          </a:prstGeom>
        </p:spPr>
      </p:pic>
      <p:pic>
        <p:nvPicPr>
          <p:cNvPr id="8" name="Picture 7" descr="Screen Shot 2016-02-23 at 8.51.0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70" y="4997791"/>
            <a:ext cx="1267247" cy="294411"/>
          </a:xfrm>
          <a:prstGeom prst="rect">
            <a:avLst/>
          </a:prstGeom>
        </p:spPr>
      </p:pic>
      <p:pic>
        <p:nvPicPr>
          <p:cNvPr id="9" name="Picture 8" descr="Screen Shot 2016-02-23 at 8.32.0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55" y="2758983"/>
            <a:ext cx="5218700" cy="490868"/>
          </a:xfrm>
          <a:prstGeom prst="rect">
            <a:avLst/>
          </a:prstGeom>
          <a:effectLst>
            <a:glow rad="101600">
              <a:schemeClr val="tx2">
                <a:lumMod val="20000"/>
                <a:lumOff val="80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52248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398"/>
            <a:ext cx="8086661" cy="1014695"/>
          </a:xfrm>
        </p:spPr>
        <p:txBody>
          <a:bodyPr/>
          <a:lstStyle/>
          <a:p>
            <a:r>
              <a:rPr lang="en-US"/>
              <a:t>Detector HV</a:t>
            </a:r>
          </a:p>
        </p:txBody>
      </p:sp>
      <p:pic>
        <p:nvPicPr>
          <p:cNvPr id="4" name="Picture 3" descr="Screen Shot 2016-02-17 at 11.56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697" y="1493519"/>
            <a:ext cx="4587190" cy="4582161"/>
          </a:xfrm>
          <a:prstGeom prst="rect">
            <a:avLst/>
          </a:prstGeom>
          <a:effectLst/>
        </p:spPr>
      </p:pic>
      <p:pic>
        <p:nvPicPr>
          <p:cNvPr id="5" name="Picture 4" descr="Screen Shot 2016-02-22 at 17.34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18" y="3462233"/>
            <a:ext cx="4143002" cy="2613447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5638" y="1199252"/>
            <a:ext cx="4143002" cy="2262982"/>
          </a:xfrm>
        </p:spPr>
        <p:txBody>
          <a:bodyPr>
            <a:normAutofit fontScale="55000" lnSpcReduction="20000"/>
          </a:bodyPr>
          <a:lstStyle/>
          <a:p>
            <a:r>
              <a:rPr lang="en-US"/>
              <a:t>Geographic screens for HV</a:t>
            </a:r>
          </a:p>
          <a:p>
            <a:pPr lvl="1"/>
            <a:r>
              <a:rPr lang="en-US"/>
              <a:t>shows status via color</a:t>
            </a:r>
          </a:p>
          <a:p>
            <a:pPr lvl="2"/>
            <a:r>
              <a:rPr lang="en-US"/>
              <a:t>trip/on/off/ramping/comms</a:t>
            </a:r>
          </a:p>
          <a:p>
            <a:r>
              <a:rPr lang="en-US"/>
              <a:t>Provides acces to</a:t>
            </a:r>
          </a:p>
          <a:p>
            <a:pPr lvl="1"/>
            <a:r>
              <a:rPr lang="en-US"/>
              <a:t>global/group/individual controls</a:t>
            </a:r>
          </a:p>
          <a:p>
            <a:pPr lvl="1"/>
            <a:r>
              <a:rPr lang="en-US"/>
              <a:t>save/restore</a:t>
            </a:r>
          </a:p>
          <a:p>
            <a:r>
              <a:rPr lang="en-US"/>
              <a:t>ECAL,PCAL,FTOF,CTOF,HTCC</a:t>
            </a:r>
          </a:p>
          <a:p>
            <a:pPr lvl="1"/>
            <a:r>
              <a:rPr lang="en-US"/>
              <a:t>Coming soon:  DC, LTCC</a:t>
            </a:r>
          </a:p>
          <a:p>
            <a:endParaRPr lang="en-US"/>
          </a:p>
        </p:txBody>
      </p:sp>
      <p:pic>
        <p:nvPicPr>
          <p:cNvPr id="8" name="Picture 7" descr="Screen Shot 2016-02-23 at 8.51.1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33" y="1648730"/>
            <a:ext cx="683776" cy="204697"/>
          </a:xfrm>
          <a:prstGeom prst="rect">
            <a:avLst/>
          </a:prstGeom>
        </p:spPr>
      </p:pic>
      <p:pic>
        <p:nvPicPr>
          <p:cNvPr id="9" name="Picture 8" descr="Screen Shot 2016-02-23 at 8.51.0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70" y="4997791"/>
            <a:ext cx="1267247" cy="294411"/>
          </a:xfrm>
          <a:prstGeom prst="rect">
            <a:avLst/>
          </a:prstGeom>
        </p:spPr>
      </p:pic>
      <p:pic>
        <p:nvPicPr>
          <p:cNvPr id="10" name="Picture 9" descr="Screen Shot 2016-02-23 at 8.32.0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855" y="2758983"/>
            <a:ext cx="5218700" cy="490868"/>
          </a:xfrm>
          <a:prstGeom prst="rect">
            <a:avLst/>
          </a:prstGeom>
          <a:effectLst>
            <a:glow rad="101600">
              <a:schemeClr val="tx2">
                <a:lumMod val="20000"/>
                <a:lumOff val="80000"/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9607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96240" y="1000366"/>
            <a:ext cx="8524240" cy="5715394"/>
            <a:chOff x="203200" y="797302"/>
            <a:chExt cx="7945120" cy="5687805"/>
          </a:xfrm>
        </p:grpSpPr>
        <p:pic>
          <p:nvPicPr>
            <p:cNvPr id="4" name="Picture 3" descr="alar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0" y="797302"/>
              <a:ext cx="7945120" cy="5687805"/>
            </a:xfrm>
            <a:prstGeom prst="rect">
              <a:avLst/>
            </a:prstGeom>
          </p:spPr>
        </p:pic>
        <p:pic>
          <p:nvPicPr>
            <p:cNvPr id="6" name="Picture 5" descr="Screen Shot 2016-02-22 at 15.51.26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9" b="-443"/>
            <a:stretch/>
          </p:blipFill>
          <p:spPr>
            <a:xfrm>
              <a:off x="2174240" y="1356360"/>
              <a:ext cx="5974080" cy="74676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848540" y="230925"/>
            <a:ext cx="3507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/>
              <a:t>Alarm Handler</a:t>
            </a:r>
          </a:p>
        </p:txBody>
      </p:sp>
    </p:spTree>
    <p:extLst>
      <p:ext uri="{BB962C8B-B14F-4D97-AF65-F5344CB8AC3E}">
        <p14:creationId xmlns:p14="http://schemas.microsoft.com/office/powerpoint/2010/main" val="252292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2159</TotalTime>
  <Words>822</Words>
  <Application>Microsoft Macintosh PowerPoint</Application>
  <PresentationFormat>On-screen Show (4:3)</PresentationFormat>
  <Paragraphs>150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Hall-B Slow Controls </vt:lpstr>
      <vt:lpstr>Overview</vt:lpstr>
      <vt:lpstr>Overview</vt:lpstr>
      <vt:lpstr>Detector HV</vt:lpstr>
      <vt:lpstr>Detector HV</vt:lpstr>
      <vt:lpstr>Detector HV</vt:lpstr>
      <vt:lpstr>Detector HV</vt:lpstr>
      <vt:lpstr>Detector HV</vt:lpstr>
      <vt:lpstr>PowerPoint Presentation</vt:lpstr>
      <vt:lpstr>Hierarchical Tree View</vt:lpstr>
      <vt:lpstr>Detector Overview Screens  </vt:lpstr>
      <vt:lpstr>Detector Overview Screens  </vt:lpstr>
      <vt:lpstr>Detector Overview Screens  </vt:lpstr>
      <vt:lpstr>PowerPoint Presentation</vt:lpstr>
      <vt:lpstr>Torus, Solenoid</vt:lpstr>
      <vt:lpstr>Summary / Outlook</vt:lpstr>
      <vt:lpstr>Upgrade Purchases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</dc:creator>
  <cp:lastModifiedBy>Nathan</cp:lastModifiedBy>
  <cp:revision>315</cp:revision>
  <dcterms:created xsi:type="dcterms:W3CDTF">2016-02-17T14:14:05Z</dcterms:created>
  <dcterms:modified xsi:type="dcterms:W3CDTF">2016-02-23T17:10:49Z</dcterms:modified>
</cp:coreProperties>
</file>