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3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56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5.xml" ContentType="application/vnd.openxmlformats-officedocument.presentationml.notesSlide+xml"/>
  <Override PartName="/ppt/slideLayouts/slideLayout5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41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notesSlides/notesSlide27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Layouts/slideLayout38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Layouts/slideLayout5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Default Extension="xml" ContentType="application/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5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48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39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84" r:id="rId1"/>
    <p:sldMasterId id="2147483696" r:id="rId2"/>
    <p:sldMasterId id="2147483648" r:id="rId3"/>
    <p:sldMasterId id="2147483660" r:id="rId4"/>
    <p:sldMasterId id="2147483672" r:id="rId5"/>
  </p:sldMasterIdLst>
  <p:notesMasterIdLst>
    <p:notesMasterId r:id="rId57"/>
  </p:notesMasterIdLst>
  <p:sldIdLst>
    <p:sldId id="273" r:id="rId6"/>
    <p:sldId id="432" r:id="rId7"/>
    <p:sldId id="278" r:id="rId8"/>
    <p:sldId id="258" r:id="rId9"/>
    <p:sldId id="272" r:id="rId10"/>
    <p:sldId id="295" r:id="rId11"/>
    <p:sldId id="294" r:id="rId12"/>
    <p:sldId id="296" r:id="rId13"/>
    <p:sldId id="297" r:id="rId14"/>
    <p:sldId id="298" r:id="rId15"/>
    <p:sldId id="429" r:id="rId16"/>
    <p:sldId id="431" r:id="rId17"/>
    <p:sldId id="430" r:id="rId18"/>
    <p:sldId id="307" r:id="rId19"/>
    <p:sldId id="312" r:id="rId20"/>
    <p:sldId id="340" r:id="rId21"/>
    <p:sldId id="274" r:id="rId22"/>
    <p:sldId id="279" r:id="rId23"/>
    <p:sldId id="280" r:id="rId24"/>
    <p:sldId id="305" r:id="rId25"/>
    <p:sldId id="284" r:id="rId26"/>
    <p:sldId id="283" r:id="rId27"/>
    <p:sldId id="437" r:id="rId28"/>
    <p:sldId id="438" r:id="rId29"/>
    <p:sldId id="440" r:id="rId30"/>
    <p:sldId id="439" r:id="rId31"/>
    <p:sldId id="441" r:id="rId32"/>
    <p:sldId id="442" r:id="rId33"/>
    <p:sldId id="281" r:id="rId34"/>
    <p:sldId id="433" r:id="rId35"/>
    <p:sldId id="434" r:id="rId36"/>
    <p:sldId id="435" r:id="rId37"/>
    <p:sldId id="436" r:id="rId38"/>
    <p:sldId id="446" r:id="rId39"/>
    <p:sldId id="444" r:id="rId40"/>
    <p:sldId id="445" r:id="rId41"/>
    <p:sldId id="277" r:id="rId42"/>
    <p:sldId id="286" r:id="rId43"/>
    <p:sldId id="285" r:id="rId44"/>
    <p:sldId id="443" r:id="rId45"/>
    <p:sldId id="287" r:id="rId46"/>
    <p:sldId id="288" r:id="rId47"/>
    <p:sldId id="289" r:id="rId48"/>
    <p:sldId id="291" r:id="rId49"/>
    <p:sldId id="322" r:id="rId50"/>
    <p:sldId id="299" r:id="rId51"/>
    <p:sldId id="292" r:id="rId52"/>
    <p:sldId id="301" r:id="rId53"/>
    <p:sldId id="290" r:id="rId54"/>
    <p:sldId id="293" r:id="rId55"/>
    <p:sldId id="261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C33CC"/>
    <a:srgbClr val="FF00FF"/>
    <a:srgbClr val="9800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15474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viewProps" Target="viewProps.xml"/><Relationship Id="rId39" Type="http://schemas.openxmlformats.org/officeDocument/2006/relationships/slide" Target="slides/slide34.xml"/><Relationship Id="rId7" Type="http://schemas.openxmlformats.org/officeDocument/2006/relationships/slide" Target="slides/slide2.xml"/><Relationship Id="rId43" Type="http://schemas.openxmlformats.org/officeDocument/2006/relationships/slide" Target="slides/slide38.xml"/><Relationship Id="rId25" Type="http://schemas.openxmlformats.org/officeDocument/2006/relationships/slide" Target="slides/slide20.xml"/><Relationship Id="rId10" Type="http://schemas.openxmlformats.org/officeDocument/2006/relationships/slide" Target="slides/slide5.xml"/><Relationship Id="rId50" Type="http://schemas.openxmlformats.org/officeDocument/2006/relationships/slide" Target="slides/slide45.xml"/><Relationship Id="rId17" Type="http://schemas.openxmlformats.org/officeDocument/2006/relationships/slide" Target="slides/slide12.xml"/><Relationship Id="rId9" Type="http://schemas.openxmlformats.org/officeDocument/2006/relationships/slide" Target="slides/slide4.xml"/><Relationship Id="rId18" Type="http://schemas.openxmlformats.org/officeDocument/2006/relationships/slide" Target="slides/slide13.xml"/><Relationship Id="rId27" Type="http://schemas.openxmlformats.org/officeDocument/2006/relationships/slide" Target="slides/slide22.xml"/><Relationship Id="rId14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3.xml"/><Relationship Id="rId45" Type="http://schemas.openxmlformats.org/officeDocument/2006/relationships/slide" Target="slides/slide40.xml"/><Relationship Id="rId58" Type="http://schemas.openxmlformats.org/officeDocument/2006/relationships/printerSettings" Target="printerSettings/printerSettings1.bin"/><Relationship Id="rId42" Type="http://schemas.openxmlformats.org/officeDocument/2006/relationships/slide" Target="slides/slide37.xml"/><Relationship Id="rId6" Type="http://schemas.openxmlformats.org/officeDocument/2006/relationships/slide" Target="slides/slide1.xml"/><Relationship Id="rId49" Type="http://schemas.openxmlformats.org/officeDocument/2006/relationships/slide" Target="slides/slide44.xml"/><Relationship Id="rId44" Type="http://schemas.openxmlformats.org/officeDocument/2006/relationships/slide" Target="slides/slide39.xml"/><Relationship Id="rId19" Type="http://schemas.openxmlformats.org/officeDocument/2006/relationships/slide" Target="slides/slide1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35" Type="http://schemas.openxmlformats.org/officeDocument/2006/relationships/slide" Target="slides/slide30.xml"/><Relationship Id="rId51" Type="http://schemas.openxmlformats.org/officeDocument/2006/relationships/slide" Target="slides/slide46.xml"/><Relationship Id="rId55" Type="http://schemas.openxmlformats.org/officeDocument/2006/relationships/slide" Target="slides/slide50.xml"/><Relationship Id="rId31" Type="http://schemas.openxmlformats.org/officeDocument/2006/relationships/slide" Target="slides/slide26.xml"/><Relationship Id="rId34" Type="http://schemas.openxmlformats.org/officeDocument/2006/relationships/slide" Target="slides/slide29.xml"/><Relationship Id="rId40" Type="http://schemas.openxmlformats.org/officeDocument/2006/relationships/slide" Target="slides/slide35.xml"/><Relationship Id="rId62" Type="http://schemas.openxmlformats.org/officeDocument/2006/relationships/tableStyles" Target="tableStyles.xml"/><Relationship Id="rId36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9.xml"/><Relationship Id="rId47" Type="http://schemas.openxmlformats.org/officeDocument/2006/relationships/slide" Target="slides/slide42.xml"/><Relationship Id="rId56" Type="http://schemas.openxmlformats.org/officeDocument/2006/relationships/slide" Target="slides/slide51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2" Type="http://schemas.openxmlformats.org/officeDocument/2006/relationships/slide" Target="slides/slide47.xml"/><Relationship Id="rId54" Type="http://schemas.openxmlformats.org/officeDocument/2006/relationships/slide" Target="slides/slide49.xml"/><Relationship Id="rId12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3" Type="http://schemas.openxmlformats.org/officeDocument/2006/relationships/slide" Target="slides/slide18.xml"/><Relationship Id="rId61" Type="http://schemas.openxmlformats.org/officeDocument/2006/relationships/theme" Target="theme/theme1.xml"/><Relationship Id="rId53" Type="http://schemas.openxmlformats.org/officeDocument/2006/relationships/slide" Target="slides/slide48.xml"/><Relationship Id="rId26" Type="http://schemas.openxmlformats.org/officeDocument/2006/relationships/slide" Target="slides/slide21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33" Type="http://schemas.openxmlformats.org/officeDocument/2006/relationships/slide" Target="slides/slide28.xml"/><Relationship Id="rId41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2" Type="http://schemas.openxmlformats.org/officeDocument/2006/relationships/slide" Target="slides/slide17.xml"/><Relationship Id="rId21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Mahzad:Research:DC:Experiment2:Excel%20Data:Yellow:yellow_run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LGNb2\LGNb2_Befo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autoTitleDeleted val="1"/>
    <c:plotArea>
      <c:layout>
        <c:manualLayout>
          <c:layoutTarget val="inner"/>
          <c:xMode val="edge"/>
          <c:yMode val="edge"/>
          <c:x val="0.131262033401677"/>
          <c:y val="0.045560739281636"/>
          <c:w val="0.744997324512585"/>
          <c:h val="0.78500022352634"/>
        </c:manualLayout>
      </c:layout>
      <c:scatterChart>
        <c:scatterStyle val="lineMarker"/>
        <c:ser>
          <c:idx val="0"/>
          <c:order val="0"/>
          <c:tx>
            <c:v>50mm</c:v>
          </c:tx>
          <c:spPr>
            <a:ln w="47625">
              <a:noFill/>
            </a:ln>
          </c:spPr>
          <c:marker>
            <c:symbol val="triang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'Pivot Table_Yellow_50mm_1'!$A$6:$A$13</c:f>
              <c:numCache>
                <c:formatCode>General</c:formatCode>
                <c:ptCount val="8"/>
                <c:pt idx="0">
                  <c:v>130.0</c:v>
                </c:pt>
                <c:pt idx="1">
                  <c:v>140.0</c:v>
                </c:pt>
                <c:pt idx="2">
                  <c:v>145.0</c:v>
                </c:pt>
                <c:pt idx="3">
                  <c:v>150.0</c:v>
                </c:pt>
                <c:pt idx="4">
                  <c:v>155.0</c:v>
                </c:pt>
                <c:pt idx="5">
                  <c:v>160.0</c:v>
                </c:pt>
                <c:pt idx="6">
                  <c:v>165.0</c:v>
                </c:pt>
                <c:pt idx="7">
                  <c:v>170.0</c:v>
                </c:pt>
              </c:numCache>
            </c:numRef>
          </c:xVal>
          <c:yVal>
            <c:numRef>
              <c:f>'Pivot Table_Yellow_50mm_1'!$B$6:$B$13</c:f>
              <c:numCache>
                <c:formatCode>General</c:formatCode>
                <c:ptCount val="8"/>
                <c:pt idx="0">
                  <c:v>12.83129999999998</c:v>
                </c:pt>
                <c:pt idx="1">
                  <c:v>34.15515692307657</c:v>
                </c:pt>
                <c:pt idx="2">
                  <c:v>60.6167773584902</c:v>
                </c:pt>
                <c:pt idx="3">
                  <c:v>157.3374864864835</c:v>
                </c:pt>
                <c:pt idx="4">
                  <c:v>161.0348181818161</c:v>
                </c:pt>
                <c:pt idx="5">
                  <c:v>362.6544444444411</c:v>
                </c:pt>
                <c:pt idx="6">
                  <c:v>605.758888888884</c:v>
                </c:pt>
                <c:pt idx="7">
                  <c:v>976.6128571428484</c:v>
                </c:pt>
              </c:numCache>
            </c:numRef>
          </c:yVal>
        </c:ser>
        <c:ser>
          <c:idx val="1"/>
          <c:order val="1"/>
          <c:tx>
            <c:v>50mm fit</c:v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'Pivot Table_Yellow_50mm_1'!$A$6:$A$13</c:f>
              <c:numCache>
                <c:formatCode>General</c:formatCode>
                <c:ptCount val="8"/>
                <c:pt idx="0">
                  <c:v>130.0</c:v>
                </c:pt>
                <c:pt idx="1">
                  <c:v>140.0</c:v>
                </c:pt>
                <c:pt idx="2">
                  <c:v>145.0</c:v>
                </c:pt>
                <c:pt idx="3">
                  <c:v>150.0</c:v>
                </c:pt>
                <c:pt idx="4">
                  <c:v>155.0</c:v>
                </c:pt>
                <c:pt idx="5">
                  <c:v>160.0</c:v>
                </c:pt>
                <c:pt idx="6">
                  <c:v>165.0</c:v>
                </c:pt>
                <c:pt idx="7">
                  <c:v>170.0</c:v>
                </c:pt>
              </c:numCache>
            </c:numRef>
          </c:xVal>
          <c:yVal>
            <c:numRef>
              <c:f>'Pivot Table_Yellow_50mm_1'!$C$6:$C$13</c:f>
              <c:numCache>
                <c:formatCode>0.00</c:formatCode>
                <c:ptCount val="8"/>
                <c:pt idx="0">
                  <c:v>7.295737601448136</c:v>
                </c:pt>
                <c:pt idx="1">
                  <c:v>31.80353377510889</c:v>
                </c:pt>
                <c:pt idx="2">
                  <c:v>61.76329132662176</c:v>
                </c:pt>
                <c:pt idx="3">
                  <c:v>115.0183297623548</c:v>
                </c:pt>
                <c:pt idx="4">
                  <c:v>206.2130302176461</c:v>
                </c:pt>
                <c:pt idx="5">
                  <c:v>357.1857149001638</c:v>
                </c:pt>
                <c:pt idx="6">
                  <c:v>599.563863056853</c:v>
                </c:pt>
                <c:pt idx="7">
                  <c:v>977.9558152939595</c:v>
                </c:pt>
              </c:numCache>
            </c:numRef>
          </c:yVal>
        </c:ser>
        <c:ser>
          <c:idx val="8"/>
          <c:order val="2"/>
          <c:tx>
            <c:v>50mm Post Kr</c:v>
          </c:tx>
          <c:spPr>
            <a:ln w="47625">
              <a:noFill/>
            </a:ln>
          </c:spPr>
          <c:marker>
            <c:symbol val="triangle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'50mm_Post_Kr2_pivot'!$A$12:$A$17</c:f>
              <c:numCache>
                <c:formatCode>General</c:formatCode>
                <c:ptCount val="6"/>
                <c:pt idx="0">
                  <c:v>180.0</c:v>
                </c:pt>
                <c:pt idx="1">
                  <c:v>190.0</c:v>
                </c:pt>
                <c:pt idx="2">
                  <c:v>195.0</c:v>
                </c:pt>
                <c:pt idx="3">
                  <c:v>200.0</c:v>
                </c:pt>
                <c:pt idx="4">
                  <c:v>205.0</c:v>
                </c:pt>
                <c:pt idx="5">
                  <c:v>210.0</c:v>
                </c:pt>
              </c:numCache>
            </c:numRef>
          </c:xVal>
          <c:yVal>
            <c:numRef>
              <c:f>'50mm_Post_Kr2_pivot'!$B$12:$B$17</c:f>
              <c:numCache>
                <c:formatCode>General</c:formatCode>
                <c:ptCount val="6"/>
                <c:pt idx="0">
                  <c:v>44.57650588235246</c:v>
                </c:pt>
                <c:pt idx="1">
                  <c:v>63.86272608695614</c:v>
                </c:pt>
                <c:pt idx="2">
                  <c:v>87.56780769230695</c:v>
                </c:pt>
                <c:pt idx="3">
                  <c:v>126.93936842105</c:v>
                </c:pt>
                <c:pt idx="4">
                  <c:v>151.0407272727248</c:v>
                </c:pt>
                <c:pt idx="5">
                  <c:v>281.193172413785</c:v>
                </c:pt>
              </c:numCache>
            </c:numRef>
          </c:yVal>
        </c:ser>
        <c:ser>
          <c:idx val="9"/>
          <c:order val="3"/>
          <c:tx>
            <c:v>50mm post Kr fit</c:v>
          </c:tx>
          <c:spPr>
            <a:ln w="19050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'50mm_Post_Kr2_pivot'!$F$2:$F$47</c:f>
              <c:numCache>
                <c:formatCode>General</c:formatCode>
                <c:ptCount val="46"/>
                <c:pt idx="0">
                  <c:v>180.0</c:v>
                </c:pt>
                <c:pt idx="1">
                  <c:v>181.0</c:v>
                </c:pt>
                <c:pt idx="2">
                  <c:v>182.0</c:v>
                </c:pt>
                <c:pt idx="3">
                  <c:v>183.0</c:v>
                </c:pt>
                <c:pt idx="4">
                  <c:v>184.0</c:v>
                </c:pt>
                <c:pt idx="5">
                  <c:v>185.0</c:v>
                </c:pt>
                <c:pt idx="6">
                  <c:v>186.0</c:v>
                </c:pt>
                <c:pt idx="7">
                  <c:v>187.0</c:v>
                </c:pt>
                <c:pt idx="8">
                  <c:v>188.0</c:v>
                </c:pt>
                <c:pt idx="9">
                  <c:v>189.0</c:v>
                </c:pt>
                <c:pt idx="10">
                  <c:v>190.0</c:v>
                </c:pt>
                <c:pt idx="11">
                  <c:v>191.0</c:v>
                </c:pt>
                <c:pt idx="12">
                  <c:v>192.0</c:v>
                </c:pt>
                <c:pt idx="13">
                  <c:v>193.0</c:v>
                </c:pt>
                <c:pt idx="14">
                  <c:v>194.0</c:v>
                </c:pt>
                <c:pt idx="15">
                  <c:v>195.0</c:v>
                </c:pt>
                <c:pt idx="16">
                  <c:v>196.0</c:v>
                </c:pt>
                <c:pt idx="17">
                  <c:v>197.0</c:v>
                </c:pt>
                <c:pt idx="18">
                  <c:v>198.0</c:v>
                </c:pt>
                <c:pt idx="19">
                  <c:v>199.0</c:v>
                </c:pt>
                <c:pt idx="20">
                  <c:v>200.0</c:v>
                </c:pt>
                <c:pt idx="21">
                  <c:v>201.0</c:v>
                </c:pt>
                <c:pt idx="22">
                  <c:v>202.0</c:v>
                </c:pt>
                <c:pt idx="23">
                  <c:v>203.0</c:v>
                </c:pt>
                <c:pt idx="24">
                  <c:v>204.0</c:v>
                </c:pt>
                <c:pt idx="25">
                  <c:v>205.0</c:v>
                </c:pt>
                <c:pt idx="26">
                  <c:v>206.0</c:v>
                </c:pt>
                <c:pt idx="27">
                  <c:v>207.0</c:v>
                </c:pt>
                <c:pt idx="28">
                  <c:v>208.0</c:v>
                </c:pt>
                <c:pt idx="29">
                  <c:v>209.0</c:v>
                </c:pt>
                <c:pt idx="30">
                  <c:v>210.0</c:v>
                </c:pt>
                <c:pt idx="31">
                  <c:v>211.0</c:v>
                </c:pt>
                <c:pt idx="32">
                  <c:v>212.0</c:v>
                </c:pt>
                <c:pt idx="33">
                  <c:v>213.0</c:v>
                </c:pt>
                <c:pt idx="34">
                  <c:v>214.0</c:v>
                </c:pt>
                <c:pt idx="35">
                  <c:v>215.0</c:v>
                </c:pt>
                <c:pt idx="36">
                  <c:v>216.0</c:v>
                </c:pt>
                <c:pt idx="37">
                  <c:v>217.0</c:v>
                </c:pt>
                <c:pt idx="38">
                  <c:v>218.0</c:v>
                </c:pt>
                <c:pt idx="39">
                  <c:v>219.0</c:v>
                </c:pt>
                <c:pt idx="40">
                  <c:v>220.0</c:v>
                </c:pt>
                <c:pt idx="41">
                  <c:v>221.0</c:v>
                </c:pt>
                <c:pt idx="42">
                  <c:v>222.0</c:v>
                </c:pt>
                <c:pt idx="43">
                  <c:v>223.0</c:v>
                </c:pt>
                <c:pt idx="44">
                  <c:v>224.0</c:v>
                </c:pt>
                <c:pt idx="45">
                  <c:v>225.0</c:v>
                </c:pt>
              </c:numCache>
            </c:numRef>
          </c:xVal>
          <c:yVal>
            <c:numRef>
              <c:f>'50mm_Post_Kr2_pivot'!$G$2:$G$47</c:f>
              <c:numCache>
                <c:formatCode>0.00</c:formatCode>
                <c:ptCount val="46"/>
                <c:pt idx="0">
                  <c:v>23.23671658367202</c:v>
                </c:pt>
                <c:pt idx="1">
                  <c:v>25.50056147306213</c:v>
                </c:pt>
                <c:pt idx="2">
                  <c:v>27.95808436100236</c:v>
                </c:pt>
                <c:pt idx="3">
                  <c:v>30.62347441781398</c:v>
                </c:pt>
                <c:pt idx="4">
                  <c:v>33.51177646217994</c:v>
                </c:pt>
                <c:pt idx="5">
                  <c:v>36.63893048095361</c:v>
                </c:pt>
                <c:pt idx="6">
                  <c:v>40.02181232317421</c:v>
                </c:pt>
                <c:pt idx="7">
                  <c:v>43.67827557567488</c:v>
                </c:pt>
                <c:pt idx="8">
                  <c:v>47.6271946267879</c:v>
                </c:pt>
                <c:pt idx="9">
                  <c:v>51.888508923759</c:v>
                </c:pt>
                <c:pt idx="10">
                  <c:v>56.48326842858123</c:v>
                </c:pt>
                <c:pt idx="11">
                  <c:v>61.43368027605234</c:v>
                </c:pt>
                <c:pt idx="12">
                  <c:v>66.7631566369456</c:v>
                </c:pt>
                <c:pt idx="13">
                  <c:v>72.4963637882675</c:v>
                </c:pt>
                <c:pt idx="14">
                  <c:v>78.65927239165475</c:v>
                </c:pt>
                <c:pt idx="15">
                  <c:v>85.27920898004816</c:v>
                </c:pt>
                <c:pt idx="16">
                  <c:v>92.3849086518426</c:v>
                </c:pt>
                <c:pt idx="17">
                  <c:v>100.0065689708251</c:v>
                </c:pt>
                <c:pt idx="18">
                  <c:v>108.1759050692589</c:v>
                </c:pt>
                <c:pt idx="19">
                  <c:v>116.9262059505893</c:v>
                </c:pt>
                <c:pt idx="20">
                  <c:v>126.2923919873219</c:v>
                </c:pt>
                <c:pt idx="21">
                  <c:v>136.3110736087357</c:v>
                </c:pt>
                <c:pt idx="22">
                  <c:v>147.0206111721884</c:v>
                </c:pt>
                <c:pt idx="23">
                  <c:v>158.4611760109</c:v>
                </c:pt>
                <c:pt idx="24">
                  <c:v>170.6748126502173</c:v>
                </c:pt>
                <c:pt idx="25">
                  <c:v>183.7055021835041</c:v>
                </c:pt>
                <c:pt idx="26">
                  <c:v>197.5992267979476</c:v>
                </c:pt>
                <c:pt idx="27">
                  <c:v>212.4040354397362</c:v>
                </c:pt>
                <c:pt idx="28">
                  <c:v>228.1701106072385</c:v>
                </c:pt>
                <c:pt idx="29">
                  <c:v>244.9498362600017</c:v>
                </c:pt>
                <c:pt idx="30">
                  <c:v>262.7978668305966</c:v>
                </c:pt>
                <c:pt idx="31">
                  <c:v>281.7711973255552</c:v>
                </c:pt>
                <c:pt idx="32">
                  <c:v>301.9292345008905</c:v>
                </c:pt>
                <c:pt idx="33">
                  <c:v>323.3338690969387</c:v>
                </c:pt>
                <c:pt idx="34">
                  <c:v>346.049549116544</c:v>
                </c:pt>
                <c:pt idx="35">
                  <c:v>370.1433541299014</c:v>
                </c:pt>
                <c:pt idx="36">
                  <c:v>395.6850705886769</c:v>
                </c:pt>
                <c:pt idx="37">
                  <c:v>422.747268131373</c:v>
                </c:pt>
                <c:pt idx="38">
                  <c:v>451.4053768612469</c:v>
                </c:pt>
                <c:pt idx="39">
                  <c:v>481.7377655774732</c:v>
                </c:pt>
                <c:pt idx="40">
                  <c:v>513.8258209396303</c:v>
                </c:pt>
                <c:pt idx="41">
                  <c:v>547.7540275450243</c:v>
                </c:pt>
                <c:pt idx="42">
                  <c:v>583.6100488977764</c:v>
                </c:pt>
                <c:pt idx="43">
                  <c:v>621.484809248093</c:v>
                </c:pt>
                <c:pt idx="44">
                  <c:v>661.472576279584</c:v>
                </c:pt>
                <c:pt idx="45">
                  <c:v>703.671044622056</c:v>
                </c:pt>
              </c:numCache>
            </c:numRef>
          </c:yVal>
        </c:ser>
        <c:ser>
          <c:idx val="10"/>
          <c:order val="4"/>
          <c:tx>
            <c:v>50 Post Heat</c:v>
          </c:tx>
          <c:spPr>
            <a:ln w="47625">
              <a:noFill/>
            </a:ln>
          </c:spPr>
          <c:marker>
            <c:symbol val="triangle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'50 post heat1 pivot'!$A$5:$A$15</c:f>
              <c:numCache>
                <c:formatCode>General</c:formatCode>
                <c:ptCount val="11"/>
                <c:pt idx="0">
                  <c:v>150.0</c:v>
                </c:pt>
                <c:pt idx="1">
                  <c:v>155.0</c:v>
                </c:pt>
                <c:pt idx="2">
                  <c:v>160.0</c:v>
                </c:pt>
                <c:pt idx="3">
                  <c:v>165.0</c:v>
                </c:pt>
                <c:pt idx="4">
                  <c:v>170.0</c:v>
                </c:pt>
                <c:pt idx="5">
                  <c:v>175.0</c:v>
                </c:pt>
                <c:pt idx="6">
                  <c:v>180.0</c:v>
                </c:pt>
                <c:pt idx="7">
                  <c:v>185.0</c:v>
                </c:pt>
                <c:pt idx="8">
                  <c:v>190.0</c:v>
                </c:pt>
                <c:pt idx="9">
                  <c:v>195.0</c:v>
                </c:pt>
                <c:pt idx="10">
                  <c:v>200.0</c:v>
                </c:pt>
              </c:numCache>
            </c:numRef>
          </c:xVal>
          <c:yVal>
            <c:numRef>
              <c:f>'50 post heat1 pivot'!$B$5:$B$15</c:f>
              <c:numCache>
                <c:formatCode>General</c:formatCode>
                <c:ptCount val="11"/>
                <c:pt idx="0">
                  <c:v>10.12710416666658</c:v>
                </c:pt>
                <c:pt idx="1">
                  <c:v>20.49359756097502</c:v>
                </c:pt>
                <c:pt idx="2">
                  <c:v>25.98451999999958</c:v>
                </c:pt>
                <c:pt idx="3">
                  <c:v>42.60516923076873</c:v>
                </c:pt>
                <c:pt idx="4">
                  <c:v>73.32336363636318</c:v>
                </c:pt>
                <c:pt idx="5">
                  <c:v>134.4806666666667</c:v>
                </c:pt>
                <c:pt idx="6">
                  <c:v>174.3245882352918</c:v>
                </c:pt>
                <c:pt idx="7">
                  <c:v>301.2494117647024</c:v>
                </c:pt>
                <c:pt idx="8">
                  <c:v>459.0171999999966</c:v>
                </c:pt>
                <c:pt idx="9">
                  <c:v>725.1919999999931</c:v>
                </c:pt>
                <c:pt idx="10">
                  <c:v>1117.291428571372</c:v>
                </c:pt>
              </c:numCache>
            </c:numRef>
          </c:yVal>
        </c:ser>
        <c:ser>
          <c:idx val="11"/>
          <c:order val="5"/>
          <c:tx>
            <c:v>50 Post heat fit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'50 post heat1 pivot'!$F$5:$F$53</c:f>
              <c:numCache>
                <c:formatCode>General</c:formatCode>
                <c:ptCount val="49"/>
                <c:pt idx="0">
                  <c:v>150.0</c:v>
                </c:pt>
                <c:pt idx="1">
                  <c:v>151.0</c:v>
                </c:pt>
                <c:pt idx="2">
                  <c:v>152.0</c:v>
                </c:pt>
                <c:pt idx="3">
                  <c:v>153.0</c:v>
                </c:pt>
                <c:pt idx="4">
                  <c:v>154.0</c:v>
                </c:pt>
                <c:pt idx="5">
                  <c:v>155.0</c:v>
                </c:pt>
                <c:pt idx="6">
                  <c:v>156.0</c:v>
                </c:pt>
                <c:pt idx="7">
                  <c:v>157.0</c:v>
                </c:pt>
                <c:pt idx="8">
                  <c:v>158.0</c:v>
                </c:pt>
                <c:pt idx="9">
                  <c:v>159.0</c:v>
                </c:pt>
                <c:pt idx="10">
                  <c:v>160.0</c:v>
                </c:pt>
                <c:pt idx="11">
                  <c:v>161.0</c:v>
                </c:pt>
                <c:pt idx="12">
                  <c:v>162.0</c:v>
                </c:pt>
                <c:pt idx="13">
                  <c:v>163.0</c:v>
                </c:pt>
                <c:pt idx="14">
                  <c:v>164.0</c:v>
                </c:pt>
                <c:pt idx="15">
                  <c:v>165.0</c:v>
                </c:pt>
                <c:pt idx="16">
                  <c:v>166.0</c:v>
                </c:pt>
                <c:pt idx="17">
                  <c:v>167.0</c:v>
                </c:pt>
                <c:pt idx="18">
                  <c:v>168.0</c:v>
                </c:pt>
                <c:pt idx="19">
                  <c:v>169.0</c:v>
                </c:pt>
                <c:pt idx="20">
                  <c:v>170.0</c:v>
                </c:pt>
                <c:pt idx="21">
                  <c:v>171.0</c:v>
                </c:pt>
                <c:pt idx="22">
                  <c:v>172.0</c:v>
                </c:pt>
                <c:pt idx="23">
                  <c:v>173.0</c:v>
                </c:pt>
                <c:pt idx="24">
                  <c:v>174.0</c:v>
                </c:pt>
                <c:pt idx="25">
                  <c:v>175.0</c:v>
                </c:pt>
                <c:pt idx="26">
                  <c:v>176.0</c:v>
                </c:pt>
                <c:pt idx="27">
                  <c:v>177.0</c:v>
                </c:pt>
                <c:pt idx="28">
                  <c:v>178.0</c:v>
                </c:pt>
                <c:pt idx="29">
                  <c:v>179.0</c:v>
                </c:pt>
                <c:pt idx="30">
                  <c:v>180.0</c:v>
                </c:pt>
                <c:pt idx="31">
                  <c:v>181.0</c:v>
                </c:pt>
                <c:pt idx="32">
                  <c:v>182.0</c:v>
                </c:pt>
                <c:pt idx="33">
                  <c:v>183.0</c:v>
                </c:pt>
                <c:pt idx="34">
                  <c:v>184.0</c:v>
                </c:pt>
                <c:pt idx="35">
                  <c:v>185.0</c:v>
                </c:pt>
                <c:pt idx="36">
                  <c:v>186.0</c:v>
                </c:pt>
                <c:pt idx="37">
                  <c:v>187.0</c:v>
                </c:pt>
                <c:pt idx="38">
                  <c:v>188.0</c:v>
                </c:pt>
                <c:pt idx="39">
                  <c:v>189.0</c:v>
                </c:pt>
                <c:pt idx="40">
                  <c:v>190.0</c:v>
                </c:pt>
                <c:pt idx="41">
                  <c:v>191.0</c:v>
                </c:pt>
                <c:pt idx="42">
                  <c:v>192.0</c:v>
                </c:pt>
                <c:pt idx="43">
                  <c:v>193.0</c:v>
                </c:pt>
                <c:pt idx="44">
                  <c:v>194.0</c:v>
                </c:pt>
                <c:pt idx="45">
                  <c:v>195.0</c:v>
                </c:pt>
                <c:pt idx="46">
                  <c:v>196.0</c:v>
                </c:pt>
                <c:pt idx="47">
                  <c:v>197.0</c:v>
                </c:pt>
                <c:pt idx="48">
                  <c:v>198.0</c:v>
                </c:pt>
              </c:numCache>
            </c:numRef>
          </c:xVal>
          <c:yVal>
            <c:numRef>
              <c:f>'50 post heat1 pivot'!$G$5:$G$53</c:f>
              <c:numCache>
                <c:formatCode>0.00</c:formatCode>
                <c:ptCount val="49"/>
                <c:pt idx="0">
                  <c:v>5.38326179308258</c:v>
                </c:pt>
                <c:pt idx="1">
                  <c:v>6.187203067959028</c:v>
                </c:pt>
                <c:pt idx="2">
                  <c:v>7.098812474518347</c:v>
                </c:pt>
                <c:pt idx="3">
                  <c:v>8.130815529028266</c:v>
                </c:pt>
                <c:pt idx="4">
                  <c:v>9.297235089557542</c:v>
                </c:pt>
                <c:pt idx="5">
                  <c:v>10.61350145841037</c:v>
                </c:pt>
                <c:pt idx="6">
                  <c:v>12.09656978693044</c:v>
                </c:pt>
                <c:pt idx="7">
                  <c:v>13.7650451100038</c:v>
                </c:pt>
                <c:pt idx="8">
                  <c:v>15.63931534254076</c:v>
                </c:pt>
                <c:pt idx="9">
                  <c:v>17.74169257474965</c:v>
                </c:pt>
                <c:pt idx="10">
                  <c:v>20.09656300711152</c:v>
                </c:pt>
                <c:pt idx="11">
                  <c:v>22.73054586960434</c:v>
                </c:pt>
                <c:pt idx="12">
                  <c:v>25.67266167291291</c:v>
                </c:pt>
                <c:pt idx="13">
                  <c:v>28.95451014204566</c:v>
                </c:pt>
                <c:pt idx="14">
                  <c:v>32.61045818499768</c:v>
                </c:pt>
                <c:pt idx="15">
                  <c:v>36.67783825080063</c:v>
                </c:pt>
                <c:pt idx="16">
                  <c:v>41.19715743249606</c:v>
                </c:pt>
                <c:pt idx="17">
                  <c:v>46.21231767124839</c:v>
                </c:pt>
                <c:pt idx="18">
                  <c:v>51.7708474179675</c:v>
                </c:pt>
                <c:pt idx="19">
                  <c:v>57.92414510843742</c:v>
                </c:pt>
                <c:pt idx="20">
                  <c:v>64.72773480703434</c:v>
                </c:pt>
                <c:pt idx="21">
                  <c:v>72.24153437269459</c:v>
                </c:pt>
                <c:pt idx="22">
                  <c:v>80.53013649878898</c:v>
                </c:pt>
                <c:pt idx="23">
                  <c:v>89.66310297608383</c:v>
                </c:pt>
                <c:pt idx="24">
                  <c:v>99.71527252489915</c:v>
                </c:pt>
                <c:pt idx="25">
                  <c:v>110.7670825390191</c:v>
                </c:pt>
                <c:pt idx="26">
                  <c:v>122.9049050798148</c:v>
                </c:pt>
                <c:pt idx="27">
                  <c:v>136.2213974544185</c:v>
                </c:pt>
                <c:pt idx="28">
                  <c:v>150.8158677066696</c:v>
                </c:pt>
                <c:pt idx="29">
                  <c:v>166.7946553439212</c:v>
                </c:pt>
                <c:pt idx="30">
                  <c:v>184.271527616671</c:v>
                </c:pt>
                <c:pt idx="31">
                  <c:v>203.3680916613772</c:v>
                </c:pt>
                <c:pt idx="32">
                  <c:v>224.2142228097291</c:v>
                </c:pt>
                <c:pt idx="33">
                  <c:v>246.948509360109</c:v>
                </c:pt>
                <c:pt idx="34">
                  <c:v>271.7187140989771</c:v>
                </c:pt>
                <c:pt idx="35">
                  <c:v>298.6822528515075</c:v>
                </c:pt>
                <c:pt idx="36">
                  <c:v>328.0066903318995</c:v>
                </c:pt>
                <c:pt idx="37">
                  <c:v>359.8702535546412</c:v>
                </c:pt>
                <c:pt idx="38">
                  <c:v>394.4623630582186</c:v>
                </c:pt>
                <c:pt idx="39">
                  <c:v>431.9841821828815</c:v>
                </c:pt>
                <c:pt idx="40">
                  <c:v>472.649184633607</c:v>
                </c:pt>
                <c:pt idx="41">
                  <c:v>516.683740548748</c:v>
                </c:pt>
                <c:pt idx="42">
                  <c:v>564.3277212838074</c:v>
                </c:pt>
                <c:pt idx="43">
                  <c:v>615.835123108417</c:v>
                </c:pt>
                <c:pt idx="44">
                  <c:v>671.4747100030394</c:v>
                </c:pt>
                <c:pt idx="45">
                  <c:v>731.5306757299309</c:v>
                </c:pt>
                <c:pt idx="46">
                  <c:v>796.3033253409344</c:v>
                </c:pt>
                <c:pt idx="47">
                  <c:v>866.109776272097</c:v>
                </c:pt>
                <c:pt idx="48">
                  <c:v>941.2846791627483</c:v>
                </c:pt>
              </c:numCache>
            </c:numRef>
          </c:yVal>
        </c:ser>
        <c:axId val="626252040"/>
        <c:axId val="626213800"/>
      </c:scatterChart>
      <c:valAx>
        <c:axId val="626252040"/>
        <c:scaling>
          <c:orientation val="minMax"/>
          <c:max val="23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Voltage(kV)</a:t>
                </a:r>
              </a:p>
            </c:rich>
          </c:tx>
          <c:layout/>
        </c:title>
        <c:numFmt formatCode="General" sourceLinked="1"/>
        <c:minorTickMark val="in"/>
        <c:tickLblPos val="nextTo"/>
        <c:crossAx val="626213800"/>
        <c:crosses val="autoZero"/>
        <c:crossBetween val="midCat"/>
      </c:valAx>
      <c:valAx>
        <c:axId val="626213800"/>
        <c:scaling>
          <c:orientation val="minMax"/>
          <c:max val="1000.0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I, pA</a:t>
                </a:r>
              </a:p>
            </c:rich>
          </c:tx>
          <c:layout/>
        </c:title>
        <c:numFmt formatCode="General" sourceLinked="1"/>
        <c:tickLblPos val="nextTo"/>
        <c:crossAx val="626252040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4524418213957"/>
          <c:y val="0.55738427414883"/>
          <c:w val="0.253406424846245"/>
          <c:h val="0.241915936564267"/>
        </c:manualLayout>
      </c:layout>
    </c:legend>
    <c:plotVisOnly val="1"/>
    <c:dispBlanksAs val="gap"/>
  </c:chart>
  <c:spPr>
    <a:solidFill>
      <a:schemeClr val="bg1"/>
    </a:solidFill>
  </c:spPr>
  <c:txPr>
    <a:bodyPr/>
    <a:lstStyle/>
    <a:p>
      <a:pPr>
        <a:defRPr sz="1400" b="0">
          <a:latin typeface="Cambria"/>
          <a:cs typeface="Cambria"/>
        </a:defRPr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>
        <c:manualLayout>
          <c:layoutTarget val="inner"/>
          <c:xMode val="edge"/>
          <c:yMode val="edge"/>
          <c:x val="0.163579482142198"/>
          <c:y val="0.203198239925892"/>
          <c:w val="0.730214779490594"/>
          <c:h val="0.762965879265097"/>
        </c:manualLayout>
      </c:layout>
      <c:scatterChart>
        <c:scatterStyle val="lineMarker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</c:trendline>
          <c:xVal>
            <c:numRef>
              <c:f>'50mm_before'!$T$12:$Y$12</c:f>
              <c:numCache>
                <c:formatCode>General</c:formatCode>
                <c:ptCount val="6"/>
                <c:pt idx="0">
                  <c:v>1.45171592822717E-7</c:v>
                </c:pt>
                <c:pt idx="1">
                  <c:v>1.39384478144515E-7</c:v>
                </c:pt>
                <c:pt idx="2">
                  <c:v>1.29092223484458E-7</c:v>
                </c:pt>
                <c:pt idx="3">
                  <c:v>1.20215426043471E-7</c:v>
                </c:pt>
                <c:pt idx="4">
                  <c:v>1.12480878250698E-7</c:v>
                </c:pt>
                <c:pt idx="5">
                  <c:v>1.08975197245108E-7</c:v>
                </c:pt>
              </c:numCache>
            </c:numRef>
          </c:xVal>
          <c:yVal>
            <c:numRef>
              <c:f>'50mm_before'!$T$11:$Y$11</c:f>
              <c:numCache>
                <c:formatCode>General</c:formatCode>
                <c:ptCount val="6"/>
                <c:pt idx="0">
                  <c:v>-25.33198202357613</c:v>
                </c:pt>
                <c:pt idx="1">
                  <c:v>-24.97328090061946</c:v>
                </c:pt>
                <c:pt idx="2">
                  <c:v>-23.99222262198858</c:v>
                </c:pt>
                <c:pt idx="3">
                  <c:v>-23.38925983051428</c:v>
                </c:pt>
                <c:pt idx="4">
                  <c:v>-23.08705975735378</c:v>
                </c:pt>
                <c:pt idx="5">
                  <c:v>-22.95423935381313</c:v>
                </c:pt>
              </c:numCache>
            </c:numRef>
          </c:yVal>
        </c:ser>
        <c:ser>
          <c:idx val="1"/>
          <c:order val="1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schemeClr val="tx1"/>
                </a:solidFill>
              </a:ln>
            </c:spPr>
          </c:marker>
          <c:trendline>
            <c:trendlineType val="linear"/>
          </c:trendline>
          <c:xVal>
            <c:numRef>
              <c:f>'40mm_before'!$R$11:$V$11</c:f>
              <c:numCache>
                <c:formatCode>General</c:formatCode>
                <c:ptCount val="5"/>
                <c:pt idx="0">
                  <c:v>1.36819494041512E-7</c:v>
                </c:pt>
                <c:pt idx="1">
                  <c:v>1.26264220507836E-7</c:v>
                </c:pt>
                <c:pt idx="2">
                  <c:v>1.1722092627976E-7</c:v>
                </c:pt>
                <c:pt idx="3">
                  <c:v>1.09386451394131E-7</c:v>
                </c:pt>
                <c:pt idx="4">
                  <c:v>1.02533605389167E-7</c:v>
                </c:pt>
              </c:numCache>
            </c:numRef>
          </c:xVal>
          <c:yVal>
            <c:numRef>
              <c:f>'40mm_before'!$R$10:$V$10</c:f>
              <c:numCache>
                <c:formatCode>General</c:formatCode>
                <c:ptCount val="5"/>
                <c:pt idx="0">
                  <c:v>-25.34277994750095</c:v>
                </c:pt>
                <c:pt idx="1">
                  <c:v>-24.45308404390547</c:v>
                </c:pt>
                <c:pt idx="2">
                  <c:v>-23.79712602786296</c:v>
                </c:pt>
                <c:pt idx="3">
                  <c:v>-23.30986763089494</c:v>
                </c:pt>
                <c:pt idx="4">
                  <c:v>-22.83946522197115</c:v>
                </c:pt>
              </c:numCache>
            </c:numRef>
          </c:yVal>
        </c:ser>
        <c:ser>
          <c:idx val="2"/>
          <c:order val="2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</c:trendline>
          <c:xVal>
            <c:numRef>
              <c:f>'30mm_before'!$S$11:$W$11</c:f>
              <c:numCache>
                <c:formatCode>General</c:formatCode>
                <c:ptCount val="5"/>
                <c:pt idx="0">
                  <c:v>1.35063952781643E-7</c:v>
                </c:pt>
                <c:pt idx="1">
                  <c:v>1.23794550563885E-7</c:v>
                </c:pt>
                <c:pt idx="2">
                  <c:v>1.14260903346703E-7</c:v>
                </c:pt>
                <c:pt idx="3">
                  <c:v>1.0609066508238E-7</c:v>
                </c:pt>
                <c:pt idx="4">
                  <c:v>9.90108812958553E-8</c:v>
                </c:pt>
              </c:numCache>
            </c:numRef>
          </c:xVal>
          <c:yVal>
            <c:numRef>
              <c:f>'30mm_before'!$S$10:$W$10</c:f>
              <c:numCache>
                <c:formatCode>General</c:formatCode>
                <c:ptCount val="5"/>
                <c:pt idx="0">
                  <c:v>-25.57369657620702</c:v>
                </c:pt>
                <c:pt idx="1">
                  <c:v>-24.52803132437382</c:v>
                </c:pt>
                <c:pt idx="2">
                  <c:v>-23.90019328923469</c:v>
                </c:pt>
                <c:pt idx="3">
                  <c:v>-23.32335472731114</c:v>
                </c:pt>
                <c:pt idx="4">
                  <c:v>-22.97368718350249</c:v>
                </c:pt>
              </c:numCache>
            </c:numRef>
          </c:yVal>
        </c:ser>
        <c:ser>
          <c:idx val="3"/>
          <c:order val="3"/>
          <c:tx>
            <c:v>20mm</c:v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</c:trendline>
          <c:trendline>
            <c:trendlineType val="linear"/>
          </c:trendline>
          <c:xVal>
            <c:numRef>
              <c:f>'20mm_before'!$S$11:$W$11</c:f>
              <c:numCache>
                <c:formatCode>General</c:formatCode>
                <c:ptCount val="5"/>
                <c:pt idx="0">
                  <c:v>1.19879640840597E-7</c:v>
                </c:pt>
                <c:pt idx="1">
                  <c:v>1.09007270784962E-7</c:v>
                </c:pt>
                <c:pt idx="2">
                  <c:v>9.99430324714922E-8</c:v>
                </c:pt>
                <c:pt idx="3">
                  <c:v>9.22705001983825E-8</c:v>
                </c:pt>
                <c:pt idx="4">
                  <c:v>8.56920057927808E-8</c:v>
                </c:pt>
              </c:numCache>
            </c:numRef>
          </c:xVal>
          <c:yVal>
            <c:numRef>
              <c:f>'20mm_before'!$S$10:$W$10</c:f>
              <c:numCache>
                <c:formatCode>General</c:formatCode>
                <c:ptCount val="5"/>
                <c:pt idx="0">
                  <c:v>-26.00643034810043</c:v>
                </c:pt>
                <c:pt idx="1">
                  <c:v>-24.35161365727074</c:v>
                </c:pt>
                <c:pt idx="2">
                  <c:v>-23.81185569043152</c:v>
                </c:pt>
                <c:pt idx="3">
                  <c:v>-23.32831140918285</c:v>
                </c:pt>
                <c:pt idx="4">
                  <c:v>-22.98912052206578</c:v>
                </c:pt>
              </c:numCache>
            </c:numRef>
          </c:yVal>
        </c:ser>
        <c:ser>
          <c:idx val="4"/>
          <c:order val="4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</c:trendline>
          <c:xVal>
            <c:numRef>
              <c:f>'50_after'!$J$11:$O$11</c:f>
              <c:numCache>
                <c:formatCode>General</c:formatCode>
                <c:ptCount val="6"/>
                <c:pt idx="0">
                  <c:v>8.94582408931518E-8</c:v>
                </c:pt>
                <c:pt idx="1">
                  <c:v>8.72265447821087E-8</c:v>
                </c:pt>
                <c:pt idx="2">
                  <c:v>8.51034858387805E-8</c:v>
                </c:pt>
                <c:pt idx="3">
                  <c:v>8.30813199960131E-8</c:v>
                </c:pt>
                <c:pt idx="4">
                  <c:v>8.11530221385453E-8</c:v>
                </c:pt>
                <c:pt idx="5">
                  <c:v>7.93122045620391E-8</c:v>
                </c:pt>
              </c:numCache>
            </c:numRef>
          </c:xVal>
          <c:yVal>
            <c:numRef>
              <c:f>'50_after'!$J$10:$O$10</c:f>
              <c:numCache>
                <c:formatCode>General</c:formatCode>
                <c:ptCount val="6"/>
                <c:pt idx="0">
                  <c:v>-26.06604065142156</c:v>
                </c:pt>
                <c:pt idx="1">
                  <c:v>-25.97297808603227</c:v>
                </c:pt>
                <c:pt idx="2">
                  <c:v>-25.64379563180237</c:v>
                </c:pt>
                <c:pt idx="3">
                  <c:v>-25.30285946766413</c:v>
                </c:pt>
                <c:pt idx="4">
                  <c:v>-25.08049162938299</c:v>
                </c:pt>
                <c:pt idx="5">
                  <c:v>-24.78725388401093</c:v>
                </c:pt>
              </c:numCache>
            </c:numRef>
          </c:yVal>
        </c:ser>
        <c:ser>
          <c:idx val="5"/>
          <c:order val="5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</c:trendline>
          <c:xVal>
            <c:numRef>
              <c:f>'40_after'!$K$11:$O$11</c:f>
              <c:numCache>
                <c:formatCode>General</c:formatCode>
                <c:ptCount val="5"/>
                <c:pt idx="0">
                  <c:v>8.19880461428734E-8</c:v>
                </c:pt>
                <c:pt idx="1">
                  <c:v>7.80768119676144E-8</c:v>
                </c:pt>
                <c:pt idx="2">
                  <c:v>7.62578736254521E-8</c:v>
                </c:pt>
                <c:pt idx="3">
                  <c:v>7.45217566268478E-8</c:v>
                </c:pt>
                <c:pt idx="4">
                  <c:v>7.28629302556042E-8</c:v>
                </c:pt>
              </c:numCache>
            </c:numRef>
          </c:xVal>
          <c:yVal>
            <c:numRef>
              <c:f>'40_after'!$K$10:$O$10</c:f>
              <c:numCache>
                <c:formatCode>General</c:formatCode>
                <c:ptCount val="5"/>
                <c:pt idx="0">
                  <c:v>-25.86585711197699</c:v>
                </c:pt>
                <c:pt idx="1">
                  <c:v>-25.41148706647755</c:v>
                </c:pt>
                <c:pt idx="2">
                  <c:v>-25.13695834951224</c:v>
                </c:pt>
                <c:pt idx="3">
                  <c:v>-24.85342204456206</c:v>
                </c:pt>
                <c:pt idx="4">
                  <c:v>-24.61266007889904</c:v>
                </c:pt>
              </c:numCache>
            </c:numRef>
          </c:yVal>
        </c:ser>
        <c:ser>
          <c:idx val="6"/>
          <c:order val="6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</c:trendline>
          <c:xVal>
            <c:numRef>
              <c:f>'30_after'!$L$11:$P$11</c:f>
              <c:numCache>
                <c:formatCode>General</c:formatCode>
                <c:ptCount val="5"/>
                <c:pt idx="0">
                  <c:v>7.42396008879065E-8</c:v>
                </c:pt>
                <c:pt idx="1">
                  <c:v>7.07018573377928E-8</c:v>
                </c:pt>
                <c:pt idx="2">
                  <c:v>6.90564812960528E-8</c:v>
                </c:pt>
                <c:pt idx="3">
                  <c:v>6.74859460517354E-8</c:v>
                </c:pt>
                <c:pt idx="4">
                  <c:v>6.59852588931637E-8</c:v>
                </c:pt>
              </c:numCache>
            </c:numRef>
          </c:xVal>
          <c:yVal>
            <c:numRef>
              <c:f>'30_after'!$L$10:$P$10</c:f>
              <c:numCache>
                <c:formatCode>General</c:formatCode>
                <c:ptCount val="5"/>
                <c:pt idx="0">
                  <c:v>-25.66193186173144</c:v>
                </c:pt>
                <c:pt idx="1">
                  <c:v>-25.02517244036126</c:v>
                </c:pt>
                <c:pt idx="2">
                  <c:v>-24.76439135237522</c:v>
                </c:pt>
                <c:pt idx="3">
                  <c:v>-24.48415866732623</c:v>
                </c:pt>
                <c:pt idx="4">
                  <c:v>-24.22827039463789</c:v>
                </c:pt>
              </c:numCache>
            </c:numRef>
          </c:yVal>
        </c:ser>
        <c:ser>
          <c:idx val="7"/>
          <c:order val="7"/>
          <c:tx>
            <c:v>20mm</c:v>
          </c:tx>
          <c:spPr>
            <a:ln w="28575">
              <a:noFill/>
            </a:ln>
          </c:spPr>
          <c:marker>
            <c:symbol val="diamond"/>
            <c:size val="5"/>
            <c:spPr>
              <a:noFill/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</c:trendline>
          <c:xVal>
            <c:numRef>
              <c:f>'20_after'!$K$11:$O$11</c:f>
              <c:numCache>
                <c:formatCode>General</c:formatCode>
                <c:ptCount val="5"/>
                <c:pt idx="1">
                  <c:v>5.71634359798106E-8</c:v>
                </c:pt>
                <c:pt idx="2">
                  <c:v>5.58356644723256E-8</c:v>
                </c:pt>
                <c:pt idx="3">
                  <c:v>5.45681747491234E-8</c:v>
                </c:pt>
                <c:pt idx="4">
                  <c:v>5.33569526777191E-8</c:v>
                </c:pt>
              </c:numCache>
            </c:numRef>
          </c:xVal>
          <c:yVal>
            <c:numRef>
              <c:f>'20_after'!$K$10:$O$10</c:f>
              <c:numCache>
                <c:formatCode>General</c:formatCode>
                <c:ptCount val="5"/>
                <c:pt idx="1">
                  <c:v>-24.47831304451182</c:v>
                </c:pt>
                <c:pt idx="2">
                  <c:v>-24.23615131268383</c:v>
                </c:pt>
                <c:pt idx="3">
                  <c:v>-23.95554724415278</c:v>
                </c:pt>
                <c:pt idx="4">
                  <c:v>-23.71521940774318</c:v>
                </c:pt>
              </c:numCache>
            </c:numRef>
          </c:yVal>
        </c:ser>
        <c:axId val="626340056"/>
        <c:axId val="626346040"/>
      </c:scatterChart>
      <c:valAx>
        <c:axId val="6263400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1/E (m/V)</a:t>
                </a:r>
              </a:p>
            </c:rich>
          </c:tx>
          <c:layout>
            <c:manualLayout>
              <c:xMode val="edge"/>
              <c:yMode val="edge"/>
              <c:x val="0.42765062817852"/>
              <c:y val="0.00413849004168597"/>
            </c:manualLayout>
          </c:layout>
        </c:title>
        <c:numFmt formatCode="0.0E+00" sourceLinked="0"/>
        <c:majorTickMark val="in"/>
        <c:minorTickMark val="in"/>
        <c:tickLblPos val="high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26346040"/>
        <c:crosses val="autoZero"/>
        <c:crossBetween val="midCat"/>
      </c:valAx>
      <c:valAx>
        <c:axId val="626346040"/>
        <c:scaling>
          <c:orientation val="minMax"/>
          <c:max val="-22.0"/>
          <c:min val="-26.0"/>
        </c:scaling>
        <c:axPos val="l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I/E^2 (A/(v/m)^2)</a:t>
                </a:r>
              </a:p>
            </c:rich>
          </c:tx>
          <c:layout>
            <c:manualLayout>
              <c:xMode val="edge"/>
              <c:yMode val="edge"/>
              <c:x val="0.00187751178989951"/>
              <c:y val="0.303710436930679"/>
            </c:manualLayout>
          </c:layout>
        </c:title>
        <c:numFmt formatCode="#,##0.0" sourceLinked="0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26340056"/>
        <c:crosses val="autoZero"/>
        <c:crossBetween val="midCat"/>
        <c:majorUnit val="1.0"/>
      </c:valAx>
    </c:plotArea>
    <c:legend>
      <c:legendPos val="r"/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8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736957809851233"/>
          <c:y val="0.291373320981936"/>
          <c:w val="0.176930348495172"/>
          <c:h val="0.445035510267099"/>
        </c:manualLayout>
      </c:layout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spPr>
    <a:ln>
      <a:noFill/>
    </a:ln>
  </c:sp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0.58413</cdr:x>
      <cdr:y>0.38164</cdr:y>
    </cdr:from>
    <cdr:to>
      <cdr:x>0.66984</cdr:x>
      <cdr:y>0.4686</cdr:y>
    </cdr:to>
    <cdr:sp macro="" textlink="">
      <cdr:nvSpPr>
        <cdr:cNvPr id="3" name="Text Box 1"/>
        <cdr:cNvSpPr txBox="1"/>
      </cdr:nvSpPr>
      <cdr:spPr>
        <a:xfrm xmlns:a="http://schemas.openxmlformats.org/drawingml/2006/main">
          <a:off x="2336800" y="1003300"/>
          <a:ext cx="342900" cy="22860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0.49673</cdr:x>
      <cdr:y>0.10478</cdr:y>
    </cdr:from>
    <cdr:to>
      <cdr:x>0.93466</cdr:x>
      <cdr:y>0.51737</cdr:y>
    </cdr:to>
    <cdr:grpSp>
      <cdr:nvGrpSpPr>
        <cdr:cNvPr id="7" name="Group 6"/>
        <cdr:cNvGrpSpPr/>
      </cdr:nvGrpSpPr>
      <cdr:grpSpPr>
        <a:xfrm xmlns:a="http://schemas.openxmlformats.org/drawingml/2006/main">
          <a:off x="2786829" y="394500"/>
          <a:ext cx="2456941" cy="1553416"/>
          <a:chOff x="1987161" y="275443"/>
          <a:chExt cx="1751941" cy="1084675"/>
        </a:xfrm>
      </cdr:grpSpPr>
      <cdr:sp macro="" textlink="">
        <cdr:nvSpPr>
          <cdr:cNvPr id="2" name="Text Box 1"/>
          <cdr:cNvSpPr txBox="1"/>
        </cdr:nvSpPr>
        <cdr:spPr>
          <a:xfrm xmlns:a="http://schemas.openxmlformats.org/drawingml/2006/main">
            <a:off x="1987161" y="1131518"/>
            <a:ext cx="342900" cy="2286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(1)</a:t>
            </a:r>
          </a:p>
        </cdr:txBody>
      </cdr:sp>
      <cdr:sp macro="" textlink="">
        <cdr:nvSpPr>
          <cdr:cNvPr id="5" name="Text Box 4"/>
          <cdr:cNvSpPr txBox="1"/>
        </cdr:nvSpPr>
        <cdr:spPr>
          <a:xfrm xmlns:a="http://schemas.openxmlformats.org/drawingml/2006/main">
            <a:off x="3396202" y="870730"/>
            <a:ext cx="342900" cy="3429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(2)</a:t>
            </a:r>
          </a:p>
        </cdr:txBody>
      </cdr:sp>
      <cdr:sp macro="" textlink="">
        <cdr:nvSpPr>
          <cdr:cNvPr id="6" name="Text Box 5"/>
          <cdr:cNvSpPr txBox="1"/>
        </cdr:nvSpPr>
        <cdr:spPr>
          <a:xfrm xmlns:a="http://schemas.openxmlformats.org/drawingml/2006/main">
            <a:off x="3101988" y="275443"/>
            <a:ext cx="342900" cy="3429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100" dirty="0"/>
              <a:t>(3)</a:t>
            </a:r>
          </a:p>
        </cdr:txBody>
      </cdr:sp>
    </cdr:grpSp>
  </cdr:relSizeAnchor>
  <cdr:relSizeAnchor xmlns:cdr="http://schemas.openxmlformats.org/drawingml/2006/chartDrawing">
    <cdr:from>
      <cdr:x>0.43858</cdr:x>
      <cdr:y>0.29727</cdr:y>
    </cdr:from>
    <cdr:to>
      <cdr:x>0.63453</cdr:x>
      <cdr:y>0.4242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758508" y="1283627"/>
          <a:ext cx="1232468" cy="548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Before Gas</a:t>
          </a:r>
        </a:p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 processing</a:t>
          </a:r>
          <a:endParaRPr lang="en-US" sz="1400" dirty="0">
            <a:latin typeface="Cambria"/>
            <a:cs typeface="Cambria"/>
          </a:endParaRPr>
        </a:p>
      </cdr:txBody>
    </cdr:sp>
  </cdr:relSizeAnchor>
  <cdr:relSizeAnchor xmlns:cdr="http://schemas.openxmlformats.org/drawingml/2006/chartDrawing">
    <cdr:from>
      <cdr:x>0.77985</cdr:x>
      <cdr:y>0.21485</cdr:y>
    </cdr:from>
    <cdr:to>
      <cdr:x>1</cdr:x>
      <cdr:y>0.34178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375231" y="808929"/>
          <a:ext cx="1235119" cy="4778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After Gas</a:t>
          </a:r>
        </a:p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 processing</a:t>
          </a:r>
          <a:endParaRPr lang="en-US" sz="1400" dirty="0">
            <a:latin typeface="Cambria"/>
            <a:cs typeface="Cambria"/>
          </a:endParaRPr>
        </a:p>
      </cdr:txBody>
    </cdr:sp>
  </cdr:relSizeAnchor>
  <cdr:relSizeAnchor xmlns:cdr="http://schemas.openxmlformats.org/drawingml/2006/chartDrawing">
    <cdr:from>
      <cdr:x>0.71964</cdr:x>
      <cdr:y>0.03592</cdr:y>
    </cdr:from>
    <cdr:to>
      <cdr:x>0.95711</cdr:x>
      <cdr:y>0.11901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526271" y="155083"/>
          <a:ext cx="1493652" cy="358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latin typeface="Cambria"/>
              <a:cs typeface="Cambria"/>
            </a:rPr>
            <a:t>After Heating</a:t>
          </a:r>
          <a:endParaRPr lang="en-US" sz="1400" dirty="0">
            <a:latin typeface="Cambria"/>
            <a:cs typeface="Cambria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21A8C-9A5E-8C49-B7EC-52E69FA4E106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1DE24-5F93-414B-B4BB-D5F8346951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649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690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506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2452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501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9606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991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5260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456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8422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7770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841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2785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2087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9234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2384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9682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11/10/2014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 Poelker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9900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499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0744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3685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9097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919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4368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7221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1919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1837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6434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2557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9656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9732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8364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61590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433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177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30017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0700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4001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4581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5417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9886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620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105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975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677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670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46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C8E1-16EF-428A-9B8A-8BB1379154F3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0726D-F071-4674-896B-881306E4FC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42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4254E-A8A9-4592-9F2F-9F1A9EAEB81A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8ADF-91B7-4239-B6DF-58F7C9EA5B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091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2/2/16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625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eg"/><Relationship Id="rId5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eg"/><Relationship Id="rId5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eg"/><Relationship Id="rId5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eg"/><Relationship Id="rId5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eg"/><Relationship Id="rId5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Relationship Id="rId5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.jpeg"/><Relationship Id="rId3" Type="http://schemas.openxmlformats.org/officeDocument/2006/relationships/image" Target="../media/image35.pd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8.png"/><Relationship Id="rId3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eg"/><Relationship Id="rId5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jpeg"/><Relationship Id="rId5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jpeg"/><Relationship Id="rId6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emf"/><Relationship Id="rId7" Type="http://schemas.openxmlformats.org/officeDocument/2006/relationships/image" Target="../media/image57.emf"/><Relationship Id="rId11" Type="http://schemas.openxmlformats.org/officeDocument/2006/relationships/image" Target="../media/image6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emf"/><Relationship Id="rId8" Type="http://schemas.openxmlformats.org/officeDocument/2006/relationships/image" Target="../media/image58.emf"/><Relationship Id="rId13" Type="http://schemas.openxmlformats.org/officeDocument/2006/relationships/image" Target="../media/image62.png"/><Relationship Id="rId10" Type="http://schemas.openxmlformats.org/officeDocument/2006/relationships/image" Target="../media/image60.png"/><Relationship Id="rId5" Type="http://schemas.openxmlformats.org/officeDocument/2006/relationships/image" Target="../media/image55.emf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9" Type="http://schemas.openxmlformats.org/officeDocument/2006/relationships/image" Target="../media/image59.emf"/><Relationship Id="rId3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Relationship Id="rId9" Type="http://schemas.openxmlformats.org/officeDocument/2006/relationships/chart" Target="../charts/chart2.xml"/><Relationship Id="rId3" Type="http://schemas.openxmlformats.org/officeDocument/2006/relationships/image" Target="../media/image1.jpeg"/><Relationship Id="rId6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jpeg"/><Relationship Id="rId5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image" Target="../media/image72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jpeg"/><Relationship Id="rId5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Relationship Id="rId5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jpeg"/><Relationship Id="rId5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5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Relationship Id="rId5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50120"/>
            <a:ext cx="8229600" cy="1263143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3600" dirty="0" smtClean="0">
                <a:latin typeface="Minion Pro"/>
              </a:rPr>
              <a:t>Inverted-Insulator and electrode studies </a:t>
            </a:r>
            <a:br>
              <a:rPr lang="en-US" sz="3600" dirty="0" smtClean="0">
                <a:latin typeface="Minion Pro"/>
              </a:rPr>
            </a:br>
            <a:r>
              <a:rPr lang="en-US" sz="3600" dirty="0" smtClean="0">
                <a:latin typeface="Minion Pro"/>
              </a:rPr>
              <a:t>for a 350 kV Photoelectron Gun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</a:t>
            </a:fld>
            <a:r>
              <a:rPr lang="en-US" dirty="0" smtClean="0"/>
              <a:t>/28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498725"/>
            <a:ext cx="8229600" cy="176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P</a:t>
            </a:r>
            <a:r>
              <a:rPr lang="en-US" sz="2000" dirty="0">
                <a:latin typeface="Century Gothic" panose="020B0502020202020204" pitchFamily="34" charset="0"/>
              </a:rPr>
              <a:t>. Adderley, </a:t>
            </a:r>
            <a:r>
              <a:rPr lang="en-US" sz="2000" dirty="0" smtClean="0">
                <a:latin typeface="Century Gothic" panose="020B0502020202020204" pitchFamily="34" charset="0"/>
              </a:rPr>
              <a:t>D. Bullard, </a:t>
            </a:r>
            <a:r>
              <a:rPr lang="en-US" sz="2000" dirty="0">
                <a:latin typeface="Century Gothic" panose="020B0502020202020204" pitchFamily="34" charset="0"/>
                <a:cs typeface="Century Gothic"/>
              </a:rPr>
              <a:t>E. </a:t>
            </a:r>
            <a:r>
              <a:rPr lang="en-US" sz="2000" dirty="0" smtClean="0">
                <a:latin typeface="Century Gothic" panose="020B0502020202020204" pitchFamily="34" charset="0"/>
                <a:cs typeface="Century Gothic"/>
              </a:rPr>
              <a:t>Forman, </a:t>
            </a:r>
            <a:r>
              <a:rPr lang="en-US" sz="2000" dirty="0" smtClean="0">
                <a:latin typeface="Century Gothic" panose="020B0502020202020204" pitchFamily="34" charset="0"/>
              </a:rPr>
              <a:t>J</a:t>
            </a:r>
            <a:r>
              <a:rPr lang="en-US" sz="2000" dirty="0">
                <a:latin typeface="Century Gothic" panose="020B0502020202020204" pitchFamily="34" charset="0"/>
              </a:rPr>
              <a:t>. Grames, </a:t>
            </a:r>
            <a:r>
              <a:rPr lang="en-US" sz="2000" dirty="0" smtClean="0">
                <a:latin typeface="Century Gothic" panose="020B0502020202020204" pitchFamily="34" charset="0"/>
              </a:rPr>
              <a:t>J</a:t>
            </a:r>
            <a:r>
              <a:rPr lang="en-US" sz="2000" dirty="0">
                <a:latin typeface="Century Gothic" panose="020B0502020202020204" pitchFamily="34" charset="0"/>
              </a:rPr>
              <a:t>. Hansknecht,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u="sng" dirty="0" smtClean="0">
                <a:latin typeface="Century Gothic" panose="020B0502020202020204" pitchFamily="34" charset="0"/>
              </a:rPr>
              <a:t>C. Hernandez-Garcia</a:t>
            </a:r>
            <a:r>
              <a:rPr lang="en-US" sz="2000" dirty="0" smtClean="0">
                <a:latin typeface="Century Gothic" panose="020B0502020202020204" pitchFamily="34" charset="0"/>
              </a:rPr>
              <a:t>, </a:t>
            </a:r>
            <a:r>
              <a:rPr lang="en-US" sz="2000" u="sng" dirty="0">
                <a:latin typeface="Century Gothic" panose="020B0502020202020204" pitchFamily="34" charset="0"/>
              </a:rPr>
              <a:t>M. </a:t>
            </a:r>
            <a:r>
              <a:rPr lang="en-US" sz="2000" u="sng" dirty="0" err="1" smtClean="0">
                <a:latin typeface="Century Gothic" panose="020B0502020202020204" pitchFamily="34" charset="0"/>
              </a:rPr>
              <a:t>Poelker</a:t>
            </a:r>
            <a:r>
              <a:rPr lang="en-US" sz="2000" dirty="0" smtClean="0">
                <a:latin typeface="Century Gothic" panose="020B0502020202020204" pitchFamily="34" charset="0"/>
              </a:rPr>
              <a:t>, M</a:t>
            </a:r>
            <a:r>
              <a:rPr lang="en-US" sz="2000" dirty="0">
                <a:latin typeface="Century Gothic" panose="020B0502020202020204" pitchFamily="34" charset="0"/>
              </a:rPr>
              <a:t>. Stutzman,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R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  <a:r>
              <a:rPr lang="en-US" sz="2000" dirty="0" smtClean="0">
                <a:latin typeface="Century Gothic" panose="020B0502020202020204" pitchFamily="34" charset="0"/>
              </a:rPr>
              <a:t>Suleiman, S. Zhang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Students: M. BastaniNejad, Md. Abdullah A.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Mamun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, Y. Wang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580438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 smtClean="0"/>
              <a:t>Juelich</a:t>
            </a:r>
            <a:r>
              <a:rPr lang="en-US" sz="1600" dirty="0" smtClean="0"/>
              <a:t> contingent visit to </a:t>
            </a:r>
            <a:r>
              <a:rPr lang="en-US" sz="1600" dirty="0" err="1" smtClean="0"/>
              <a:t>JLab</a:t>
            </a:r>
            <a:r>
              <a:rPr lang="en-US" sz="1600" dirty="0" smtClean="0"/>
              <a:t>, Feb. 3-5, 2016</a:t>
            </a:r>
            <a:endParaRPr lang="en-US" sz="1600" dirty="0"/>
          </a:p>
        </p:txBody>
      </p:sp>
      <p:pic>
        <p:nvPicPr>
          <p:cNvPr id="9" name="Picture 4" descr="ltrhd"/>
          <p:cNvPicPr>
            <a:picLocks noChangeAspect="1" noChangeArrowheads="1"/>
          </p:cNvPicPr>
          <p:nvPr/>
        </p:nvPicPr>
        <p:blipFill>
          <a:blip r:embed="rId4" cstate="print"/>
          <a:srcRect r="7251"/>
          <a:stretch>
            <a:fillRect/>
          </a:stretch>
        </p:blipFill>
        <p:spPr bwMode="auto">
          <a:xfrm>
            <a:off x="1664277" y="4478482"/>
            <a:ext cx="5663046" cy="77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95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Linear Potential Drop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Want a linear potential gradient along length of the insulator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10</a:t>
            </a:fld>
            <a:r>
              <a:rPr lang="en-US" dirty="0" smtClean="0"/>
              <a:t>/28</a:t>
            </a:r>
            <a:endParaRPr lang="en-US" dirty="0"/>
          </a:p>
        </p:txBody>
      </p:sp>
      <p:pic>
        <p:nvPicPr>
          <p:cNvPr id="7" name="Picture 6" descr="Figure 5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01337" y="2273126"/>
            <a:ext cx="5943600" cy="32931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7200" y="1858991"/>
            <a:ext cx="8229600" cy="4540984"/>
            <a:chOff x="457200" y="1858991"/>
            <a:chExt cx="8229600" cy="4540984"/>
          </a:xfrm>
        </p:grpSpPr>
        <p:pic>
          <p:nvPicPr>
            <p:cNvPr id="8" name="Picture 7" descr="Figure potential.png"/>
            <p:cNvPicPr/>
            <p:nvPr/>
          </p:nvPicPr>
          <p:blipFill rotWithShape="1">
            <a:blip r:embed="rId5"/>
            <a:srcRect r="18182"/>
            <a:stretch/>
          </p:blipFill>
          <p:spPr>
            <a:xfrm>
              <a:off x="3273137" y="1858991"/>
              <a:ext cx="4862830" cy="3514090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457200" y="5566236"/>
              <a:ext cx="8229600" cy="8337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tx1">
                    <a:lumMod val="85000"/>
                    <a:lumOff val="15000"/>
                  </a:schemeClr>
                </a:buClr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Note - POISSON does not model the mildly-conductive feature of the black doped insulator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26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982" y="364163"/>
            <a:ext cx="842628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Plan Y:  Combine the two features that provided incremental success: screening electrode and doped black R30 insulator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r="4298"/>
          <a:stretch>
            <a:fillRect/>
          </a:stretch>
        </p:blipFill>
        <p:spPr bwMode="auto">
          <a:xfrm>
            <a:off x="539397" y="2024464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6626" y="1795834"/>
            <a:ext cx="2518046" cy="248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2931736" y="2806700"/>
            <a:ext cx="2554664" cy="812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112453" y="4798404"/>
            <a:ext cx="377781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Replace dummy ball with electrode that can hold photocathode</a:t>
            </a:r>
            <a:endParaRPr 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58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99"/>
            <a:ext cx="8229600" cy="89444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The gap between shed and insulator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24"/>
          <a:stretch/>
        </p:blipFill>
        <p:spPr bwMode="auto">
          <a:xfrm>
            <a:off x="88900" y="1185839"/>
            <a:ext cx="6624426" cy="525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2658" y="2453566"/>
            <a:ext cx="2743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Keep field strength low at triple point (metal, insulator, vacuum)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58688" y="906202"/>
            <a:ext cx="5688597" cy="5811156"/>
            <a:chOff x="3415797" y="919844"/>
            <a:chExt cx="5688597" cy="5811156"/>
          </a:xfrm>
        </p:grpSpPr>
        <p:sp>
          <p:nvSpPr>
            <p:cNvPr id="3" name="Rectangle 2"/>
            <p:cNvSpPr/>
            <p:nvPr/>
          </p:nvSpPr>
          <p:spPr>
            <a:xfrm>
              <a:off x="3415797" y="919844"/>
              <a:ext cx="5601232" cy="581115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reduce </a:t>
              </a:r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503162" y="1173218"/>
              <a:ext cx="5601232" cy="5304408"/>
              <a:chOff x="2112902" y="1395274"/>
              <a:chExt cx="5601232" cy="5304408"/>
            </a:xfrm>
            <a:solidFill>
              <a:schemeClr val="bg1"/>
            </a:solidFill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1395274"/>
                <a:ext cx="3148642" cy="530440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477000" y="1447800"/>
                <a:ext cx="1120115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9.5 MV/m</a:t>
                </a:r>
                <a:endParaRPr lang="en-US" dirty="0"/>
              </a:p>
            </p:txBody>
          </p:sp>
          <p:cxnSp>
            <p:nvCxnSpPr>
              <p:cNvPr id="9" name="Straight Arrow Connector 8"/>
              <p:cNvCxnSpPr>
                <a:stCxn id="8" idx="1"/>
              </p:cNvCxnSpPr>
              <p:nvPr/>
            </p:nvCxnSpPr>
            <p:spPr>
              <a:xfrm flipH="1">
                <a:off x="5105400" y="1632466"/>
                <a:ext cx="1371600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6477000" y="1981200"/>
                <a:ext cx="106240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 MV/m</a:t>
                </a:r>
                <a:endParaRPr lang="en-US" dirty="0"/>
              </a:p>
            </p:txBody>
          </p:sp>
          <p:cxnSp>
            <p:nvCxnSpPr>
              <p:cNvPr id="11" name="Straight Arrow Connector 10"/>
              <p:cNvCxnSpPr>
                <a:stCxn id="10" idx="1"/>
              </p:cNvCxnSpPr>
              <p:nvPr/>
            </p:nvCxnSpPr>
            <p:spPr>
              <a:xfrm flipH="1" flipV="1">
                <a:off x="6019800" y="2111633"/>
                <a:ext cx="457200" cy="54233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6477000" y="2514600"/>
                <a:ext cx="1237134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10.8 MV/m</a:t>
                </a:r>
                <a:endParaRPr lang="en-US" dirty="0"/>
              </a:p>
            </p:txBody>
          </p:sp>
          <p:cxnSp>
            <p:nvCxnSpPr>
              <p:cNvPr id="13" name="Straight Arrow Connector 12"/>
              <p:cNvCxnSpPr>
                <a:stCxn id="12" idx="1"/>
              </p:cNvCxnSpPr>
              <p:nvPr/>
            </p:nvCxnSpPr>
            <p:spPr>
              <a:xfrm flipH="1">
                <a:off x="6248400" y="2699266"/>
                <a:ext cx="228600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535509" y="3733800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 MV/m</a:t>
                </a:r>
                <a:endParaRPr lang="en-US" dirty="0"/>
              </a:p>
            </p:txBody>
          </p:sp>
          <p:cxnSp>
            <p:nvCxnSpPr>
              <p:cNvPr id="15" name="Straight Arrow Connector 14"/>
              <p:cNvCxnSpPr>
                <a:stCxn id="14" idx="1"/>
              </p:cNvCxnSpPr>
              <p:nvPr/>
            </p:nvCxnSpPr>
            <p:spPr>
              <a:xfrm flipH="1" flipV="1">
                <a:off x="5732692" y="3913002"/>
                <a:ext cx="802817" cy="5464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2200267" y="1569699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 MV/m</a:t>
                </a:r>
                <a:endParaRPr lang="en-US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3161930" y="1754365"/>
                <a:ext cx="1284302" cy="9415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2201747" y="2936354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 MV/m</a:t>
                </a:r>
                <a:endParaRPr lang="en-US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3161930" y="3185636"/>
                <a:ext cx="864833" cy="357664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438400" y="5410200"/>
                <a:ext cx="132279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Gap = 1 mm</a:t>
                </a:r>
                <a:endParaRPr lang="en-US" dirty="0"/>
              </a:p>
            </p:txBody>
          </p:sp>
          <p:cxnSp>
            <p:nvCxnSpPr>
              <p:cNvPr id="21" name="Straight Arrow Connector 20"/>
              <p:cNvCxnSpPr>
                <a:stCxn id="20" idx="3"/>
              </p:cNvCxnSpPr>
              <p:nvPr/>
            </p:nvCxnSpPr>
            <p:spPr>
              <a:xfrm>
                <a:off x="3761198" y="5594866"/>
                <a:ext cx="265565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2125560" y="4419600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 MV/m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864170" y="3877946"/>
                <a:ext cx="1054963" cy="53340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2112902" y="3549134"/>
                <a:ext cx="1120115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9.5 MV/m</a:t>
                </a:r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169697" y="3721223"/>
                <a:ext cx="843046" cy="12577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85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"/>
            <a:ext cx="4873658" cy="6678367"/>
            <a:chOff x="311085" y="161673"/>
            <a:chExt cx="4873658" cy="667836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602" t="5252" r="9662" b="1719"/>
            <a:stretch/>
          </p:blipFill>
          <p:spPr bwMode="auto">
            <a:xfrm>
              <a:off x="311085" y="161673"/>
              <a:ext cx="4873658" cy="667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06392" y="4466219"/>
              <a:ext cx="16873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Screening electrode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6392" y="2752580"/>
              <a:ext cx="15863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Doped insulator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2231" y="1885314"/>
              <a:ext cx="122342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SF6</a:t>
              </a:r>
              <a:endParaRPr lang="en-US" sz="1600" dirty="0"/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H="1">
              <a:off x="3082565" y="575035"/>
              <a:ext cx="829559" cy="54675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1377886" y="2093011"/>
              <a:ext cx="1063656" cy="3571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1293829" y="3091134"/>
              <a:ext cx="1063656" cy="3571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1293829" y="4449452"/>
              <a:ext cx="87983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497344" y="172630"/>
              <a:ext cx="16873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R350 epoxy receptacle</a:t>
              </a:r>
              <a:endParaRPr lang="en-US" sz="16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93911" y="754143"/>
            <a:ext cx="381770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Combination of doped insulator and shed, SF6 and epoxy receptacle, plus added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the screening electrode, a good design…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93911" y="3141411"/>
            <a:ext cx="3897986" cy="2911039"/>
            <a:chOff x="4801680" y="3228157"/>
            <a:chExt cx="3897986" cy="291103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48567" t="18483"/>
            <a:stretch/>
          </p:blipFill>
          <p:spPr bwMode="auto">
            <a:xfrm>
              <a:off x="6297105" y="3228157"/>
              <a:ext cx="2402561" cy="291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80" y="3574697"/>
              <a:ext cx="149542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itle 1"/>
          <p:cNvSpPr txBox="1">
            <a:spLocks/>
          </p:cNvSpPr>
          <p:nvPr/>
        </p:nvSpPr>
        <p:spPr>
          <a:xfrm>
            <a:off x="5174191" y="77002"/>
            <a:ext cx="3516516" cy="7411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4400" b="0" kern="0" dirty="0" smtClean="0">
                <a:effectLst/>
                <a:latin typeface="Century Gothic" panose="020B0502020202020204" pitchFamily="34" charset="0"/>
              </a:rPr>
              <a:t>Plan Z</a:t>
            </a:r>
            <a:endParaRPr lang="en-US" sz="4400" b="0" kern="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1525" y="6283633"/>
            <a:ext cx="247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Work of Yan Wang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27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60"/>
            <a:ext cx="8686800" cy="5236179"/>
          </a:xfrm>
        </p:spPr>
        <p:txBody>
          <a:bodyPr>
            <a:normAutofit lnSpcReduction="1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Sources of Field Emission: micro-protrusions, contamination on surface, material defects and impurities, ionization of desorbed gas, etc.,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 smtClean="0"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Material choices: hardness, work function, grain structures and grain boundaries, electrical conductivity, thermal conductivity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 smtClean="0"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Surfaces: generally people assume smooth is better than coarse, although experiments indicate smooth does not guarantee “good”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 smtClean="0"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Mostly, people assume 5 MV/m is “easy” -  </a:t>
            </a:r>
            <a:r>
              <a:rPr lang="en-US" sz="2400" dirty="0">
                <a:latin typeface="Century Gothic"/>
                <a:cs typeface="Century Gothic"/>
              </a:rPr>
              <a:t>w</a:t>
            </a:r>
            <a:r>
              <a:rPr lang="en-US" sz="2400" dirty="0" smtClean="0">
                <a:latin typeface="Century Gothic"/>
                <a:cs typeface="Century Gothic"/>
              </a:rPr>
              <a:t>e want to operate at 10 MV/m or higher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14</a:t>
            </a:fld>
            <a:r>
              <a:rPr lang="en-US" dirty="0" smtClean="0"/>
              <a:t>/28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87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Breakdown in Vacuum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15</a:t>
            </a:fld>
            <a:r>
              <a:rPr lang="en-US" dirty="0" smtClean="0"/>
              <a:t>/28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8568" y="964841"/>
            <a:ext cx="6572249" cy="536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35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1909"/>
            <a:ext cx="8686800" cy="964841"/>
          </a:xfrm>
        </p:spPr>
        <p:txBody>
          <a:bodyPr>
            <a:no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Emission: Things we’ve been Studying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3197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Fowler-Nordheim Theory: a good place to start, but it will disappoint …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Diamond-paste polished stainless steel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Is it necessary to have such a smooth surface?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Gas conditioning: an essential tool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Electropolished stainless steel: speed the process?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Barrel-polished stainless steel: another option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BCP-d niobium: expensive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TiN-coated aluminum: promising…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900 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 degas, CO</a:t>
            </a:r>
            <a:r>
              <a:rPr lang="en-US" sz="24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snow, high pressure rinsing…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16</a:t>
            </a:fld>
            <a:r>
              <a:rPr lang="en-US" dirty="0" smtClean="0"/>
              <a:t>/28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82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 Test Stand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17</a:t>
            </a:fld>
            <a:r>
              <a:rPr lang="en-US" dirty="0" smtClean="0"/>
              <a:t>/28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7802" y="962838"/>
            <a:ext cx="6868391" cy="313756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4244249"/>
            <a:ext cx="8229600" cy="2123936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Spellman -225kV supply, small “R28” inverted insulators, variable cathode/anode gap from to 10 to 50mm, field strength to ~ 20 MV/m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Build a test stand that resembles an actual gun (tests with small gaps and high field strength but low voltage, don’t appear to be very useful)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40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Diamond-Paste Polishing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8" y="1067447"/>
            <a:ext cx="8229600" cy="5236179"/>
          </a:xfrm>
        </p:spPr>
        <p:txBody>
          <a:bodyPr>
            <a:normAutofit fontScale="92500"/>
          </a:bodyPr>
          <a:lstStyle/>
          <a:p>
            <a:pPr lvl="0"/>
            <a:r>
              <a:rPr lang="en-GB" sz="2400" dirty="0">
                <a:latin typeface="Century Gothic" panose="020B0502020202020204" pitchFamily="34" charset="0"/>
              </a:rPr>
              <a:t>Receive the electrode from the machine shop with “32” surface finish 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pPr lvl="0"/>
            <a:r>
              <a:rPr lang="en-GB" sz="2400" dirty="0" smtClean="0">
                <a:latin typeface="Century Gothic" panose="020B0502020202020204" pitchFamily="34" charset="0"/>
              </a:rPr>
              <a:t>Silicon </a:t>
            </a:r>
            <a:r>
              <a:rPr lang="en-GB" sz="2400" dirty="0">
                <a:latin typeface="Century Gothic" panose="020B0502020202020204" pitchFamily="34" charset="0"/>
              </a:rPr>
              <a:t>carbide polishing with</a:t>
            </a:r>
            <a:r>
              <a:rPr lang="en-GB" sz="2400" dirty="0" smtClean="0">
                <a:latin typeface="Century Gothic" panose="020B0502020202020204" pitchFamily="34" charset="0"/>
              </a:rPr>
              <a:t> 240 grit paper </a:t>
            </a:r>
            <a:r>
              <a:rPr lang="en-GB" sz="2400" dirty="0">
                <a:latin typeface="Century Gothic" panose="020B0502020202020204" pitchFamily="34" charset="0"/>
              </a:rPr>
              <a:t>to remove obvious visible scratches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Silicon carbide polishing with</a:t>
            </a:r>
            <a:r>
              <a:rPr lang="en-GB" sz="2400" dirty="0" smtClean="0">
                <a:latin typeface="Century Gothic" panose="020B0502020202020204" pitchFamily="34" charset="0"/>
              </a:rPr>
              <a:t> 300 and progressively finer sand paper up to 600 grit with </a:t>
            </a:r>
            <a:r>
              <a:rPr lang="en-US" sz="2400" dirty="0" err="1" smtClean="0">
                <a:latin typeface="Century Gothic" panose="020B0502020202020204" pitchFamily="34" charset="0"/>
              </a:rPr>
              <a:t>s</a:t>
            </a:r>
            <a:r>
              <a:rPr lang="en-GB" sz="2400" dirty="0" err="1" smtClean="0">
                <a:latin typeface="Century Gothic" panose="020B0502020202020204" pitchFamily="34" charset="0"/>
              </a:rPr>
              <a:t>olvent</a:t>
            </a:r>
            <a:r>
              <a:rPr lang="en-GB" sz="2400" dirty="0" smtClean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cleaning in ultrasonic bath of alkali </a:t>
            </a:r>
            <a:r>
              <a:rPr lang="en-GB" sz="2400" dirty="0" smtClean="0">
                <a:latin typeface="Century Gothic" panose="020B0502020202020204" pitchFamily="34" charset="0"/>
              </a:rPr>
              <a:t>solution between grits.</a:t>
            </a:r>
            <a:endParaRPr lang="en-US" sz="2400" dirty="0" smtClean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Polish with 6</a:t>
            </a:r>
            <a:r>
              <a:rPr lang="en-GB" sz="2400" dirty="0">
                <a:latin typeface="Symbol" charset="2"/>
                <a:cs typeface="Symbol" charset="2"/>
              </a:rPr>
              <a:t>m</a:t>
            </a:r>
            <a:r>
              <a:rPr lang="en-GB" sz="2400" dirty="0">
                <a:latin typeface="Century Gothic" panose="020B0502020202020204" pitchFamily="34" charset="0"/>
              </a:rPr>
              <a:t>m </a:t>
            </a:r>
            <a:r>
              <a:rPr lang="en-GB" sz="2400" dirty="0" smtClean="0">
                <a:latin typeface="Century Gothic" panose="020B0502020202020204" pitchFamily="34" charset="0"/>
              </a:rPr>
              <a:t>grit diamond paste, then with 3</a:t>
            </a:r>
            <a:r>
              <a:rPr lang="en-GB" sz="2400" dirty="0" smtClean="0">
                <a:latin typeface="Symbol" charset="2"/>
                <a:cs typeface="Symbol" charset="2"/>
              </a:rPr>
              <a:t>m</a:t>
            </a:r>
            <a:r>
              <a:rPr lang="en-GB" sz="2400" dirty="0" smtClean="0">
                <a:latin typeface="Century Gothic" panose="020B0502020202020204" pitchFamily="34" charset="0"/>
              </a:rPr>
              <a:t>m and finish with 1</a:t>
            </a:r>
            <a:r>
              <a:rPr lang="en-GB" sz="2400" dirty="0" smtClean="0">
                <a:latin typeface="Symbol" charset="2"/>
                <a:cs typeface="Symbol" charset="2"/>
              </a:rPr>
              <a:t>m</a:t>
            </a:r>
            <a:r>
              <a:rPr lang="en-GB" sz="2400" dirty="0" smtClean="0">
                <a:latin typeface="Century Gothic" panose="020B0502020202020204" pitchFamily="34" charset="0"/>
              </a:rPr>
              <a:t>m grit diamond paste with </a:t>
            </a:r>
            <a:r>
              <a:rPr lang="en-US" sz="2400" dirty="0" err="1" smtClean="0">
                <a:latin typeface="Century Gothic" panose="020B0502020202020204" pitchFamily="34" charset="0"/>
              </a:rPr>
              <a:t>s</a:t>
            </a:r>
            <a:r>
              <a:rPr lang="en-GB" sz="2400" dirty="0" err="1" smtClean="0">
                <a:latin typeface="Century Gothic" panose="020B0502020202020204" pitchFamily="34" charset="0"/>
              </a:rPr>
              <a:t>olvent</a:t>
            </a:r>
            <a:r>
              <a:rPr lang="en-GB" sz="2400" dirty="0" smtClean="0">
                <a:latin typeface="Century Gothic" panose="020B0502020202020204" pitchFamily="34" charset="0"/>
              </a:rPr>
              <a:t> cleaning in ultrasonic bath of alkali solution between grits</a:t>
            </a:r>
            <a:endParaRPr lang="en-US" sz="2400" dirty="0" smtClean="0">
              <a:latin typeface="Century Gothic" panose="020B0502020202020204" pitchFamily="34" charset="0"/>
            </a:endParaRPr>
          </a:p>
          <a:p>
            <a:pPr lvl="0"/>
            <a:r>
              <a:rPr lang="en-GB" sz="2400" dirty="0" smtClean="0">
                <a:latin typeface="Century Gothic" panose="020B0502020202020204" pitchFamily="34" charset="0"/>
              </a:rPr>
              <a:t>High </a:t>
            </a:r>
            <a:r>
              <a:rPr lang="en-GB" sz="2400" dirty="0">
                <a:latin typeface="Century Gothic" panose="020B0502020202020204" pitchFamily="34" charset="0"/>
              </a:rPr>
              <a:t>pressure rinsing (1200 psi) for 20 minutes with ultrapure de-ionized water with resistivity &gt; 18 M</a:t>
            </a:r>
            <a:r>
              <a:rPr lang="en-GB" sz="2400" dirty="0">
                <a:latin typeface="Symbol" panose="05050102010706020507" pitchFamily="18" charset="2"/>
              </a:rPr>
              <a:t>W</a:t>
            </a:r>
            <a:r>
              <a:rPr lang="en-GB" sz="2400" dirty="0">
                <a:latin typeface="Century Gothic" panose="020B0502020202020204" pitchFamily="34" charset="0"/>
              </a:rPr>
              <a:t>cm.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temperature (900</a:t>
            </a:r>
            <a:r>
              <a:rPr lang="en-GB" sz="2400" baseline="30000" dirty="0">
                <a:latin typeface="Century Gothic" panose="020B0502020202020204" pitchFamily="34" charset="0"/>
              </a:rPr>
              <a:t>o</a:t>
            </a:r>
            <a:r>
              <a:rPr lang="en-GB" sz="2400" dirty="0">
                <a:latin typeface="Century Gothic" panose="020B0502020202020204" pitchFamily="34" charset="0"/>
              </a:rPr>
              <a:t>C) vacuum degas for one hour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18</a:t>
            </a:fld>
            <a:r>
              <a:rPr lang="en-US" dirty="0" smtClean="0"/>
              <a:t>/28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610452">
            <a:off x="1088368" y="2499332"/>
            <a:ext cx="747701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Two months later and the electrode is ready for high voltage!  </a:t>
            </a:r>
          </a:p>
          <a:p>
            <a:pPr algn="ctr"/>
            <a:r>
              <a:rPr lang="en-US" sz="4000" dirty="0" smtClean="0"/>
              <a:t>Maybe it will work!?</a:t>
            </a:r>
            <a:endParaRPr lang="en-US" sz="4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89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High Voltage Gas Conditioning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03" y="4527480"/>
            <a:ext cx="4683052" cy="1891144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Field emission ionizes inert gas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Ions bombard electrode, hopefully near field emitter, which can be sputtered away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And ions get implanted, increasing work function</a:t>
            </a: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19</a:t>
            </a:fld>
            <a:r>
              <a:rPr lang="en-US" dirty="0" smtClean="0"/>
              <a:t>/28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679891" y="1074736"/>
            <a:ext cx="4128439" cy="5229187"/>
            <a:chOff x="-81399" y="1151753"/>
            <a:chExt cx="4450557" cy="59340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1399" y="1151753"/>
              <a:ext cx="4450557" cy="59340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04530" y="6197600"/>
              <a:ext cx="1358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Gas Bottle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082" y="1577965"/>
              <a:ext cx="1283822" cy="419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Leak Valve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/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434" r="4551"/>
          <a:stretch/>
        </p:blipFill>
        <p:spPr bwMode="auto">
          <a:xfrm>
            <a:off x="363682" y="964841"/>
            <a:ext cx="3870858" cy="3562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09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overview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3197"/>
            <a:ext cx="8420803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We have a 200kV </a:t>
            </a:r>
            <a:r>
              <a:rPr lang="en-US" sz="2400" dirty="0" err="1" smtClean="0">
                <a:latin typeface="Century Gothic"/>
                <a:cs typeface="Century Gothic"/>
              </a:rPr>
              <a:t>photogun</a:t>
            </a:r>
            <a:r>
              <a:rPr lang="en-US" sz="2400" dirty="0" smtClean="0">
                <a:latin typeface="Century Gothic"/>
                <a:cs typeface="Century Gothic"/>
              </a:rPr>
              <a:t>, but want a 350kV, WHY?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 smtClean="0"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Evaluating insulator and electrode configurations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latin typeface="Century Gothic"/>
                <a:cs typeface="Century Gothic"/>
              </a:rPr>
              <a:t>Bias electrode at target kV without breakdown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 smtClean="0"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Dealing with field emission phase I, 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latin typeface="Century Gothic"/>
                <a:cs typeface="Century Gothic"/>
              </a:rPr>
              <a:t>From electrode material choice to surface finish techniques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 smtClean="0"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Dealing with field emission phase II, 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latin typeface="Century Gothic"/>
                <a:cs typeface="Century Gothic"/>
              </a:rPr>
              <a:t>High Voltage processing, with Kr gas, a powerful technique.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</a:t>
            </a:fld>
            <a:r>
              <a:rPr lang="en-US" dirty="0" smtClean="0"/>
              <a:t>/28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187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What Does Gas Conditioning Do?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20</a:t>
            </a:fld>
            <a:r>
              <a:rPr lang="en-US" dirty="0" smtClean="0"/>
              <a:t>/28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688839" y="913459"/>
            <a:ext cx="576632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Sputtering and Implantation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26947" y="2109227"/>
            <a:ext cx="4790209" cy="3288389"/>
            <a:chOff x="4166754" y="2640845"/>
            <a:chExt cx="4790209" cy="3288389"/>
          </a:xfrm>
          <a:solidFill>
            <a:schemeClr val="bg1"/>
          </a:solidFill>
        </p:grpSpPr>
        <p:sp>
          <p:nvSpPr>
            <p:cNvPr id="18" name="TextBox 17"/>
            <p:cNvSpPr txBox="1"/>
            <p:nvPr/>
          </p:nvSpPr>
          <p:spPr>
            <a:xfrm>
              <a:off x="5601498" y="5559902"/>
              <a:ext cx="192071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Sputtering Yield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16" name="Picture 15"/>
            <p:cNvPicPr/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754" y="2640845"/>
              <a:ext cx="4790209" cy="2951323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241588" y="2196710"/>
            <a:ext cx="8660823" cy="3288389"/>
            <a:chOff x="5019886" y="1034034"/>
            <a:chExt cx="8660823" cy="3288389"/>
          </a:xfrm>
        </p:grpSpPr>
        <p:sp>
          <p:nvSpPr>
            <p:cNvPr id="4" name="Rectangle 3"/>
            <p:cNvSpPr/>
            <p:nvPr/>
          </p:nvSpPr>
          <p:spPr>
            <a:xfrm>
              <a:off x="5019886" y="1034034"/>
              <a:ext cx="8660823" cy="3288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059289" y="1057528"/>
              <a:ext cx="8572500" cy="2907538"/>
              <a:chOff x="3397827" y="2734447"/>
              <a:chExt cx="8572500" cy="290753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397827" y="2734447"/>
                <a:ext cx="8572500" cy="2383624"/>
                <a:chOff x="0" y="3655655"/>
                <a:chExt cx="8572500" cy="2383624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679320"/>
                  <a:ext cx="4457700" cy="23599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2078181" y="3719645"/>
                  <a:ext cx="94557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Helium</a:t>
                  </a:r>
                  <a:endParaRPr lang="en-US" dirty="0"/>
                </a:p>
              </p:txBody>
            </p:sp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8499" y="3655655"/>
                  <a:ext cx="4304001" cy="2383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5947712" y="3676838"/>
                  <a:ext cx="94557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Krypton</a:t>
                  </a:r>
                  <a:endParaRPr lang="en-US" dirty="0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6817156" y="5272653"/>
                <a:ext cx="160813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Implantation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64" y="1998787"/>
            <a:ext cx="8842663" cy="368503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85750" indent="-285750"/>
            <a:r>
              <a:rPr lang="en-US" sz="2400" u="sng" dirty="0" smtClean="0">
                <a:latin typeface="Century Gothic" panose="020B0502020202020204" pitchFamily="34" charset="0"/>
                <a:cs typeface="Cambria"/>
              </a:rPr>
              <a:t>Helium:</a:t>
            </a:r>
            <a:r>
              <a:rPr lang="en-US" sz="2400" dirty="0" smtClean="0">
                <a:latin typeface="Century Gothic" panose="020B0502020202020204" pitchFamily="34" charset="0"/>
                <a:cs typeface="Cambria"/>
              </a:rPr>
              <a:t> provides a shallow implantation depth, so it seems to work best when FE turns ON at lower voltages, and/or with small gaps (10 to 20mm), don’t expect much sputtering</a:t>
            </a:r>
          </a:p>
          <a:p>
            <a:pPr marL="285750" indent="-285750"/>
            <a:endParaRPr lang="en-US" sz="2400" dirty="0" smtClean="0">
              <a:latin typeface="Century Gothic" panose="020B0502020202020204" pitchFamily="34" charset="0"/>
              <a:cs typeface="Cambria"/>
            </a:endParaRPr>
          </a:p>
          <a:p>
            <a:pPr marL="285750" indent="-285750"/>
            <a:r>
              <a:rPr lang="en-US" sz="2400" u="sng" dirty="0" smtClean="0">
                <a:latin typeface="Century Gothic" panose="020B0502020202020204" pitchFamily="34" charset="0"/>
                <a:cs typeface="Cambria"/>
              </a:rPr>
              <a:t>Krypton:</a:t>
            </a:r>
            <a:r>
              <a:rPr lang="en-US" sz="2400" dirty="0" smtClean="0">
                <a:latin typeface="Century Gothic" panose="020B0502020202020204" pitchFamily="34" charset="0"/>
                <a:cs typeface="Cambria"/>
              </a:rPr>
              <a:t> can work at any voltage, good for larger gaps (30 to 50mm), sometimes too much sputtering creates a new field emitters</a:t>
            </a:r>
            <a:endParaRPr lang="en-US" sz="2400" dirty="0">
              <a:latin typeface="Century Gothic" panose="020B0502020202020204" pitchFamily="34" charset="0"/>
              <a:cs typeface="Cambria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08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What Does Gas Conditioning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Benefits of implantation are reversible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21</a:t>
            </a:fld>
            <a:r>
              <a:rPr lang="en-US" dirty="0" smtClean="0"/>
              <a:t>/28</a:t>
            </a:r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4606592"/>
              </p:ext>
            </p:extLst>
          </p:nvPr>
        </p:nvGraphicFramePr>
        <p:xfrm>
          <a:off x="3260807" y="2036617"/>
          <a:ext cx="5610350" cy="376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36617"/>
            <a:ext cx="2570064" cy="3426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38203"/>
            <a:ext cx="679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Work of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BastaniNejad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E. Forman, C. Hernandez-Garcia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56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A Powerful Technique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43" y="850960"/>
            <a:ext cx="3260357" cy="5510280"/>
          </a:xfrm>
        </p:spPr>
        <p:txBody>
          <a:bodyPr>
            <a:normAutofit lnSpcReduction="10000"/>
          </a:bodyPr>
          <a:lstStyle/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Gas conditioning can turn a BAD electrode into a GOOD electrode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TURN OFF ion pump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NEG pumps don’t pump inert gas</a:t>
            </a: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176213" indent="-176213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Add gas at 10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-5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orr, apply voltage and watch for sharp decrease in FE current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22</a:t>
            </a:fld>
            <a:r>
              <a:rPr lang="en-US" dirty="0" smtClean="0"/>
              <a:t>/28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83505"/>
            <a:ext cx="5715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802" y="5774555"/>
            <a:ext cx="386516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Perhaps 316L is better than 304L?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32654" y="982595"/>
            <a:ext cx="2611346" cy="745135"/>
          </a:xfrm>
          <a:prstGeom prst="ellipse">
            <a:avLst/>
          </a:prstGeom>
          <a:noFill/>
          <a:ln w="28575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32654" y="3386808"/>
            <a:ext cx="2611346" cy="606422"/>
          </a:xfrm>
          <a:prstGeom prst="ellipse">
            <a:avLst/>
          </a:prstGeom>
          <a:noFill/>
          <a:ln w="28575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76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47" y="0"/>
            <a:ext cx="8466566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HV conditioning with Kr gas in action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86" y="964841"/>
            <a:ext cx="8358027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Once the Kr pressure has been established ~10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-5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Torr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: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As the voltage is incrementally increased: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Monitor the HV power supply current, 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Monitor the radiation around the gun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There are two phases: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Field emission processing (current ‘quenching’)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Voltage induced gas desorption, typically starting &gt;200kV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23</a:t>
            </a:fld>
            <a:r>
              <a:rPr lang="en-US" dirty="0" smtClean="0"/>
              <a:t>/28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21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84458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Monitoring  voltage, current and radiation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24</a:t>
            </a:fld>
            <a:r>
              <a:rPr lang="en-US" dirty="0" smtClean="0"/>
              <a:t>/28</a:t>
            </a:r>
            <a:endParaRPr lang="en-US" dirty="0"/>
          </a:p>
        </p:txBody>
      </p:sp>
      <p:pic>
        <p:nvPicPr>
          <p:cNvPr id="11" name="Picture 10" descr="R30 white insulator &amp; shed soaking in vacuum 350k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51" y="964841"/>
            <a:ext cx="6755797" cy="3586126"/>
          </a:xfrm>
          <a:prstGeom prst="rect">
            <a:avLst/>
          </a:prstGeom>
        </p:spPr>
      </p:pic>
      <p:pic>
        <p:nvPicPr>
          <p:cNvPr id="9" name="Content Placeholder 8" descr="GTS_gun_with_Radmons.JPG"/>
          <p:cNvPicPr>
            <a:picLocks noGrp="1" noChangeAspect="1"/>
          </p:cNvPicPr>
          <p:nvPr>
            <p:ph idx="1"/>
          </p:nvPr>
        </p:nvPicPr>
        <p:blipFill>
          <a:blip r:embed="rId5"/>
          <a:srcRect l="18000" t="12000" r="18000"/>
          <a:stretch>
            <a:fillRect/>
          </a:stretch>
        </p:blipFill>
        <p:spPr>
          <a:xfrm>
            <a:off x="6317178" y="3639101"/>
            <a:ext cx="2767280" cy="2853774"/>
          </a:xfrm>
        </p:spPr>
      </p:pic>
      <p:pic>
        <p:nvPicPr>
          <p:cNvPr id="10" name="Picture 9" descr="Rad Monitors around GTS inverted gun.png"/>
          <p:cNvPicPr>
            <a:picLocks noChangeAspect="1"/>
          </p:cNvPicPr>
          <p:nvPr/>
        </p:nvPicPr>
        <p:blipFill>
          <a:blip r:embed="rId6"/>
          <a:srcRect r="18000" b="73075"/>
          <a:stretch>
            <a:fillRect/>
          </a:stretch>
        </p:blipFill>
        <p:spPr>
          <a:xfrm>
            <a:off x="183051" y="4550966"/>
            <a:ext cx="6153998" cy="1410273"/>
          </a:xfrm>
          <a:prstGeom prst="rect">
            <a:avLst/>
          </a:prstGeom>
        </p:spPr>
      </p:pic>
      <p:pic>
        <p:nvPicPr>
          <p:cNvPr id="12" name="Picture 11" descr="Rad Monitors around GTS inverted gun.png"/>
          <p:cNvPicPr>
            <a:picLocks noChangeAspect="1"/>
          </p:cNvPicPr>
          <p:nvPr/>
        </p:nvPicPr>
        <p:blipFill>
          <a:blip r:embed="rId6"/>
          <a:srcRect l="72750" t="29015" b="10746"/>
          <a:stretch>
            <a:fillRect/>
          </a:stretch>
        </p:blipFill>
        <p:spPr>
          <a:xfrm>
            <a:off x="7228492" y="964841"/>
            <a:ext cx="1651591" cy="2548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14856" y="2620199"/>
            <a:ext cx="102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Geiger monitors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228492" y="4828490"/>
            <a:ext cx="745694" cy="6865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126586" y="4980890"/>
            <a:ext cx="745694" cy="68651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3" idx="3"/>
          </p:cNvCxnSpPr>
          <p:nvPr/>
        </p:nvCxnSpPr>
        <p:spPr>
          <a:xfrm>
            <a:off x="6938848" y="2943365"/>
            <a:ext cx="543387" cy="188512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3"/>
          </p:cNvCxnSpPr>
          <p:nvPr/>
        </p:nvCxnSpPr>
        <p:spPr>
          <a:xfrm flipV="1">
            <a:off x="6938848" y="1853591"/>
            <a:ext cx="695787" cy="1089774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938847" y="2943365"/>
            <a:ext cx="761973" cy="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" idx="3"/>
            <a:endCxn id="15" idx="0"/>
          </p:cNvCxnSpPr>
          <p:nvPr/>
        </p:nvCxnSpPr>
        <p:spPr>
          <a:xfrm>
            <a:off x="6938848" y="2943365"/>
            <a:ext cx="1560585" cy="203752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75014" y="1484259"/>
            <a:ext cx="88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Voltage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90055" y="30818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current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50578" y="2712532"/>
            <a:ext cx="1027407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radiation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21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Field emission processing phase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Classic FE processing with Kr Dec 2015.png"/>
          <p:cNvPicPr>
            <a:picLocks noChangeAspect="1"/>
          </p:cNvPicPr>
          <p:nvPr/>
        </p:nvPicPr>
        <p:blipFill>
          <a:blip r:embed="rId3"/>
          <a:srcRect t="6990" b="9786"/>
          <a:stretch>
            <a:fillRect/>
          </a:stretch>
        </p:blipFill>
        <p:spPr>
          <a:xfrm>
            <a:off x="0" y="2997783"/>
            <a:ext cx="9144000" cy="37882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86" y="850960"/>
            <a:ext cx="8358027" cy="2490618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Can occur at any voltage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Typically more problematic at higher voltages &gt; 200 kV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It is critical to set a “current limit” for shutting off the high voltage power supply, typically no higher than 0.5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Usually is under control with Kr gas  HV processing, unpredictable under vacuum HV processing conditions.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7331" y="4081574"/>
            <a:ext cx="88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Voltage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4467" y="46355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current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9864" y="5500372"/>
            <a:ext cx="102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radiation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21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Voltage induced gas desorption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26</a:t>
            </a:fld>
            <a:r>
              <a:rPr lang="en-US" dirty="0" smtClean="0"/>
              <a:t>/28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92986" y="850960"/>
            <a:ext cx="8358027" cy="5842562"/>
          </a:xfrm>
        </p:spPr>
        <p:txBody>
          <a:bodyPr>
            <a:normAutofit fontScale="925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Depends on voltage, not on field strength (gradient)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Typically starts  &gt; 200 kV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It is related to the gas (Hydrogen) ‘stored’ in the anode (chamber walls). We did not see any difference between baked and unbaked electrodes.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Gas is desorbed from the chamber walls each time the voltage is increased to a new value, but once the gas is pumped out, the system is and remains conditioned up that last voltage value.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In our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photougn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it takes about 10 minutes per 1 kV step for the released gas to pump out between 200 and 300 kV.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 load of released gas increases with voltage. In our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photogun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it takes about one hour per 1 kV step to pump the gas &gt;350kV. 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If the gas load is not allowed to pump out before increasing the voltage, it is likely that a field emitter will be created.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21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37" y="0"/>
            <a:ext cx="8637747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Classical example of Voltage Induced Gas Desorption with Krypton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27</a:t>
            </a:fld>
            <a:r>
              <a:rPr lang="en-US" dirty="0" smtClean="0"/>
              <a:t>/28</a:t>
            </a:r>
            <a:endParaRPr lang="en-US" dirty="0"/>
          </a:p>
        </p:txBody>
      </p:sp>
      <p:pic>
        <p:nvPicPr>
          <p:cNvPr id="9" name="Content Placeholder 8" descr="Classic Voltage Induced Gas Desorption with Kr.png"/>
          <p:cNvPicPr>
            <a:picLocks noGrp="1" noChangeAspect="1"/>
          </p:cNvPicPr>
          <p:nvPr>
            <p:ph idx="1"/>
          </p:nvPr>
        </p:nvPicPr>
        <p:blipFill>
          <a:blip r:embed="rId4"/>
          <a:srcRect t="-3251" b="-3251"/>
          <a:stretch>
            <a:fillRect/>
          </a:stretch>
        </p:blipFill>
        <p:spPr>
          <a:xfrm>
            <a:off x="457200" y="964841"/>
            <a:ext cx="8229600" cy="5528033"/>
          </a:xfrm>
        </p:spPr>
      </p:pic>
      <p:sp>
        <p:nvSpPr>
          <p:cNvPr id="10" name="TextBox 9"/>
          <p:cNvSpPr txBox="1"/>
          <p:nvPr/>
        </p:nvSpPr>
        <p:spPr>
          <a:xfrm>
            <a:off x="3097839" y="2293444"/>
            <a:ext cx="88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Voltage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47812" y="371224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current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0372" y="3712242"/>
            <a:ext cx="102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33CC"/>
                </a:solidFill>
              </a:rPr>
              <a:t>radiation</a:t>
            </a:r>
            <a:endParaRPr lang="en-US" dirty="0">
              <a:solidFill>
                <a:srgbClr val="CC33CC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21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9317"/>
          </a:xfrm>
        </p:spPr>
        <p:txBody>
          <a:bodyPr>
            <a:no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The target voltage is sustained when the gun is fully conditioned. Usually it takes us </a:t>
            </a:r>
            <a:b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</a:br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~150 hours to condition a gun to 350kV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28</a:t>
            </a:fld>
            <a:endParaRPr lang="en-US" dirty="0"/>
          </a:p>
        </p:txBody>
      </p:sp>
      <p:pic>
        <p:nvPicPr>
          <p:cNvPr id="9" name="Content Placeholder 8" descr="325kV 72 hr run white R30+shed &amp; electrode.pn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4273" y="1509317"/>
            <a:ext cx="8894704" cy="534868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21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0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Thank You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49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Minion Pro"/>
              </a:rPr>
              <a:t>The CEBAF - ILC 200kV Inverted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</a:t>
            </a:fld>
            <a:r>
              <a:rPr lang="en-US" dirty="0" smtClean="0"/>
              <a:t>/28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09775" y="4888201"/>
            <a:ext cx="8077025" cy="16046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800" dirty="0" smtClean="0">
                <a:latin typeface="Century Gothic" panose="020B0502020202020204" pitchFamily="34" charset="0"/>
              </a:rPr>
              <a:t>Our </a:t>
            </a:r>
            <a:r>
              <a:rPr lang="en-US" sz="2800" dirty="0" err="1" smtClean="0">
                <a:latin typeface="Century Gothic" panose="020B0502020202020204" pitchFamily="34" charset="0"/>
              </a:rPr>
              <a:t>photoguns</a:t>
            </a:r>
            <a:r>
              <a:rPr lang="en-US" sz="2800" dirty="0" smtClean="0">
                <a:latin typeface="Century Gothic" panose="020B0502020202020204" pitchFamily="34" charset="0"/>
              </a:rPr>
              <a:t> are based on inverted geometry ceramic insulators that connect with a HV cable to a power supply</a:t>
            </a: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874" y="985773"/>
            <a:ext cx="5077800" cy="3808349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10789" t="3780" r="12138" b="18327"/>
          <a:stretch>
            <a:fillRect/>
          </a:stretch>
        </p:blipFill>
        <p:spPr bwMode="auto">
          <a:xfrm>
            <a:off x="5410200" y="1585617"/>
            <a:ext cx="3505200" cy="307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8305800" y="4328817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5791200" y="4252617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064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mmy ball on R28 insulator black.jpg"/>
          <p:cNvPicPr>
            <a:picLocks noChangeAspect="1"/>
          </p:cNvPicPr>
          <p:nvPr/>
        </p:nvPicPr>
        <p:blipFill>
          <a:blip r:embed="rId2">
            <a:lum bright="20000" contrast="25000"/>
          </a:blip>
          <a:stretch>
            <a:fillRect/>
          </a:stretch>
        </p:blipFill>
        <p:spPr>
          <a:xfrm rot="10800000">
            <a:off x="899088" y="2000364"/>
            <a:ext cx="1786936" cy="2382581"/>
          </a:xfrm>
          <a:prstGeom prst="rect">
            <a:avLst/>
          </a:prstGeom>
        </p:spPr>
      </p:pic>
      <p:pic>
        <p:nvPicPr>
          <p:cNvPr id="2" name="Picture 1" descr="350kV gun with spher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06449" y="1696941"/>
            <a:ext cx="7976182" cy="51610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956219" y="2989313"/>
            <a:ext cx="1236245" cy="19554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" name="Trapezoid 3"/>
          <p:cNvSpPr/>
          <p:nvPr/>
        </p:nvSpPr>
        <p:spPr bwMode="auto">
          <a:xfrm rot="10800000">
            <a:off x="5327090" y="2708362"/>
            <a:ext cx="539454" cy="887804"/>
          </a:xfrm>
          <a:prstGeom prst="trapezoid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057366" y="3225311"/>
            <a:ext cx="1067666" cy="1078850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315853" y="2348746"/>
            <a:ext cx="561929" cy="37085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2955775" y="2787029"/>
            <a:ext cx="921518" cy="224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899557" y="2573505"/>
            <a:ext cx="966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119 mm</a:t>
            </a:r>
            <a:endParaRPr lang="en-US" sz="180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92203" y="348379"/>
            <a:ext cx="8541330" cy="1314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We then tested an </a:t>
            </a:r>
            <a:r>
              <a:rPr lang="en-US" sz="2800" b="1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R28 (shorter) semi-conducting ceramic </a:t>
            </a:r>
            <a:r>
              <a:rPr lang="en-US" sz="2800" kern="0" dirty="0" smtClean="0">
                <a:solidFill>
                  <a:srgbClr val="FF6600"/>
                </a:solidFill>
                <a:latin typeface="Tahoma" pitchFamily="34" charset="0"/>
                <a:ea typeface="+mj-ea"/>
                <a:cs typeface="Tahoma" pitchFamily="34" charset="0"/>
              </a:rPr>
              <a:t>(</a:t>
            </a:r>
            <a:r>
              <a:rPr lang="en-US" sz="2800" kern="0" dirty="0" smtClean="0">
                <a:solidFill>
                  <a:srgbClr val="FF6600"/>
                </a:solidFill>
                <a:latin typeface="Comic Sans MS"/>
                <a:ea typeface="+mj-ea"/>
                <a:cs typeface="Comic Sans MS"/>
              </a:rPr>
              <a:t>is this ceramic useful for CEBAF-type gun -225kV</a:t>
            </a:r>
            <a:r>
              <a:rPr lang="en-US" sz="2800" kern="0" dirty="0" smtClean="0">
                <a:solidFill>
                  <a:srgbClr val="FF6600"/>
                </a:solidFill>
                <a:latin typeface="Tahoma" pitchFamily="34" charset="0"/>
                <a:ea typeface="+mj-ea"/>
                <a:cs typeface="Tahoma" pitchFamily="34" charset="0"/>
              </a:rPr>
              <a:t>?)</a:t>
            </a:r>
            <a:r>
              <a:rPr lang="en-US" sz="2800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, and worked to </a:t>
            </a:r>
            <a:r>
              <a:rPr lang="en-US" sz="3600" b="1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360kV </a:t>
            </a:r>
            <a:r>
              <a:rPr lang="en-US" sz="3600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with Krypton</a:t>
            </a:r>
            <a:r>
              <a:rPr lang="en-US" sz="3600" b="1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!!!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4467798"/>
            <a:ext cx="3994641" cy="191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We stopped at that voltage </a:t>
            </a:r>
            <a:r>
              <a:rPr lang="en-US" sz="1800" kern="0" dirty="0" err="1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b/c</a:t>
            </a:r>
            <a:r>
              <a:rPr lang="en-US" sz="1800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 is sufficient for electron gun operations and did not want to cause failure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1831891" y="2326270"/>
            <a:ext cx="3461487" cy="3371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1928097" y="3254093"/>
            <a:ext cx="3461487" cy="3371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28 black insulator multi hour run 350kV in vacuu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6369"/>
            <a:ext cx="9144000" cy="4703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kern="0" dirty="0" smtClean="0">
                <a:latin typeface="Tahoma" pitchFamily="34" charset="0"/>
                <a:cs typeface="Tahoma" pitchFamily="34" charset="0"/>
              </a:rPr>
              <a:t>R28 partially conductive ceramic multi-hour run at 350kV under vacuum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695" y="0"/>
            <a:ext cx="8068396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kern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Why did the </a:t>
            </a:r>
            <a:r>
              <a:rPr lang="en-US" sz="2800" b="1" kern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R28 partially conductive ceramic </a:t>
            </a:r>
            <a:r>
              <a:rPr lang="en-US" sz="2800" kern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work at higher voltage if it is shorter than the </a:t>
            </a:r>
            <a:r>
              <a:rPr lang="en-US" sz="2800" b="1" kern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R30 pure alumina ceramic</a:t>
            </a:r>
            <a:r>
              <a:rPr lang="en-US" sz="2800" kern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?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3964" y="1545705"/>
            <a:ext cx="76322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We think is a combination of:</a:t>
            </a:r>
          </a:p>
          <a:p>
            <a:endParaRPr lang="en-US" sz="2400" dirty="0" smtClean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The potential along the ceramic on the plug (air) side and on the vacuum side becomes more linear with decreasing ceramic resistivity,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The partially conductive nature of the insulator helps ‘draining’ accumulated charge.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The electrode is closer to ground side of insulator making the potential along the insulator more linear.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tential comparison R30 vs R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37" y="908743"/>
            <a:ext cx="7618578" cy="556156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rot="5400000">
            <a:off x="2244107" y="2167957"/>
            <a:ext cx="3120383" cy="22442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4734685" y="2611342"/>
            <a:ext cx="3218922" cy="14779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Dummy ball on R30 white insulator.jpg"/>
          <p:cNvPicPr>
            <a:picLocks noChangeAspect="1"/>
          </p:cNvPicPr>
          <p:nvPr/>
        </p:nvPicPr>
        <p:blipFill>
          <a:blip r:embed="rId3"/>
          <a:srcRect l="25926" r="22222"/>
          <a:stretch>
            <a:fillRect/>
          </a:stretch>
        </p:blipFill>
        <p:spPr>
          <a:xfrm rot="10800000">
            <a:off x="1954519" y="1539120"/>
            <a:ext cx="785251" cy="2019212"/>
          </a:xfrm>
          <a:prstGeom prst="rect">
            <a:avLst/>
          </a:prstGeom>
        </p:spPr>
      </p:pic>
      <p:pic>
        <p:nvPicPr>
          <p:cNvPr id="9" name="Picture 8" descr="Dummy ball on R28 insulator black.jpg"/>
          <p:cNvPicPr>
            <a:picLocks noChangeAspect="1"/>
          </p:cNvPicPr>
          <p:nvPr/>
        </p:nvPicPr>
        <p:blipFill>
          <a:blip r:embed="rId4">
            <a:lum bright="29000" contrast="35000"/>
          </a:blip>
          <a:srcRect l="14063" r="9375"/>
          <a:stretch>
            <a:fillRect/>
          </a:stretch>
        </p:blipFill>
        <p:spPr>
          <a:xfrm rot="10800000">
            <a:off x="7208229" y="1551467"/>
            <a:ext cx="869471" cy="1514173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18952" y="0"/>
            <a:ext cx="8714305" cy="10182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In addition, the potential for the </a:t>
            </a:r>
            <a:r>
              <a:rPr lang="en-US" b="1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shorter R28 insulator is more linear </a:t>
            </a:r>
            <a:r>
              <a:rPr lang="en-US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than that for the </a:t>
            </a:r>
            <a:r>
              <a:rPr lang="en-US" b="1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longer R30 insulator, </a:t>
            </a:r>
            <a:r>
              <a:rPr lang="en-US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Tahoma" pitchFamily="34" charset="0"/>
              </a:rPr>
              <a:t>the electrode is closer to ground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7481" y="142334"/>
            <a:ext cx="8615777" cy="12372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Calculations done by Fay Hannon (2009) show that the potential along the ceramic becomes more linear as the </a:t>
            </a:r>
            <a:r>
              <a:rPr lang="en-US" sz="2800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resistivity decreases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3" name="Picture 2" descr="Inv ceramic potential vs resistivity by F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4" y="1687462"/>
            <a:ext cx="6924483" cy="4687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5206" y="3952484"/>
            <a:ext cx="17044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7.4x10</a:t>
            </a:r>
            <a:r>
              <a:rPr lang="en-US" sz="1600" baseline="30000" dirty="0" smtClean="0"/>
              <a:t>11</a:t>
            </a:r>
            <a:r>
              <a:rPr lang="en-US" sz="1600" dirty="0" smtClean="0"/>
              <a:t> Ohm-cm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578654" y="3666935"/>
            <a:ext cx="17639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10.0x10</a:t>
            </a:r>
            <a:r>
              <a:rPr lang="en-US" sz="1600" baseline="30000" dirty="0" smtClean="0"/>
              <a:t>11</a:t>
            </a:r>
            <a:r>
              <a:rPr lang="en-US" sz="1600" dirty="0" smtClean="0"/>
              <a:t> Ohm-cm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621578" y="4454361"/>
            <a:ext cx="16613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1.0x10</a:t>
            </a:r>
            <a:r>
              <a:rPr lang="en-US" sz="1600" baseline="30000" dirty="0" smtClean="0"/>
              <a:t>11</a:t>
            </a:r>
            <a:r>
              <a:rPr lang="en-US" sz="1600" dirty="0" smtClean="0"/>
              <a:t> Ohm-cm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644339" y="4225321"/>
            <a:ext cx="16613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2.0x10</a:t>
            </a:r>
            <a:r>
              <a:rPr lang="en-US" sz="1600" baseline="30000" dirty="0" smtClean="0"/>
              <a:t>11</a:t>
            </a:r>
            <a:r>
              <a:rPr lang="en-US" sz="1600" dirty="0" smtClean="0"/>
              <a:t> Ohm-cm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z vs Sh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19" y="802884"/>
            <a:ext cx="8068396" cy="5591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 vs Sh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28" y="924677"/>
            <a:ext cx="8036311" cy="5254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Diamond-Paste 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73" y="1088230"/>
            <a:ext cx="4322618" cy="141598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Variable performance is common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latin typeface="Century Gothic"/>
                <a:cs typeface="Century Gothic"/>
              </a:rPr>
              <a:t>Favorable response to gas conditioning</a:t>
            </a:r>
            <a:endParaRPr lang="en-US" sz="2400" dirty="0"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5888" y="964841"/>
            <a:ext cx="2997621" cy="547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776" y="2732808"/>
            <a:ext cx="4204920" cy="349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75709" y="2732809"/>
            <a:ext cx="1882987" cy="3418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52700" y="2732808"/>
            <a:ext cx="523009" cy="3418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4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 to V curves for Niobium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87036" y="1036589"/>
            <a:ext cx="8769927" cy="5396047"/>
            <a:chOff x="0" y="482600"/>
            <a:chExt cx="9144000" cy="58706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82600"/>
              <a:ext cx="9144000" cy="58706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35512" y="772548"/>
              <a:ext cx="948005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  <a:latin typeface="Cambria"/>
                  <a:cs typeface="Cambria"/>
                </a:rPr>
                <a:t>304-SS</a:t>
              </a:r>
              <a:endParaRPr lang="en-US" b="1" dirty="0">
                <a:solidFill>
                  <a:srgbClr val="0070C0"/>
                </a:solidFill>
                <a:latin typeface="Cambria"/>
                <a:cs typeface="Cambri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65789" y="785642"/>
              <a:ext cx="1695980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Fine Grain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04580" y="3513777"/>
              <a:ext cx="1838048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Large Grain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0053" y="3634943"/>
              <a:ext cx="2047370" cy="401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mbria"/>
                  <a:cs typeface="Cambria"/>
                </a:rPr>
                <a:t>Single Crystal Nb</a:t>
              </a:r>
              <a:endParaRPr lang="en-US" b="1" dirty="0">
                <a:solidFill>
                  <a:srgbClr val="FF0000"/>
                </a:solidFill>
                <a:latin typeface="Cambria"/>
                <a:cs typeface="Cambria"/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08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Buffered Chemical Polishing of Niobium 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946" y="1171356"/>
            <a:ext cx="8562108" cy="5236179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latin typeface="Century Gothic" panose="020B0502020202020204" pitchFamily="34" charset="0"/>
              </a:rPr>
              <a:t>Receive the electrode from the machine shop with “32” surface finish 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pPr lvl="0"/>
            <a:r>
              <a:rPr lang="en-GB" sz="2400" dirty="0" smtClean="0">
                <a:latin typeface="Century Gothic" panose="020B0502020202020204" pitchFamily="34" charset="0"/>
              </a:rPr>
              <a:t>Silicon </a:t>
            </a:r>
            <a:r>
              <a:rPr lang="en-GB" sz="2400" dirty="0">
                <a:latin typeface="Century Gothic" panose="020B0502020202020204" pitchFamily="34" charset="0"/>
              </a:rPr>
              <a:t>carbide polishing with 600 grit paper, if necessary, to remove obvious visible scratches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Solvent cleaning in ultrasonic bath of alkali solution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Buffered-chemical polishing to remove ~ 100 </a:t>
            </a:r>
            <a:r>
              <a:rPr lang="en-GB" sz="2400" dirty="0">
                <a:latin typeface="Symbol" panose="05050102010706020507" pitchFamily="18" charset="2"/>
              </a:rPr>
              <a:t>m</a:t>
            </a:r>
            <a:r>
              <a:rPr lang="en-GB" sz="2400" dirty="0">
                <a:latin typeface="Century Gothic" panose="020B0502020202020204" pitchFamily="34" charset="0"/>
              </a:rPr>
              <a:t>m material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pressure rinsing (1200 psi) for 20 minutes with ultrapure de-ionized water with resistivity &gt; 18 M</a:t>
            </a:r>
            <a:r>
              <a:rPr lang="en-GB" sz="2400" dirty="0">
                <a:latin typeface="Symbol" panose="05050102010706020507" pitchFamily="18" charset="2"/>
              </a:rPr>
              <a:t>W</a:t>
            </a:r>
            <a:r>
              <a:rPr lang="en-GB" sz="2400" dirty="0">
                <a:latin typeface="Century Gothic" panose="020B0502020202020204" pitchFamily="34" charset="0"/>
              </a:rPr>
              <a:t>cm.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/>
            <a:r>
              <a:rPr lang="en-GB" sz="2400" dirty="0">
                <a:latin typeface="Century Gothic" panose="020B0502020202020204" pitchFamily="34" charset="0"/>
              </a:rPr>
              <a:t>High temperature (900</a:t>
            </a:r>
            <a:r>
              <a:rPr lang="en-GB" sz="2400" baseline="30000" dirty="0">
                <a:latin typeface="Century Gothic" panose="020B0502020202020204" pitchFamily="34" charset="0"/>
              </a:rPr>
              <a:t>o</a:t>
            </a:r>
            <a:r>
              <a:rPr lang="en-GB" sz="2400" dirty="0">
                <a:latin typeface="Century Gothic" panose="020B0502020202020204" pitchFamily="34" charset="0"/>
              </a:rPr>
              <a:t>C) vacuum degas for one hour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982940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39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936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We always want higher gun voltage: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7447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latin typeface="Century Gothic" panose="020B0502020202020204" pitchFamily="34" charset="0"/>
              </a:rPr>
              <a:t>Reduce space-charge-induced emittance growth, maintain small transverse beam profile and short bunch-length. In other words, make a “stiff” beam right from the gun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Reduce problems associated with Surface Charge Limit (</a:t>
            </a:r>
            <a:r>
              <a:rPr lang="en-US" sz="2400" i="1" dirty="0">
                <a:latin typeface="Century Gothic" panose="020B0502020202020204" pitchFamily="34" charset="0"/>
              </a:rPr>
              <a:t>i.e.</a:t>
            </a:r>
            <a:r>
              <a:rPr lang="en-US" sz="2400" dirty="0">
                <a:latin typeface="Century Gothic" panose="020B0502020202020204" pitchFamily="34" charset="0"/>
              </a:rPr>
              <a:t>, QE reduction at high laser power)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Prolong Charge Lifetime (?)</a:t>
            </a:r>
          </a:p>
          <a:p>
            <a:pPr marL="514350" indent="-514350">
              <a:buFont typeface="+mj-lt"/>
              <a:buAutoNum type="romanUcPeriod"/>
              <a:defRPr/>
            </a:pPr>
            <a:r>
              <a:rPr lang="en-US" sz="2400" dirty="0">
                <a:latin typeface="Century Gothic" panose="020B0502020202020204" pitchFamily="34" charset="0"/>
              </a:rPr>
              <a:t>Compact, less-complicated and less-expensive </a:t>
            </a:r>
            <a:r>
              <a:rPr lang="en-US" sz="2400" dirty="0" smtClean="0">
                <a:latin typeface="Century Gothic" panose="020B0502020202020204" pitchFamily="34" charset="0"/>
              </a:rPr>
              <a:t>injector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93"/>
          <p:cNvSpPr>
            <a:spLocks noChangeArrowheads="1"/>
          </p:cNvSpPr>
          <p:nvPr/>
        </p:nvSpPr>
        <p:spPr bwMode="auto">
          <a:xfrm>
            <a:off x="1377429" y="4884125"/>
            <a:ext cx="6389141" cy="121262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>
                <a:latin typeface="Century Gothic" panose="020B0502020202020204" pitchFamily="34" charset="0"/>
              </a:rPr>
              <a:t>Biggest </a:t>
            </a:r>
            <a:r>
              <a:rPr lang="en-US" sz="2400" dirty="0" smtClean="0">
                <a:latin typeface="Century Gothic" panose="020B0502020202020204" pitchFamily="34" charset="0"/>
              </a:rPr>
              <a:t>Obstacle</a:t>
            </a:r>
            <a:r>
              <a:rPr lang="en-US" sz="2400" dirty="0">
                <a:latin typeface="Century Gothic" panose="020B0502020202020204" pitchFamily="34" charset="0"/>
              </a:rPr>
              <a:t>: Field </a:t>
            </a:r>
            <a:r>
              <a:rPr lang="en-US" sz="2400" dirty="0" smtClean="0">
                <a:latin typeface="Century Gothic" panose="020B0502020202020204" pitchFamily="34" charset="0"/>
              </a:rPr>
              <a:t>Emission and </a:t>
            </a:r>
            <a:r>
              <a:rPr lang="en-US" sz="2400" dirty="0">
                <a:latin typeface="Century Gothic" panose="020B0502020202020204" pitchFamily="34" charset="0"/>
              </a:rPr>
              <a:t>HV </a:t>
            </a:r>
            <a:r>
              <a:rPr lang="en-US" sz="2400" dirty="0" smtClean="0">
                <a:latin typeface="Century Gothic" panose="020B0502020202020204" pitchFamily="34" charset="0"/>
              </a:rPr>
              <a:t>Breakdown… which </a:t>
            </a:r>
            <a:r>
              <a:rPr lang="en-US" sz="2400" dirty="0">
                <a:latin typeface="Century Gothic" panose="020B0502020202020204" pitchFamily="34" charset="0"/>
              </a:rPr>
              <a:t>lead to </a:t>
            </a:r>
            <a:r>
              <a:rPr lang="en-US" sz="2400" dirty="0" smtClean="0">
                <a:latin typeface="Century Gothic" panose="020B0502020202020204" pitchFamily="34" charset="0"/>
              </a:rPr>
              <a:t>bad vacuum and photocathode death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</a:t>
            </a:fld>
            <a:r>
              <a:rPr lang="en-US" dirty="0" smtClean="0"/>
              <a:t>/28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A New </a:t>
            </a:r>
            <a:r>
              <a:rPr lang="en-US" sz="4000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Photogun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 for New Initiatives 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86" y="964841"/>
            <a:ext cx="8358027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Compact 10 MeV accelerator to commission new hardware destined for CEBAF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HDIce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New SRF capture section for injector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Test bed to improve beam quality for demanding parity-violation experiments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oad-locked gun for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JLab’s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FEL/ERL for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DarkLight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and other experiments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DC high voltage gun, but with CsK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Sb photocathode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Electron Ion Collider (MEIC, eRHIC, LHeC)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igh average current polarized beams and very high current un-polarized beams for cooling proton beams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Magnetized beam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21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FE results of BCP-ed Niobium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Field strength at which the electrode exhibited 100pA of field emission, post krypton gas conditioning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“&gt;” symbol….the electrode did not produce 100pA of field emission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41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3652982"/>
            <a:ext cx="9144000" cy="1740196"/>
            <a:chOff x="0" y="2489200"/>
            <a:chExt cx="9144000" cy="17401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628900"/>
              <a:ext cx="9144000" cy="157494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175000" y="2489200"/>
              <a:ext cx="736600" cy="172734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130800" y="2502048"/>
              <a:ext cx="736600" cy="172734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587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Niobium Electrodes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4841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More evidence that there’s more to field emission than topography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356904" y="1826938"/>
            <a:ext cx="6696738" cy="4486905"/>
            <a:chOff x="828842" y="230833"/>
            <a:chExt cx="7486316" cy="5756688"/>
          </a:xfrm>
        </p:grpSpPr>
        <p:grpSp>
          <p:nvGrpSpPr>
            <p:cNvPr id="8" name="Group 7"/>
            <p:cNvGrpSpPr/>
            <p:nvPr/>
          </p:nvGrpSpPr>
          <p:grpSpPr>
            <a:xfrm>
              <a:off x="828842" y="230833"/>
              <a:ext cx="7486316" cy="5756688"/>
              <a:chOff x="828842" y="1"/>
              <a:chExt cx="7486316" cy="575668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28842" y="1"/>
                <a:ext cx="7486316" cy="5756688"/>
                <a:chOff x="828842" y="1"/>
                <a:chExt cx="7486316" cy="5756688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828842" y="1"/>
                  <a:ext cx="7486316" cy="5756688"/>
                  <a:chOff x="828842" y="1"/>
                  <a:chExt cx="7486316" cy="5756688"/>
                </a:xfrm>
              </p:grpSpPr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28842" y="1"/>
                    <a:ext cx="7486316" cy="5756688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07472" y="133699"/>
                    <a:ext cx="2864427" cy="46166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FFFFFF"/>
                        </a:solidFill>
                      </a:rPr>
                      <a:t>SS Roughness: </a:t>
                    </a:r>
                    <a:r>
                      <a:rPr lang="en-US" sz="1600" dirty="0">
                        <a:solidFill>
                          <a:srgbClr val="FFFFFF"/>
                        </a:solidFill>
                      </a:rPr>
                      <a:t>10.9 </a:t>
                    </a:r>
                    <a:r>
                      <a:rPr lang="en-US" sz="1600" dirty="0" smtClean="0">
                        <a:solidFill>
                          <a:srgbClr val="FFFFFF"/>
                        </a:solidFill>
                      </a:rPr>
                      <a:t>nm </a:t>
                    </a:r>
                    <a:br>
                      <a:rPr lang="en-US" sz="1600" dirty="0" smtClean="0">
                        <a:solidFill>
                          <a:srgbClr val="FFFFFF"/>
                        </a:solidFill>
                      </a:rPr>
                    </a:br>
                    <a:endParaRPr lang="en-US" sz="8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4749800" y="99488"/>
                  <a:ext cx="2984500" cy="461665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chemeClr val="bg1"/>
                      </a:solidFill>
                    </a:rPr>
                    <a:t>FGNb Roughness: 215.1 nm</a:t>
                  </a:r>
                  <a:br>
                    <a:rPr lang="en-US" sz="1600" dirty="0" smtClean="0">
                      <a:solidFill>
                        <a:schemeClr val="bg1"/>
                      </a:solidFill>
                    </a:rPr>
                  </a:br>
                  <a:r>
                    <a:rPr lang="en-US" sz="800" dirty="0" smtClean="0">
                      <a:solidFill>
                        <a:schemeClr val="bg1"/>
                      </a:solidFill>
                    </a:rPr>
                    <a:t> </a:t>
                  </a:r>
                  <a:endParaRPr 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79642" y="2959101"/>
                  <a:ext cx="3019258" cy="33855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FFFFFF"/>
                      </a:solidFill>
                    </a:rPr>
                    <a:t>LGNb Roughness: </a:t>
                  </a:r>
                  <a:r>
                    <a:rPr lang="en-US" sz="1600" dirty="0">
                      <a:solidFill>
                        <a:srgbClr val="FFFFFF"/>
                      </a:solidFill>
                    </a:rPr>
                    <a:t>141.01 </a:t>
                  </a:r>
                  <a:r>
                    <a:rPr lang="en-US" sz="1600" dirty="0" smtClean="0">
                      <a:solidFill>
                        <a:srgbClr val="FFFFFF"/>
                      </a:solidFill>
                    </a:rPr>
                    <a:t>nm</a:t>
                  </a: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7200900" y="2933702"/>
                <a:ext cx="558800" cy="48259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813300" y="3164534"/>
              <a:ext cx="28321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SCNb Roughness: </a:t>
              </a:r>
              <a:r>
                <a:rPr lang="en-US" sz="1600" dirty="0">
                  <a:solidFill>
                    <a:srgbClr val="FFFFFF"/>
                  </a:solidFill>
                </a:rPr>
                <a:t>17.6 </a:t>
              </a:r>
              <a:r>
                <a:rPr lang="en-US" sz="1600" dirty="0" smtClean="0">
                  <a:solidFill>
                    <a:srgbClr val="FFFFFF"/>
                  </a:solidFill>
                </a:rPr>
                <a:t>nm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1098" y="4506540"/>
            <a:ext cx="2562496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This one performed best!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03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Electropolished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8" y="1090169"/>
            <a:ext cx="2815936" cy="5236179"/>
          </a:xfrm>
        </p:spPr>
        <p:txBody>
          <a:bodyPr>
            <a:normAutofit/>
          </a:bodyPr>
          <a:lstStyle/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Can we avoid time-consuming diamond-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aste polishing?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Start with three test electrodes having different surface finish, and send them to commercial electropolishing company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43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6052" y="2940628"/>
            <a:ext cx="6045345" cy="28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6052" y="964841"/>
            <a:ext cx="6157948" cy="171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01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TiN-coated aluminum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Aluminum is cheap and easy to machine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Takes just hours to polish to mirror-like finish with silicon-carbide paper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Good thermal conductor, compared to steel, a nice feature when gun provides high current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We used a “boutique” vendor to coat our small electrodes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Can an industrial TiN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coating provide the same benefit? Need to test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96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Surface Images Al and TiN-Al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45</a:t>
            </a:fld>
            <a:endParaRPr lang="en-US" dirty="0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02780" y="932208"/>
            <a:ext cx="8384020" cy="4241124"/>
            <a:chOff x="0" y="0"/>
            <a:chExt cx="14040" cy="7148"/>
          </a:xfrm>
        </p:grpSpPr>
        <p:pic>
          <p:nvPicPr>
            <p:cNvPr id="9" name="Picture 6" descr="AL_3_electrode_400grit_X1000_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AL_3_electrode_600grit_X1000_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" y="111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AL_1_electrode_800grit_02_X1000_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6" y="118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AL_3_electrode_HV_BenchMark_09X1000_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" y="3747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105" y="2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400 grit</a:t>
              </a:r>
              <a:endParaRPr lang="en-US" altLang="en-US" sz="18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669" y="1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600 grit</a:t>
              </a: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11232" y="0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800 grit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329" y="3629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Al: 1200 grit</a:t>
              </a:r>
            </a:p>
          </p:txBody>
        </p:sp>
        <p:pic>
          <p:nvPicPr>
            <p:cNvPr id="17" name="Picture 14" descr="Al_2_TiN coated_electrode_no_HV_spt_04_X1000_01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" y="3745"/>
              <a:ext cx="4535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8104" y="3629"/>
              <a:ext cx="2808" cy="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SimSun" pitchFamily="2" charset="-122"/>
                  <a:sym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800" b="1" dirty="0">
                  <a:solidFill>
                    <a:srgbClr val="FFFF00"/>
                  </a:solidFill>
                  <a:latin typeface="Palatino Linotype" pitchFamily="18" charset="0"/>
                </a:rPr>
                <a:t>TiN coated: 1200 grit</a:t>
              </a:r>
            </a:p>
          </p:txBody>
        </p:sp>
      </p:grp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81243" y="5330537"/>
            <a:ext cx="8248131" cy="1058428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Note, the black spots are voids and defects, not particulate contamination from sand paper polishing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TiN-coated aluminum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143953" y="926959"/>
            <a:ext cx="4649379" cy="5486259"/>
            <a:chOff x="3852544" y="163794"/>
            <a:chExt cx="5062476" cy="6181448"/>
          </a:xfrm>
        </p:grpSpPr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3852544" y="163794"/>
              <a:ext cx="2743200" cy="6181448"/>
              <a:chOff x="0" y="0"/>
              <a:chExt cx="27432" cy="61817"/>
            </a:xfrm>
          </p:grpSpPr>
          <p:pic>
            <p:nvPicPr>
              <p:cNvPr id="12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t="6325"/>
              <a:stretch>
                <a:fillRect/>
              </a:stretch>
            </p:blipFill>
            <p:spPr bwMode="auto">
              <a:xfrm>
                <a:off x="0" y="39243"/>
                <a:ext cx="27432" cy="225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t="6720" b="6323"/>
              <a:stretch>
                <a:fillRect/>
              </a:stretch>
            </p:blipFill>
            <p:spPr bwMode="auto">
              <a:xfrm>
                <a:off x="0" y="19716"/>
                <a:ext cx="27432" cy="20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t="6718" b="7117"/>
              <a:stretch>
                <a:fillRect/>
              </a:stretch>
            </p:blipFill>
            <p:spPr bwMode="auto">
              <a:xfrm>
                <a:off x="0" y="0"/>
                <a:ext cx="27432" cy="207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4531"/>
            <a:stretch/>
          </p:blipFill>
          <p:spPr bwMode="auto">
            <a:xfrm>
              <a:off x="6605270" y="4158200"/>
              <a:ext cx="2309750" cy="2185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3805" b="6928"/>
            <a:stretch/>
          </p:blipFill>
          <p:spPr bwMode="auto">
            <a:xfrm>
              <a:off x="6572250" y="2196718"/>
              <a:ext cx="2329354" cy="2034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5210" b="8196"/>
            <a:stretch/>
          </p:blipFill>
          <p:spPr bwMode="auto">
            <a:xfrm>
              <a:off x="6614020" y="225425"/>
              <a:ext cx="2301000" cy="2014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91252" y="1022002"/>
            <a:ext cx="3919711" cy="5165301"/>
            <a:chOff x="191252" y="1022002"/>
            <a:chExt cx="3919711" cy="5165301"/>
          </a:xfrm>
        </p:grpSpPr>
        <p:sp>
          <p:nvSpPr>
            <p:cNvPr id="3" name="TextBox 2"/>
            <p:cNvSpPr txBox="1"/>
            <p:nvPr/>
          </p:nvSpPr>
          <p:spPr>
            <a:xfrm>
              <a:off x="2279153" y="1022002"/>
              <a:ext cx="16788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Bare aluminum:</a:t>
              </a:r>
            </a:p>
            <a:p>
              <a:r>
                <a:rPr lang="en-US" dirty="0"/>
                <a:t>e</a:t>
              </a:r>
              <a:r>
                <a:rPr lang="en-US" dirty="0" smtClean="0"/>
                <a:t>asily damaged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63124" y="4731432"/>
              <a:ext cx="19109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Diamond-paste polished  Ti-alloy:</a:t>
              </a:r>
            </a:p>
            <a:p>
              <a:pPr algn="ctr"/>
              <a:r>
                <a:rPr lang="en-US" dirty="0"/>
                <a:t> </a:t>
              </a:r>
              <a:r>
                <a:rPr lang="en-US" dirty="0" smtClean="0"/>
                <a:t>a traditional “hard” electrode</a:t>
              </a:r>
              <a:endParaRPr lang="en-US" dirty="0"/>
            </a:p>
          </p:txBody>
        </p:sp>
        <p:pic>
          <p:nvPicPr>
            <p:cNvPr id="18" name="Picture 10" descr="AL_3_electrode_He_processed_02X5000_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47" y="1127543"/>
              <a:ext cx="1907233" cy="1430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191252" y="2901322"/>
              <a:ext cx="3919711" cy="1465119"/>
              <a:chOff x="0" y="3027188"/>
              <a:chExt cx="3919711" cy="1465119"/>
            </a:xfrm>
          </p:grpSpPr>
          <p:pic>
            <p:nvPicPr>
              <p:cNvPr id="17" name="Picture 2" descr="G:\my_pix\1107141708a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27188"/>
                <a:ext cx="1953491" cy="14651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1953491" y="3027188"/>
                <a:ext cx="1966220" cy="1465119"/>
                <a:chOff x="2053309" y="3027188"/>
                <a:chExt cx="1966220" cy="1465119"/>
              </a:xfrm>
            </p:grpSpPr>
            <p:pic>
              <p:nvPicPr>
                <p:cNvPr id="19" name="Picture 14" descr="Al_2_TiN coated_electrode_no_HV_spt_04_X1000_01b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3309" y="3027188"/>
                  <a:ext cx="1966220" cy="1465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2406342" y="3033420"/>
                  <a:ext cx="126015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TiN-coated 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aluminum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47" y="4690778"/>
              <a:ext cx="1942596" cy="149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28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Fowler-Nordheim Line Plots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47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262909" y="1330567"/>
            <a:ext cx="6423891" cy="3983273"/>
            <a:chOff x="2492717" y="1742478"/>
            <a:chExt cx="6423891" cy="3983273"/>
          </a:xfrm>
        </p:grpSpPr>
        <mc:AlternateContent>
          <mc:Choice xmlns:mv="urn:schemas-microsoft-com:mac:vml"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  <p:sp>
              <p:nvSpPr>
                <p:cNvPr id="4" name="Rectangle 3"/>
                <p:cNvSpPr/>
                <p:nvPr/>
              </p:nvSpPr>
              <p:spPr>
                <a:xfrm>
                  <a:off x="6150502" y="1742478"/>
                  <a:ext cx="2689993" cy="516295"/>
                </a:xfrm>
                <a:prstGeom prst="rect">
                  <a:avLst/>
                </a:prstGeom>
                <a:ln w="28575"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𝐼</m:t>
                        </m:r>
                        <m:r>
                          <a:rPr lang="en-US" i="1">
                            <a:latin typeface="Cambria Math"/>
                          </a:rPr>
                          <m:t>= 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𝛽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𝛽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𝐸</m:t>
                                </m:r>
                              </m:den>
                            </m:f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    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02" y="1742478"/>
                  <a:ext cx="2689993" cy="51629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>
          <mc:Choice xmlns:mv="urn:schemas-microsoft-com:mac:vml"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  <p:sp>
              <p:nvSpPr>
                <p:cNvPr id="8" name="Rectangle 7"/>
                <p:cNvSpPr/>
                <p:nvPr/>
              </p:nvSpPr>
              <p:spPr>
                <a:xfrm>
                  <a:off x="6214972" y="2488953"/>
                  <a:ext cx="2701636" cy="6492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 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1.54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−6 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4.52⋅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−0.5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𝜙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4972" y="2488953"/>
                  <a:ext cx="2701636" cy="64928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>
          <mc:Choice xmlns:mv="urn:schemas-microsoft-com:mac:vml"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  <p:sp>
              <p:nvSpPr>
                <p:cNvPr id="9" name="Rectangle 8"/>
                <p:cNvSpPr/>
                <p:nvPr/>
              </p:nvSpPr>
              <p:spPr>
                <a:xfrm>
                  <a:off x="6524575" y="3239085"/>
                  <a:ext cx="2082430" cy="4012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=6.53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9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𝜙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1.5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4575" y="3239085"/>
                  <a:ext cx="2082430" cy="40126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>
          <mc:Choice xmlns:mv="urn:schemas-microsoft-com:mac:vml"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  <p:sp>
              <p:nvSpPr>
                <p:cNvPr id="10" name="Rectangle 9"/>
                <p:cNvSpPr/>
                <p:nvPr/>
              </p:nvSpPr>
              <p:spPr>
                <a:xfrm>
                  <a:off x="5438348" y="4279740"/>
                  <a:ext cx="3478260" cy="5999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𝑠𝑙𝑜𝑝𝑒</m:t>
                      </m:r>
                      <m:r>
                        <a:rPr lang="en-US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i="1" dirty="0"/>
                    <a:t>=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2.84×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9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1.5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𝛽</m:t>
                          </m:r>
                        </m:den>
                      </m:f>
                    </m:oMath>
                  </a14:m>
                  <a:r>
                    <a:rPr lang="en-US" i="1" dirty="0"/>
                    <a:t> </a:t>
                  </a:r>
                  <a:endParaRPr lang="en-US" dirty="0"/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8348" y="4279740"/>
                  <a:ext cx="3478260" cy="59990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>
          <mc:Choice xmlns:mv="urn:schemas-microsoft-com:mac:vml"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  <p:sp>
              <p:nvSpPr>
                <p:cNvPr id="11" name="Rectangle 10"/>
                <p:cNvSpPr/>
                <p:nvPr/>
              </p:nvSpPr>
              <p:spPr>
                <a:xfrm>
                  <a:off x="2492717" y="5089358"/>
                  <a:ext cx="6423891" cy="6363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i="1" dirty="0"/>
                    <a:t> intercept</a:t>
                  </a:r>
                  <a:r>
                    <a:rPr lang="en-US" dirty="0"/>
                    <a:t>  =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𝐿𝑜𝑔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  <m:r>
                            <a:rPr lang="en-US" i="1">
                              <a:latin typeface="Cambria Math"/>
                            </a:rPr>
                            <m:t>→∞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𝐿𝑜𝑔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[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1.54×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−6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×10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4.52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−0.5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𝜑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]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2717" y="5089358"/>
                  <a:ext cx="6423891" cy="63639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4" name="Chart 13"/>
          <p:cNvGraphicFramePr/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6065319"/>
              </p:ext>
            </p:extLst>
          </p:nvPr>
        </p:nvGraphicFramePr>
        <p:xfrm>
          <a:off x="126711" y="964841"/>
          <a:ext cx="5440507" cy="3653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81087" y="5472346"/>
            <a:ext cx="8229600" cy="1045396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These plots tell you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Century Gothic"/>
              </a:rPr>
              <a:t>b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the field enhancement factor, and 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</a:t>
            </a:r>
            <a:r>
              <a:rPr lang="en-US" sz="24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the field emitter area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1087" y="5313840"/>
            <a:ext cx="8229600" cy="104539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But it’s wrong to assume work function,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Century Gothic"/>
              </a:rPr>
              <a:t>F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, is a constant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ith three variables, there are an infinite number of solutions that provide a good fit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736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Fowler-Nordheim Line Plots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Text goes here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48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91" y="1047969"/>
            <a:ext cx="807561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257" y="4394557"/>
            <a:ext cx="7342043" cy="201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2190172" y="2774373"/>
            <a:ext cx="6496628" cy="40062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327322" y="4394557"/>
            <a:ext cx="726209" cy="209831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190172" y="3797301"/>
            <a:ext cx="6496628" cy="46059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841009" y="4454676"/>
            <a:ext cx="726209" cy="209831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72762" y="6308209"/>
            <a:ext cx="147123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Identical here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16860" y="4203382"/>
            <a:ext cx="242713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Why not identical here?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103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Electropolished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57501" y="1001965"/>
            <a:ext cx="6048204" cy="5490909"/>
            <a:chOff x="457200" y="964841"/>
            <a:chExt cx="5788431" cy="523420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39091"/>
              <a:ext cx="2877967" cy="515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217" y="964841"/>
              <a:ext cx="2932414" cy="5234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97428" y="1095005"/>
            <a:ext cx="2660073" cy="5236179"/>
          </a:xfrm>
        </p:spPr>
        <p:txBody>
          <a:bodyPr>
            <a:normAutofit/>
          </a:bodyPr>
          <a:lstStyle/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EP-d electrodes exhibited less variability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EP-d electrodes did not respond favorably to gas conditioning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Best electrodes were DPP-d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85329" y="1158148"/>
            <a:ext cx="5301471" cy="4988042"/>
            <a:chOff x="3385329" y="1158148"/>
            <a:chExt cx="5301471" cy="4988042"/>
          </a:xfrm>
        </p:grpSpPr>
        <p:pic>
          <p:nvPicPr>
            <p:cNvPr id="11" name="Picture 10"/>
            <p:cNvPicPr/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5329" y="1158148"/>
              <a:ext cx="5301471" cy="49880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6338456" y="3652169"/>
              <a:ext cx="2223654" cy="2494021"/>
            </a:xfrm>
            <a:prstGeom prst="round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664200" y="3652169"/>
              <a:ext cx="644336" cy="2494021"/>
            </a:xfrm>
            <a:prstGeom prst="round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059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</a:t>
            </a:fld>
            <a:r>
              <a:rPr lang="en-US" dirty="0" smtClean="0"/>
              <a:t>/28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8813" y="5432261"/>
            <a:ext cx="438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entury Gothic" panose="020B0502020202020204" pitchFamily="34" charset="0"/>
              </a:rPr>
              <a:t>Longer “R30”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entury Gothic" panose="020B0502020202020204" pitchFamily="34" charset="0"/>
              </a:rPr>
              <a:t>Spherical electrode</a:t>
            </a:r>
          </a:p>
        </p:txBody>
      </p: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483976" y="1451201"/>
            <a:ext cx="3992774" cy="3531096"/>
            <a:chOff x="4694026" y="3174504"/>
            <a:chExt cx="3992774" cy="353109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789" t="3780" r="12138" b="18327"/>
            <a:stretch>
              <a:fillRect/>
            </a:stretch>
          </p:blipFill>
          <p:spPr bwMode="auto">
            <a:xfrm>
              <a:off x="4694026" y="3174504"/>
              <a:ext cx="3697990" cy="3248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r="4298"/>
          <a:stretch>
            <a:fillRect/>
          </a:stretch>
        </p:blipFill>
        <p:spPr bwMode="auto">
          <a:xfrm>
            <a:off x="4357256" y="1028700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3562350" y="4305300"/>
            <a:ext cx="38100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76300" y="4224698"/>
            <a:ext cx="55245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5" y="527265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kern="0" dirty="0" smtClean="0">
                <a:latin typeface="Century Gothic" panose="020B0502020202020204" pitchFamily="34" charset="0"/>
                <a:ea typeface="+mj-ea"/>
                <a:cs typeface="+mj-cs"/>
              </a:rPr>
              <a:t>“R28” insulator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43948" y="4982297"/>
            <a:ext cx="282661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Maximum Field strength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CEBAF-ILC 200kV </a:t>
            </a:r>
            <a:r>
              <a:rPr lang="en-US" sz="4000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vs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 350 kV option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01013" y="3935968"/>
            <a:ext cx="139980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~ 12 MV/</a:t>
            </a:r>
            <a:r>
              <a:rPr lang="en-US" dirty="0" err="1" smtClean="0">
                <a:latin typeface="Century Gothic" panose="020B0502020202020204" pitchFamily="34" charset="0"/>
              </a:rPr>
              <a:t>m</a:t>
            </a:r>
            <a:endParaRPr lang="en-US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@ 350kV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62150" y="3566636"/>
            <a:ext cx="139980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~ 11 MV/</a:t>
            </a:r>
            <a:r>
              <a:rPr lang="en-US" dirty="0" err="1" smtClean="0">
                <a:latin typeface="Century Gothic" panose="020B0502020202020204" pitchFamily="34" charset="0"/>
              </a:rPr>
              <a:t>m</a:t>
            </a:r>
            <a:endParaRPr lang="en-US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@ 200 kV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6955960" y="3466896"/>
            <a:ext cx="537718" cy="400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2806650" y="3281790"/>
            <a:ext cx="400427" cy="2848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03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Barrel Polishing of Stainless Steel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50</a:t>
            </a:fld>
            <a:endParaRPr lang="en-US" dirty="0"/>
          </a:p>
        </p:txBody>
      </p:sp>
      <p:pic>
        <p:nvPicPr>
          <p:cNvPr id="6146" name="Picture 2" descr="G:\my_pix\10161409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4472" y="1077838"/>
            <a:ext cx="6234545" cy="467590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78340" y="1927505"/>
            <a:ext cx="7384796" cy="4227377"/>
            <a:chOff x="1078340" y="1927505"/>
            <a:chExt cx="7384796" cy="4227377"/>
          </a:xfrm>
        </p:grpSpPr>
        <p:pic>
          <p:nvPicPr>
            <p:cNvPr id="7" name="Picture 2" descr="F:\my_pix\1009141359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340" y="1927505"/>
              <a:ext cx="5636502" cy="4227377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371951" y="5292082"/>
              <a:ext cx="4091185" cy="461665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entury Gothic" panose="020B0502020202020204" pitchFamily="34" charset="0"/>
                </a:rPr>
                <a:t>On our to-do list for testing</a:t>
              </a:r>
              <a:endParaRPr lang="en-US" sz="24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04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33471" y="127636"/>
            <a:ext cx="3778210" cy="3230607"/>
            <a:chOff x="33471" y="127636"/>
            <a:chExt cx="3778210" cy="3230607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2348" y="127636"/>
              <a:ext cx="2999333" cy="3230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33471" y="631371"/>
              <a:ext cx="1741714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4409938" y="3358243"/>
            <a:ext cx="4413358" cy="3499757"/>
            <a:chOff x="4409938" y="3358243"/>
            <a:chExt cx="4413358" cy="3499757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248" b="3546"/>
            <a:stretch>
              <a:fillRect/>
            </a:stretch>
          </p:blipFill>
          <p:spPr bwMode="auto">
            <a:xfrm>
              <a:off x="4409938" y="3358243"/>
              <a:ext cx="3524789" cy="3499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7124291" y="3358243"/>
              <a:ext cx="1699005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33471" y="3238911"/>
            <a:ext cx="3922152" cy="3016304"/>
            <a:chOff x="33471" y="3238911"/>
            <a:chExt cx="3922152" cy="3016304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04328" y="3238911"/>
              <a:ext cx="3051295" cy="301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33471" y="3818925"/>
              <a:ext cx="1730829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3852" y="263436"/>
            <a:ext cx="3010257" cy="289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959" y="631371"/>
            <a:ext cx="1813660" cy="808806"/>
          </a:xfrm>
        </p:spPr>
        <p:txBody>
          <a:bodyPr/>
          <a:lstStyle/>
          <a:p>
            <a:r>
              <a:rPr lang="en-US" dirty="0" smtClean="0"/>
              <a:t>Plan 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03605" y="44670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Insulator sleeve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 bwMode="auto">
          <a:xfrm rot="16200000" flipH="1">
            <a:off x="5028594" y="491295"/>
            <a:ext cx="250763" cy="900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98885" y="6312682"/>
            <a:ext cx="3046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Screening electrode, or “shed”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rot="16200000" flipH="1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124291" y="125551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Improvement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98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189"/>
            <a:ext cx="9144000" cy="964841"/>
          </a:xfrm>
        </p:spPr>
        <p:txBody>
          <a:bodyPr>
            <a:noAutofit/>
          </a:bodyPr>
          <a:lstStyle/>
          <a:p>
            <a:r>
              <a:rPr lang="en-US" sz="34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In pursue of the 350 kV Gun </a:t>
            </a:r>
            <a:br>
              <a:rPr lang="en-US" sz="34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</a:br>
            <a:r>
              <a:rPr lang="en-US" sz="34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start by evaluating HV breakdown at the </a:t>
            </a:r>
            <a:br>
              <a:rPr lang="en-US" sz="34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</a:br>
            <a:r>
              <a:rPr lang="en-US" sz="34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cable/insulator interface </a:t>
            </a:r>
            <a:endParaRPr lang="en-US" sz="34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6242"/>
            <a:ext cx="8432244" cy="1082702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Utilize “dummy” electrodes to test different insulators and triple point screening electrode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68624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r>
              <a:rPr lang="en-US" dirty="0" smtClean="0"/>
              <a:t>/28</a:t>
            </a:r>
            <a:endParaRPr lang="en-US" dirty="0"/>
          </a:p>
        </p:txBody>
      </p:sp>
      <p:pic>
        <p:nvPicPr>
          <p:cNvPr id="7" name="Picture 6" descr="Figure 1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893618" y="2576205"/>
            <a:ext cx="7356763" cy="383133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72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We tested insulators with 15 cm dia. spherical “dummy” electrode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964842"/>
            <a:ext cx="8782050" cy="2799550"/>
          </a:xfrm>
        </p:spPr>
        <p:txBody>
          <a:bodyPr>
            <a:normAutofit fontScale="925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Short R28 insulator, doped alumina, mild bulk conductivity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Longer R30 insulators, conventional alumina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Longer R30 insulator,  conventional alumina with a </a:t>
            </a:r>
            <a:r>
              <a:rPr lang="en-US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screening electrode  (shed)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Longer R30 insulator, doped alumina, mild bulk conductivity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ZrO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-coated R30 insulator, also mildly conductive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61950" y="963253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</a:t>
            </a:fld>
            <a:r>
              <a:rPr lang="en-US" dirty="0" smtClean="0"/>
              <a:t>/28</a:t>
            </a:r>
            <a:endParaRPr lang="en-US" dirty="0"/>
          </a:p>
        </p:txBody>
      </p:sp>
      <p:pic>
        <p:nvPicPr>
          <p:cNvPr id="8" name="Picture 7" descr="Dummy ball on R28 insulator black.jpg"/>
          <p:cNvPicPr>
            <a:picLocks noChangeAspect="1"/>
          </p:cNvPicPr>
          <p:nvPr/>
        </p:nvPicPr>
        <p:blipFill>
          <a:blip r:embed="rId4">
            <a:lum bright="20000" contrast="25000"/>
          </a:blip>
          <a:stretch>
            <a:fillRect/>
          </a:stretch>
        </p:blipFill>
        <p:spPr>
          <a:xfrm>
            <a:off x="203750" y="4336487"/>
            <a:ext cx="1617291" cy="2156388"/>
          </a:xfrm>
          <a:prstGeom prst="rect">
            <a:avLst/>
          </a:prstGeom>
        </p:spPr>
      </p:pic>
      <p:pic>
        <p:nvPicPr>
          <p:cNvPr id="9" name="Picture 8" descr="Dummy ball on R30 white insulat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416" y="3495626"/>
            <a:ext cx="2247937" cy="2997249"/>
          </a:xfrm>
          <a:prstGeom prst="rect">
            <a:avLst/>
          </a:prstGeom>
        </p:spPr>
      </p:pic>
      <p:pic>
        <p:nvPicPr>
          <p:cNvPr id="10" name="Picture 9" descr="R30+shed compared to R28 blac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469" y="3495626"/>
            <a:ext cx="3996331" cy="29972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77142" y="4176300"/>
            <a:ext cx="1075428" cy="869586"/>
          </a:xfrm>
          <a:prstGeom prst="rect">
            <a:avLst/>
          </a:prstGeom>
          <a:solidFill>
            <a:srgbClr val="FFFF00">
              <a:alpha val="23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57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2468"/>
          </a:xfrm>
        </p:spPr>
        <p:txBody>
          <a:bodyPr>
            <a:norm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And faced the realities of breakdown at Cable/Insulator Interface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0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Problems at the cable junction, cable plug side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1182468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8</a:t>
            </a:fld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7" name="Picture 6" descr="Figure 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1869440"/>
            <a:ext cx="5943600" cy="289052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5133757"/>
            <a:ext cx="8229600" cy="1108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Note: Field emission was managed via krypton-processing.  i.e., voltage first applied with ~10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-5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Torr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krypton added to gun chamber 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647635"/>
            <a:ext cx="1600200" cy="34861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The first test with </a:t>
            </a:r>
            <a:r>
              <a:rPr lang="en-US" b="1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R30 </a:t>
            </a:r>
            <a:r>
              <a:rPr lang="en-US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pure alumina ceramic suffered breakdown at </a:t>
            </a:r>
            <a:r>
              <a:rPr lang="en-US" b="1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~315kV </a:t>
            </a:r>
            <a:r>
              <a:rPr lang="en-US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with subsequent puncture a</a:t>
            </a:r>
            <a:r>
              <a:rPr lang="en-US" b="1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t 330kV.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7311796" y="1869440"/>
            <a:ext cx="1832204" cy="28905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A second test with a </a:t>
            </a:r>
            <a:r>
              <a:rPr lang="en-US" b="1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new R30 </a:t>
            </a:r>
            <a:r>
              <a:rPr lang="en-US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pure alumina suffered breakdown at </a:t>
            </a:r>
            <a:r>
              <a:rPr lang="en-US" b="1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~315 kV.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07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Summary of Tests &amp; Results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995" y="1171356"/>
            <a:ext cx="850401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Two and </a:t>
            </a:r>
            <a:r>
              <a:rPr lang="en-US" sz="2400" dirty="0" smtClean="0">
                <a:solidFill>
                  <a:srgbClr val="008000"/>
                </a:solidFill>
                <a:latin typeface="Century Gothic"/>
                <a:cs typeface="Century Gothic"/>
              </a:rPr>
              <a:t>1/2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configurations reached our voltage goal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9</a:t>
            </a:fld>
            <a:r>
              <a:rPr lang="en-US" dirty="0" smtClean="0"/>
              <a:t>/28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87" t="15260" r="1109" b="1329"/>
          <a:stretch/>
        </p:blipFill>
        <p:spPr bwMode="auto">
          <a:xfrm>
            <a:off x="182790" y="1842248"/>
            <a:ext cx="8915400" cy="427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88900" y="3162301"/>
            <a:ext cx="1476424" cy="88553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82790" y="5057441"/>
            <a:ext cx="1290410" cy="3513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68188" y="3415878"/>
            <a:ext cx="670951" cy="54526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468188" y="5052234"/>
            <a:ext cx="670951" cy="3565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468188" y="5408748"/>
            <a:ext cx="670951" cy="356514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82790" y="5413956"/>
            <a:ext cx="1290410" cy="351306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1852" y="5057441"/>
            <a:ext cx="7104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7.4x10</a:t>
            </a:r>
            <a:r>
              <a:rPr lang="en-US" sz="1200" baseline="30000" dirty="0" smtClean="0">
                <a:latin typeface="Times"/>
                <a:cs typeface="Times"/>
              </a:rPr>
              <a:t>11</a:t>
            </a:r>
            <a:endParaRPr lang="en-US" sz="1200" baseline="30000" dirty="0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01852" y="5486840"/>
            <a:ext cx="8817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7.4x10</a:t>
            </a:r>
            <a:r>
              <a:rPr lang="en-US" sz="1200" baseline="30000" dirty="0" smtClean="0">
                <a:latin typeface="Times"/>
                <a:cs typeface="Times"/>
              </a:rPr>
              <a:t>11</a:t>
            </a:r>
            <a:r>
              <a:rPr lang="en-US" sz="1200" dirty="0" smtClean="0">
                <a:latin typeface="Times"/>
                <a:cs typeface="Times"/>
              </a:rPr>
              <a:t> ??</a:t>
            </a:r>
            <a:endParaRPr lang="en-US" sz="1200" baseline="30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82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JLabPresentation_3</Template>
  <TotalTime>20217</TotalTime>
  <Words>2791</Words>
  <Application>Microsoft Office PowerPoint</Application>
  <PresentationFormat>On-screen Show (4:3)</PresentationFormat>
  <Paragraphs>412</Paragraphs>
  <Slides>51</Slides>
  <Notes>40</Notes>
  <HiddenSlides>0</HiddenSlides>
  <MMClips>0</MMClips>
  <ScaleCrop>false</ScaleCrop>
  <HeadingPairs>
    <vt:vector size="4" baseType="variant">
      <vt:variant>
        <vt:lpstr>Design Template</vt:lpstr>
      </vt:variant>
      <vt:variant>
        <vt:i4>5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2_JLabPresentation_3</vt:lpstr>
      <vt:lpstr>1_Custom Design</vt:lpstr>
      <vt:lpstr>JLabPresentation_3</vt:lpstr>
      <vt:lpstr>Custom Design</vt:lpstr>
      <vt:lpstr>1_JLabPresentation_3</vt:lpstr>
      <vt:lpstr>Slide 1</vt:lpstr>
      <vt:lpstr>overview</vt:lpstr>
      <vt:lpstr>The CEBAF - ILC 200kV Inverted Gun</vt:lpstr>
      <vt:lpstr>We always want higher gun voltage:</vt:lpstr>
      <vt:lpstr>CEBAF-ILC 200kV vs 350 kV option</vt:lpstr>
      <vt:lpstr>In pursue of the 350 kV Gun  start by evaluating HV breakdown at the  cable/insulator interface </vt:lpstr>
      <vt:lpstr>We tested insulators with 15 cm dia. spherical “dummy” electrode</vt:lpstr>
      <vt:lpstr>And faced the realities of breakdown at Cable/Insulator Interface</vt:lpstr>
      <vt:lpstr>Summary of Tests &amp; Results</vt:lpstr>
      <vt:lpstr>Linear Potential Drop</vt:lpstr>
      <vt:lpstr>Slide 11</vt:lpstr>
      <vt:lpstr>The gap between shed and insulator</vt:lpstr>
      <vt:lpstr>Slide 13</vt:lpstr>
      <vt:lpstr>Field Emission</vt:lpstr>
      <vt:lpstr>Breakdown in Vacuum</vt:lpstr>
      <vt:lpstr>Field Emission: Things we’ve been Studying</vt:lpstr>
      <vt:lpstr>Field Emission Test Stand</vt:lpstr>
      <vt:lpstr>Diamond-Paste Polishing</vt:lpstr>
      <vt:lpstr>High Voltage Gas Conditioning</vt:lpstr>
      <vt:lpstr>What Does Gas Conditioning Do?</vt:lpstr>
      <vt:lpstr>What Does Gas Conditioning Do?</vt:lpstr>
      <vt:lpstr>A Powerful Technique</vt:lpstr>
      <vt:lpstr>HV conditioning with Kr gas in action</vt:lpstr>
      <vt:lpstr>Monitoring  voltage, current and radiation</vt:lpstr>
      <vt:lpstr>Field emission processing phase</vt:lpstr>
      <vt:lpstr>Voltage induced gas desorption</vt:lpstr>
      <vt:lpstr>Classical example of Voltage Induced Gas Desorption with Krypton</vt:lpstr>
      <vt:lpstr>The target voltage is sustained when the gun is fully conditioned. Usually it takes us  ~150 hours to condition a gun to 350kV</vt:lpstr>
      <vt:lpstr>Backup Slides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Diamond-Paste Polished Stainless Steel</vt:lpstr>
      <vt:lpstr>I to V curves for Niobium</vt:lpstr>
      <vt:lpstr>Buffered Chemical Polishing of Niobium </vt:lpstr>
      <vt:lpstr>A New Photogun for New Initiatives </vt:lpstr>
      <vt:lpstr>FE results of BCP-ed Niobium</vt:lpstr>
      <vt:lpstr>Niobium Electrodes</vt:lpstr>
      <vt:lpstr>Electropolished Stainless Steel</vt:lpstr>
      <vt:lpstr>TiN-coated aluminum</vt:lpstr>
      <vt:lpstr>Surface Images Al and TiN-Al</vt:lpstr>
      <vt:lpstr>TiN-coated aluminum</vt:lpstr>
      <vt:lpstr>Fowler-Nordheim Line Plots</vt:lpstr>
      <vt:lpstr>Fowler-Nordheim Line Plots</vt:lpstr>
      <vt:lpstr>Electropolished Stainless Steel</vt:lpstr>
      <vt:lpstr>Barrel Polishing of Stainless Steel</vt:lpstr>
      <vt:lpstr>Plan B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Mathew Poelker</dc:creator>
  <cp:lastModifiedBy>Carlos Hernandez</cp:lastModifiedBy>
  <cp:revision>214</cp:revision>
  <dcterms:created xsi:type="dcterms:W3CDTF">2016-02-02T18:35:46Z</dcterms:created>
  <dcterms:modified xsi:type="dcterms:W3CDTF">2016-02-02T18:47:58Z</dcterms:modified>
</cp:coreProperties>
</file>