
<file path=[Content_Types].xml><?xml version="1.0" encoding="utf-8"?>
<Types xmlns="http://schemas.openxmlformats.org/package/2006/content-types"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Masters/slideMaster2.xml" ContentType="application/vnd.openxmlformats-officedocument.presentationml.slide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4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Default Extension="pdf" ContentType="application/pdf"/>
  <Override PartName="/ppt/slideLayouts/slideLayout17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theme/theme4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Default Extension="wmf" ContentType="image/x-wmf"/>
  <Override PartName="/ppt/theme/theme5.xml" ContentType="application/vnd.openxmlformats-officedocument.them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9.xml" ContentType="application/vnd.openxmlformats-officedocument.presentationml.slideLayout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bookmarkIdSeed="2">
  <p:sldMasterIdLst>
    <p:sldMasterId id="2147483648" r:id="rId1"/>
    <p:sldMasterId id="2147483661" r:id="rId2"/>
    <p:sldMasterId id="2147483673" r:id="rId3"/>
  </p:sldMasterIdLst>
  <p:notesMasterIdLst>
    <p:notesMasterId r:id="rId20"/>
  </p:notesMasterIdLst>
  <p:handoutMasterIdLst>
    <p:handoutMasterId r:id="rId21"/>
  </p:handoutMasterIdLst>
  <p:sldIdLst>
    <p:sldId id="529" r:id="rId4"/>
    <p:sldId id="598" r:id="rId5"/>
    <p:sldId id="583" r:id="rId6"/>
    <p:sldId id="633" r:id="rId7"/>
    <p:sldId id="601" r:id="rId8"/>
    <p:sldId id="603" r:id="rId9"/>
    <p:sldId id="617" r:id="rId10"/>
    <p:sldId id="548" r:id="rId11"/>
    <p:sldId id="628" r:id="rId12"/>
    <p:sldId id="627" r:id="rId13"/>
    <p:sldId id="632" r:id="rId14"/>
    <p:sldId id="631" r:id="rId15"/>
    <p:sldId id="629" r:id="rId16"/>
    <p:sldId id="594" r:id="rId17"/>
    <p:sldId id="595" r:id="rId18"/>
    <p:sldId id="606" r:id="rId19"/>
  </p:sldIdLst>
  <p:sldSz cx="9144000" cy="6858000" type="screen4x3"/>
  <p:notesSz cx="6946900" cy="92202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 showAnimation="0" useTimings="0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clrMru>
    <a:srgbClr val="11949D"/>
    <a:srgbClr val="FFC3DF"/>
    <a:srgbClr val="BD0000"/>
    <a:srgbClr val="E3E300"/>
    <a:srgbClr val="333399"/>
    <a:srgbClr val="008000"/>
    <a:srgbClr val="009900"/>
    <a:srgbClr val="95E3FF"/>
    <a:srgbClr val="00CCFF"/>
    <a:srgbClr val="66FF99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horzBarState="maximized">
    <p:restoredLeft sz="18755" autoAdjust="0"/>
    <p:restoredTop sz="90356" autoAdjust="0"/>
  </p:normalViewPr>
  <p:slideViewPr>
    <p:cSldViewPr snapToGrid="0">
      <p:cViewPr varScale="1">
        <p:scale>
          <a:sx n="115" d="100"/>
          <a:sy n="115" d="100"/>
        </p:scale>
        <p:origin x="-44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98005" y="8838253"/>
            <a:ext cx="404948" cy="27506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4331C631-42F1-4CF6-A1F9-F287E586F0E8}" type="slidenum">
              <a:rPr lang="en-US" altLang="en-US" sz="10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10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618078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615" y="4379046"/>
            <a:ext cx="5091673" cy="4144847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123870" tIns="60306" rIns="123870" bIns="603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notes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1331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700088"/>
            <a:ext cx="4591050" cy="3443287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328492" y="8759663"/>
            <a:ext cx="574461" cy="441676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123870" tIns="60306" rIns="123870" bIns="60306" anchor="ctr">
            <a:spAutoFit/>
          </a:bodyPr>
          <a:lstStyle/>
          <a:p>
            <a:pPr algn="r" defTabSz="1247110" eaLnBrk="0" hangingPunct="0">
              <a:defRPr/>
            </a:pPr>
            <a:fld id="{3B368C9E-1CF7-4AF8-B0A9-FDB5C8FEC0C5}" type="slidenum">
              <a:rPr lang="en-US" altLang="en-US" sz="2100" b="0">
                <a:latin typeface="Arial" charset="0"/>
                <a:ea typeface="ＭＳ Ｐゴシック" pitchFamily="-110" charset="-128"/>
              </a:rPr>
              <a:pPr algn="r" defTabSz="1247110" eaLnBrk="0" hangingPunct="0">
                <a:defRPr/>
              </a:pPr>
              <a:t>‹#›</a:t>
            </a:fld>
            <a:endParaRPr lang="en-US" altLang="en-US" sz="2100" b="0" dirty="0">
              <a:latin typeface="Arial" charset="0"/>
              <a:ea typeface="ＭＳ Ｐゴシック" pitchFamily="-110" charset="-128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2781122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1pPr>
    <a:lvl2pPr marL="608013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2pPr>
    <a:lvl3pPr marL="1216025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3pPr>
    <a:lvl4pPr marL="1824038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4pPr>
    <a:lvl5pPr marL="2432050" algn="l" defTabSz="1216025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700088"/>
            <a:ext cx="4591050" cy="34432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038"/>
            <a:ext cx="5829300" cy="1960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43500" y="0"/>
            <a:ext cx="1714500" cy="8167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4991100" cy="816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858000" cy="8524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71450" y="1117600"/>
            <a:ext cx="6515100" cy="7050088"/>
          </a:xfrm>
        </p:spPr>
        <p:txBody>
          <a:bodyPr/>
          <a:lstStyle/>
          <a:p>
            <a:pPr lvl="0"/>
            <a:endParaRPr lang="en-US" noProof="0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038600" cy="5287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val="1781622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5875338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875088"/>
            <a:ext cx="5829300" cy="20002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5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1117600"/>
            <a:ext cx="3181350" cy="705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288"/>
            <a:ext cx="3030538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900363"/>
            <a:ext cx="3030538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046288"/>
            <a:ext cx="3030537" cy="8540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900363"/>
            <a:ext cx="3030537" cy="52673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3538"/>
            <a:ext cx="2255838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3538"/>
            <a:ext cx="3833812" cy="78041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2938"/>
            <a:ext cx="2255838" cy="62547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400800"/>
            <a:ext cx="4114800" cy="755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1756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156450"/>
            <a:ext cx="4114800" cy="10731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4" Type="http://schemas.openxmlformats.org/officeDocument/2006/relationships/image" Target="../media/image5.wmf"/><Relationship Id="rId5" Type="http://schemas.openxmlformats.org/officeDocument/2006/relationships/image" Target="../media/image3.jpe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822325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608763"/>
            <a:ext cx="9142413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642266" y="6405389"/>
            <a:ext cx="1450525" cy="27699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 </a:t>
            </a:r>
            <a:endParaRPr lang="en-US" sz="1000" dirty="0" smtClean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Daniel S. Carman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8482220" y="6536799"/>
            <a:ext cx="39909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defRPr/>
            </a:pPr>
            <a:r>
              <a:rPr lang="en-US" altLang="en-US" sz="800" dirty="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t>Page </a:t>
            </a:r>
            <a:fld id="{C0885CA2-C4F2-4737-B8CD-57CAEC80E2A4}" type="slidenum">
              <a:rPr lang="en-US" altLang="en-US" sz="800">
                <a:solidFill>
                  <a:schemeClr val="bg1"/>
                </a:solidFill>
                <a:latin typeface="Arial" charset="0"/>
                <a:ea typeface="ＭＳ Ｐゴシック" pitchFamily="-110" charset="-128"/>
              </a:rPr>
              <a:pPr algn="ctr" eaLnBrk="0" hangingPunct="0">
                <a:defRPr/>
              </a:pPr>
              <a:t>‹#›</a:t>
            </a:fld>
            <a:endParaRPr lang="en-US" sz="800" dirty="0">
              <a:solidFill>
                <a:schemeClr val="bg1"/>
              </a:solidFill>
              <a:latin typeface="Arial" charset="0"/>
              <a:ea typeface="ＭＳ Ｐゴシック" pitchFamily="-110" charset="-128"/>
            </a:endParaRPr>
          </a:p>
        </p:txBody>
      </p:sp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4452053" y="6406641"/>
            <a:ext cx="3626302" cy="3990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000" dirty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</a:t>
            </a:r>
            <a:r>
              <a:rPr lang="en-US" sz="100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 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200" b="0" i="1" baseline="0" dirty="0" smtClean="0">
                <a:solidFill>
                  <a:srgbClr val="339966"/>
                </a:solidFill>
                <a:latin typeface="Arial" charset="0"/>
                <a:ea typeface="ＭＳ Ｐゴシック" pitchFamily="-110" charset="-128"/>
              </a:rPr>
              <a:t> CLAS Collaboration Meeting - Jun. 15-18, 2016 </a:t>
            </a:r>
          </a:p>
          <a:p>
            <a:pPr algn="ctr" eaLnBrk="0" hangingPunct="0">
              <a:lnSpc>
                <a:spcPct val="80000"/>
              </a:lnSpc>
              <a:defRPr/>
            </a:pPr>
            <a:endParaRPr lang="en-US" sz="1000" dirty="0">
              <a:solidFill>
                <a:srgbClr val="339966"/>
              </a:solidFill>
              <a:latin typeface="Arial" charset="0"/>
              <a:ea typeface="ＭＳ Ｐゴシック" pitchFamily="-110" charset="-128"/>
            </a:endParaRPr>
          </a:p>
        </p:txBody>
      </p:sp>
      <p:pic>
        <p:nvPicPr>
          <p:cNvPr id="10" name="Picture 9" descr="JLab_logo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463800" y="6348730"/>
            <a:ext cx="1499616" cy="46863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1pPr>
      <a:lvl2pPr marL="457200" indent="-23336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>
          <a:solidFill>
            <a:srgbClr val="333399"/>
          </a:solidFill>
          <a:latin typeface="+mn-lt"/>
          <a:ea typeface="ＭＳ Ｐゴシック" pitchFamily="-110" charset="-128"/>
        </a:defRPr>
      </a:lvl2pPr>
      <a:lvl3pPr marL="8001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rgbClr val="008000"/>
          </a:solidFill>
          <a:latin typeface="+mn-lt"/>
          <a:ea typeface="ＭＳ Ｐゴシック" pitchFamily="-110" charset="-128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b="1">
          <a:solidFill>
            <a:srgbClr val="CC0000"/>
          </a:solidFill>
          <a:latin typeface="+mn-lt"/>
          <a:ea typeface="ＭＳ Ｐゴシック" pitchFamily="-110" charset="-128"/>
        </a:defRPr>
      </a:lvl4pPr>
      <a:lvl5pPr marL="1487488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>
          <a:solidFill>
            <a:schemeClr val="hlink"/>
          </a:solidFill>
          <a:latin typeface="+mn-lt"/>
          <a:ea typeface="ＭＳ Ｐゴシック" pitchFamily="-110" charset="-128"/>
        </a:defRPr>
      </a:lvl5pPr>
      <a:lvl6pPr marL="19446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38200"/>
            <a:ext cx="82296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 userDrawn="1"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2" name="Line 6"/>
          <p:cNvSpPr>
            <a:spLocks noChangeShapeType="1"/>
          </p:cNvSpPr>
          <p:nvPr userDrawn="1"/>
        </p:nvSpPr>
        <p:spPr bwMode="auto">
          <a:xfrm>
            <a:off x="0" y="6400800"/>
            <a:ext cx="9140825" cy="7620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ea typeface="ＭＳ Ｐゴシック" pitchFamily="-112" charset="-128"/>
            </a:endParaRPr>
          </a:p>
        </p:txBody>
      </p:sp>
      <p:sp>
        <p:nvSpPr>
          <p:cNvPr id="792584" name="Rectangle 8"/>
          <p:cNvSpPr>
            <a:spLocks noChangeArrowheads="1"/>
          </p:cNvSpPr>
          <p:nvPr userDrawn="1"/>
        </p:nvSpPr>
        <p:spPr bwMode="auto">
          <a:xfrm>
            <a:off x="2971800" y="6553200"/>
            <a:ext cx="3733800" cy="152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sz="12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   </a:t>
            </a:r>
            <a:r>
              <a:rPr lang="en-US" sz="1000" dirty="0" smtClean="0">
                <a:solidFill>
                  <a:srgbClr val="339966"/>
                </a:solidFill>
                <a:latin typeface="Arial" pitchFamily="34" charset="0"/>
                <a:ea typeface="ＭＳ Ｐゴシック" pitchFamily="-112" charset="-128"/>
              </a:rPr>
              <a:t>Thomas Jefferson National Accelerator Facility</a:t>
            </a:r>
          </a:p>
        </p:txBody>
      </p:sp>
      <p:pic>
        <p:nvPicPr>
          <p:cNvPr id="1031" name="Picture 9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2586" name="Rectangle 10"/>
          <p:cNvSpPr>
            <a:spLocks noChangeArrowheads="1"/>
          </p:cNvSpPr>
          <p:nvPr userDrawn="1"/>
        </p:nvSpPr>
        <p:spPr bwMode="auto">
          <a:xfrm>
            <a:off x="6705600" y="6369050"/>
            <a:ext cx="5810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600" dirty="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t>Page </a:t>
            </a:r>
            <a:fld id="{06EE394A-A221-4A75-8B6E-C5A238767713}" type="slidenum">
              <a:rPr lang="en-US" sz="600" smtClean="0">
                <a:solidFill>
                  <a:srgbClr val="FFFFFF"/>
                </a:solidFill>
                <a:latin typeface="Arial" pitchFamily="34" charset="0"/>
                <a:ea typeface="ＭＳ Ｐゴシック" pitchFamily="-112" charset="-128"/>
              </a:rPr>
              <a:pPr algn="ctr" eaLnBrk="0" hangingPunct="0"/>
              <a:t>‹#›</a:t>
            </a:fld>
            <a:endParaRPr lang="en-US" sz="600" dirty="0" smtClean="0">
              <a:solidFill>
                <a:srgbClr val="FFFFFF"/>
              </a:solidFill>
              <a:latin typeface="Arial" pitchFamily="34" charset="0"/>
              <a:ea typeface="ＭＳ Ｐゴシック" pitchFamily="-112" charset="-128"/>
            </a:endParaRPr>
          </a:p>
        </p:txBody>
      </p:sp>
      <p:pic>
        <p:nvPicPr>
          <p:cNvPr id="1033" name="Picture 12" descr="NP-logo-Nl copy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3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  <a:ea typeface="ＭＳ Ｐゴシック" pitchFamily="-110" charset="-128"/>
          <a:cs typeface="ＭＳ Ｐゴシック" pitchFamily="-11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576263" indent="-233363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ＭＳ Ｐゴシック" charset="-128"/>
        </a:defRPr>
      </a:lvl2pPr>
      <a:lvl3pPr marL="919163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ＭＳ Ｐゴシック" charset="-128"/>
        </a:defRPr>
      </a:lvl3pPr>
      <a:lvl4pPr marL="1262063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ＭＳ Ｐゴシック" charset="-128"/>
        </a:defRPr>
      </a:lvl4pPr>
      <a:lvl5pPr marL="1604963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ＭＳ Ｐゴシック" charset="-128"/>
        </a:defRPr>
      </a:lvl5pPr>
      <a:lvl6pPr marL="20621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5193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29765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433763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79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838200"/>
            <a:ext cx="8686800" cy="528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792580" name="Line 4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5715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2" name="Line 6"/>
          <p:cNvSpPr>
            <a:spLocks noChangeShapeType="1"/>
          </p:cNvSpPr>
          <p:nvPr/>
        </p:nvSpPr>
        <p:spPr bwMode="auto">
          <a:xfrm>
            <a:off x="0" y="6477000"/>
            <a:ext cx="9140825" cy="0"/>
          </a:xfrm>
          <a:prstGeom prst="line">
            <a:avLst/>
          </a:prstGeom>
          <a:noFill/>
          <a:ln w="101600">
            <a:solidFill>
              <a:srgbClr val="00279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000000"/>
              </a:solidFill>
              <a:latin typeface="Verdana"/>
              <a:ea typeface="+mn-ea"/>
            </a:endParaRPr>
          </a:p>
        </p:txBody>
      </p:sp>
      <p:sp>
        <p:nvSpPr>
          <p:cNvPr id="792584" name="Rectangle 8"/>
          <p:cNvSpPr>
            <a:spLocks noChangeArrowheads="1"/>
          </p:cNvSpPr>
          <p:nvPr/>
        </p:nvSpPr>
        <p:spPr bwMode="auto">
          <a:xfrm>
            <a:off x="3200400" y="6549136"/>
            <a:ext cx="3429000" cy="153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sz="1200" dirty="0">
                <a:solidFill>
                  <a:srgbClr val="008000"/>
                </a:solidFill>
                <a:latin typeface="Arial" charset="0"/>
                <a:ea typeface="+mn-ea"/>
              </a:rPr>
              <a:t>Thomas Jefferson National Accelerator Facility</a:t>
            </a:r>
          </a:p>
        </p:txBody>
      </p:sp>
      <p:pic>
        <p:nvPicPr>
          <p:cNvPr id="79258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9013" y="6249988"/>
            <a:ext cx="161290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92586" name="Rectangle 10"/>
          <p:cNvSpPr>
            <a:spLocks noChangeArrowheads="1"/>
          </p:cNvSpPr>
          <p:nvPr/>
        </p:nvSpPr>
        <p:spPr bwMode="auto">
          <a:xfrm>
            <a:off x="6799263" y="6415088"/>
            <a:ext cx="396875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en-US" altLang="en-US" sz="800" dirty="0">
                <a:solidFill>
                  <a:srgbClr val="FFFFFF"/>
                </a:solidFill>
                <a:latin typeface="Arial" charset="0"/>
                <a:ea typeface="+mn-ea"/>
              </a:rPr>
              <a:t>Page </a:t>
            </a:r>
            <a:fld id="{E5BAB529-87AE-4E82-9075-6E22D642D313}" type="slidenum">
              <a:rPr lang="en-US" altLang="en-US" sz="800">
                <a:solidFill>
                  <a:srgbClr val="FFFFFF"/>
                </a:solidFill>
                <a:latin typeface="Arial" charset="0"/>
                <a:ea typeface="+mn-ea"/>
              </a:rPr>
              <a:pPr algn="ctr" eaLnBrk="0" hangingPunct="0"/>
              <a:t>‹#›</a:t>
            </a:fld>
            <a:endParaRPr lang="en-US" sz="800" dirty="0">
              <a:solidFill>
                <a:srgbClr val="FFFFFF"/>
              </a:solidFill>
              <a:latin typeface="Arial" charset="0"/>
              <a:ea typeface="+mn-ea"/>
            </a:endParaRPr>
          </a:p>
        </p:txBody>
      </p:sp>
      <p:pic>
        <p:nvPicPr>
          <p:cNvPr id="792588" name="Picture 12" descr="NP-logo-Nl cop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175375"/>
            <a:ext cx="1295400" cy="676275"/>
          </a:xfrm>
          <a:prstGeom prst="rect">
            <a:avLst/>
          </a:prstGeom>
          <a:noFill/>
        </p:spPr>
      </p:pic>
      <p:pic>
        <p:nvPicPr>
          <p:cNvPr id="79258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6246813"/>
            <a:ext cx="914400" cy="61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3708123" y="6711988"/>
            <a:ext cx="2706930" cy="11541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900" dirty="0" smtClean="0">
                <a:solidFill>
                  <a:srgbClr val="000000"/>
                </a:solidFill>
                <a:latin typeface="Arial Black"/>
                <a:ea typeface="+mn-ea"/>
              </a:rPr>
              <a:t>SVT TR    January 19-20 - 2012</a:t>
            </a:r>
            <a:endParaRPr lang="en-US" sz="900" dirty="0">
              <a:solidFill>
                <a:srgbClr val="000000"/>
              </a:solidFill>
              <a:latin typeface="Arial Black"/>
              <a:ea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333399"/>
          </a:solidFill>
          <a:latin typeface="Arial" charset="0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33363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400" b="1">
          <a:solidFill>
            <a:srgbClr val="333399"/>
          </a:solidFill>
          <a:latin typeface="+mn-lt"/>
        </a:defRPr>
      </a:lvl2pPr>
      <a:lvl3pPr marL="8001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rgbClr val="008000"/>
          </a:solidFill>
          <a:latin typeface="+mn-lt"/>
        </a:defRPr>
      </a:lvl3pPr>
      <a:lvl4pPr marL="1143000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•"/>
        <a:defRPr sz="2000" b="1">
          <a:solidFill>
            <a:srgbClr val="CC0000"/>
          </a:solidFill>
          <a:latin typeface="+mn-lt"/>
        </a:defRPr>
      </a:lvl4pPr>
      <a:lvl5pPr marL="1487488" indent="-228600" algn="l" rtl="0" eaLnBrk="1" fontAlgn="base" hangingPunct="1">
        <a:spcBef>
          <a:spcPts val="6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5pPr>
      <a:lvl6pPr marL="19446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6pPr>
      <a:lvl7pPr marL="24018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7pPr>
      <a:lvl8pPr marL="28590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8pPr>
      <a:lvl9pPr marL="3316288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>
          <a:solidFill>
            <a:schemeClr val="hlink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Relationship Id="rId3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df"/><Relationship Id="rId4" Type="http://schemas.openxmlformats.org/officeDocument/2006/relationships/image" Target="../media/image37.pn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296736" y="406762"/>
            <a:ext cx="8569811" cy="1945998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1016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pSp>
        <p:nvGrpSpPr>
          <p:cNvPr id="2" name="Group 19"/>
          <p:cNvGrpSpPr/>
          <p:nvPr/>
        </p:nvGrpSpPr>
        <p:grpSpPr>
          <a:xfrm>
            <a:off x="4807379" y="2792362"/>
            <a:ext cx="3568700" cy="889000"/>
            <a:chOff x="451970" y="2869371"/>
            <a:chExt cx="3568700" cy="889000"/>
          </a:xfrm>
        </p:grpSpPr>
        <p:sp>
          <p:nvSpPr>
            <p:cNvPr id="12" name="Rounded Rectangle 11"/>
            <p:cNvSpPr/>
            <p:nvPr/>
          </p:nvSpPr>
          <p:spPr bwMode="auto">
            <a:xfrm>
              <a:off x="515470" y="2869371"/>
              <a:ext cx="3505200" cy="889000"/>
            </a:xfrm>
            <a:prstGeom prst="roundRect">
              <a:avLst/>
            </a:prstGeom>
            <a:solidFill>
              <a:schemeClr val="accent3">
                <a:lumMod val="95000"/>
              </a:schemeClr>
            </a:solidFill>
            <a:ln w="79375" cap="flat" cmpd="sng" algn="ctr">
              <a:solidFill>
                <a:srgbClr val="E3E3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29" tIns="45714" rIns="91429" bIns="45714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914293" eaLnBrk="0" hangingPunct="0"/>
              <a:endParaRPr lang="en-US" dirty="0" smtClean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51970" y="2921831"/>
              <a:ext cx="3568700" cy="769429"/>
            </a:xfrm>
            <a:prstGeom prst="rect">
              <a:avLst/>
            </a:prstGeom>
            <a:noFill/>
          </p:spPr>
          <p:txBody>
            <a:bodyPr wrap="square" lIns="91429" tIns="45714" rIns="91429" bIns="45714" rtlCol="0">
              <a:spAutoFit/>
            </a:bodyPr>
            <a:lstStyle/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Daniel S. Carman</a:t>
              </a:r>
            </a:p>
            <a:p>
              <a:pPr algn="ctr"/>
              <a:r>
                <a:rPr lang="en-US" sz="2200" b="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Jefferson Laboratory</a:t>
              </a:r>
              <a:endParaRPr lang="en-US" sz="2200" b="0" dirty="0">
                <a:solidFill>
                  <a:srgbClr val="008000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4" name="Rounded Rectangle 13"/>
          <p:cNvSpPr/>
          <p:nvPr/>
        </p:nvSpPr>
        <p:spPr bwMode="auto">
          <a:xfrm>
            <a:off x="4553856" y="4104838"/>
            <a:ext cx="4234371" cy="2353145"/>
          </a:xfrm>
          <a:prstGeom prst="roundRect">
            <a:avLst>
              <a:gd name="adj" fmla="val 11132"/>
            </a:avLst>
          </a:prstGeom>
          <a:solidFill>
            <a:schemeClr val="accent3">
              <a:lumMod val="95000"/>
            </a:schemeClr>
          </a:solidFill>
          <a:ln w="79375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5030272" y="4706056"/>
            <a:ext cx="3440437" cy="1615815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000090"/>
                </a:solidFill>
                <a:latin typeface="Comic Sans MS"/>
                <a:cs typeface="Comic Sans MS"/>
              </a:rPr>
              <a:t> 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CLAS N* Program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 Nucleon Structure </a:t>
            </a: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    </a:t>
            </a: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  <a:sym typeface="Wingdings"/>
              </a:rPr>
              <a:t>Exclusive KY Data</a:t>
            </a:r>
            <a:endParaRPr lang="en-US" sz="2000" b="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>
              <a:spcBef>
                <a:spcPts val="600"/>
              </a:spcBef>
            </a:pPr>
            <a:r>
              <a:rPr lang="en-US" sz="2000" b="0" dirty="0" smtClean="0">
                <a:solidFill>
                  <a:srgbClr val="000090"/>
                </a:solidFill>
                <a:latin typeface="Comic Sans MS"/>
                <a:cs typeface="Comic Sans MS"/>
              </a:rPr>
              <a:t>   New CLAS12 Experiment</a:t>
            </a:r>
          </a:p>
        </p:txBody>
      </p:sp>
      <p:pic>
        <p:nvPicPr>
          <p:cNvPr id="17" name="Picture 16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9047" y="4909504"/>
            <a:ext cx="172944" cy="142240"/>
          </a:xfrm>
          <a:prstGeom prst="rect">
            <a:avLst/>
          </a:prstGeom>
        </p:spPr>
      </p:pic>
      <p:pic>
        <p:nvPicPr>
          <p:cNvPr id="27" name="Picture 26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5239" y="5700462"/>
            <a:ext cx="172944" cy="142240"/>
          </a:xfrm>
          <a:prstGeom prst="rect">
            <a:avLst/>
          </a:prstGeom>
        </p:spPr>
      </p:pic>
      <p:pic>
        <p:nvPicPr>
          <p:cNvPr id="30" name="Picture 29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3335" y="6067158"/>
            <a:ext cx="172944" cy="142240"/>
          </a:xfrm>
          <a:prstGeom prst="rect">
            <a:avLst/>
          </a:prstGeom>
        </p:spPr>
      </p:pic>
      <p:pic>
        <p:nvPicPr>
          <p:cNvPr id="19" name="Picture 18" descr="title_logo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1660" y="4282545"/>
            <a:ext cx="1143000" cy="447040"/>
          </a:xfrm>
          <a:prstGeom prst="rect">
            <a:avLst/>
          </a:prstGeom>
        </p:spPr>
      </p:pic>
      <p:pic>
        <p:nvPicPr>
          <p:cNvPr id="23" name="Picture 22" descr="redmarble.jp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114101" y="5309140"/>
            <a:ext cx="172944" cy="142240"/>
          </a:xfrm>
          <a:prstGeom prst="rect">
            <a:avLst/>
          </a:prstGeom>
        </p:spPr>
      </p:pic>
      <p:pic>
        <p:nvPicPr>
          <p:cNvPr id="20" name="Picture 19" descr="title-logo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457" y="597462"/>
            <a:ext cx="7949565" cy="497205"/>
          </a:xfrm>
          <a:prstGeom prst="rect">
            <a:avLst/>
          </a:prstGeom>
        </p:spPr>
      </p:pic>
      <p:pic>
        <p:nvPicPr>
          <p:cNvPr id="21" name="Picture 20" descr="title-logo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35" y="1171688"/>
            <a:ext cx="7446645" cy="485775"/>
          </a:xfrm>
          <a:prstGeom prst="rect">
            <a:avLst/>
          </a:prstGeom>
        </p:spPr>
      </p:pic>
      <p:pic>
        <p:nvPicPr>
          <p:cNvPr id="28" name="Picture 27" descr="title-logo3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4575" y="1737071"/>
            <a:ext cx="4514850" cy="491490"/>
          </a:xfrm>
          <a:prstGeom prst="rect">
            <a:avLst/>
          </a:prstGeom>
        </p:spPr>
      </p:pic>
      <p:pic>
        <p:nvPicPr>
          <p:cNvPr id="29" name="Picture 28" descr="torus-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042" y="3247362"/>
            <a:ext cx="3779520" cy="2834640"/>
          </a:xfrm>
          <a:prstGeom prst="rect">
            <a:avLst/>
          </a:prstGeom>
          <a:ln w="82550">
            <a:solidFill>
              <a:srgbClr val="FFFF00"/>
            </a:solidFill>
          </a:ln>
        </p:spPr>
      </p:pic>
    </p:spTree>
  </p:cSld>
  <p:clrMapOvr>
    <a:masterClrMapping/>
  </p:clrMapOvr>
  <p:transition advTm="49463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639763"/>
          </a:xfrm>
        </p:spPr>
        <p:txBody>
          <a:bodyPr/>
          <a:lstStyle/>
          <a:p>
            <a:r>
              <a:rPr lang="en-US" dirty="0" smtClean="0"/>
              <a:t>New Run Group Proposal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98178" y="1049139"/>
            <a:ext cx="8503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1800" b="0" dirty="0" smtClean="0">
                <a:latin typeface="+mn-lt"/>
              </a:rPr>
              <a:t>A new CLAS12 Run Group proposal has been submitted to PAC44 for review: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279920" y="4362174"/>
            <a:ext cx="5444435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Torus I = -3375 A (negatives outbending)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FT, MM, RICH (if available)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Highly polarized electrons, unpolarized lH</a:t>
            </a:r>
            <a:r>
              <a:rPr lang="en-US" sz="1800" b="0" i="1" baseline="-25000" dirty="0" smtClean="0">
                <a:solidFill>
                  <a:srgbClr val="660066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target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L = 1x10</a:t>
            </a:r>
            <a:r>
              <a:rPr lang="en-US" sz="1800" b="0" i="1" baseline="30000" dirty="0" smtClean="0">
                <a:solidFill>
                  <a:srgbClr val="660066"/>
                </a:solidFill>
                <a:latin typeface="+mn-lt"/>
              </a:rPr>
              <a:t>35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 cm</a:t>
            </a:r>
            <a:r>
              <a:rPr lang="en-US" sz="1800" b="0" i="1" baseline="30000" dirty="0" smtClean="0">
                <a:solidFill>
                  <a:srgbClr val="660066"/>
                </a:solidFill>
                <a:latin typeface="+mn-lt"/>
              </a:rPr>
              <a:t>-2</a:t>
            </a: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s</a:t>
            </a:r>
            <a:r>
              <a:rPr lang="en-US" sz="1800" b="0" i="1" baseline="30000" dirty="0" smtClean="0">
                <a:solidFill>
                  <a:srgbClr val="660066"/>
                </a:solidFill>
                <a:latin typeface="+mn-lt"/>
              </a:rPr>
              <a:t>-1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89075" y="5996603"/>
            <a:ext cx="5775688" cy="338554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1" dirty="0" smtClean="0">
                <a:latin typeface="+mn-lt"/>
              </a:rPr>
              <a:t>First run group proposal for less than 5-pass (11 GeV) beam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265045" y="4019831"/>
            <a:ext cx="8558696" cy="0"/>
          </a:xfrm>
          <a:prstGeom prst="line">
            <a:avLst/>
          </a:prstGeom>
          <a:noFill/>
          <a:ln w="41275" cap="rnd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54000" y="1551613"/>
          <a:ext cx="8636000" cy="24879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261"/>
                <a:gridCol w="6537739"/>
              </a:tblGrid>
              <a:tr h="624262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90"/>
                          </a:solidFill>
                          <a:latin typeface="Comic Sans MS"/>
                          <a:cs typeface="Comic Sans MS"/>
                        </a:rPr>
                        <a:t>Hybrid Baryons</a:t>
                      </a:r>
                      <a:endParaRPr lang="en-US" b="0" dirty="0">
                        <a:solidFill>
                          <a:srgbClr val="00009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/>
                        <a:buNone/>
                        <a:tabLst>
                          <a:tab pos="1998663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Search for new hybrid baryons (qqqg) focusing on </a:t>
                      </a:r>
                    </a:p>
                    <a:p>
                      <a:pPr>
                        <a:spcAft>
                          <a:spcPts val="600"/>
                        </a:spcAft>
                        <a:tabLst>
                          <a:tab pos="1998663" algn="l"/>
                        </a:tabLst>
                      </a:pP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0.05 GeV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&lt; Q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&lt; 2.0 GeV</a:t>
                      </a:r>
                      <a:r>
                        <a:rPr lang="en-US" sz="1800" b="0" baseline="30000" dirty="0" smtClean="0">
                          <a:solidFill>
                            <a:srgbClr val="000090"/>
                          </a:solidFill>
                          <a:latin typeface="+mn-lt"/>
                        </a:rPr>
                        <a:t>2</a:t>
                      </a:r>
                      <a:r>
                        <a:rPr lang="en-US" sz="1800" b="0" dirty="0" smtClean="0">
                          <a:solidFill>
                            <a:srgbClr val="000090"/>
                          </a:solidFill>
                          <a:latin typeface="+mn-lt"/>
                        </a:rPr>
                        <a:t> in mass range from 1.8 to 3 GeV</a:t>
                      </a:r>
                    </a:p>
                  </a:txBody>
                  <a:tcPr/>
                </a:tc>
              </a:tr>
              <a:tr h="9225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8000"/>
                          </a:solidFill>
                          <a:latin typeface="Comic Sans MS"/>
                          <a:cs typeface="Comic Sans MS"/>
                        </a:rPr>
                        <a:t>KY Electroproduction</a:t>
                      </a:r>
                      <a:endParaRPr lang="en-US" dirty="0">
                        <a:solidFill>
                          <a:srgbClr val="008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Study N* structure for states that couple to KY through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measurements of cross sections and polarization</a:t>
                      </a:r>
                      <a:r>
                        <a:rPr lang="en-US" sz="1800" b="0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observables that will</a:t>
                      </a:r>
                      <a:r>
                        <a:rPr lang="en-US" sz="1800" b="0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yield Q</a:t>
                      </a:r>
                      <a:r>
                        <a:rPr lang="en-US" sz="1800" b="0" baseline="30000" dirty="0" smtClean="0">
                          <a:solidFill>
                            <a:srgbClr val="008000"/>
                          </a:solidFill>
                          <a:latin typeface="+mn-lt"/>
                        </a:rPr>
                        <a:t>2 </a:t>
                      </a:r>
                      <a:r>
                        <a:rPr lang="en-US" sz="1800" b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evolution of electrocoupling amplitudes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solidFill>
                            <a:srgbClr val="008000"/>
                          </a:solidFill>
                          <a:latin typeface="+mn-lt"/>
                        </a:rPr>
                        <a:t>(Spokespersons: Carman, Gothe,</a:t>
                      </a:r>
                      <a:r>
                        <a:rPr lang="en-US" sz="1600" b="0" i="1" baseline="0" dirty="0" smtClean="0">
                          <a:solidFill>
                            <a:srgbClr val="008000"/>
                          </a:solidFill>
                          <a:latin typeface="+mn-lt"/>
                        </a:rPr>
                        <a:t> Mokeev)</a:t>
                      </a:r>
                      <a:endParaRPr lang="en-US" sz="1600" b="0" i="1" dirty="0" smtClean="0">
                        <a:solidFill>
                          <a:srgbClr val="008000"/>
                        </a:solidFill>
                        <a:latin typeface="+mn-lt"/>
                      </a:endParaRPr>
                    </a:p>
                  </a:txBody>
                  <a:tcPr/>
                </a:tc>
              </a:tr>
              <a:tr h="689618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6600"/>
                          </a:solidFill>
                          <a:latin typeface="Comic Sans MS"/>
                          <a:cs typeface="Comic Sans MS"/>
                        </a:rPr>
                        <a:t>DVCS</a:t>
                      </a:r>
                      <a:endParaRPr lang="en-US" dirty="0">
                        <a:solidFill>
                          <a:srgbClr val="FF66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+mn-lt"/>
                        </a:rPr>
                        <a:t>Access GPDs H, E, H, E using DVCS process ep 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+mn-lt"/>
                          <a:sym typeface="Wingdings"/>
                        </a:rPr>
                        <a:t> ep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g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+mn-lt"/>
                          <a:sym typeface="Wingdings"/>
                        </a:rPr>
                        <a:t> and the DVMP process ep  ep</a:t>
                      </a:r>
                      <a:r>
                        <a:rPr lang="en-US" sz="1800" b="0" dirty="0" smtClean="0">
                          <a:solidFill>
                            <a:srgbClr val="FF6600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p</a:t>
                      </a:r>
                      <a:r>
                        <a:rPr lang="en-US" sz="1800" b="0" baseline="30000" dirty="0" smtClean="0">
                          <a:solidFill>
                            <a:srgbClr val="FF6600"/>
                          </a:solidFill>
                          <a:latin typeface="+mn-lt"/>
                          <a:sym typeface="Wingdings"/>
                        </a:rPr>
                        <a:t>0</a:t>
                      </a:r>
                      <a:endParaRPr lang="en-US" sz="1800" b="0" baseline="30000" dirty="0" smtClean="0">
                        <a:solidFill>
                          <a:srgbClr val="FF6600"/>
                        </a:solidFill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28431" y="3235737"/>
            <a:ext cx="615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~  ~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231912" y="2175565"/>
            <a:ext cx="8634806" cy="1181652"/>
          </a:xfrm>
          <a:prstGeom prst="rect">
            <a:avLst/>
          </a:prstGeom>
          <a:noFill/>
          <a:ln w="508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25853" y="4420764"/>
          <a:ext cx="2733186" cy="13770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733186"/>
              </a:tblGrid>
              <a:tr h="45902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Run Group</a:t>
                      </a:r>
                      <a:r>
                        <a:rPr lang="en-US" b="0" baseline="0" dirty="0" smtClean="0">
                          <a:solidFill>
                            <a:srgbClr val="FF0000"/>
                          </a:solidFill>
                          <a:latin typeface="Comic Sans MS"/>
                          <a:cs typeface="Comic Sans MS"/>
                        </a:rPr>
                        <a:t> conditions:</a:t>
                      </a:r>
                      <a:endParaRPr lang="en-US" b="0" dirty="0">
                        <a:solidFill>
                          <a:srgbClr val="FF0000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59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= 6.6 GeV, 50 days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45902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= 8.8 GeV,</a:t>
                      </a:r>
                      <a:r>
                        <a:rPr lang="en-US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50 days</a:t>
                      </a:r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0430"/>
            <a:ext cx="9144000" cy="639763"/>
          </a:xfrm>
        </p:spPr>
        <p:txBody>
          <a:bodyPr/>
          <a:lstStyle/>
          <a:p>
            <a:r>
              <a:rPr lang="en-US" dirty="0" smtClean="0"/>
              <a:t>Physics Opportunities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0696" y="1012741"/>
            <a:ext cx="82384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This proposal is an extension of the approved experiment E12-06-108A that will take data during Run Group A at E</a:t>
            </a:r>
            <a:r>
              <a:rPr lang="en-US" sz="1800" b="0" baseline="-25000" dirty="0" smtClean="0">
                <a:latin typeface="+mn-lt"/>
              </a:rPr>
              <a:t>b</a:t>
            </a:r>
            <a:r>
              <a:rPr lang="en-US" sz="1800" b="0" dirty="0" smtClean="0">
                <a:latin typeface="+mn-lt"/>
              </a:rPr>
              <a:t> = 11 GeV, yet it is not just </a:t>
            </a:r>
            <a:r>
              <a:rPr lang="en-US" sz="1800" b="0" i="1" dirty="0" smtClean="0">
                <a:latin typeface="+mn-lt"/>
              </a:rPr>
              <a:t>“more of the same”</a:t>
            </a:r>
            <a:r>
              <a:rPr lang="en-US" sz="1800" b="0" dirty="0" smtClean="0">
                <a:latin typeface="+mn-lt"/>
              </a:rPr>
              <a:t>, as there are unique opportunities at lower energies ⇒</a:t>
            </a:r>
            <a:r>
              <a:rPr lang="en-US" sz="1800" dirty="0" smtClean="0"/>
              <a:t> </a:t>
            </a:r>
            <a:r>
              <a:rPr lang="en-US" sz="1800" b="0" dirty="0" smtClean="0">
                <a:latin typeface="+mn-lt"/>
              </a:rPr>
              <a:t>lower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.</a:t>
            </a:r>
          </a:p>
        </p:txBody>
      </p:sp>
      <p:pic>
        <p:nvPicPr>
          <p:cNvPr id="5" name="Picture 5" descr="photonNucle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035" y="3648530"/>
            <a:ext cx="3550920" cy="267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91651" y="2009096"/>
            <a:ext cx="66368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Data in the range of Q</a:t>
            </a:r>
            <a:r>
              <a:rPr lang="en-US" sz="1600" b="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= 2 </a:t>
            </a:r>
            <a:r>
              <a:rPr lang="en-US" sz="1600" dirty="0" smtClean="0">
                <a:solidFill>
                  <a:srgbClr val="0000FF"/>
                </a:solidFill>
              </a:rPr>
              <a:t>→</a:t>
            </a: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7 GeV</a:t>
            </a:r>
            <a:r>
              <a:rPr lang="en-US" sz="1600" b="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2</a:t>
            </a:r>
            <a:r>
              <a:rPr lang="en-US" sz="16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 offer a unique opportunity: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to explore the emergence of the external MB cloud from the core of confined quarks and gluons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to check the theoretical expectations on the MB cloud generation from the confinement regime</a:t>
            </a:r>
          </a:p>
        </p:txBody>
      </p:sp>
      <p:pic>
        <p:nvPicPr>
          <p:cNvPr id="7" name="Picture 6" descr="mb-cloud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416" y="1966052"/>
            <a:ext cx="2000504" cy="16903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91549" y="3776296"/>
            <a:ext cx="50503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Comic Sans MS"/>
                <a:cs typeface="Comic Sans MS"/>
              </a:rPr>
              <a:t>Access di-quark correlations in N* structure:</a:t>
            </a:r>
          </a:p>
          <a:p>
            <a:pPr marL="112713" indent="-112713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important part of N* structure and </a:t>
            </a:r>
            <a:r>
              <a:rPr lang="en-US" sz="1600" b="0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g</a:t>
            </a:r>
            <a:r>
              <a:rPr lang="en-US" sz="1600" b="0" baseline="-25000" dirty="0" smtClean="0">
                <a:solidFill>
                  <a:srgbClr val="008000"/>
                </a:solidFill>
                <a:latin typeface="+mn-lt"/>
              </a:rPr>
              <a:t>v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NN* transition amplitudes</a:t>
            </a:r>
          </a:p>
          <a:p>
            <a:pPr marL="112713" indent="-112713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determined by dressed quark mass function through DCSB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dependent on N* quantum numbers</a:t>
            </a:r>
          </a:p>
          <a:p>
            <a:pPr marL="112713" indent="-112713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sizable for Q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&lt; 5 GeV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; minimal contributions from MB cloud in range from Q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= 2 </a:t>
            </a:r>
            <a:r>
              <a:rPr lang="en-US" sz="1600" dirty="0" smtClean="0">
                <a:solidFill>
                  <a:srgbClr val="008000"/>
                </a:solidFill>
              </a:rPr>
              <a:t>→</a:t>
            </a:r>
            <a:r>
              <a:rPr lang="en-US" sz="1600" b="0" dirty="0" smtClean="0">
                <a:solidFill>
                  <a:srgbClr val="008000"/>
                </a:solidFill>
                <a:latin typeface="+mn-lt"/>
              </a:rPr>
              <a:t> 5 GeV</a:t>
            </a:r>
            <a:r>
              <a:rPr lang="en-US" sz="1600" b="0" baseline="30000" dirty="0" smtClean="0">
                <a:solidFill>
                  <a:srgbClr val="008000"/>
                </a:solidFill>
                <a:latin typeface="+mn-lt"/>
              </a:rPr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740"/>
            <a:ext cx="9144000" cy="639763"/>
          </a:xfrm>
        </p:spPr>
        <p:txBody>
          <a:bodyPr/>
          <a:lstStyle/>
          <a:p>
            <a:r>
              <a:rPr lang="en-US" dirty="0" smtClean="0"/>
              <a:t>Experimental Details</a:t>
            </a:r>
            <a:endParaRPr lang="en-US" dirty="0"/>
          </a:p>
        </p:txBody>
      </p:sp>
      <p:pic>
        <p:nvPicPr>
          <p:cNvPr id="28" name="Picture 27" descr="Screen Shot 2016-06-08 at 4.08.42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565" y="970355"/>
            <a:ext cx="3683000" cy="272415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4208" y="4082483"/>
            <a:ext cx="3753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1800" b="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353807" y="949160"/>
            <a:ext cx="4726601" cy="5555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>
                <a:solidFill>
                  <a:srgbClr val="BD0000"/>
                </a:solidFill>
                <a:latin typeface="Chalkduster"/>
                <a:cs typeface="Chalkduster"/>
              </a:rPr>
              <a:t>CLAS12 K</a:t>
            </a:r>
            <a:r>
              <a:rPr lang="en-US" sz="1800" b="0" baseline="30000" dirty="0" smtClean="0">
                <a:solidFill>
                  <a:srgbClr val="BD0000"/>
                </a:solidFill>
                <a:latin typeface="Chalkduster"/>
                <a:cs typeface="Chalkduster"/>
              </a:rPr>
              <a:t>+</a:t>
            </a:r>
            <a:r>
              <a:rPr lang="en-US" sz="1800" b="0" dirty="0" smtClean="0">
                <a:solidFill>
                  <a:srgbClr val="BD0000"/>
                </a:solidFill>
                <a:latin typeface="Chalkduster"/>
                <a:cs typeface="Chalkduster"/>
              </a:rPr>
              <a:t> Identification Issues: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The finite time resolution of the FTOF system cannot distinguish </a:t>
            </a:r>
            <a:r>
              <a:rPr lang="en-US" sz="1600" b="0" dirty="0" smtClean="0">
                <a:latin typeface="Symbol" charset="2"/>
                <a:cs typeface="Symbol" charset="2"/>
              </a:rPr>
              <a:t>p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and 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tracks when </a:t>
            </a:r>
            <a:r>
              <a:rPr lang="en-US" sz="1600" b="0" dirty="0" smtClean="0"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latin typeface="+mn-lt"/>
              </a:rPr>
              <a:t>t</a:t>
            </a:r>
            <a:r>
              <a:rPr lang="en-US" sz="1600" b="0" baseline="-25000" dirty="0" smtClean="0">
                <a:latin typeface="Symbol" charset="2"/>
                <a:cs typeface="Symbol" charset="2"/>
              </a:rPr>
              <a:t>p</a:t>
            </a:r>
            <a:r>
              <a:rPr lang="en-US" sz="1600" b="0" baseline="-25000" dirty="0" smtClean="0">
                <a:latin typeface="+mn-lt"/>
              </a:rPr>
              <a:t>K</a:t>
            </a:r>
            <a:r>
              <a:rPr lang="en-US" sz="1600" b="0" dirty="0" smtClean="0">
                <a:latin typeface="+mn-lt"/>
              </a:rPr>
              <a:t> ~ dT</a:t>
            </a:r>
            <a:r>
              <a:rPr lang="en-US" sz="1600" b="0" baseline="-25000" dirty="0" smtClean="0">
                <a:latin typeface="+mn-lt"/>
              </a:rPr>
              <a:t>counter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Symbol" charset="2"/>
                <a:cs typeface="Symbol" charset="2"/>
              </a:rPr>
              <a:t>p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tracks from earlier or later beam buckets can fake 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 tracks regardless of timing resolution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Possible concern with increased accidental rates with CLAS12 operation</a:t>
            </a:r>
          </a:p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en-US" sz="1800" b="0" dirty="0" smtClean="0">
                <a:solidFill>
                  <a:srgbClr val="BD0000"/>
                </a:solidFill>
                <a:latin typeface="Chalkduster"/>
                <a:cs typeface="Chalkduster"/>
              </a:rPr>
              <a:t>PID Mitigations: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FTOF system resolution is about a factor of 3 better than for CLAS TOF</a:t>
            </a:r>
          </a:p>
          <a:p>
            <a:pPr>
              <a:spcAft>
                <a:spcPts val="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 HTCC, LTCC, RICH are 95-99% efficient for </a:t>
            </a:r>
          </a:p>
          <a:p>
            <a:pPr>
              <a:spcAft>
                <a:spcPts val="600"/>
              </a:spcAft>
            </a:pPr>
            <a:r>
              <a:rPr lang="en-US" sz="1600" b="0" dirty="0" smtClean="0">
                <a:latin typeface="+mn-lt"/>
              </a:rPr>
              <a:t>  p &gt; 3 GeV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Exclusive event reconstruction from e’K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p final state used to quantify systematics</a:t>
            </a:r>
          </a:p>
          <a:p>
            <a:pPr marL="111125" indent="-111125">
              <a:spcAft>
                <a:spcPts val="600"/>
              </a:spcAft>
              <a:buFont typeface="Arial"/>
              <a:buChar char="•"/>
            </a:pPr>
            <a:r>
              <a:rPr lang="en-US" sz="1600" b="0" dirty="0" smtClean="0">
                <a:latin typeface="+mn-lt"/>
              </a:rPr>
              <a:t>Tracking vertex resolution 10x better for CLAS12 vs. CLAS </a:t>
            </a:r>
          </a:p>
        </p:txBody>
      </p:sp>
      <p:pic>
        <p:nvPicPr>
          <p:cNvPr id="32" name="Picture 31" descr="Screen Shot 2016-06-08 at 4.34.41 PM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" y="3849579"/>
            <a:ext cx="4302252" cy="216027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553529" y="5976300"/>
            <a:ext cx="16245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0" dirty="0" smtClean="0">
                <a:latin typeface="+mn-lt"/>
              </a:rPr>
              <a:t>MM(e’K</a:t>
            </a:r>
            <a:r>
              <a:rPr lang="en-US" sz="1600" b="0" baseline="30000" dirty="0" smtClean="0">
                <a:latin typeface="+mn-lt"/>
              </a:rPr>
              <a:t>+</a:t>
            </a:r>
            <a:r>
              <a:rPr lang="en-US" sz="1600" b="0" dirty="0" smtClean="0">
                <a:latin typeface="+mn-lt"/>
              </a:rPr>
              <a:t>) (GeV)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30851" y="3980421"/>
            <a:ext cx="5140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e’K</a:t>
            </a:r>
            <a:r>
              <a:rPr lang="en-US" sz="1400" b="0" baseline="30000" dirty="0" smtClean="0">
                <a:solidFill>
                  <a:srgbClr val="008000"/>
                </a:solidFill>
                <a:latin typeface="+mn-lt"/>
              </a:rPr>
              <a:t>+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565627" y="3976524"/>
            <a:ext cx="6138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e’K</a:t>
            </a:r>
            <a:r>
              <a:rPr lang="en-US" sz="1400" b="0" baseline="30000" dirty="0" smtClean="0">
                <a:solidFill>
                  <a:srgbClr val="008000"/>
                </a:solidFill>
                <a:latin typeface="+mn-lt"/>
              </a:rPr>
              <a:t>+</a:t>
            </a:r>
            <a:r>
              <a:rPr lang="en-US" sz="1400" b="0" dirty="0" smtClean="0">
                <a:solidFill>
                  <a:srgbClr val="008000"/>
                </a:solidFill>
                <a:latin typeface="+mn-lt"/>
              </a:rPr>
              <a:t>p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639763"/>
          </a:xfrm>
        </p:spPr>
        <p:txBody>
          <a:bodyPr/>
          <a:lstStyle/>
          <a:p>
            <a:r>
              <a:rPr lang="en-US" dirty="0" smtClean="0"/>
              <a:t>Kinematic Coverage</a:t>
            </a:r>
            <a:endParaRPr lang="en-US" dirty="0"/>
          </a:p>
        </p:txBody>
      </p:sp>
      <p:pic>
        <p:nvPicPr>
          <p:cNvPr id="4" name="Picture 3" descr="q2w-6.6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018045" y="1236208"/>
            <a:ext cx="2432050" cy="2209800"/>
          </a:xfrm>
          <a:prstGeom prst="rect">
            <a:avLst/>
          </a:prstGeom>
        </p:spPr>
      </p:pic>
      <p:pic>
        <p:nvPicPr>
          <p:cNvPr id="5" name="Picture 4" descr="q2w-8.8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68425" y="3845597"/>
            <a:ext cx="2451100" cy="2245360"/>
          </a:xfrm>
          <a:prstGeom prst="rect">
            <a:avLst/>
          </a:prstGeom>
        </p:spPr>
      </p:pic>
      <p:pic>
        <p:nvPicPr>
          <p:cNvPr id="6" name="Picture 5" descr="q2w-11.0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52287" y="3858316"/>
            <a:ext cx="2441575" cy="2245360"/>
          </a:xfrm>
          <a:prstGeom prst="rect">
            <a:avLst/>
          </a:prstGeom>
        </p:spPr>
      </p:pic>
      <p:pic>
        <p:nvPicPr>
          <p:cNvPr id="7" name="Picture 6" descr="q2w-5.5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77700" y="1184238"/>
            <a:ext cx="2556510" cy="2280285"/>
          </a:xfrm>
          <a:prstGeom prst="rect">
            <a:avLst/>
          </a:prstGeom>
        </p:spPr>
      </p:pic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5906225" y="1042320"/>
          <a:ext cx="3018400" cy="5311692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860886"/>
                <a:gridCol w="1157514"/>
              </a:tblGrid>
              <a:tr h="442641"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b="0" baseline="-25000" dirty="0" smtClean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b="0" dirty="0" smtClean="0">
                          <a:solidFill>
                            <a:srgbClr val="000090"/>
                          </a:solidFill>
                        </a:rPr>
                        <a:t>=6.6 GeV</a:t>
                      </a:r>
                      <a:endParaRPr lang="en-US" b="0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F</a:t>
                      </a:r>
                      <a:r>
                        <a:rPr lang="en-US" sz="1800" b="0" baseline="-25000" dirty="0" smtClean="0"/>
                        <a:t>statistics</a:t>
                      </a:r>
                      <a:r>
                        <a:rPr lang="en-US" sz="1800" b="0" baseline="30000" dirty="0" smtClean="0"/>
                        <a:t>e1f</a:t>
                      </a:r>
                      <a:endParaRPr lang="en-US" b="0" dirty="0"/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=2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x76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5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=8.8 GeV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=4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7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E</a:t>
                      </a:r>
                      <a:r>
                        <a:rPr lang="en-US" baseline="-25000" dirty="0" smtClean="0">
                          <a:solidFill>
                            <a:srgbClr val="000090"/>
                          </a:solidFill>
                        </a:rPr>
                        <a:t>b</a:t>
                      </a:r>
                      <a:r>
                        <a:rPr lang="en-US" dirty="0" smtClean="0">
                          <a:solidFill>
                            <a:srgbClr val="000090"/>
                          </a:solidFill>
                        </a:rPr>
                        <a:t>=11 GeV</a:t>
                      </a:r>
                      <a:endParaRPr lang="en-US" dirty="0">
                        <a:solidFill>
                          <a:srgbClr val="0000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Q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=5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x10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42641"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>
                          <a:solidFill>
                            <a:srgbClr val="660066"/>
                          </a:solidFill>
                        </a:rPr>
                        <a:t>12 GeV</a:t>
                      </a:r>
                      <a:r>
                        <a:rPr lang="en-US" sz="1600" baseline="30000" dirty="0" smtClean="0">
                          <a:solidFill>
                            <a:srgbClr val="660066"/>
                          </a:solidFill>
                        </a:rPr>
                        <a:t>2</a:t>
                      </a:r>
                      <a:endParaRPr lang="en-US" sz="1600" baseline="30000" dirty="0">
                        <a:solidFill>
                          <a:srgbClr val="660066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x0.5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5" name="Straight Arrow Connector 14"/>
          <p:cNvCxnSpPr/>
          <p:nvPr/>
        </p:nvCxnSpPr>
        <p:spPr bwMode="auto">
          <a:xfrm rot="16200000" flipH="1">
            <a:off x="7135850" y="2148042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rot="16200000" flipH="1">
            <a:off x="7126620" y="3928287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 rot="16200000" flipH="1">
            <a:off x="7117390" y="5696987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 rot="16200000" flipH="1">
            <a:off x="8142580" y="2150357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rot="16200000" flipH="1">
            <a:off x="8144895" y="3932840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 rot="16200000" flipH="1">
            <a:off x="8147210" y="5697632"/>
            <a:ext cx="399702" cy="117"/>
          </a:xfrm>
          <a:prstGeom prst="straightConnector1">
            <a:avLst/>
          </a:prstGeom>
          <a:noFill/>
          <a:ln w="31750" cap="flat" cmpd="sng" algn="ctr">
            <a:solidFill>
              <a:schemeClr val="accent6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TextBox 28"/>
          <p:cNvSpPr txBox="1"/>
          <p:nvPr/>
        </p:nvSpPr>
        <p:spPr>
          <a:xfrm rot="16200000">
            <a:off x="-378523" y="3521366"/>
            <a:ext cx="1184379" cy="38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Q</a:t>
            </a:r>
            <a:r>
              <a:rPr lang="en-US" sz="1800" b="0" baseline="30000" dirty="0" smtClean="0">
                <a:solidFill>
                  <a:srgbClr val="0000FF"/>
                </a:solidFill>
                <a:latin typeface="+mn-lt"/>
              </a:rPr>
              <a:t>2 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(GeV</a:t>
            </a:r>
            <a:r>
              <a:rPr lang="en-US" sz="1800" b="0" baseline="30000" dirty="0" smtClean="0">
                <a:solidFill>
                  <a:srgbClr val="0000FF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470728" y="6061366"/>
            <a:ext cx="108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W (GeV)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1086" y="932669"/>
            <a:ext cx="23090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e1f @ 5.5 GeV, I = 2250 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096490" y="933039"/>
            <a:ext cx="24337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MC @ 6.6 GeV, I = -3375 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0352" y="3568248"/>
            <a:ext cx="2336524" cy="303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MC @ 8.8 GeV, I = -3375 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144985" y="3568618"/>
            <a:ext cx="22783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dirty="0" smtClean="0">
                <a:solidFill>
                  <a:srgbClr val="660066"/>
                </a:solidFill>
                <a:latin typeface="+mn-lt"/>
              </a:rPr>
              <a:t>MC @ 11 GeV, I = 3375 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am_w_q1_sep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7301" y="873737"/>
            <a:ext cx="9040612" cy="50962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Structure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2" y="6071617"/>
            <a:ext cx="5076271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25286" y="5987772"/>
            <a:ext cx="8737600" cy="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36520" y="6070601"/>
            <a:ext cx="410936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741156" y="1005365"/>
            <a:ext cx="5763453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823262" y="1044795"/>
            <a:ext cx="5593000" cy="36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pic>
        <p:nvPicPr>
          <p:cNvPr id="13" name="Picture 12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123909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ig_w_q1_sep15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6259" y="866784"/>
            <a:ext cx="8995745" cy="51206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S</a:t>
            </a:r>
            <a:r>
              <a:rPr lang="en-US" sz="3400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Structure Functions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5987772"/>
            <a:ext cx="86995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15" y="6070601"/>
            <a:ext cx="4830899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37560" y="6071616"/>
            <a:ext cx="411480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697376" y="1048562"/>
            <a:ext cx="5807233" cy="376047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757396" y="1065906"/>
            <a:ext cx="5680942" cy="33528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2" name="Picture 11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</p:cSld>
  <p:clrMapOvr>
    <a:masterClrMapping/>
  </p:clrMapOvr>
  <p:transition advTm="32384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pic>
        <p:nvPicPr>
          <p:cNvPr id="3" name="Picture 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" y="1174785"/>
            <a:ext cx="217831" cy="216406"/>
          </a:xfrm>
          <a:prstGeom prst="rect">
            <a:avLst/>
          </a:prstGeom>
        </p:spPr>
      </p:pic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62" y="3507936"/>
            <a:ext cx="217831" cy="2164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67115" y="1068738"/>
            <a:ext cx="8570574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The study of N* states is one of the key foundations of the Hall B physics program with CLAS: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CLAS has provided a dominant amount of precision data (cross sections and pol. observables) for the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,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, KY, and N</a:t>
            </a:r>
            <a:r>
              <a:rPr lang="en-US" sz="18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 channels Q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 from 0 to 4.5 GeV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  <a:p>
            <a:pPr marL="346075">
              <a:spcBef>
                <a:spcPts val="1200"/>
              </a:spcBef>
              <a:spcAft>
                <a:spcPts val="120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</a:rPr>
              <a:t>Electrocouplings of most N* states &lt; 1.7 GeV were extracted from these data for the first time for the non-strange MB final states</a:t>
            </a:r>
          </a:p>
          <a:p>
            <a:pPr>
              <a:spcBef>
                <a:spcPts val="1200"/>
              </a:spcBef>
              <a:spcAft>
                <a:spcPts val="900"/>
              </a:spcAft>
            </a:pPr>
            <a:r>
              <a:rPr lang="en-US" sz="1800" b="0" dirty="0" smtClean="0">
                <a:latin typeface="Comic Sans MS"/>
                <a:cs typeface="Comic Sans MS"/>
              </a:rPr>
              <a:t>The CLAS12 N* program will extend these studies for 2 GeV</a:t>
            </a:r>
            <a:r>
              <a:rPr lang="en-US" sz="1800" b="0" baseline="30000" dirty="0" smtClean="0">
                <a:latin typeface="Comic Sans MS"/>
                <a:cs typeface="Comic Sans MS"/>
              </a:rPr>
              <a:t>2</a:t>
            </a:r>
            <a:r>
              <a:rPr lang="en-US" sz="1800" b="0" dirty="0" smtClean="0">
                <a:latin typeface="Comic Sans MS"/>
                <a:cs typeface="Comic Sans MS"/>
              </a:rPr>
              <a:t> &lt;  Q</a:t>
            </a:r>
            <a:r>
              <a:rPr lang="en-US" sz="1800" b="0" baseline="30000" dirty="0" smtClean="0">
                <a:latin typeface="Comic Sans MS"/>
                <a:cs typeface="Comic Sans MS"/>
              </a:rPr>
              <a:t>2</a:t>
            </a:r>
            <a:r>
              <a:rPr lang="en-US" sz="1800" b="0" dirty="0" smtClean="0">
                <a:latin typeface="Comic Sans MS"/>
                <a:cs typeface="Comic Sans MS"/>
              </a:rPr>
              <a:t> &lt; 12 GeV</a:t>
            </a:r>
            <a:r>
              <a:rPr lang="en-US" sz="1800" b="0" baseline="30000" dirty="0" smtClean="0">
                <a:latin typeface="Comic Sans MS"/>
                <a:cs typeface="Comic Sans MS"/>
              </a:rPr>
              <a:t>2</a:t>
            </a:r>
            <a:r>
              <a:rPr lang="en-US" sz="1800" b="0" dirty="0" smtClean="0">
                <a:latin typeface="Comic Sans MS"/>
                <a:cs typeface="Comic Sans MS"/>
              </a:rPr>
              <a:t>: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A new experimental proposal to study N* structure through KY final states at E</a:t>
            </a:r>
            <a:r>
              <a:rPr lang="en-US" sz="1800" b="0" baseline="-25000" dirty="0" smtClean="0">
                <a:solidFill>
                  <a:srgbClr val="000090"/>
                </a:solidFill>
                <a:latin typeface="+mn-lt"/>
                <a:cs typeface="Symbol" charset="2"/>
              </a:rPr>
              <a:t>b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=6.6 GeV and 8.8 GeV has been submitted to PAC44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Along with the already approved N* experiments at E</a:t>
            </a:r>
            <a:r>
              <a:rPr lang="en-US" sz="1800" b="0" baseline="-25000" dirty="0" smtClean="0">
                <a:solidFill>
                  <a:srgbClr val="000090"/>
                </a:solidFill>
                <a:latin typeface="+mn-lt"/>
                <a:cs typeface="Symbol" charset="2"/>
              </a:rPr>
              <a:t>b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=11 GeV, these studies will allow for insights into the strong interaction dynamics of dressed quarks and their confinement in baryons over a broad Q</a:t>
            </a:r>
            <a:r>
              <a:rPr lang="en-US" sz="1800" b="0" baseline="30000" dirty="0" smtClean="0">
                <a:solidFill>
                  <a:srgbClr val="000090"/>
                </a:solidFill>
                <a:latin typeface="+mn-lt"/>
                <a:cs typeface="Symbol" charset="2"/>
              </a:rPr>
              <a:t>2</a:t>
            </a: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 range</a:t>
            </a:r>
          </a:p>
          <a:p>
            <a:pPr marL="346075">
              <a:spcBef>
                <a:spcPts val="1200"/>
              </a:spcBef>
              <a:spcAft>
                <a:spcPts val="0"/>
              </a:spcAft>
            </a:pPr>
            <a:r>
              <a:rPr lang="en-US" sz="1800" b="0" dirty="0" smtClean="0">
                <a:solidFill>
                  <a:srgbClr val="000090"/>
                </a:solidFill>
                <a:latin typeface="+mn-lt"/>
                <a:cs typeface="Symbol" charset="2"/>
              </a:rPr>
              <a:t>These data will address key questions of the Standard Model on the nature of hadron mass, q-g confinement, and the emergence of the N* states from QCD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549171" y="1979515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6" name="Rectangle 15"/>
          <p:cNvSpPr/>
          <p:nvPr/>
        </p:nvSpPr>
        <p:spPr bwMode="auto">
          <a:xfrm>
            <a:off x="549171" y="2690287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Rectangle 12"/>
          <p:cNvSpPr/>
          <p:nvPr/>
        </p:nvSpPr>
        <p:spPr bwMode="auto">
          <a:xfrm>
            <a:off x="549171" y="4785557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2" name="Rectangle 11"/>
          <p:cNvSpPr/>
          <p:nvPr/>
        </p:nvSpPr>
        <p:spPr bwMode="auto">
          <a:xfrm>
            <a:off x="558012" y="4097891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4" name="Rectangle 13"/>
          <p:cNvSpPr/>
          <p:nvPr/>
        </p:nvSpPr>
        <p:spPr bwMode="auto">
          <a:xfrm>
            <a:off x="552087" y="5777225"/>
            <a:ext cx="138063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 advTm="73443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176"/>
            <a:ext cx="9144000" cy="639763"/>
          </a:xfrm>
        </p:spPr>
        <p:txBody>
          <a:bodyPr/>
          <a:lstStyle/>
          <a:p>
            <a:r>
              <a:rPr lang="en-US" dirty="0" smtClean="0"/>
              <a:t>CLAS N* Program</a:t>
            </a:r>
            <a:endParaRPr lang="en-US" dirty="0"/>
          </a:p>
        </p:txBody>
      </p:sp>
      <p:pic>
        <p:nvPicPr>
          <p:cNvPr id="4" name="Picture 3" descr="clas_larg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57" y="1696410"/>
            <a:ext cx="2445106" cy="2409901"/>
          </a:xfrm>
          <a:prstGeom prst="rect">
            <a:avLst/>
          </a:prstGeom>
        </p:spPr>
      </p:pic>
      <p:pic>
        <p:nvPicPr>
          <p:cNvPr id="5" name="Picture 4" descr="nucl_dof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4820" y="4353848"/>
            <a:ext cx="947413" cy="970053"/>
          </a:xfrm>
          <a:prstGeom prst="rect">
            <a:avLst/>
          </a:prstGeom>
        </p:spPr>
      </p:pic>
      <p:pic>
        <p:nvPicPr>
          <p:cNvPr id="6" name="Picture 5" descr="nucl_dof_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0850" y="5498188"/>
            <a:ext cx="947413" cy="970053"/>
          </a:xfrm>
          <a:prstGeom prst="rect">
            <a:avLst/>
          </a:prstGeom>
        </p:spPr>
      </p:pic>
      <p:pic>
        <p:nvPicPr>
          <p:cNvPr id="7" name="Picture 6" descr="nucl_dof_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3707" y="4338878"/>
            <a:ext cx="947413" cy="97005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7800" y="1010619"/>
            <a:ext cx="8813800" cy="461665"/>
          </a:xfrm>
          <a:prstGeom prst="rect">
            <a:avLst/>
          </a:prstGeom>
          <a:noFill/>
          <a:ln w="38100">
            <a:solidFill>
              <a:srgbClr val="000090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0" dirty="0" smtClean="0">
                <a:solidFill>
                  <a:srgbClr val="BD0000"/>
                </a:solidFill>
                <a:latin typeface="+mn-lt"/>
              </a:rPr>
              <a:t>The </a:t>
            </a:r>
            <a:r>
              <a:rPr lang="en-US" sz="2400" b="0" i="1" dirty="0" smtClean="0">
                <a:solidFill>
                  <a:srgbClr val="BD0000"/>
                </a:solidFill>
                <a:latin typeface="+mn-lt"/>
              </a:rPr>
              <a:t>N*</a:t>
            </a:r>
            <a:r>
              <a:rPr lang="en-US" sz="2400" b="0" dirty="0" smtClean="0">
                <a:solidFill>
                  <a:srgbClr val="BD0000"/>
                </a:solidFill>
                <a:latin typeface="+mn-lt"/>
              </a:rPr>
              <a:t> program is one of the key physics foundations of Hall B</a:t>
            </a:r>
            <a:endParaRPr lang="en-US" sz="2400" b="0" dirty="0">
              <a:solidFill>
                <a:srgbClr val="BD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9540" y="1587500"/>
            <a:ext cx="6159500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CLAS was designed to measure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and </a:t>
            </a:r>
            <a:r>
              <a:rPr lang="en-US" sz="2000" b="0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0000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0000FF"/>
                </a:solidFill>
                <a:latin typeface="+mn-lt"/>
              </a:rPr>
              <a:t>N cross sections and spin observables over a broad kinematic range for exclusive reaction channels</a:t>
            </a:r>
            <a:endParaRPr lang="en-US" sz="1800" b="0" dirty="0" smtClean="0">
              <a:latin typeface="+mn-lt"/>
            </a:endParaRPr>
          </a:p>
          <a:p>
            <a:pPr algn="ctr">
              <a:spcBef>
                <a:spcPts val="90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w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f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’N, </a:t>
            </a:r>
            <a:r>
              <a:rPr lang="en-US" sz="20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pp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N</a:t>
            </a:r>
          </a:p>
          <a:p>
            <a:pPr algn="ctr">
              <a:spcBef>
                <a:spcPts val="0"/>
              </a:spcBef>
              <a:spcAft>
                <a:spcPts val="900"/>
              </a:spcAft>
            </a:pP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K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  <a:cs typeface="Symbol" charset="2"/>
              </a:rPr>
              <a:t>Y</a:t>
            </a:r>
            <a:r>
              <a:rPr lang="en-US" sz="2000" b="0" i="1" dirty="0" smtClean="0">
                <a:solidFill>
                  <a:srgbClr val="660066"/>
                </a:solidFill>
                <a:latin typeface="+mn-lt"/>
              </a:rPr>
              <a:t>, K*Y, KY*</a:t>
            </a:r>
            <a:endParaRPr lang="en-US" sz="1800" b="0" i="1" dirty="0" smtClean="0">
              <a:solidFill>
                <a:srgbClr val="660066"/>
              </a:solidFill>
              <a:latin typeface="+mn-lt"/>
            </a:endParaRPr>
          </a:p>
          <a:p>
            <a:pPr marL="347663" indent="-179388">
              <a:spcBef>
                <a:spcPts val="0"/>
              </a:spcBef>
              <a:spcAft>
                <a:spcPts val="9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- Consistent interpretation of N* properties from different exclusive channels with different couplings and backgrounds offers model independent support for findings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5600" y="4437065"/>
            <a:ext cx="6297647" cy="185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The program goal is to probe the 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spectrum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of states and their </a:t>
            </a:r>
            <a:r>
              <a:rPr lang="en-US" sz="1800" i="1" dirty="0" smtClean="0">
                <a:solidFill>
                  <a:srgbClr val="660066"/>
                </a:solidFill>
                <a:latin typeface="+mn-lt"/>
              </a:rPr>
              <a:t>structure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through studies of the Q</a:t>
            </a:r>
            <a:r>
              <a:rPr lang="en-US" sz="1800" b="0" baseline="30000" dirty="0" smtClean="0">
                <a:solidFill>
                  <a:srgbClr val="3366FF"/>
                </a:solidFill>
                <a:latin typeface="+mn-lt"/>
              </a:rPr>
              <a:t>2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 evolution of the </a:t>
            </a:r>
            <a:r>
              <a:rPr lang="en-US" sz="1800" b="0" dirty="0" smtClean="0">
                <a:solidFill>
                  <a:srgbClr val="3366FF"/>
                </a:solidFill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solidFill>
                  <a:srgbClr val="3366FF"/>
                </a:solidFill>
                <a:latin typeface="+mn-lt"/>
              </a:rPr>
              <a:t>v</a:t>
            </a:r>
            <a:r>
              <a:rPr lang="en-US" sz="1800" b="0" dirty="0" smtClean="0">
                <a:solidFill>
                  <a:srgbClr val="3366FF"/>
                </a:solidFill>
                <a:latin typeface="+mn-lt"/>
              </a:rPr>
              <a:t>NN* electrocouplings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  - Probe the underlying degrees of freedom of the nucleon</a:t>
            </a:r>
          </a:p>
          <a:p>
            <a:pPr marL="287338" indent="-287338">
              <a:spcBef>
                <a:spcPts val="6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   - Study the non-perturbative strong interaction that generates N* of different quantum numbers from quark and gluons</a:t>
            </a:r>
          </a:p>
        </p:txBody>
      </p:sp>
      <p:pic>
        <p:nvPicPr>
          <p:cNvPr id="12" name="Picture 11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0880" y="1714500"/>
            <a:ext cx="203200" cy="203200"/>
          </a:xfrm>
          <a:prstGeom prst="rect">
            <a:avLst/>
          </a:prstGeom>
        </p:spPr>
      </p:pic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0669" y="4551560"/>
            <a:ext cx="203200" cy="203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67427" y="5164999"/>
            <a:ext cx="5040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0" dirty="0" smtClean="0">
                <a:solidFill>
                  <a:srgbClr val="FF0000"/>
                </a:solidFill>
                <a:latin typeface="Chalkduster"/>
                <a:cs typeface="Chalkduster"/>
              </a:rPr>
              <a:t>?</a:t>
            </a:r>
          </a:p>
        </p:txBody>
      </p:sp>
      <p:pic>
        <p:nvPicPr>
          <p:cNvPr id="15" name="Picture 14" descr="nucl_dof_4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8047" y="5498151"/>
            <a:ext cx="960120" cy="96012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 bwMode="auto">
          <a:xfrm>
            <a:off x="8505107" y="5577606"/>
            <a:ext cx="475488" cy="475488"/>
          </a:xfrm>
          <a:prstGeom prst="ellipse">
            <a:avLst/>
          </a:prstGeom>
          <a:solidFill>
            <a:schemeClr val="accent5"/>
          </a:solidFill>
          <a:ln w="34925" cap="flat" cmpd="sng" algn="ctr">
            <a:solidFill>
              <a:schemeClr val="bg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</p:spTree>
  </p:cSld>
  <p:clrMapOvr>
    <a:masterClrMapping/>
  </p:clrMapOvr>
  <p:transition advTm="69509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val 42"/>
          <p:cNvSpPr>
            <a:spLocks/>
          </p:cNvSpPr>
          <p:nvPr/>
        </p:nvSpPr>
        <p:spPr>
          <a:xfrm>
            <a:off x="5468888" y="3143162"/>
            <a:ext cx="3457565" cy="2600096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5545761" y="3576716"/>
            <a:ext cx="764525" cy="728662"/>
            <a:chOff x="1251" y="695"/>
            <a:chExt cx="573" cy="641"/>
          </a:xfrm>
        </p:grpSpPr>
        <p:sp>
          <p:nvSpPr>
            <p:cNvPr id="65" name="Line 39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7" name="Line 41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8" name="Line 42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45" name="Freeform 43"/>
          <p:cNvSpPr>
            <a:spLocks/>
          </p:cNvSpPr>
          <p:nvPr/>
        </p:nvSpPr>
        <p:spPr bwMode="auto">
          <a:xfrm rot="1980000" flipV="1">
            <a:off x="6096724" y="4191114"/>
            <a:ext cx="745940" cy="45719"/>
          </a:xfrm>
          <a:custGeom>
            <a:avLst/>
            <a:gdLst>
              <a:gd name="T0" fmla="*/ 0 w 576"/>
              <a:gd name="T1" fmla="*/ 12 h 48"/>
              <a:gd name="T2" fmla="*/ 21 w 576"/>
              <a:gd name="T3" fmla="*/ 0 h 48"/>
              <a:gd name="T4" fmla="*/ 44 w 576"/>
              <a:gd name="T5" fmla="*/ 12 h 48"/>
              <a:gd name="T6" fmla="*/ 66 w 576"/>
              <a:gd name="T7" fmla="*/ 0 h 48"/>
              <a:gd name="T8" fmla="*/ 88 w 576"/>
              <a:gd name="T9" fmla="*/ 12 h 48"/>
              <a:gd name="T10" fmla="*/ 109 w 576"/>
              <a:gd name="T11" fmla="*/ 0 h 48"/>
              <a:gd name="T12" fmla="*/ 131 w 576"/>
              <a:gd name="T13" fmla="*/ 12 h 48"/>
              <a:gd name="T14" fmla="*/ 153 w 576"/>
              <a:gd name="T15" fmla="*/ 0 h 48"/>
              <a:gd name="T16" fmla="*/ 175 w 576"/>
              <a:gd name="T17" fmla="*/ 12 h 48"/>
              <a:gd name="T18" fmla="*/ 197 w 576"/>
              <a:gd name="T19" fmla="*/ 0 h 48"/>
              <a:gd name="T20" fmla="*/ 218 w 576"/>
              <a:gd name="T21" fmla="*/ 12 h 48"/>
              <a:gd name="T22" fmla="*/ 240 w 576"/>
              <a:gd name="T23" fmla="*/ 0 h 48"/>
              <a:gd name="T24" fmla="*/ 262 w 576"/>
              <a:gd name="T25" fmla="*/ 12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6" name="Oval 44"/>
          <p:cNvSpPr>
            <a:spLocks noChangeArrowheads="1"/>
          </p:cNvSpPr>
          <p:nvPr/>
        </p:nvSpPr>
        <p:spPr bwMode="auto">
          <a:xfrm>
            <a:off x="6751384" y="4300617"/>
            <a:ext cx="192750" cy="163513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7" name="AutoShape 45"/>
          <p:cNvSpPr>
            <a:spLocks noChangeArrowheads="1"/>
          </p:cNvSpPr>
          <p:nvPr/>
        </p:nvSpPr>
        <p:spPr bwMode="auto">
          <a:xfrm rot="1800000">
            <a:off x="6614237" y="4422854"/>
            <a:ext cx="105284" cy="461963"/>
          </a:xfrm>
          <a:prstGeom prst="upArrow">
            <a:avLst>
              <a:gd name="adj1" fmla="val 50000"/>
              <a:gd name="adj2" fmla="val 111923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8" name="Line 46"/>
          <p:cNvSpPr>
            <a:spLocks noChangeShapeType="1"/>
          </p:cNvSpPr>
          <p:nvPr/>
        </p:nvSpPr>
        <p:spPr bwMode="auto">
          <a:xfrm>
            <a:off x="6930644" y="4340304"/>
            <a:ext cx="82607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9" name="Line 47"/>
          <p:cNvSpPr>
            <a:spLocks noChangeShapeType="1"/>
          </p:cNvSpPr>
          <p:nvPr/>
        </p:nvSpPr>
        <p:spPr bwMode="auto">
          <a:xfrm>
            <a:off x="6935504" y="4389517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" name="Line 48"/>
          <p:cNvSpPr>
            <a:spLocks noChangeShapeType="1"/>
          </p:cNvSpPr>
          <p:nvPr/>
        </p:nvSpPr>
        <p:spPr bwMode="auto">
          <a:xfrm>
            <a:off x="6909588" y="4437142"/>
            <a:ext cx="827693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" name="Oval 49"/>
          <p:cNvSpPr>
            <a:spLocks noChangeArrowheads="1"/>
          </p:cNvSpPr>
          <p:nvPr/>
        </p:nvSpPr>
        <p:spPr bwMode="auto">
          <a:xfrm>
            <a:off x="7714604" y="4313317"/>
            <a:ext cx="191131" cy="163513"/>
          </a:xfrm>
          <a:prstGeom prst="ellipse">
            <a:avLst/>
          </a:prstGeom>
          <a:solidFill>
            <a:srgbClr val="339966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2" name="Line 50"/>
          <p:cNvSpPr>
            <a:spLocks noChangeShapeType="1"/>
          </p:cNvSpPr>
          <p:nvPr/>
        </p:nvSpPr>
        <p:spPr bwMode="auto">
          <a:xfrm flipV="1">
            <a:off x="7868481" y="3776869"/>
            <a:ext cx="259520" cy="53803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" name="AutoShape 51"/>
          <p:cNvSpPr>
            <a:spLocks noChangeArrowheads="1"/>
          </p:cNvSpPr>
          <p:nvPr/>
        </p:nvSpPr>
        <p:spPr bwMode="auto">
          <a:xfrm rot="9000000">
            <a:off x="7944609" y="4441904"/>
            <a:ext cx="93946" cy="460375"/>
          </a:xfrm>
          <a:prstGeom prst="upArrow">
            <a:avLst>
              <a:gd name="adj1" fmla="val 50000"/>
              <a:gd name="adj2" fmla="val 125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4" name="Text Box 52"/>
          <p:cNvSpPr txBox="1">
            <a:spLocks noChangeArrowheads="1"/>
          </p:cNvSpPr>
          <p:nvPr/>
        </p:nvSpPr>
        <p:spPr bwMode="auto">
          <a:xfrm>
            <a:off x="5633224" y="3857704"/>
            <a:ext cx="36282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e</a:t>
            </a:r>
          </a:p>
        </p:txBody>
      </p:sp>
      <p:sp>
        <p:nvSpPr>
          <p:cNvPr id="55" name="Text Box 53"/>
          <p:cNvSpPr txBox="1">
            <a:spLocks noChangeArrowheads="1"/>
          </p:cNvSpPr>
          <p:nvPr/>
        </p:nvSpPr>
        <p:spPr bwMode="auto">
          <a:xfrm>
            <a:off x="5965863" y="3503622"/>
            <a:ext cx="3450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FF0000"/>
                </a:solidFill>
                <a:latin typeface="+mn-lt"/>
              </a:rPr>
              <a:t>e’</a:t>
            </a:r>
          </a:p>
        </p:txBody>
      </p:sp>
      <p:sp>
        <p:nvSpPr>
          <p:cNvPr id="56" name="Text Box 54"/>
          <p:cNvSpPr txBox="1">
            <a:spLocks noChangeArrowheads="1"/>
          </p:cNvSpPr>
          <p:nvPr/>
        </p:nvSpPr>
        <p:spPr bwMode="auto">
          <a:xfrm>
            <a:off x="6431761" y="3684667"/>
            <a:ext cx="579871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l-GR" sz="2000" b="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γ</a:t>
            </a:r>
            <a:r>
              <a:rPr lang="en-US" sz="2000" b="0" baseline="-25000" dirty="0">
                <a:solidFill>
                  <a:srgbClr val="FF0000"/>
                </a:solidFill>
                <a:latin typeface="+mn-lt"/>
                <a:ea typeface="Times New Roman" charset="0"/>
                <a:cs typeface="Times New Roman" charset="0"/>
              </a:rPr>
              <a:t>v</a:t>
            </a:r>
            <a:r>
              <a:rPr lang="en-US" sz="2400" dirty="0">
                <a:solidFill>
                  <a:srgbClr val="FF0000"/>
                </a:solidFill>
                <a:ea typeface="Times New Roman" charset="0"/>
                <a:cs typeface="Times New Roman" charset="0"/>
              </a:rPr>
              <a:t> </a:t>
            </a:r>
            <a:endParaRPr lang="el-GR" sz="2400" dirty="0">
              <a:solidFill>
                <a:srgbClr val="FF0000"/>
              </a:solidFill>
              <a:ea typeface="Times New Roman" charset="0"/>
              <a:cs typeface="Times New Roman" charset="0"/>
            </a:endParaRPr>
          </a:p>
        </p:txBody>
      </p:sp>
      <p:sp>
        <p:nvSpPr>
          <p:cNvPr id="57" name="Text Box 55"/>
          <p:cNvSpPr txBox="1">
            <a:spLocks noChangeArrowheads="1"/>
          </p:cNvSpPr>
          <p:nvPr/>
        </p:nvSpPr>
        <p:spPr bwMode="auto">
          <a:xfrm>
            <a:off x="6205435" y="4662567"/>
            <a:ext cx="42113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n-lt"/>
              </a:rPr>
              <a:t>N</a:t>
            </a:r>
          </a:p>
        </p:txBody>
      </p:sp>
      <p:sp>
        <p:nvSpPr>
          <p:cNvPr id="58" name="Text Box 56"/>
          <p:cNvSpPr txBox="1">
            <a:spLocks noChangeArrowheads="1"/>
          </p:cNvSpPr>
          <p:nvPr/>
        </p:nvSpPr>
        <p:spPr bwMode="auto">
          <a:xfrm>
            <a:off x="8119103" y="4608592"/>
            <a:ext cx="3239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solidFill>
                  <a:srgbClr val="000000"/>
                </a:solidFill>
                <a:latin typeface="+mn-lt"/>
                <a:cs typeface="MS Reference Sans Serif"/>
              </a:rPr>
              <a:t>Y</a:t>
            </a:r>
            <a:endParaRPr lang="en-US" sz="1600" b="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59" name="Text Box 57"/>
          <p:cNvSpPr txBox="1">
            <a:spLocks noChangeArrowheads="1"/>
          </p:cNvSpPr>
          <p:nvPr/>
        </p:nvSpPr>
        <p:spPr bwMode="auto">
          <a:xfrm>
            <a:off x="6975997" y="3973592"/>
            <a:ext cx="8941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>
                <a:solidFill>
                  <a:srgbClr val="000000"/>
                </a:solidFill>
                <a:latin typeface="+mn-lt"/>
              </a:rPr>
              <a:t>N*,</a:t>
            </a:r>
            <a:r>
              <a:rPr lang="en-US" sz="1600" dirty="0">
                <a:solidFill>
                  <a:srgbClr val="000000"/>
                </a:solidFill>
                <a:latin typeface="MS Reference Sans Serif" charset="0"/>
              </a:rPr>
              <a:t>△</a:t>
            </a:r>
            <a:r>
              <a:rPr lang="en-US" sz="1600" dirty="0">
                <a:solidFill>
                  <a:srgbClr val="000000"/>
                </a:solidFill>
                <a:latin typeface="+mn-lt"/>
              </a:rPr>
              <a:t>*</a:t>
            </a:r>
          </a:p>
        </p:txBody>
      </p:sp>
      <p:sp>
        <p:nvSpPr>
          <p:cNvPr id="60" name="Line 58"/>
          <p:cNvSpPr>
            <a:spLocks noChangeShapeType="1"/>
          </p:cNvSpPr>
          <p:nvPr/>
        </p:nvSpPr>
        <p:spPr bwMode="auto">
          <a:xfrm>
            <a:off x="5699633" y="3916442"/>
            <a:ext cx="17817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Text Box 59"/>
          <p:cNvSpPr txBox="1">
            <a:spLocks noChangeArrowheads="1"/>
          </p:cNvSpPr>
          <p:nvPr/>
        </p:nvSpPr>
        <p:spPr bwMode="auto">
          <a:xfrm>
            <a:off x="6338955" y="5026323"/>
            <a:ext cx="1744466" cy="52322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0" dirty="0">
                <a:latin typeface="+mn-lt"/>
              </a:rPr>
              <a:t>A</a:t>
            </a:r>
            <a:r>
              <a:rPr lang="en-US" sz="1400" b="0" baseline="-25000" dirty="0">
                <a:latin typeface="+mn-lt"/>
              </a:rPr>
              <a:t>1/2</a:t>
            </a:r>
            <a:r>
              <a:rPr lang="en-US" sz="1400" b="0" dirty="0">
                <a:latin typeface="+mn-lt"/>
              </a:rPr>
              <a:t>, A</a:t>
            </a:r>
            <a:r>
              <a:rPr lang="en-US" sz="1400" b="0" baseline="-25000" dirty="0">
                <a:latin typeface="+mn-lt"/>
              </a:rPr>
              <a:t>3/2</a:t>
            </a:r>
            <a:r>
              <a:rPr lang="en-US" sz="1400" b="0" dirty="0">
                <a:latin typeface="+mn-lt"/>
              </a:rPr>
              <a:t>, S</a:t>
            </a:r>
            <a:r>
              <a:rPr lang="en-US" sz="1400" b="0" baseline="-25000" dirty="0">
                <a:latin typeface="+mn-lt"/>
              </a:rPr>
              <a:t>1/</a:t>
            </a:r>
            <a:r>
              <a:rPr lang="en-US" sz="1400" b="0" baseline="-25000" dirty="0" smtClean="0">
                <a:latin typeface="+mn-lt"/>
              </a:rPr>
              <a:t>2 </a:t>
            </a:r>
          </a:p>
          <a:p>
            <a:pPr algn="ctr"/>
            <a:r>
              <a:rPr lang="en-US" sz="1400" b="0" dirty="0" smtClean="0">
                <a:latin typeface="+mn-lt"/>
                <a:cs typeface="Times New Roman"/>
              </a:rPr>
              <a:t>helicity amplitudes</a:t>
            </a:r>
            <a:endParaRPr lang="en-US" sz="1400" b="0" dirty="0">
              <a:latin typeface="+mn-lt"/>
              <a:cs typeface="Times New Roman"/>
            </a:endParaRPr>
          </a:p>
        </p:txBody>
      </p:sp>
      <p:sp>
        <p:nvSpPr>
          <p:cNvPr id="62" name="Line 60"/>
          <p:cNvSpPr>
            <a:spLocks noChangeShapeType="1"/>
          </p:cNvSpPr>
          <p:nvPr/>
        </p:nvSpPr>
        <p:spPr bwMode="auto">
          <a:xfrm flipH="1" flipV="1">
            <a:off x="6889522" y="4505346"/>
            <a:ext cx="286859" cy="466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Text Box 61"/>
          <p:cNvSpPr txBox="1">
            <a:spLocks noChangeArrowheads="1"/>
          </p:cNvSpPr>
          <p:nvPr/>
        </p:nvSpPr>
        <p:spPr bwMode="auto">
          <a:xfrm>
            <a:off x="8121420" y="3608467"/>
            <a:ext cx="36930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b="0" dirty="0" smtClean="0">
                <a:latin typeface="+mn-lt"/>
                <a:ea typeface="Times New Roman" charset="0"/>
                <a:cs typeface="MS Reference Sans Serif"/>
              </a:rPr>
              <a:t>K</a:t>
            </a:r>
            <a:endParaRPr lang="el-GR" sz="1600" b="0" dirty="0">
              <a:latin typeface="+mn-lt"/>
              <a:ea typeface="Times New Roman" charset="0"/>
              <a:cs typeface="MS Reference Sans Serif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50399" y="4156129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0" dirty="0" smtClean="0">
                <a:latin typeface="+mn-lt"/>
                <a:cs typeface="MS Reference Sans Serif"/>
              </a:rPr>
              <a:t>Q</a:t>
            </a:r>
            <a:r>
              <a:rPr lang="en-US" sz="1800" b="0" baseline="30000" dirty="0" smtClean="0">
                <a:latin typeface="+mn-lt"/>
                <a:cs typeface="MS Reference Sans Serif"/>
              </a:rPr>
              <a:t>2</a:t>
            </a:r>
            <a:endParaRPr lang="en-US" sz="1800" b="0" baseline="30000" dirty="0">
              <a:latin typeface="+mn-lt"/>
              <a:cs typeface="MS Reference Sans Se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Nucleon Structure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8609" y="997098"/>
            <a:ext cx="8520907" cy="179278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800" b="0" dirty="0" smtClean="0">
                <a:latin typeface="+mn-lt"/>
              </a:rPr>
              <a:t>Nucleon structure is more complex than what can be described accounting for quark degrees of freedom only</a:t>
            </a:r>
          </a:p>
          <a:p>
            <a:pPr marL="225425" lvl="1" indent="-57150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- Low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: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 </a:t>
            </a:r>
          </a:p>
          <a:p>
            <a:pPr marL="225425" lvl="1" indent="-57150">
              <a:spcBef>
                <a:spcPts val="2700"/>
              </a:spcBef>
              <a:spcAft>
                <a:spcPts val="0"/>
              </a:spcAft>
              <a:buFontTx/>
              <a:buChar char="-"/>
            </a:pP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High Q</a:t>
            </a:r>
            <a:r>
              <a:rPr lang="en-US" sz="1600" b="0" i="1" baseline="30000" dirty="0" smtClean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  <p:pic>
        <p:nvPicPr>
          <p:cNvPr id="34" name="Picture 33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68" y="1113019"/>
            <a:ext cx="203200" cy="2032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8389" y="3273926"/>
            <a:ext cx="5119851" cy="2916171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Electroproduction studies from low to high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probe the detailed structure of the N* states through </a:t>
            </a:r>
            <a:r>
              <a:rPr lang="en-US" sz="1800" b="0" dirty="0" smtClean="0">
                <a:latin typeface="+mn-lt"/>
                <a:sym typeface="Wingdings"/>
              </a:rPr>
              <a:t>the </a:t>
            </a:r>
            <a:r>
              <a:rPr lang="en-US" sz="1800" b="0" dirty="0" smtClean="0"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1800" b="0" baseline="-25000" dirty="0" smtClean="0">
                <a:latin typeface="+mn-lt"/>
                <a:sym typeface="Wingdings"/>
              </a:rPr>
              <a:t>v</a:t>
            </a:r>
            <a:r>
              <a:rPr lang="en-US" sz="1800" b="0" dirty="0" smtClean="0">
                <a:latin typeface="+mn-lt"/>
                <a:sym typeface="Wingdings"/>
              </a:rPr>
              <a:t>NN* electrocoupling amplitudes</a:t>
            </a:r>
          </a:p>
          <a:p>
            <a:pPr marL="225425" indent="-112713">
              <a:spcBef>
                <a:spcPts val="12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+mn-lt"/>
                <a:sym typeface="Wingdings"/>
              </a:rPr>
              <a:t>- The electrocouplings probe the quark mass function and structure of the dressed quarks vs. distance scale</a:t>
            </a:r>
          </a:p>
          <a:p>
            <a:pPr>
              <a:spcBef>
                <a:spcPts val="1500"/>
              </a:spcBef>
              <a:spcAft>
                <a:spcPts val="0"/>
              </a:spcAft>
            </a:pPr>
            <a:r>
              <a:rPr lang="en-US" sz="1800" b="0" dirty="0" smtClean="0">
                <a:latin typeface="+mn-lt"/>
                <a:sym typeface="Wingdings"/>
              </a:rPr>
              <a:t>Comparison of theory predictions to data test our understanding of the strong interaction dynamics vs. distance scale</a:t>
            </a:r>
            <a:endParaRPr lang="en-US" sz="1800" b="0" dirty="0" smtClean="0">
              <a:latin typeface="+mn-lt"/>
            </a:endParaRPr>
          </a:p>
        </p:txBody>
      </p:sp>
      <p:pic>
        <p:nvPicPr>
          <p:cNvPr id="37" name="Picture 36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1" y="3375306"/>
            <a:ext cx="203200" cy="203200"/>
          </a:xfrm>
          <a:prstGeom prst="rect">
            <a:avLst/>
          </a:prstGeom>
        </p:spPr>
      </p:pic>
      <p:pic>
        <p:nvPicPr>
          <p:cNvPr id="38" name="Picture 3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81" y="5353521"/>
            <a:ext cx="203200" cy="2032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1068372" y="1757584"/>
            <a:ext cx="4708265" cy="125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Arial"/>
                <a:cs typeface="Arial"/>
              </a:rPr>
              <a:t>structure well described by adding an external MB cloud to inner quark core</a:t>
            </a:r>
          </a:p>
          <a:p>
            <a:pPr lvl="1">
              <a:spcBef>
                <a:spcPts val="800"/>
              </a:spcBef>
              <a:spcAft>
                <a:spcPts val="0"/>
              </a:spcAft>
            </a:pPr>
            <a:r>
              <a:rPr lang="en-US" sz="1600" b="0" i="1" dirty="0" smtClean="0">
                <a:solidFill>
                  <a:srgbClr val="0000FF"/>
                </a:solidFill>
                <a:latin typeface="Arial"/>
                <a:cs typeface="Arial"/>
              </a:rPr>
              <a:t>quark core dominates; transition from confinement to pQCD regime</a:t>
            </a:r>
            <a:endParaRPr lang="en-US" sz="1800" b="0" i="1" dirty="0" smtClean="0">
              <a:latin typeface="Arial"/>
              <a:cs typeface="Arial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0970" y="5849316"/>
            <a:ext cx="1942709" cy="612976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 , A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3/2 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– transverse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S</a:t>
            </a:r>
            <a:r>
              <a:rPr lang="en-US" sz="1400" b="0" i="1" baseline="-25000" dirty="0" smtClean="0">
                <a:solidFill>
                  <a:srgbClr val="BD0000"/>
                </a:solidFill>
                <a:latin typeface="+mn-lt"/>
              </a:rPr>
              <a:t>1/2</a:t>
            </a:r>
            <a:r>
              <a:rPr lang="en-US" sz="1400" b="0" i="1" dirty="0" smtClean="0">
                <a:solidFill>
                  <a:srgbClr val="BD0000"/>
                </a:solidFill>
                <a:latin typeface="+mn-lt"/>
              </a:rPr>
              <a:t> - longitudinal</a:t>
            </a:r>
          </a:p>
        </p:txBody>
      </p:sp>
      <p:pic>
        <p:nvPicPr>
          <p:cNvPr id="71" name="Picture 70" descr="hel-arrow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801" y="5727192"/>
            <a:ext cx="1282700" cy="781050"/>
          </a:xfrm>
          <a:prstGeom prst="rect">
            <a:avLst/>
          </a:prstGeom>
        </p:spPr>
      </p:pic>
      <p:pic>
        <p:nvPicPr>
          <p:cNvPr id="41" name="Picture 40" descr="structure-scale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595967" y="1423009"/>
            <a:ext cx="3238500" cy="1666875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404587" y="2067795"/>
            <a:ext cx="11688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 &lt;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404595" y="2725906"/>
            <a:ext cx="1135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(Q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 &gt; 5 GeV</a:t>
            </a:r>
            <a:r>
              <a:rPr lang="en-US" sz="12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200" b="0" i="1" dirty="0" smtClean="0">
                <a:solidFill>
                  <a:srgbClr val="008000"/>
                </a:solidFill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n1440-a12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99705" y="996346"/>
            <a:ext cx="2787650" cy="2724912"/>
          </a:xfrm>
          <a:prstGeom prst="rect">
            <a:avLst/>
          </a:prstGeom>
        </p:spPr>
      </p:pic>
      <p:pic>
        <p:nvPicPr>
          <p:cNvPr id="48" name="Picture 47" descr="n1520-a12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3079621" y="996372"/>
            <a:ext cx="2857500" cy="2724912"/>
          </a:xfrm>
          <a:prstGeom prst="rect">
            <a:avLst/>
          </a:prstGeom>
        </p:spPr>
      </p:pic>
      <p:pic>
        <p:nvPicPr>
          <p:cNvPr id="49" name="Picture 48" descr="Screen Shot 2015-09-08 at 10.38.52 AM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82683" y="886968"/>
            <a:ext cx="2961894" cy="2894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5649" y="5939321"/>
            <a:ext cx="343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 et al., PRC 86, 035203 (2012)]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1811" y="4442563"/>
            <a:ext cx="5197909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Studies of </a:t>
            </a:r>
            <a:r>
              <a:rPr lang="en-US" sz="1800" b="0" dirty="0" smtClean="0">
                <a:latin typeface="Symbol" charset="2"/>
                <a:cs typeface="Symbol" charset="2"/>
              </a:rPr>
              <a:t>g</a:t>
            </a:r>
            <a:r>
              <a:rPr lang="en-US" sz="1800" b="0" baseline="-25000" dirty="0" smtClean="0">
                <a:latin typeface="+mn-lt"/>
              </a:rPr>
              <a:t>v</a:t>
            </a:r>
            <a:r>
              <a:rPr lang="en-US" sz="1800" b="0" dirty="0" smtClean="0">
                <a:latin typeface="+mn-lt"/>
              </a:rPr>
              <a:t>NN* electrocouplings for different N* states at lower Q</a:t>
            </a:r>
            <a:r>
              <a:rPr lang="en-US" sz="1800" b="0" baseline="30000" dirty="0" smtClean="0">
                <a:latin typeface="+mn-lt"/>
              </a:rPr>
              <a:t>2</a:t>
            </a:r>
            <a:r>
              <a:rPr lang="en-US" sz="1800" b="0" dirty="0" smtClean="0">
                <a:latin typeface="+mn-lt"/>
              </a:rPr>
              <a:t> reveals different interplay between quark core and MB cloud</a:t>
            </a:r>
          </a:p>
          <a:p>
            <a:pPr marL="342900" indent="-111125">
              <a:spcBef>
                <a:spcPts val="12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- Important to study states of different quantum numbers vs. distance scale </a:t>
            </a:r>
          </a:p>
        </p:txBody>
      </p:sp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11" y="4550259"/>
            <a:ext cx="203200" cy="2032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65718" y="5712633"/>
            <a:ext cx="3567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[Aznauryan et al., PRC 80, 055203 (2009)]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84309" y="6172291"/>
            <a:ext cx="34358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[Park et al., PRC 91, 045203 (2015)]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17391" y="2884041"/>
            <a:ext cx="1437946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N(1520)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3/2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314175" y="2882169"/>
            <a:ext cx="1569016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N(1440)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1/2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+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70211" y="1028527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21036" y="1009563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049306" y="3737962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118241" y="3734277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130244" y="1014543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436072" y="2884041"/>
            <a:ext cx="1404798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N(1675)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5/2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7981112" y="3734433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grpSp>
        <p:nvGrpSpPr>
          <p:cNvPr id="3" name="Group 41"/>
          <p:cNvGrpSpPr/>
          <p:nvPr/>
        </p:nvGrpSpPr>
        <p:grpSpPr>
          <a:xfrm>
            <a:off x="6465672" y="4153740"/>
            <a:ext cx="2336443" cy="1430512"/>
            <a:chOff x="6139134" y="4665538"/>
            <a:chExt cx="2336443" cy="1430512"/>
          </a:xfrm>
        </p:grpSpPr>
        <p:sp>
          <p:nvSpPr>
            <p:cNvPr id="22" name="Rectangle 21"/>
            <p:cNvSpPr/>
            <p:nvPr/>
          </p:nvSpPr>
          <p:spPr bwMode="auto">
            <a:xfrm>
              <a:off x="7263030" y="4957108"/>
              <a:ext cx="109728" cy="11238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3" name="Isosceles Triangle 22"/>
            <p:cNvSpPr/>
            <p:nvPr/>
          </p:nvSpPr>
          <p:spPr bwMode="auto">
            <a:xfrm>
              <a:off x="7442832" y="4946488"/>
              <a:ext cx="123625" cy="12361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 bwMode="auto">
            <a:xfrm>
              <a:off x="6363853" y="4946489"/>
              <a:ext cx="105080" cy="1088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510004" y="4789156"/>
              <a:ext cx="53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628879" y="4806700"/>
              <a:ext cx="65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pp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6600047" y="5469083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9" name="TextBox 38"/>
            <p:cNvSpPr txBox="1"/>
            <p:nvPr/>
          </p:nvSpPr>
          <p:spPr>
            <a:xfrm>
              <a:off x="6948046" y="5357343"/>
              <a:ext cx="15172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+ quark core</a:t>
              </a:r>
            </a:p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only</a:t>
              </a:r>
            </a:p>
            <a:p>
              <a:pPr>
                <a:spcAft>
                  <a:spcPts val="600"/>
                </a:spcAft>
              </a:pPr>
              <a:r>
                <a:rPr lang="en-US" sz="1000" b="0" i="1" dirty="0" smtClean="0">
                  <a:latin typeface="+mn-lt"/>
                </a:rPr>
                <a:t>Quark core only</a:t>
              </a:r>
            </a:p>
          </p:txBody>
        </p:sp>
        <p:cxnSp>
          <p:nvCxnSpPr>
            <p:cNvPr id="41" name="Straight Connector 40"/>
            <p:cNvCxnSpPr/>
            <p:nvPr/>
          </p:nvCxnSpPr>
          <p:spPr bwMode="auto">
            <a:xfrm>
              <a:off x="6595101" y="566643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F489A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5" name="Straight Connector 44"/>
            <p:cNvCxnSpPr/>
            <p:nvPr/>
          </p:nvCxnSpPr>
          <p:spPr bwMode="auto">
            <a:xfrm>
              <a:off x="6596275" y="587502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6" name="Rectangle 45"/>
            <p:cNvSpPr/>
            <p:nvPr/>
          </p:nvSpPr>
          <p:spPr bwMode="auto">
            <a:xfrm>
              <a:off x="6139134" y="4665538"/>
              <a:ext cx="2336443" cy="1430512"/>
            </a:xfrm>
            <a:prstGeom prst="rect">
              <a:avLst/>
            </a:prstGeom>
            <a:noFill/>
            <a:ln w="3175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Lower-Lying N* States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8069" y="4089187"/>
            <a:ext cx="847775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b="0" dirty="0" smtClean="0">
                <a:latin typeface="+mn-lt"/>
              </a:rPr>
              <a:t>Good agreement of the extracted N* electrocouplings </a:t>
            </a:r>
          </a:p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from both the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exclusive channels:</a:t>
            </a:r>
          </a:p>
          <a:p>
            <a:pPr marL="284163" indent="-17145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Compelling evidence for the reliability of the results</a:t>
            </a:r>
          </a:p>
          <a:p>
            <a:pPr marL="284163" indent="-171450">
              <a:spcAft>
                <a:spcPts val="0"/>
              </a:spcAft>
              <a:buFontTx/>
              <a:buChar char="-"/>
              <a:tabLst>
                <a:tab pos="288925" algn="l"/>
              </a:tabLs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Channels have very different mechanisms for the </a:t>
            </a:r>
          </a:p>
          <a:p>
            <a:pPr marL="284163" indent="3175">
              <a:spcAft>
                <a:spcPts val="1200"/>
              </a:spcAft>
              <a:tabLst>
                <a:tab pos="287338" algn="l"/>
              </a:tabLs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</a:rPr>
              <a:t>non-resonant background</a:t>
            </a:r>
          </a:p>
          <a:p>
            <a:pPr>
              <a:spcAft>
                <a:spcPts val="1200"/>
              </a:spcAft>
              <a:tabLst>
                <a:tab pos="111125" algn="l"/>
              </a:tabLst>
            </a:pPr>
            <a:r>
              <a:rPr lang="en-US" sz="1800" b="0" dirty="0" smtClean="0">
                <a:latin typeface="+mn-lt"/>
              </a:rPr>
              <a:t>Structure studies of low-lying N* states (M &lt; 1.7 GeV) have advanced due to agreement of results from independent analysis of the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 and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final states</a:t>
            </a:r>
          </a:p>
        </p:txBody>
      </p:sp>
      <p:pic>
        <p:nvPicPr>
          <p:cNvPr id="13" name="Picture 12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69" y="4196883"/>
            <a:ext cx="203200" cy="203200"/>
          </a:xfrm>
          <a:prstGeom prst="rect">
            <a:avLst/>
          </a:prstGeom>
        </p:spPr>
      </p:pic>
      <p:pic>
        <p:nvPicPr>
          <p:cNvPr id="31" name="Picture 30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6" y="5873273"/>
            <a:ext cx="203200" cy="203200"/>
          </a:xfrm>
          <a:prstGeom prst="rect">
            <a:avLst/>
          </a:prstGeom>
        </p:spPr>
      </p:pic>
      <p:grpSp>
        <p:nvGrpSpPr>
          <p:cNvPr id="26" name="Group 41"/>
          <p:cNvGrpSpPr/>
          <p:nvPr/>
        </p:nvGrpSpPr>
        <p:grpSpPr>
          <a:xfrm>
            <a:off x="6465672" y="4153740"/>
            <a:ext cx="2336443" cy="1430512"/>
            <a:chOff x="6139134" y="4665538"/>
            <a:chExt cx="2336443" cy="1430512"/>
          </a:xfrm>
        </p:grpSpPr>
        <p:sp>
          <p:nvSpPr>
            <p:cNvPr id="27" name="Rectangle 26"/>
            <p:cNvSpPr/>
            <p:nvPr/>
          </p:nvSpPr>
          <p:spPr bwMode="auto">
            <a:xfrm>
              <a:off x="7263030" y="4957108"/>
              <a:ext cx="109728" cy="112380"/>
            </a:xfrm>
            <a:prstGeom prst="rect">
              <a:avLst/>
            </a:prstGeom>
            <a:solidFill>
              <a:srgbClr val="0000FF"/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Isosceles Triangle 27"/>
            <p:cNvSpPr/>
            <p:nvPr/>
          </p:nvSpPr>
          <p:spPr bwMode="auto">
            <a:xfrm>
              <a:off x="7442832" y="4946488"/>
              <a:ext cx="123625" cy="123618"/>
            </a:xfrm>
            <a:prstGeom prst="triangle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6363853" y="4946489"/>
              <a:ext cx="105080" cy="108814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510004" y="4789156"/>
              <a:ext cx="53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628879" y="4806700"/>
              <a:ext cx="6567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800" b="0" dirty="0" smtClean="0">
                  <a:latin typeface="+mn-lt"/>
                </a:rPr>
                <a:t>N</a:t>
              </a:r>
              <a:r>
                <a:rPr lang="en-US" sz="1800" b="0" dirty="0" smtClean="0">
                  <a:latin typeface="Symbol" charset="2"/>
                  <a:cs typeface="Symbol" charset="2"/>
                </a:rPr>
                <a:t>pp</a:t>
              </a:r>
            </a:p>
          </p:txBody>
        </p:sp>
        <p:cxnSp>
          <p:nvCxnSpPr>
            <p:cNvPr id="33" name="Straight Connector 32"/>
            <p:cNvCxnSpPr/>
            <p:nvPr/>
          </p:nvCxnSpPr>
          <p:spPr bwMode="auto">
            <a:xfrm>
              <a:off x="6600047" y="5469083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4" name="TextBox 33"/>
            <p:cNvSpPr txBox="1"/>
            <p:nvPr/>
          </p:nvSpPr>
          <p:spPr>
            <a:xfrm>
              <a:off x="6948046" y="5357343"/>
              <a:ext cx="1517210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+ quark core</a:t>
              </a:r>
            </a:p>
            <a:p>
              <a:pPr>
                <a:spcAft>
                  <a:spcPts val="300"/>
                </a:spcAft>
              </a:pPr>
              <a:r>
                <a:rPr lang="en-US" sz="1000" b="0" i="1" dirty="0" smtClean="0">
                  <a:latin typeface="+mn-lt"/>
                </a:rPr>
                <a:t>MB cloud only</a:t>
              </a:r>
            </a:p>
            <a:p>
              <a:pPr>
                <a:spcAft>
                  <a:spcPts val="600"/>
                </a:spcAft>
              </a:pPr>
              <a:r>
                <a:rPr lang="en-US" sz="1000" b="0" i="1" dirty="0" smtClean="0">
                  <a:latin typeface="+mn-lt"/>
                </a:rPr>
                <a:t>Quark core only</a:t>
              </a:r>
            </a:p>
          </p:txBody>
        </p:sp>
        <p:cxnSp>
          <p:nvCxnSpPr>
            <p:cNvPr id="35" name="Straight Connector 34"/>
            <p:cNvCxnSpPr/>
            <p:nvPr/>
          </p:nvCxnSpPr>
          <p:spPr bwMode="auto">
            <a:xfrm>
              <a:off x="6595101" y="566643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F489A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Connector 35"/>
            <p:cNvCxnSpPr/>
            <p:nvPr/>
          </p:nvCxnSpPr>
          <p:spPr bwMode="auto">
            <a:xfrm>
              <a:off x="6596275" y="5875025"/>
              <a:ext cx="347472" cy="0"/>
            </a:xfrm>
            <a:prstGeom prst="line">
              <a:avLst/>
            </a:pr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40" name="Rectangle 39"/>
            <p:cNvSpPr/>
            <p:nvPr/>
          </p:nvSpPr>
          <p:spPr bwMode="auto">
            <a:xfrm>
              <a:off x="6139134" y="4665538"/>
              <a:ext cx="2336443" cy="1430512"/>
            </a:xfrm>
            <a:prstGeom prst="rect">
              <a:avLst/>
            </a:prstGeom>
            <a:noFill/>
            <a:ln w="31750" cap="flat" cmpd="sng" algn="ctr">
              <a:solidFill>
                <a:srgbClr val="BD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39" name="Picture 38" descr="n1440-a12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99705" y="996346"/>
            <a:ext cx="2787650" cy="2724912"/>
          </a:xfrm>
          <a:prstGeom prst="rect">
            <a:avLst/>
          </a:prstGeom>
        </p:spPr>
      </p:pic>
      <p:pic>
        <p:nvPicPr>
          <p:cNvPr id="42" name="Picture 41" descr="n1520-a12.pn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079621" y="996372"/>
            <a:ext cx="2857500" cy="2724912"/>
          </a:xfrm>
          <a:prstGeom prst="rect">
            <a:avLst/>
          </a:prstGeom>
        </p:spPr>
      </p:pic>
      <p:pic>
        <p:nvPicPr>
          <p:cNvPr id="46" name="Picture 45" descr="Screen Shot 2015-09-08 at 10.38.52 AM.pn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982683" y="886968"/>
            <a:ext cx="2961894" cy="2894584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417391" y="2884041"/>
            <a:ext cx="1437946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N(1520)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3/2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14175" y="2882169"/>
            <a:ext cx="1569016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N(1440)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1/2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+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70211" y="1028527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21036" y="1009563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049306" y="3737962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2118241" y="3734277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30244" y="1014543"/>
            <a:ext cx="696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436072" y="2884041"/>
            <a:ext cx="1404798" cy="338554"/>
          </a:xfrm>
          <a:prstGeom prst="rect">
            <a:avLst/>
          </a:prstGeom>
          <a:noFill/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N(1675)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5/2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981112" y="3734433"/>
            <a:ext cx="109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latin typeface="+mn-lt"/>
              </a:rPr>
              <a:t>Q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 (GeV</a:t>
            </a:r>
            <a:r>
              <a:rPr lang="en-US" sz="1400" b="0" i="1" baseline="30000" dirty="0" smtClean="0">
                <a:latin typeface="+mn-lt"/>
              </a:rPr>
              <a:t>2</a:t>
            </a:r>
            <a:r>
              <a:rPr lang="en-US" sz="1400" b="0" i="1" dirty="0" smtClean="0">
                <a:latin typeface="+mn-lt"/>
              </a:rPr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Screen Shot 2015-09-09 at 8.06.08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9649" y="1742436"/>
            <a:ext cx="2697480" cy="2857500"/>
          </a:xfrm>
          <a:prstGeom prst="rect">
            <a:avLst/>
          </a:prstGeom>
        </p:spPr>
      </p:pic>
      <p:pic>
        <p:nvPicPr>
          <p:cNvPr id="31" name="Picture 30" descr="Screen Shot 2015-09-09 at 8.06.32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793" y="1752661"/>
            <a:ext cx="2697480" cy="2872740"/>
          </a:xfrm>
          <a:prstGeom prst="rect">
            <a:avLst/>
          </a:prstGeom>
        </p:spPr>
      </p:pic>
      <p:pic>
        <p:nvPicPr>
          <p:cNvPr id="30" name="Picture 29" descr="Screen Shot 2015-09-09 at 8.05.41 A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70" y="1746780"/>
            <a:ext cx="287274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4592"/>
            <a:ext cx="9144000" cy="639763"/>
          </a:xfrm>
        </p:spPr>
        <p:txBody>
          <a:bodyPr/>
          <a:lstStyle/>
          <a:p>
            <a:r>
              <a:rPr lang="en-US" dirty="0" smtClean="0"/>
              <a:t>Higher-Lying N* States</a:t>
            </a:r>
            <a:endParaRPr lang="en-US" dirty="0"/>
          </a:p>
        </p:txBody>
      </p:sp>
      <p:pic>
        <p:nvPicPr>
          <p:cNvPr id="5" name="Picture 4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006" y="1051457"/>
            <a:ext cx="203200" cy="203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284" y="932756"/>
            <a:ext cx="795728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channel provided the first results on higher-lying states up to 1.7 GeV:</a:t>
            </a:r>
          </a:p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(1620)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1/2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, N(1650)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1/2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, </a:t>
            </a:r>
            <a:r>
              <a:rPr lang="en-US" sz="1800" b="0" i="1" dirty="0" smtClean="0">
                <a:solidFill>
                  <a:srgbClr val="0000FF"/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(1700)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3/2</a:t>
            </a:r>
            <a:r>
              <a:rPr lang="en-US" sz="1800" b="0" i="1" baseline="30000" dirty="0" smtClean="0">
                <a:solidFill>
                  <a:srgbClr val="0000FF"/>
                </a:solidFill>
                <a:latin typeface="+mn-lt"/>
              </a:rPr>
              <a:t>-</a:t>
            </a:r>
            <a:r>
              <a:rPr lang="en-US" sz="1800" b="0" i="1" dirty="0" smtClean="0">
                <a:solidFill>
                  <a:srgbClr val="0000FF"/>
                </a:solidFill>
                <a:latin typeface="+mn-lt"/>
              </a:rPr>
              <a:t>, N(1720)</a:t>
            </a:r>
            <a:r>
              <a:rPr lang="en-US" sz="1600" b="0" i="1" dirty="0" smtClean="0">
                <a:solidFill>
                  <a:srgbClr val="0000FF"/>
                </a:solidFill>
                <a:latin typeface="+mn-lt"/>
              </a:rPr>
              <a:t>3/2</a:t>
            </a:r>
            <a:r>
              <a:rPr lang="en-US" sz="1600" b="0" i="1" baseline="30000" dirty="0" smtClean="0">
                <a:solidFill>
                  <a:srgbClr val="0000FF"/>
                </a:solidFill>
                <a:latin typeface="+mn-lt"/>
              </a:rPr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6498" y="4584015"/>
            <a:ext cx="58665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[Mokeev, Aznauryan, Int. J. Mod. Phys. Conf. Ser. 26, 1460080 (2014)]</a:t>
            </a:r>
          </a:p>
        </p:txBody>
      </p:sp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073" y="5008874"/>
            <a:ext cx="203200" cy="20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84407" y="5622644"/>
            <a:ext cx="80771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300"/>
              </a:spcBef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Data from the KY channels is critical to provide an independent </a:t>
            </a:r>
          </a:p>
          <a:p>
            <a:pPr algn="ctr">
              <a:spcAft>
                <a:spcPts val="0"/>
              </a:spcAft>
            </a:pP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extraction of the electrocoupling amplitudes for the high-lying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483262" y="5627958"/>
            <a:ext cx="8249127" cy="667512"/>
          </a:xfrm>
          <a:prstGeom prst="rect">
            <a:avLst/>
          </a:prstGeom>
          <a:noFill/>
          <a:ln w="50800" cap="flat" cmpd="sng" algn="ctr">
            <a:solidFill>
              <a:srgbClr val="E3E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694" y="4895900"/>
            <a:ext cx="847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Many high-lying N* states (M &gt; 1.6 GeV) decay mainly to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 with much smaller strength to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49130" y="1838148"/>
            <a:ext cx="1446696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(1620)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1/2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97130" y="1833216"/>
            <a:ext cx="1490870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D</a:t>
            </a: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(1700)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3/2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-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45738" y="1828284"/>
            <a:ext cx="1468783" cy="338554"/>
          </a:xfrm>
          <a:prstGeom prst="rect">
            <a:avLst/>
          </a:prstGeom>
          <a:solidFill>
            <a:schemeClr val="bg1"/>
          </a:solidFill>
          <a:ln w="31750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dirty="0" smtClean="0">
                <a:solidFill>
                  <a:srgbClr val="000090"/>
                </a:solidFill>
                <a:latin typeface="Chalkduster"/>
                <a:cs typeface="Chalkduster"/>
              </a:rPr>
              <a:t>N(1720)</a:t>
            </a:r>
            <a:r>
              <a:rPr lang="en-US" sz="1400" b="0" dirty="0" smtClean="0">
                <a:solidFill>
                  <a:srgbClr val="000090"/>
                </a:solidFill>
                <a:latin typeface="Chalkduster"/>
                <a:cs typeface="Chalkduster"/>
              </a:rPr>
              <a:t>3/2</a:t>
            </a:r>
            <a:r>
              <a:rPr lang="en-US" sz="1400" b="0" baseline="30000" dirty="0" smtClean="0">
                <a:solidFill>
                  <a:srgbClr val="000090"/>
                </a:solidFill>
                <a:latin typeface="Chalkduster"/>
                <a:cs typeface="Chalkduster"/>
              </a:rPr>
              <a:t>+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9537" y="3748808"/>
            <a:ext cx="650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S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766474" y="3753787"/>
            <a:ext cx="667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1/2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85439" y="3751944"/>
            <a:ext cx="628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Chalkduster"/>
                <a:cs typeface="Chalkduster"/>
              </a:rPr>
              <a:t>A</a:t>
            </a:r>
            <a:r>
              <a:rPr lang="en-US" sz="1800" b="0" baseline="-25000" dirty="0" smtClean="0">
                <a:solidFill>
                  <a:srgbClr val="FF0000"/>
                </a:solidFill>
                <a:latin typeface="Chalkduster"/>
                <a:cs typeface="Chalkduster"/>
              </a:rPr>
              <a:t>3/2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40520" y="2382595"/>
            <a:ext cx="1192696" cy="646331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9900"/>
                </a:solidFill>
                <a:latin typeface="+mn-lt"/>
              </a:rPr>
              <a:t>1.46-1.56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489AF"/>
                </a:solidFill>
                <a:latin typeface="+mn-lt"/>
              </a:rPr>
              <a:t>1.56-1.66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663094" y="2115342"/>
            <a:ext cx="119269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FF0000"/>
                </a:solidFill>
                <a:latin typeface="+mn-lt"/>
              </a:rPr>
              <a:t>1.61-1.71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solidFill>
                  <a:srgbClr val="0000FF"/>
                </a:solidFill>
                <a:latin typeface="+mn-lt"/>
              </a:rPr>
              <a:t>1.66-1.76 GeV</a:t>
            </a:r>
          </a:p>
          <a:p>
            <a:pPr>
              <a:spcAft>
                <a:spcPts val="0"/>
              </a:spcAft>
            </a:pPr>
            <a:r>
              <a:rPr lang="en-US" sz="1200" b="0" i="1" dirty="0" smtClean="0">
                <a:latin typeface="+mn-lt"/>
              </a:rPr>
              <a:t>1.71-1.81 GeV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6094"/>
            <a:ext cx="9144000" cy="639763"/>
          </a:xfrm>
        </p:spPr>
        <p:txBody>
          <a:bodyPr/>
          <a:lstStyle/>
          <a:p>
            <a:r>
              <a:rPr lang="en-US" dirty="0" smtClean="0"/>
              <a:t>N* Spectrum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523800" y="5981088"/>
            <a:ext cx="45404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[Löring, Metsch, Petry, Eur. Phys. J. A 10, 395 (2001)]</a:t>
            </a:r>
          </a:p>
        </p:txBody>
      </p:sp>
      <p:pic>
        <p:nvPicPr>
          <p:cNvPr id="10" name="Picture 9" descr="spectrum-alt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0898" y="1078778"/>
            <a:ext cx="7133082" cy="4805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1906" y="4980586"/>
            <a:ext cx="1038087" cy="44012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000" b="0" dirty="0" smtClean="0">
                <a:solidFill>
                  <a:srgbClr val="FF0000"/>
                </a:solidFill>
                <a:latin typeface="Chalkduster"/>
                <a:cs typeface="Chalkduster"/>
              </a:rPr>
              <a:t>RCQM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18791" y="1998864"/>
            <a:ext cx="1137478" cy="1591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N</a:t>
            </a:r>
            <a:r>
              <a:rPr lang="en-US" sz="1800" b="0" i="1" dirty="0" smtClean="0">
                <a:solidFill>
                  <a:srgbClr val="660066"/>
                </a:solidFill>
                <a:latin typeface="Symbol" charset="2"/>
                <a:cs typeface="Symbol" charset="2"/>
              </a:rPr>
              <a:t>pp,</a:t>
            </a:r>
          </a:p>
          <a:p>
            <a:pPr algn="ctr">
              <a:spcAft>
                <a:spcPts val="600"/>
              </a:spcAft>
            </a:pPr>
            <a:r>
              <a:rPr lang="en-US" sz="1800" b="0" i="1" dirty="0" smtClean="0">
                <a:solidFill>
                  <a:srgbClr val="660066"/>
                </a:solidFill>
                <a:latin typeface="+mn-lt"/>
              </a:rPr>
              <a:t>KY</a:t>
            </a:r>
          </a:p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660066"/>
                </a:solidFill>
                <a:latin typeface="+mn-lt"/>
              </a:rPr>
              <a:t>sensitive to higher mass states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40875" y="1236867"/>
            <a:ext cx="1016000" cy="6432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600" b="0" i="1" dirty="0" smtClean="0">
                <a:solidFill>
                  <a:srgbClr val="008000"/>
                </a:solidFill>
                <a:latin typeface="+mn-lt"/>
              </a:rPr>
              <a:t>missing N* states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1247913" y="1104336"/>
            <a:ext cx="6339309" cy="2809550"/>
          </a:xfrm>
          <a:prstGeom prst="rect">
            <a:avLst/>
          </a:prstGeom>
          <a:noFill/>
          <a:ln w="76200" cap="flat" cmpd="tri" algn="ctr">
            <a:solidFill>
              <a:srgbClr val="66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9700"/>
            <a:ext cx="9144000" cy="639763"/>
          </a:xfrm>
        </p:spPr>
        <p:txBody>
          <a:bodyPr/>
          <a:lstStyle/>
          <a:p>
            <a:r>
              <a:rPr lang="en-US" dirty="0" smtClean="0"/>
              <a:t>N*,</a:t>
            </a:r>
            <a:r>
              <a:rPr lang="en-US" sz="3600" dirty="0" smtClean="0">
                <a:latin typeface="Symbol" charset="2"/>
                <a:cs typeface="Symbol" charset="2"/>
              </a:rPr>
              <a:t>D</a:t>
            </a:r>
            <a:r>
              <a:rPr lang="en-US" dirty="0" smtClean="0"/>
              <a:t>* </a:t>
            </a:r>
            <a:r>
              <a:rPr lang="en-US" sz="2800" dirty="0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KY Landscape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6250" y="5598263"/>
            <a:ext cx="39530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[Beringer et al. (PDG), PRD 86, 010001 (2012)]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0" y="920096"/>
          <a:ext cx="4508501" cy="45139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570345"/>
                <a:gridCol w="606714"/>
                <a:gridCol w="524741"/>
                <a:gridCol w="730084"/>
                <a:gridCol w="594345"/>
                <a:gridCol w="644072"/>
              </a:tblGrid>
              <a:tr h="359036"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N*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KY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S</a:t>
                      </a:r>
                      <a:endParaRPr lang="en-US" sz="18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44624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</a:t>
                      </a:r>
                      <a:r>
                        <a:rPr lang="en-US" sz="1000" baseline="0" dirty="0" smtClean="0"/>
                        <a:t> %</a:t>
                      </a:r>
                      <a:r>
                        <a:rPr lang="en-US" sz="1000" dirty="0" smtClean="0"/>
                        <a:t>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N*(1650)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3–11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N*(1675)</a:t>
                      </a:r>
                      <a:r>
                        <a:rPr lang="en-US" sz="1000" baseline="0" dirty="0" smtClean="0"/>
                        <a:t>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077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N*(1680)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N*(1700)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&lt; 3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N*(1710)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r>
                        <a:rPr lang="en-US" sz="1000" baseline="0" dirty="0" smtClean="0"/>
                        <a:t>–25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*(1910)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N*(1720)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1–15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2.1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N*(1875)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 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*(1930)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N*(1900) 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</a:t>
                      </a:r>
                      <a:r>
                        <a:rPr lang="en-US" sz="1000" baseline="0" dirty="0" smtClean="0"/>
                        <a:t>-10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*(1940)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786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N*(1990)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01548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N*(2000)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**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976095" y="5602880"/>
            <a:ext cx="383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400" b="0" i="1" dirty="0" smtClean="0">
                <a:solidFill>
                  <a:srgbClr val="009900"/>
                </a:solidFill>
                <a:latin typeface="+mn-lt"/>
              </a:rPr>
              <a:t>[Anisovich et al., EPJ A 48, 15 (2012)]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610099" y="915801"/>
          <a:ext cx="4521200" cy="46850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4701"/>
                <a:gridCol w="609600"/>
                <a:gridCol w="551873"/>
                <a:gridCol w="554182"/>
                <a:gridCol w="722745"/>
                <a:gridCol w="662214"/>
                <a:gridCol w="645885"/>
              </a:tblGrid>
              <a:tr h="278775">
                <a:tc gridSpan="4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N*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* 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sym typeface="Wingdings"/>
                        </a:rPr>
                        <a:t> K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Symbol" charset="2"/>
                          <a:cs typeface="Symbol" charset="2"/>
                          <a:sym typeface="Wingdings"/>
                        </a:rPr>
                        <a:t>S</a:t>
                      </a:r>
                      <a:endParaRPr lang="en-US" sz="1600" dirty="0">
                        <a:solidFill>
                          <a:schemeClr val="tx1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</a:t>
                      </a:r>
                      <a:r>
                        <a:rPr lang="en-US" sz="1000" baseline="0" dirty="0" smtClean="0"/>
                        <a:t> %</a:t>
                      </a:r>
                      <a:r>
                        <a:rPr lang="en-US" sz="1000" dirty="0" smtClean="0"/>
                        <a:t>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L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State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Rating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BR % (K</a:t>
                      </a: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S</a:t>
                      </a:r>
                      <a:r>
                        <a:rPr lang="en-US" sz="1000" dirty="0" smtClean="0"/>
                        <a:t>)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N*(1650)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10±5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*(1620)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N*(1675)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N*(1680)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*(1750)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N*(1700)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5±3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N*(1710)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23±7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*(1905)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N*(1720)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*(1910)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9±5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N*(1875)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4±2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15±8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*(1920)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4±2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N*(1880)</a:t>
                      </a:r>
                      <a:endParaRPr lang="en-US" sz="1000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2±1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17±7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*(1930)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N*(1895)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18±5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13±7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*(1940)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16±5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5±2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*(1950)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0.4±0.1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N*(1990)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000" dirty="0" smtClean="0"/>
                        <a:t>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</a:tr>
              <a:tr h="3294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N*(2000)</a:t>
                      </a: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latin typeface="Times New Roman"/>
                          <a:cs typeface="Times New Roman"/>
                        </a:rPr>
                        <a:t>**</a:t>
                      </a:r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-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aseline="-25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209800" y="863600"/>
            <a:ext cx="622300" cy="369332"/>
          </a:xfrm>
          <a:prstGeom prst="rect">
            <a:avLst/>
          </a:prstGeom>
          <a:solidFill>
            <a:schemeClr val="bg1"/>
          </a:solidFill>
          <a:ln w="44450">
            <a:solidFill>
              <a:srgbClr val="FF7517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Old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629400" y="863600"/>
            <a:ext cx="711200" cy="369332"/>
          </a:xfrm>
          <a:prstGeom prst="rect">
            <a:avLst/>
          </a:prstGeom>
          <a:solidFill>
            <a:schemeClr val="bg1"/>
          </a:solidFill>
          <a:ln w="44450">
            <a:solidFill>
              <a:srgbClr val="FF7517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1800" b="0" dirty="0" smtClean="0">
                <a:solidFill>
                  <a:srgbClr val="FF0000"/>
                </a:solidFill>
                <a:latin typeface="+mn-lt"/>
              </a:rPr>
              <a:t>New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rot="5400000">
            <a:off x="456866" y="3436418"/>
            <a:ext cx="4142695" cy="158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rot="5400000">
            <a:off x="4942052" y="3517360"/>
            <a:ext cx="4308403" cy="1588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0" y="1241944"/>
            <a:ext cx="9144000" cy="22620"/>
          </a:xfrm>
          <a:prstGeom prst="line">
            <a:avLst/>
          </a:prstGeom>
          <a:noFill/>
          <a:ln w="3175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rot="16200000" flipH="1">
            <a:off x="2177828" y="3296594"/>
            <a:ext cx="4773168" cy="15176"/>
          </a:xfrm>
          <a:prstGeom prst="line">
            <a:avLst/>
          </a:prstGeom>
          <a:noFill/>
          <a:ln w="76200" cap="rnd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060188" y="5985567"/>
            <a:ext cx="6979478" cy="369332"/>
          </a:xfrm>
          <a:prstGeom prst="rect">
            <a:avLst/>
          </a:prstGeom>
          <a:noFill/>
          <a:ln w="38100">
            <a:solidFill>
              <a:srgbClr val="660066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Essentially nothing is known regarding N*,</a:t>
            </a: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D</a:t>
            </a:r>
            <a:r>
              <a:rPr lang="en-US" sz="1800" b="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n-lt"/>
              </a:rPr>
              <a:t>* states for M &gt; 2 GeV</a:t>
            </a:r>
          </a:p>
        </p:txBody>
      </p:sp>
    </p:spTree>
  </p:cSld>
  <p:clrMapOvr>
    <a:masterClrMapping/>
  </p:clrMapOvr>
  <p:transition advTm="43997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3559"/>
            <a:ext cx="9144000" cy="639763"/>
          </a:xfrm>
        </p:spPr>
        <p:txBody>
          <a:bodyPr/>
          <a:lstStyle/>
          <a:p>
            <a:r>
              <a:rPr lang="en-US" dirty="0" smtClean="0"/>
              <a:t>CLAS12 N* Program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6683" y="2498846"/>
            <a:ext cx="8310303" cy="1115678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Measure exclusive electroproduction cross sections from an unpolarized proton target with longitudinally polarized electron beam for N</a:t>
            </a:r>
            <a:r>
              <a:rPr lang="en-US" sz="1800" b="0" dirty="0" smtClean="0">
                <a:latin typeface="Symbol" charset="2"/>
                <a:cs typeface="Symbol" charset="2"/>
              </a:rPr>
              <a:t>p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h</a:t>
            </a:r>
            <a:r>
              <a:rPr lang="en-US" sz="1800" b="0" dirty="0" smtClean="0">
                <a:latin typeface="+mn-lt"/>
              </a:rPr>
              <a:t>, N</a:t>
            </a:r>
            <a:r>
              <a:rPr lang="en-US" sz="1800" b="0" dirty="0" smtClean="0">
                <a:latin typeface="Symbol" charset="2"/>
                <a:cs typeface="Symbol" charset="2"/>
              </a:rPr>
              <a:t>pp</a:t>
            </a:r>
            <a:r>
              <a:rPr lang="en-US" sz="1800" b="0" dirty="0" smtClean="0">
                <a:latin typeface="+mn-lt"/>
              </a:rPr>
              <a:t>, KY:</a:t>
            </a:r>
            <a:endParaRPr lang="en-US" sz="1600" b="0" dirty="0" smtClean="0">
              <a:solidFill>
                <a:srgbClr val="008000"/>
              </a:solidFill>
              <a:latin typeface="+mn-lt"/>
            </a:endParaRPr>
          </a:p>
          <a:p>
            <a:pPr lvl="1" algn="ctr">
              <a:spcBef>
                <a:spcPts val="900"/>
              </a:spcBef>
              <a:spcAft>
                <a:spcPts val="0"/>
              </a:spcAft>
            </a:pP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E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b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11 GeV, Q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= 5 </a:t>
            </a:r>
            <a:r>
              <a:rPr lang="en-US" sz="1800" dirty="0" smtClean="0">
                <a:solidFill>
                  <a:srgbClr val="008000"/>
                </a:solidFill>
              </a:rPr>
              <a:t>→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12 GeV</a:t>
            </a:r>
            <a:r>
              <a:rPr lang="en-US" sz="1800" b="0" i="1" baseline="30000" dirty="0" smtClean="0">
                <a:solidFill>
                  <a:srgbClr val="008000"/>
                </a:solidFill>
                <a:latin typeface="+mn-lt"/>
              </a:rPr>
              <a:t>2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, W </a:t>
            </a:r>
            <a:r>
              <a:rPr lang="en-US" sz="1800" dirty="0" smtClean="0">
                <a:solidFill>
                  <a:srgbClr val="008000"/>
                </a:solidFill>
              </a:rPr>
              <a:t>→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 3.0 GeV, cos </a:t>
            </a:r>
            <a:r>
              <a:rPr lang="en-US" sz="1800" b="0" i="1" dirty="0" smtClean="0">
                <a:solidFill>
                  <a:srgbClr val="008000"/>
                </a:solidFill>
                <a:latin typeface="Symbol" charset="2"/>
                <a:cs typeface="Symbol" charset="2"/>
              </a:rPr>
              <a:t>q</a:t>
            </a:r>
            <a:r>
              <a:rPr lang="en-US" sz="1800" b="0" i="1" baseline="-25000" dirty="0" smtClean="0">
                <a:solidFill>
                  <a:srgbClr val="008000"/>
                </a:solidFill>
                <a:latin typeface="+mn-lt"/>
              </a:rPr>
              <a:t>m</a:t>
            </a:r>
            <a:r>
              <a:rPr lang="en-US" sz="1800" b="0" i="1" dirty="0" smtClean="0">
                <a:solidFill>
                  <a:srgbClr val="008000"/>
                </a:solidFill>
                <a:latin typeface="+mn-lt"/>
              </a:rPr>
              <a:t>* = [-1:1]</a:t>
            </a:r>
            <a:endParaRPr lang="en-US" sz="1800" b="0" dirty="0" smtClean="0">
              <a:solidFill>
                <a:srgbClr val="008000"/>
              </a:solidFill>
              <a:latin typeface="+mn-lt"/>
            </a:endParaRPr>
          </a:p>
        </p:txBody>
      </p:sp>
      <p:pic>
        <p:nvPicPr>
          <p:cNvPr id="8" name="Picture 7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486" y="2613190"/>
            <a:ext cx="203200" cy="203200"/>
          </a:xfrm>
          <a:prstGeom prst="rect">
            <a:avLst/>
          </a:prstGeom>
        </p:spPr>
      </p:pic>
      <p:pic>
        <p:nvPicPr>
          <p:cNvPr id="9" name="Picture 8" descr="greenmar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40" y="3839460"/>
            <a:ext cx="203200" cy="203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474849" y="4308434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411479" y="3724878"/>
            <a:ext cx="8390173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800" b="0" dirty="0" smtClean="0">
                <a:latin typeface="+mn-lt"/>
              </a:rPr>
              <a:t>Key Motivations:</a:t>
            </a:r>
          </a:p>
          <a:p>
            <a:pPr indent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Study spectrum and structure of all prominent N* states vs. Q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 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up to 12 GeV</a:t>
            </a:r>
            <a:r>
              <a:rPr lang="en-US" sz="1800" b="0" i="1" baseline="30000" dirty="0" smtClean="0">
                <a:solidFill>
                  <a:srgbClr val="000090"/>
                </a:solidFill>
                <a:latin typeface="+mn-lt"/>
                <a:cs typeface="Calibri"/>
              </a:rPr>
              <a:t>2</a:t>
            </a:r>
            <a:endParaRPr lang="en-US" sz="1800" b="0" i="1" dirty="0" smtClean="0">
              <a:solidFill>
                <a:srgbClr val="000090"/>
              </a:solidFill>
              <a:latin typeface="+mn-lt"/>
              <a:cs typeface="Calibri"/>
            </a:endParaRPr>
          </a:p>
          <a:p>
            <a:pPr marL="171450" indent="4763">
              <a:spcBef>
                <a:spcPts val="60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A unique opportunity to explore the nature of confinement that is responsible for &gt;98% of resonance masses and the emergence of N* states from QCD</a:t>
            </a:r>
          </a:p>
          <a:p>
            <a:pPr marL="176213">
              <a:spcBef>
                <a:spcPts val="600"/>
              </a:spcBef>
              <a:spcAft>
                <a:spcPts val="600"/>
              </a:spcAft>
            </a:pP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KY data complement the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data as independent information for high-mass states inaccessible with N</a:t>
            </a:r>
            <a:r>
              <a:rPr lang="en-US" sz="1800" b="0" i="1" dirty="0" smtClean="0">
                <a:solidFill>
                  <a:srgbClr val="000090"/>
                </a:solidFill>
                <a:latin typeface="Symbol" charset="2"/>
                <a:cs typeface="Symbol" charset="2"/>
              </a:rPr>
              <a:t>p</a:t>
            </a:r>
            <a:r>
              <a:rPr lang="en-US" sz="1800" b="0" i="1" dirty="0" smtClean="0">
                <a:solidFill>
                  <a:srgbClr val="000090"/>
                </a:solidFill>
                <a:latin typeface="+mn-lt"/>
                <a:cs typeface="Calibri"/>
              </a:rPr>
              <a:t> final states</a:t>
            </a:r>
          </a:p>
          <a:p>
            <a:pPr marL="176213">
              <a:spcBef>
                <a:spcPts val="0"/>
              </a:spcBef>
              <a:spcAft>
                <a:spcPts val="600"/>
              </a:spcAft>
            </a:pPr>
            <a:r>
              <a:rPr lang="en-US" sz="1600" b="0" i="1" dirty="0" smtClean="0">
                <a:solidFill>
                  <a:srgbClr val="BD0000"/>
                </a:solidFill>
                <a:latin typeface="+mn-lt"/>
                <a:cs typeface="Calibri"/>
              </a:rPr>
              <a:t>Urgent need: Develop reaction models to extract electrocouplings that incorporate the transition from M-B to q-G degrees of freedom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75488" y="5383850"/>
            <a:ext cx="123857" cy="73152"/>
          </a:xfrm>
          <a:prstGeom prst="rect">
            <a:avLst/>
          </a:prstGeom>
          <a:solidFill>
            <a:srgbClr val="FFFF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76085" y="1016001"/>
          <a:ext cx="8658088" cy="1383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1567"/>
                <a:gridCol w="4196521"/>
              </a:tblGrid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halkduster"/>
                          <a:cs typeface="Chalkduster"/>
                        </a:rPr>
                        <a:t>E12-09-003</a:t>
                      </a:r>
                      <a:endParaRPr lang="en-US" b="0" dirty="0">
                        <a:solidFill>
                          <a:srgbClr val="FF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rgbClr val="FF0000"/>
                          </a:solidFill>
                          <a:latin typeface="Chalkduster"/>
                          <a:cs typeface="Chalkduster"/>
                        </a:rPr>
                        <a:t>E12-06-108A</a:t>
                      </a:r>
                      <a:endParaRPr lang="en-US" b="0" dirty="0">
                        <a:solidFill>
                          <a:srgbClr val="FF0000"/>
                        </a:solidFill>
                        <a:latin typeface="Chalkduster"/>
                        <a:cs typeface="Chalkduster"/>
                      </a:endParaRPr>
                    </a:p>
                  </a:txBody>
                  <a:tcPr/>
                </a:tc>
              </a:tr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Nucleon Resonance</a:t>
                      </a:r>
                      <a:r>
                        <a:rPr lang="en-US" baseline="0" dirty="0" smtClean="0"/>
                        <a:t> Studies with CLAS12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KY Electroproduction with CLAS12</a:t>
                      </a:r>
                      <a:endParaRPr lang="en-US" dirty="0"/>
                    </a:p>
                  </a:txBody>
                  <a:tcPr/>
                </a:tc>
              </a:tr>
              <a:tr h="461028"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008000"/>
                          </a:solidFill>
                        </a:rPr>
                        <a:t>Burkert, Mokeev, Stoler, Joo, Gothe,</a:t>
                      </a:r>
                      <a:r>
                        <a:rPr lang="en-US" sz="1600" i="1" baseline="0" dirty="0" smtClean="0">
                          <a:solidFill>
                            <a:srgbClr val="008000"/>
                          </a:solidFill>
                        </a:rPr>
                        <a:t> Cole</a:t>
                      </a:r>
                      <a:endParaRPr lang="en-US" sz="1600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i="1" dirty="0" smtClean="0">
                          <a:solidFill>
                            <a:srgbClr val="008000"/>
                          </a:solidFill>
                        </a:rPr>
                        <a:t>Carman, Mokeev, Gothe</a:t>
                      </a:r>
                      <a:endParaRPr lang="en-US" sz="1600" i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265043" y="1016000"/>
            <a:ext cx="8669131" cy="1347304"/>
          </a:xfrm>
          <a:prstGeom prst="rect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4417391" y="1744870"/>
            <a:ext cx="914400" cy="914400"/>
          </a:xfrm>
          <a:prstGeom prst="lin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rot="5400000">
            <a:off x="4097130" y="1689652"/>
            <a:ext cx="1336261" cy="11043"/>
          </a:xfrm>
          <a:prstGeom prst="line">
            <a:avLst/>
          </a:prstGeom>
          <a:noFill/>
          <a:ln w="762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Template Lehman Review June 07">
  <a:themeElements>
    <a:clrScheme name="Powerpoint Template Lehman Review June 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owerpoint Template Lehman Review June 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spcAft>
            <a:spcPts val="600"/>
          </a:spcAft>
          <a:defRPr sz="1800" b="0" dirty="0" smtClean="0">
            <a:latin typeface="+mn-lt"/>
          </a:defRPr>
        </a:defPPr>
      </a:lstStyle>
    </a:txDef>
  </a:objectDefaults>
  <a:extraClrSchemeLst>
    <a:extraClrScheme>
      <a:clrScheme name="Powerpoint Template Lehman Review June 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 Template Lehman Review June 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 Template Lehman Review June 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noFill/>
      </a:spPr>
      <a:bodyPr wrap="square" rtlCol="0">
        <a:noAutofit/>
      </a:bodyPr>
      <a:lstStyle>
        <a:defPPr algn="l"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Lehman Review June 07</Template>
  <TotalTime>84308</TotalTime>
  <Pages>1</Pages>
  <Words>2378</Words>
  <Application>Microsoft Macintosh PowerPoint</Application>
  <PresentationFormat>On-screen Show (4:3)</PresentationFormat>
  <Paragraphs>376</Paragraphs>
  <Slides>16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Powerpoint Template Lehman Review June 07</vt:lpstr>
      <vt:lpstr>Custom Design</vt:lpstr>
      <vt:lpstr>1_Custom Design</vt:lpstr>
      <vt:lpstr>Slide 1</vt:lpstr>
      <vt:lpstr>CLAS N* Program</vt:lpstr>
      <vt:lpstr>Nucleon Structure</vt:lpstr>
      <vt:lpstr>Lower-Lying N* States</vt:lpstr>
      <vt:lpstr>Lower-Lying N* States</vt:lpstr>
      <vt:lpstr>Higher-Lying N* States</vt:lpstr>
      <vt:lpstr>N* Spectrum</vt:lpstr>
      <vt:lpstr>N*,D*  KY Landscape</vt:lpstr>
      <vt:lpstr>CLAS12 N* Program</vt:lpstr>
      <vt:lpstr>New Run Group Proposal</vt:lpstr>
      <vt:lpstr>Physics Opportunities</vt:lpstr>
      <vt:lpstr>Experimental Details</vt:lpstr>
      <vt:lpstr>Kinematic Coverage</vt:lpstr>
      <vt:lpstr>K+L Structure Functions</vt:lpstr>
      <vt:lpstr>K+S0 Structure Functions</vt:lpstr>
      <vt:lpstr>Concluding Remarks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Christine Hummel</dc:creator>
  <cp:keywords>Presentation Generic</cp:keywords>
  <dc:description/>
  <cp:lastModifiedBy>Daniel Carman</cp:lastModifiedBy>
  <cp:revision>1172</cp:revision>
  <cp:lastPrinted>2015-09-28T20:28:11Z</cp:lastPrinted>
  <dcterms:created xsi:type="dcterms:W3CDTF">2016-06-17T12:14:28Z</dcterms:created>
  <dcterms:modified xsi:type="dcterms:W3CDTF">2016-06-17T12:15:04Z</dcterms:modified>
</cp:coreProperties>
</file>