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24" r:id="rId3"/>
    <p:sldId id="357" r:id="rId4"/>
    <p:sldId id="361" r:id="rId5"/>
    <p:sldId id="362" r:id="rId6"/>
    <p:sldId id="360" r:id="rId7"/>
    <p:sldId id="363" r:id="rId8"/>
    <p:sldId id="364" r:id="rId9"/>
    <p:sldId id="365" r:id="rId10"/>
    <p:sldId id="366" r:id="rId11"/>
    <p:sldId id="368" r:id="rId12"/>
    <p:sldId id="369" r:id="rId13"/>
    <p:sldId id="371" r:id="rId14"/>
    <p:sldId id="372" r:id="rId15"/>
    <p:sldId id="375" r:id="rId16"/>
    <p:sldId id="358" r:id="rId17"/>
    <p:sldId id="379" r:id="rId18"/>
    <p:sldId id="370" r:id="rId19"/>
    <p:sldId id="3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5" d="100"/>
          <a:sy n="175" d="100"/>
        </p:scale>
        <p:origin x="-1920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E8C8-51CE-4C82-A0EA-11D6B1FE8602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1B0A3-06B4-49BD-BD58-8467B8286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1B0A3-06B4-49BD-BD58-8467B828644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C5492-4513-4C1E-BBCA-518643BD36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B351D-E147-A944-A82F-260C4380C883}" type="slidenum">
              <a:rPr lang="en-US">
                <a:latin typeface="Tahoma" pitchFamily="-110" charset="0"/>
              </a:rPr>
              <a:pPr/>
              <a:t>19</a:t>
            </a:fld>
            <a:endParaRPr lang="en-US">
              <a:latin typeface="Tahoma" pitchFamily="-110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6/16/16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32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3505200" y="6561248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981" y="6537624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8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8F09-9175-0448-92C2-B964FEB82C83}" type="datetime1">
              <a:rPr lang="en-US" smtClean="0"/>
              <a:pPr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CLAS collaboration meeting 06/17-19,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1EDE-50F2-FD49-B156-DFB8E5BC9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3AC6-BE71-8A48-84C7-E023C64023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0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pPr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 defTabSz="457200"/>
              <a:t>6/16/16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clasweb.jlab.org/wiki/index.php/CLAS12_Slow_Controls" TargetMode="External"/><Relationship Id="rId5" Type="http://schemas.openxmlformats.org/officeDocument/2006/relationships/hyperlink" Target="https://github.com/jeffersonlab/clas12-epics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905000" y="-19050"/>
            <a:ext cx="7273255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CLAS12 </a:t>
            </a:r>
            <a:r>
              <a:rPr lang="en-US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Experiment Preparation</a:t>
            </a:r>
            <a:endParaRPr lang="en-US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2070" y="6019800"/>
            <a:ext cx="271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Latifa Elouadrhiri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June 16, 2016</a:t>
            </a:r>
            <a:endParaRPr 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stewartm\Desktop\aerial March2015-aerialTweak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1"/>
            <a:ext cx="9144000" cy="5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1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4726"/>
            <a:ext cx="8839200" cy="397933"/>
          </a:xfrm>
          <a:solidFill>
            <a:srgbClr val="CEC5D9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Three Hall Probes: Cylindrical Probe Holder in Precision Carbon Fiber Tubes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CLAS12 Torus  Magnetic Field Mapping                    Mac Mestayer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BEEA-B9D0-4849-B3EB-DC69818B573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486" y="1354928"/>
            <a:ext cx="1736321" cy="3082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155" y="3918851"/>
            <a:ext cx="2003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20000"/>
                </a:solidFill>
              </a:rPr>
              <a:t>3 Hall Probes: X, Y, Z</a:t>
            </a:r>
          </a:p>
          <a:p>
            <a:r>
              <a:rPr lang="en-US" sz="1600" dirty="0" smtClean="0">
                <a:solidFill>
                  <a:srgbClr val="920000"/>
                </a:solidFill>
              </a:rPr>
              <a:t>- spaced 5cm apart</a:t>
            </a:r>
            <a:endParaRPr lang="en-US" sz="1600" dirty="0">
              <a:solidFill>
                <a:srgbClr val="92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69257" y="2761513"/>
            <a:ext cx="283030" cy="1157338"/>
          </a:xfrm>
          <a:prstGeom prst="straightConnector1">
            <a:avLst/>
          </a:prstGeom>
          <a:ln w="1270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00843" y="2896419"/>
            <a:ext cx="81643" cy="957117"/>
          </a:xfrm>
          <a:prstGeom prst="straightConnector1">
            <a:avLst/>
          </a:prstGeom>
          <a:ln w="1270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67870" y="2826828"/>
            <a:ext cx="382776" cy="1026708"/>
          </a:xfrm>
          <a:prstGeom prst="straightConnector1">
            <a:avLst/>
          </a:prstGeom>
          <a:ln w="1270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91" y="2684172"/>
            <a:ext cx="3597110" cy="29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89539" y="1606954"/>
            <a:ext cx="3615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0000"/>
                </a:solidFill>
              </a:rPr>
              <a:t>Tubes precision-located in ‘endplates’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0000"/>
                </a:solidFill>
              </a:rPr>
              <a:t>Accurate z-motion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0000"/>
                </a:solidFill>
              </a:rPr>
              <a:t>Tubes moved from sector to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920000"/>
                </a:solidFill>
              </a:rPr>
              <a:t>Hall probe moved tube to tube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412" y="4663280"/>
            <a:ext cx="288572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Assembled, calibrated, tested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Ready for measurement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122890" y="5299996"/>
            <a:ext cx="256352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One unit built, tested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Tubes, collars assembled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Endplate being machined</a:t>
            </a:r>
          </a:p>
        </p:txBody>
      </p:sp>
    </p:spTree>
    <p:extLst>
      <p:ext uri="{BB962C8B-B14F-4D97-AF65-F5344CB8AC3E}">
        <p14:creationId xmlns:p14="http://schemas.microsoft.com/office/powerpoint/2010/main" val="265310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022" y="1677208"/>
            <a:ext cx="4673180" cy="4817398"/>
            <a:chOff x="2228155" y="1055667"/>
            <a:chExt cx="4673180" cy="4817398"/>
          </a:xfrm>
        </p:grpSpPr>
        <p:grpSp>
          <p:nvGrpSpPr>
            <p:cNvPr id="80" name="Group 79"/>
            <p:cNvGrpSpPr/>
            <p:nvPr/>
          </p:nvGrpSpPr>
          <p:grpSpPr>
            <a:xfrm>
              <a:off x="2934764" y="1527609"/>
              <a:ext cx="3310622" cy="3864460"/>
              <a:chOff x="1779269" y="984590"/>
              <a:chExt cx="4817096" cy="5456919"/>
            </a:xfrm>
          </p:grpSpPr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2071688" y="1419225"/>
                <a:ext cx="4275137" cy="4600576"/>
                <a:chOff x="2071440" y="1419989"/>
                <a:chExt cx="4275288" cy="4599753"/>
              </a:xfrm>
            </p:grpSpPr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2071440" y="1419989"/>
                  <a:ext cx="4269235" cy="2336801"/>
                  <a:chOff x="2025792" y="2061029"/>
                  <a:chExt cx="4269235" cy="2336801"/>
                </a:xfrm>
              </p:grpSpPr>
              <p:grpSp>
                <p:nvGrpSpPr>
                  <p:cNvPr id="2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4068898" y="2061029"/>
                    <a:ext cx="182880" cy="2336801"/>
                    <a:chOff x="4068898" y="2061029"/>
                    <a:chExt cx="182880" cy="2336801"/>
                  </a:xfrm>
                </p:grpSpPr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4068976" y="2061029"/>
                      <a:ext cx="182569" cy="1828473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4068976" y="3657768"/>
                      <a:ext cx="182569" cy="45711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115016" y="4305353"/>
                      <a:ext cx="90490" cy="9205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4068976" y="2061029"/>
                      <a:ext cx="182569" cy="45711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7" name="Group 13"/>
                  <p:cNvGrpSpPr>
                    <a:grpSpLocks/>
                  </p:cNvGrpSpPr>
                  <p:nvPr/>
                </p:nvGrpSpPr>
                <p:grpSpPr bwMode="auto">
                  <a:xfrm rot="3600000">
                    <a:off x="5035187" y="2622818"/>
                    <a:ext cx="182880" cy="2336801"/>
                    <a:chOff x="4068898" y="2061029"/>
                    <a:chExt cx="182880" cy="2336801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4062745" y="2060591"/>
                      <a:ext cx="182529" cy="182886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4062717" y="3660685"/>
                      <a:ext cx="180942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4107169" y="4306589"/>
                      <a:ext cx="90471" cy="9207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4062648" y="2060760"/>
                      <a:ext cx="182529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8" name="Group 18"/>
                  <p:cNvGrpSpPr>
                    <a:grpSpLocks/>
                  </p:cNvGrpSpPr>
                  <p:nvPr/>
                </p:nvGrpSpPr>
                <p:grpSpPr bwMode="auto">
                  <a:xfrm rot="18000000" flipH="1">
                    <a:off x="3102753" y="2633705"/>
                    <a:ext cx="182880" cy="2336801"/>
                    <a:chOff x="4068898" y="2061029"/>
                    <a:chExt cx="182880" cy="2336801"/>
                  </a:xfrm>
                </p:grpSpPr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4071286" y="2055555"/>
                      <a:ext cx="180942" cy="182886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4071364" y="3652501"/>
                      <a:ext cx="180942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4111479" y="4299568"/>
                      <a:ext cx="90472" cy="9207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4068701" y="2060245"/>
                      <a:ext cx="182529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 flipV="1">
                  <a:off x="2077493" y="3682941"/>
                  <a:ext cx="4269235" cy="2336801"/>
                  <a:chOff x="2025792" y="2061029"/>
                  <a:chExt cx="4269235" cy="2336801"/>
                </a:xfrm>
              </p:grpSpPr>
              <p:grpSp>
                <p:nvGrpSpPr>
                  <p:cNvPr id="11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068898" y="2061029"/>
                    <a:ext cx="182880" cy="2336801"/>
                    <a:chOff x="4068898" y="2061029"/>
                    <a:chExt cx="182880" cy="2336801"/>
                  </a:xfrm>
                </p:grpSpPr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4069273" y="2061029"/>
                      <a:ext cx="182569" cy="1828473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4069273" y="3657768"/>
                      <a:ext cx="182569" cy="45711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4115313" y="4305353"/>
                      <a:ext cx="90490" cy="9205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4069273" y="2061029"/>
                      <a:ext cx="182569" cy="45711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2" name="Group 26"/>
                  <p:cNvGrpSpPr>
                    <a:grpSpLocks/>
                  </p:cNvGrpSpPr>
                  <p:nvPr/>
                </p:nvGrpSpPr>
                <p:grpSpPr bwMode="auto">
                  <a:xfrm rot="3600000">
                    <a:off x="5035187" y="2622818"/>
                    <a:ext cx="182880" cy="2336801"/>
                    <a:chOff x="4068898" y="2061029"/>
                    <a:chExt cx="182880" cy="2336801"/>
                  </a:xfrm>
                </p:grpSpPr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4065535" y="2065068"/>
                      <a:ext cx="180942" cy="182886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4068256" y="3663999"/>
                      <a:ext cx="182530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4113397" y="4311674"/>
                      <a:ext cx="90471" cy="9207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4065438" y="2065237"/>
                      <a:ext cx="180942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 rot="18000000" flipH="1">
                    <a:off x="3102753" y="2633705"/>
                    <a:ext cx="182880" cy="2336801"/>
                    <a:chOff x="4068898" y="2061029"/>
                    <a:chExt cx="182880" cy="2336801"/>
                  </a:xfrm>
                </p:grpSpPr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4068649" y="2060333"/>
                      <a:ext cx="182530" cy="1828865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4068728" y="3657280"/>
                      <a:ext cx="182529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4115242" y="4305749"/>
                      <a:ext cx="90471" cy="9207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4068551" y="2060502"/>
                      <a:ext cx="182530" cy="4572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cxnSp>
            <p:nvCxnSpPr>
              <p:cNvPr id="42" name="Straight Arrow Connector 41"/>
              <p:cNvCxnSpPr/>
              <p:nvPr/>
            </p:nvCxnSpPr>
            <p:spPr>
              <a:xfrm>
                <a:off x="4311787" y="2511513"/>
                <a:ext cx="48048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9000000">
                <a:off x="1779269" y="4986111"/>
                <a:ext cx="48048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0800000">
                <a:off x="3623068" y="5062367"/>
                <a:ext cx="48048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3165623" y="2627165"/>
                <a:ext cx="240241" cy="3867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6181953" y="2367800"/>
                <a:ext cx="363612" cy="1778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4213225" y="984590"/>
                <a:ext cx="0" cy="4171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5374546" y="3134505"/>
                <a:ext cx="247320" cy="3698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2811129" y="3948113"/>
                <a:ext cx="214645" cy="3695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4991229" y="4443566"/>
                <a:ext cx="240241" cy="3409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4229894" y="6032500"/>
                <a:ext cx="0" cy="4090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6131153" y="4858471"/>
                <a:ext cx="465212" cy="2477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1787310" y="2262188"/>
                <a:ext cx="407492" cy="2874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4937330" y="2254761"/>
              <a:ext cx="638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0.7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deg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/>
                <a:t>0.6989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28155" y="4415394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1.5 mm</a:t>
              </a:r>
            </a:p>
            <a:p>
              <a:r>
                <a:rPr lang="en-US" sz="1200" dirty="0" smtClean="0"/>
                <a:t>1.5327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641653" y="4466978"/>
              <a:ext cx="638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0.3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deg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/>
                <a:t>0.2997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33841" y="4295301"/>
              <a:ext cx="638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0.1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deg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/>
                <a:t>0.0984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29610" y="4469871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1.0 mm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0.9987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884104" y="3430897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0.15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deg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/>
                <a:t>0.1545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72157" y="3313419"/>
              <a:ext cx="638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1.0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deg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/>
                <a:t>1.0006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300935" y="2023928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4.0 mm</a:t>
              </a:r>
            </a:p>
            <a:p>
              <a:r>
                <a:rPr lang="en-US" sz="1200" dirty="0" smtClean="0"/>
                <a:t>4.0054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599364" y="2194980"/>
              <a:ext cx="638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0.2 </a:t>
              </a:r>
              <a:r>
                <a:rPr lang="en-US" sz="1200" dirty="0" err="1" smtClean="0">
                  <a:solidFill>
                    <a:srgbClr val="FF0000"/>
                  </a:solidFill>
                </a:rPr>
                <a:t>deg</a:t>
              </a:r>
              <a:endParaRPr lang="en-US" sz="1200" dirty="0" smtClean="0">
                <a:solidFill>
                  <a:srgbClr val="FF0000"/>
                </a:solidFill>
              </a:endParaRPr>
            </a:p>
            <a:p>
              <a:r>
                <a:rPr lang="en-US" sz="1200" dirty="0" smtClean="0"/>
                <a:t>0.1967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245386" y="2182773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3.0 mm</a:t>
              </a:r>
            </a:p>
            <a:p>
              <a:r>
                <a:rPr lang="en-US" sz="1200" dirty="0" smtClean="0"/>
                <a:t>3.0102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291018" y="5411400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2.0 mm</a:t>
              </a:r>
            </a:p>
            <a:p>
              <a:r>
                <a:rPr lang="en-US" sz="1200" dirty="0" smtClean="0"/>
                <a:t>2.0288</a:t>
              </a:r>
              <a:endParaRPr lang="en-US" sz="12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319748" y="1055667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2.0 mm</a:t>
              </a:r>
            </a:p>
            <a:p>
              <a:r>
                <a:rPr lang="en-US" sz="1200" dirty="0" smtClean="0"/>
                <a:t>2.0242</a:t>
              </a:r>
              <a:endParaRPr lang="en-US" sz="12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380593" y="2149150"/>
            <a:ext cx="3430747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Testing Fitting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moved each coil in radius</a:t>
            </a:r>
          </a:p>
          <a:p>
            <a:r>
              <a:rPr lang="en-US" dirty="0" smtClean="0"/>
              <a:t>and azimuth (in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calculated (actual-ideal)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random smearing by 2 Gauss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 to twelve adjustable</a:t>
            </a:r>
          </a:p>
          <a:p>
            <a:r>
              <a:rPr lang="en-US" dirty="0" smtClean="0"/>
              <a:t>parameters  (in black)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Minuit determined coil positions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to better than 0.1 mm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13552" y="274638"/>
            <a:ext cx="8229600" cy="1143000"/>
          </a:xfrm>
          <a:solidFill>
            <a:srgbClr val="C6C4D4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Fitting the Measurements:</a:t>
            </a:r>
            <a:br>
              <a:rPr lang="en-US" sz="3600" dirty="0" smtClean="0"/>
            </a:br>
            <a:r>
              <a:rPr lang="en-US" dirty="0" smtClean="0"/>
              <a:t>Results of a Toy Model Fit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16,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CLAS12 Torus  Magnetic Field Mapping                    Mac Mestayer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EBEEA-B9D0-4849-B3EB-DC69818B57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EC5D9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Torus Mapping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Prototypes, methods tested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sz="2800" dirty="0" err="1" smtClean="0">
                <a:latin typeface="Arial"/>
                <a:cs typeface="Arial"/>
              </a:rPr>
              <a:t>Labview</a:t>
            </a:r>
            <a:r>
              <a:rPr lang="en-US" sz="2800" dirty="0" smtClean="0">
                <a:latin typeface="Arial"/>
                <a:cs typeface="Arial"/>
              </a:rPr>
              <a:t> control &amp; DAQ software done</a:t>
            </a:r>
          </a:p>
          <a:p>
            <a:r>
              <a:rPr lang="en-US" sz="2800" dirty="0" smtClean="0">
                <a:latin typeface="Arial"/>
                <a:cs typeface="Arial"/>
              </a:rPr>
              <a:t>Endplate </a:t>
            </a:r>
            <a:r>
              <a:rPr lang="en-US" sz="2800" dirty="0" smtClean="0">
                <a:latin typeface="Arial"/>
                <a:cs typeface="Arial"/>
              </a:rPr>
              <a:t>assemblies ready in mid-July</a:t>
            </a:r>
          </a:p>
          <a:p>
            <a:r>
              <a:rPr lang="en-US" sz="2800" dirty="0" smtClean="0">
                <a:latin typeface="Arial"/>
                <a:cs typeface="Arial"/>
              </a:rPr>
              <a:t>Installation and survey begins in mid-July</a:t>
            </a:r>
          </a:p>
          <a:p>
            <a:r>
              <a:rPr lang="en-US" sz="2800" dirty="0" smtClean="0">
                <a:latin typeface="Arial"/>
                <a:cs typeface="Arial"/>
              </a:rPr>
              <a:t>Map when torus operational</a:t>
            </a:r>
            <a:r>
              <a:rPr lang="en-US" sz="2800" dirty="0" smtClean="0">
                <a:latin typeface="Arial"/>
                <a:cs typeface="Arial"/>
                <a:sym typeface="Wingdings" panose="05000000000000000000" pitchFamily="2" charset="2"/>
              </a:rPr>
              <a:t> mid-Aug?</a:t>
            </a:r>
          </a:p>
          <a:p>
            <a:r>
              <a:rPr lang="en-US" sz="2800" dirty="0" smtClean="0">
                <a:latin typeface="Arial"/>
                <a:cs typeface="Arial"/>
                <a:sym typeface="Wingdings" panose="05000000000000000000" pitchFamily="2" charset="2"/>
              </a:rPr>
              <a:t>Magnet group will provide technical support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we need collaboration help to take/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analyse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16,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CLAS12 Torus  Magnetic Field Mapping                    Mac Mestayer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EBEEA-B9D0-4849-B3EB-DC69818B57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lasTreeH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3385" r="13188" b="6293"/>
          <a:stretch/>
        </p:blipFill>
        <p:spPr>
          <a:xfrm>
            <a:off x="4798086" y="3524591"/>
            <a:ext cx="2253939" cy="25988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6-04-16 at 9.28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16" y="4043040"/>
            <a:ext cx="2375064" cy="2598831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5257799" cy="86872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rgbClr val="000090"/>
                </a:solidFill>
              </a:rPr>
              <a:t>Slow </a:t>
            </a:r>
            <a:r>
              <a:rPr lang="en-US" sz="4000" b="1" dirty="0">
                <a:solidFill>
                  <a:srgbClr val="000090"/>
                </a:solidFill>
              </a:rPr>
              <a:t>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31" y="1008787"/>
            <a:ext cx="6012718" cy="5633084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Main Team </a:t>
            </a:r>
            <a:r>
              <a:rPr lang="en-US" sz="1176" dirty="0"/>
              <a:t>(Glasgow &amp; JLab):  N. </a:t>
            </a:r>
            <a:r>
              <a:rPr lang="en-US" sz="1176" dirty="0" err="1"/>
              <a:t>Baltzell</a:t>
            </a:r>
            <a:r>
              <a:rPr lang="en-US" sz="1176" dirty="0"/>
              <a:t>,  K. Livingston, B. McKinnon, W. Moore</a:t>
            </a:r>
          </a:p>
          <a:p>
            <a:pPr lvl="1"/>
            <a:r>
              <a:rPr lang="en-US" sz="1176" dirty="0"/>
              <a:t>Biweekly meetings (9:00 on Fridays in L210A)</a:t>
            </a:r>
          </a:p>
          <a:p>
            <a:pPr lvl="1"/>
            <a:r>
              <a:rPr lang="en-US" sz="1176" dirty="0"/>
              <a:t>Wiki: </a:t>
            </a:r>
            <a:r>
              <a:rPr lang="en-US" sz="1176" dirty="0">
                <a:hlinkClick r:id="rId4"/>
              </a:rPr>
              <a:t>https://clasweb.jlab.org/wiki/index.php/CLAS12_Slow_Controls</a:t>
            </a:r>
            <a:endParaRPr lang="en-US" sz="1176" dirty="0"/>
          </a:p>
          <a:p>
            <a:pPr lvl="2"/>
            <a:r>
              <a:rPr lang="en-US" sz="1176" dirty="0"/>
              <a:t>with meeting agendas and minutes, planning docs, subsystem specs, improving documentation</a:t>
            </a:r>
          </a:p>
          <a:p>
            <a:pPr lvl="1"/>
            <a:r>
              <a:rPr lang="en-US" sz="1176" b="1" dirty="0">
                <a:solidFill>
                  <a:srgbClr val="000090"/>
                </a:solidFill>
              </a:rPr>
              <a:t>First goal:  KPP, Full baseline support by summer’s end</a:t>
            </a:r>
          </a:p>
          <a:p>
            <a:pPr lvl="1"/>
            <a:r>
              <a:rPr lang="en-US" sz="1176" b="1" dirty="0">
                <a:solidFill>
                  <a:srgbClr val="000090"/>
                </a:solidFill>
              </a:rPr>
              <a:t>Working with DAQ &amp; DSG groups for integration</a:t>
            </a:r>
          </a:p>
          <a:p>
            <a:endParaRPr lang="en-US" sz="1600" dirty="0"/>
          </a:p>
          <a:p>
            <a:r>
              <a:rPr lang="en-US" sz="1600" dirty="0"/>
              <a:t>Framework:</a:t>
            </a:r>
          </a:p>
          <a:p>
            <a:pPr lvl="1"/>
            <a:r>
              <a:rPr lang="en-US" sz="1176" b="1" dirty="0"/>
              <a:t>UI:   java-based CS-Studio</a:t>
            </a:r>
          </a:p>
          <a:p>
            <a:pPr lvl="1"/>
            <a:r>
              <a:rPr lang="en-US" sz="1176" b="1" dirty="0"/>
              <a:t>OS:   RHEL7</a:t>
            </a:r>
          </a:p>
          <a:p>
            <a:pPr lvl="1"/>
            <a:r>
              <a:rPr lang="en-US" sz="1176" b="1" dirty="0"/>
              <a:t>EPICS:   R3.14.12.5</a:t>
            </a:r>
          </a:p>
          <a:p>
            <a:pPr lvl="1"/>
            <a:r>
              <a:rPr lang="en-US" sz="1176" b="1" dirty="0">
                <a:solidFill>
                  <a:srgbClr val="000090"/>
                </a:solidFill>
              </a:rPr>
              <a:t>Lots of sharing with Hall-D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Recent Highlights:</a:t>
            </a:r>
          </a:p>
          <a:p>
            <a:pPr lvl="1"/>
            <a:r>
              <a:rPr lang="en-US" sz="1176" dirty="0">
                <a:solidFill>
                  <a:srgbClr val="000090"/>
                </a:solidFill>
              </a:rPr>
              <a:t>Gas &amp; Torus-Vacuum/</a:t>
            </a:r>
            <a:r>
              <a:rPr lang="en-US" sz="1176" dirty="0" err="1">
                <a:solidFill>
                  <a:srgbClr val="000090"/>
                </a:solidFill>
              </a:rPr>
              <a:t>Cryo</a:t>
            </a:r>
            <a:r>
              <a:rPr lang="en-US" sz="1176" dirty="0">
                <a:solidFill>
                  <a:srgbClr val="000090"/>
                </a:solidFill>
              </a:rPr>
              <a:t>/PS integration into EPICS and CS-Studio</a:t>
            </a:r>
          </a:p>
          <a:p>
            <a:pPr lvl="1"/>
            <a:r>
              <a:rPr lang="en-US" sz="1176" b="1" dirty="0">
                <a:solidFill>
                  <a:srgbClr val="000090"/>
                </a:solidFill>
              </a:rPr>
              <a:t>Alarm system in use for Gas system and Torus</a:t>
            </a:r>
          </a:p>
          <a:p>
            <a:pPr lvl="2"/>
            <a:r>
              <a:rPr lang="en-US" sz="1176" dirty="0">
                <a:solidFill>
                  <a:srgbClr val="000090"/>
                </a:solidFill>
              </a:rPr>
              <a:t>with automatic email notifications and alarm history archived</a:t>
            </a:r>
          </a:p>
          <a:p>
            <a:pPr lvl="1"/>
            <a:r>
              <a:rPr lang="en-US" sz="1176" b="1" dirty="0">
                <a:solidFill>
                  <a:srgbClr val="000090"/>
                </a:solidFill>
              </a:rPr>
              <a:t>More detector specific GUIs developed (LTCC, HTCC, DC)</a:t>
            </a:r>
          </a:p>
          <a:p>
            <a:pPr lvl="1"/>
            <a:r>
              <a:rPr lang="en-US" sz="1176" b="1" dirty="0">
                <a:solidFill>
                  <a:srgbClr val="000090"/>
                </a:solidFill>
              </a:rPr>
              <a:t>Hierarchical HV system now with voltage/current plotting</a:t>
            </a:r>
          </a:p>
          <a:p>
            <a:pPr lvl="1"/>
            <a:r>
              <a:rPr lang="en-US" sz="1176" dirty="0">
                <a:solidFill>
                  <a:srgbClr val="000090"/>
                </a:solidFill>
              </a:rPr>
              <a:t>EPICS and CS-Studio support for JLab Flasher VME Board  (HTCC, CND)</a:t>
            </a:r>
          </a:p>
          <a:p>
            <a:pPr lvl="1"/>
            <a:r>
              <a:rPr lang="en-US" sz="1176" dirty="0">
                <a:solidFill>
                  <a:srgbClr val="000090"/>
                </a:solidFill>
              </a:rPr>
              <a:t>Off-site web browser access in testing (</a:t>
            </a:r>
            <a:r>
              <a:rPr lang="en-US" sz="1176" dirty="0" err="1">
                <a:solidFill>
                  <a:srgbClr val="000090"/>
                </a:solidFill>
              </a:rPr>
              <a:t>WebOPI</a:t>
            </a:r>
            <a:r>
              <a:rPr lang="en-US" sz="1176" dirty="0">
                <a:solidFill>
                  <a:srgbClr val="000090"/>
                </a:solidFill>
              </a:rPr>
              <a:t>, VDI)</a:t>
            </a:r>
          </a:p>
          <a:p>
            <a:pPr lvl="1"/>
            <a:r>
              <a:rPr lang="en-US" sz="1176" dirty="0">
                <a:solidFill>
                  <a:srgbClr val="000090"/>
                </a:solidFill>
              </a:rPr>
              <a:t>JLab </a:t>
            </a:r>
            <a:r>
              <a:rPr lang="en-US" sz="1176" dirty="0" err="1">
                <a:solidFill>
                  <a:srgbClr val="000090"/>
                </a:solidFill>
              </a:rPr>
              <a:t>Scalers</a:t>
            </a:r>
            <a:r>
              <a:rPr lang="en-US" sz="1176" dirty="0">
                <a:solidFill>
                  <a:srgbClr val="000090"/>
                </a:solidFill>
              </a:rPr>
              <a:t> (DISC/FADC250) in EPICS</a:t>
            </a:r>
          </a:p>
          <a:p>
            <a:pPr lvl="1"/>
            <a:endParaRPr lang="en-US" sz="1200" dirty="0"/>
          </a:p>
          <a:p>
            <a:endParaRPr lang="en-US" sz="1600" dirty="0"/>
          </a:p>
          <a:p>
            <a:r>
              <a:rPr lang="en-US" sz="1600" dirty="0"/>
              <a:t>Coming Soon:</a:t>
            </a:r>
          </a:p>
          <a:p>
            <a:pPr lvl="1"/>
            <a:r>
              <a:rPr lang="en-US" sz="1200" dirty="0" err="1">
                <a:solidFill>
                  <a:srgbClr val="000090"/>
                </a:solidFill>
              </a:rPr>
              <a:t>Møller</a:t>
            </a:r>
            <a:r>
              <a:rPr lang="en-US" sz="1200" dirty="0">
                <a:solidFill>
                  <a:srgbClr val="000090"/>
                </a:solidFill>
              </a:rPr>
              <a:t> </a:t>
            </a:r>
            <a:r>
              <a:rPr lang="en-US" sz="1200" dirty="0" err="1">
                <a:solidFill>
                  <a:srgbClr val="000090"/>
                </a:solidFill>
              </a:rPr>
              <a:t>Polarimeter</a:t>
            </a:r>
            <a:r>
              <a:rPr lang="en-US" sz="1200" dirty="0">
                <a:solidFill>
                  <a:srgbClr val="000090"/>
                </a:solidFill>
              </a:rPr>
              <a:t>:  refurbish hardware/software</a:t>
            </a:r>
          </a:p>
          <a:p>
            <a:pPr lvl="1"/>
            <a:r>
              <a:rPr lang="en-US" sz="1200" dirty="0" err="1">
                <a:solidFill>
                  <a:srgbClr val="000090"/>
                </a:solidFill>
              </a:rPr>
              <a:t>Saclay</a:t>
            </a:r>
            <a:r>
              <a:rPr lang="en-US" sz="1200" dirty="0">
                <a:solidFill>
                  <a:srgbClr val="000090"/>
                </a:solidFill>
              </a:rPr>
              <a:t> </a:t>
            </a:r>
            <a:r>
              <a:rPr lang="en-US" sz="1200" dirty="0" err="1">
                <a:solidFill>
                  <a:srgbClr val="000090"/>
                </a:solidFill>
              </a:rPr>
              <a:t>Cryotarget</a:t>
            </a:r>
            <a:r>
              <a:rPr lang="en-US" sz="1200" dirty="0">
                <a:solidFill>
                  <a:srgbClr val="000090"/>
                </a:solidFill>
              </a:rPr>
              <a:t> </a:t>
            </a:r>
            <a:r>
              <a:rPr lang="en-US" sz="1200" dirty="0" err="1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0090"/>
                </a:solidFill>
                <a:sym typeface="Wingdings"/>
              </a:rPr>
              <a:t> EPICS+CS-Studio</a:t>
            </a:r>
          </a:p>
          <a:p>
            <a:pPr lvl="1"/>
            <a:r>
              <a:rPr lang="en-US" sz="1200" dirty="0">
                <a:solidFill>
                  <a:srgbClr val="000090"/>
                </a:solidFill>
                <a:sym typeface="Wingdings"/>
              </a:rPr>
              <a:t>HV/LV tolerance monitoring in EPICS</a:t>
            </a:r>
            <a:endParaRPr lang="en-US" sz="1200" dirty="0">
              <a:solidFill>
                <a:srgbClr val="000090"/>
              </a:solidFill>
            </a:endParaRPr>
          </a:p>
          <a:p>
            <a:pPr lvl="1"/>
            <a:r>
              <a:rPr lang="en-US" sz="1200" dirty="0">
                <a:solidFill>
                  <a:srgbClr val="000090"/>
                </a:solidFill>
              </a:rPr>
              <a:t>CND/</a:t>
            </a:r>
            <a:r>
              <a:rPr lang="en-US" sz="1200" dirty="0" err="1">
                <a:solidFill>
                  <a:srgbClr val="000090"/>
                </a:solidFill>
              </a:rPr>
              <a:t>MicroMegas</a:t>
            </a:r>
            <a:r>
              <a:rPr lang="en-US" sz="1200" dirty="0">
                <a:solidFill>
                  <a:srgbClr val="000090"/>
                </a:solidFill>
              </a:rPr>
              <a:t>/FTH </a:t>
            </a:r>
            <a:r>
              <a:rPr lang="en-US" sz="1200" dirty="0" err="1">
                <a:solidFill>
                  <a:srgbClr val="000090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0090"/>
                </a:solidFill>
                <a:sym typeface="Wingdings"/>
              </a:rPr>
              <a:t> EPICS+CS-Studio</a:t>
            </a:r>
          </a:p>
          <a:p>
            <a:pPr lvl="1"/>
            <a:r>
              <a:rPr lang="en-US" sz="1200" dirty="0">
                <a:solidFill>
                  <a:srgbClr val="000090"/>
                </a:solidFill>
                <a:sym typeface="Wingdings"/>
              </a:rPr>
              <a:t>Install new cameras / weather sensors</a:t>
            </a:r>
          </a:p>
          <a:p>
            <a:pPr lvl="1"/>
            <a:r>
              <a:rPr lang="en-US" sz="1200" dirty="0">
                <a:sym typeface="Wingdings"/>
              </a:rPr>
              <a:t>…</a:t>
            </a:r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55040" y="2195386"/>
            <a:ext cx="3825052" cy="15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1000" dirty="0"/>
              <a:t>JLab </a:t>
            </a:r>
            <a:r>
              <a:rPr lang="en-US" sz="1000" dirty="0" err="1"/>
              <a:t>Mya</a:t>
            </a:r>
            <a:r>
              <a:rPr lang="en-US" sz="1000" dirty="0"/>
              <a:t> EPICS </a:t>
            </a:r>
            <a:r>
              <a:rPr lang="en-US" sz="1000" dirty="0" err="1"/>
              <a:t>archiver</a:t>
            </a:r>
            <a:r>
              <a:rPr lang="en-US" sz="1000" dirty="0"/>
              <a:t> and viewer</a:t>
            </a:r>
          </a:p>
          <a:p>
            <a:pPr lvl="1"/>
            <a:r>
              <a:rPr lang="en-US" sz="1000" dirty="0"/>
              <a:t>BEAST alarm system inside CS-Studio</a:t>
            </a:r>
          </a:p>
          <a:p>
            <a:pPr lvl="1"/>
            <a:r>
              <a:rPr lang="en-US" sz="1000" dirty="0"/>
              <a:t>Porting/improving/replacing CLAS6 hardware/software</a:t>
            </a:r>
          </a:p>
          <a:p>
            <a:pPr lvl="1"/>
            <a:r>
              <a:rPr lang="en-US" sz="1000" dirty="0">
                <a:hlinkClick r:id="rId5"/>
              </a:rPr>
              <a:t>https://github.com/jeffersonlab/clas12-epics</a:t>
            </a:r>
            <a:endParaRPr lang="en-US" sz="1000" dirty="0"/>
          </a:p>
        </p:txBody>
      </p:sp>
      <p:pic>
        <p:nvPicPr>
          <p:cNvPr id="11" name="Picture 10" descr="Screen Shot 2016-06-14 at 8.58.5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08"/>
          <a:stretch/>
        </p:blipFill>
        <p:spPr>
          <a:xfrm>
            <a:off x="5646411" y="149719"/>
            <a:ext cx="3284169" cy="3308348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Shot 2016-06-13 at 8.56.3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13" y="2676133"/>
            <a:ext cx="1772320" cy="1726541"/>
          </a:xfrm>
          <a:prstGeom prst="rect">
            <a:avLst/>
          </a:prstGeom>
          <a:effectLst>
            <a:glow rad="101600">
              <a:schemeClr val="bg1">
                <a:lumMod val="50000"/>
                <a:alpha val="75000"/>
              </a:schemeClr>
            </a:glow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500" y="54114"/>
            <a:ext cx="17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</a:rPr>
              <a:t>CLAS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</a:rPr>
              <a:t>12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8F3F0FE-F19C-1B40-B1BB-910AE56C42B2}" type="datetime1">
              <a:rPr lang="en-US" smtClean="0"/>
              <a:pPr/>
              <a:t>6/16/16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E041EDE-50F2-FD49-B156-DFB8E5BC943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CLAS collaboartion meeting, JLab  6/15-18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VTP (VXS Trigger Processor) </a:t>
            </a:r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CalCom Review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CFA65D-86CF-CF4D-9665-1AD989CF6530}" type="slidenum">
              <a:rPr lang="en-US" sz="1400"/>
              <a:pPr/>
              <a:t>14</a:t>
            </a:fld>
            <a:endParaRPr lang="en-US" sz="1400"/>
          </a:p>
        </p:txBody>
      </p:sp>
      <p:pic>
        <p:nvPicPr>
          <p:cNvPr id="20484" name="Picture 4" descr="2016-06-10 10.08.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0013" y="1547812"/>
            <a:ext cx="5334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648200" y="533400"/>
            <a:ext cx="4495800" cy="624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endParaRPr lang="en-US" sz="1600" dirty="0"/>
          </a:p>
          <a:p>
            <a:pPr marL="457200" indent="-457200" eaLnBrk="1" hangingPunct="1">
              <a:buFontTx/>
              <a:buAutoNum type="arabicPeriod"/>
            </a:pPr>
            <a:r>
              <a:rPr lang="en-US" sz="1600" dirty="0"/>
              <a:t>Four 5GBit links from each VXS slot (more bits for ADC integral, better timing resolution, possible use for readout)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1600" dirty="0"/>
              <a:t>40GBit fiber uplinks (faster data transfer, connect several crates in parallel to form the trigger)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1600" b="1" dirty="0"/>
              <a:t>Big FPGA and 4GB memory to accommodate ECAL/PCAL clustering and Drift Chamber road finding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1600" dirty="0"/>
              <a:t>LVDS output to Trigger Supervisor, and custom IO </a:t>
            </a:r>
            <a:r>
              <a:rPr lang="en-US" sz="1600" dirty="0" smtClean="0"/>
              <a:t>card</a:t>
            </a:r>
          </a:p>
          <a:p>
            <a:pPr eaLnBrk="1" hangingPunct="1"/>
            <a:r>
              <a:rPr lang="en-US" sz="1600" b="1" u="sng" dirty="0" smtClean="0"/>
              <a:t>Status</a:t>
            </a:r>
            <a:endParaRPr lang="en-US" sz="1600" b="1" u="sng" dirty="0"/>
          </a:p>
          <a:p>
            <a:pPr>
              <a:defRPr/>
            </a:pPr>
            <a:endParaRPr lang="en-US" sz="1600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/>
              <a:t>First </a:t>
            </a:r>
            <a:r>
              <a:rPr lang="en-US" sz="1600" dirty="0"/>
              <a:t>VPT board was received two month ago, </a:t>
            </a:r>
            <a:r>
              <a:rPr lang="en-US" sz="1600" dirty="0" smtClean="0"/>
              <a:t> </a:t>
            </a:r>
            <a:r>
              <a:rPr lang="en-US" sz="1600" dirty="0"/>
              <a:t>evaluated by Ben </a:t>
            </a:r>
            <a:r>
              <a:rPr lang="en-US" sz="1600" dirty="0" err="1" smtClean="0"/>
              <a:t>Raydo</a:t>
            </a:r>
            <a:r>
              <a:rPr lang="en-US" sz="1600" dirty="0" smtClean="0"/>
              <a:t> </a:t>
            </a:r>
            <a:r>
              <a:rPr lang="en-US" sz="1600" dirty="0"/>
              <a:t>everything works as </a:t>
            </a:r>
            <a:r>
              <a:rPr lang="en-US" sz="1600" dirty="0" smtClean="0"/>
              <a:t>expected. Remaining </a:t>
            </a:r>
            <a:r>
              <a:rPr lang="en-US" sz="1600" dirty="0"/>
              <a:t>24 VTP boards will arrive in few </a:t>
            </a:r>
            <a:r>
              <a:rPr lang="en-US" sz="1600" dirty="0" smtClean="0"/>
              <a:t>days</a:t>
            </a:r>
          </a:p>
          <a:p>
            <a:pPr>
              <a:defRPr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Trigger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algorithms development is in progress, primary goal is to deliver electron trigger (ECAL+PCAL+HTCC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) first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with other detectors following</a:t>
            </a:r>
          </a:p>
          <a:p>
            <a:pPr>
              <a:defRPr/>
            </a:pPr>
            <a:endParaRPr lang="en-US" sz="1600" dirty="0"/>
          </a:p>
          <a:p>
            <a:pPr marL="457200" indent="-457200" eaLnBrk="1" hangingPunct="1">
              <a:buFontTx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987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7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DAQ/Trigger Status</a:t>
            </a:r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Content Placeholder 8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Main priority is trigger boards algorithms/programming: work in progress, finishing first model (ECAL) and starting testing in hardware, following by PCAL, Drift Chamber and ECAL+PCAL+HTCC decision</a:t>
            </a:r>
          </a:p>
          <a:p>
            <a:pPr eaLnBrk="1" hangingPunct="1">
              <a:defRPr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Significant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part of hardware (DAQ on Subway and Space Frame) still in installation stage, depends on other activities in the Hall, completion time cannot be set as that moment; good news is the all electronics is running in test setups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Development of  FT Trigger has started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8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Level Analysis Frame-work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9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2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1" y="711200"/>
            <a:ext cx="40258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  (contains N events with 4 vectors of reconstructed particles, N~1B)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401" y="3806567"/>
            <a:ext cx="472818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ounts in </a:t>
            </a:r>
            <a:r>
              <a:rPr lang="en-US" u="sng" dirty="0" smtClean="0"/>
              <a:t>microscopic</a:t>
            </a:r>
            <a:r>
              <a:rPr lang="en-US" dirty="0" smtClean="0"/>
              <a:t> bins  in </a:t>
            </a:r>
            <a:r>
              <a:rPr lang="en-US" dirty="0" err="1">
                <a:latin typeface="Symbol"/>
              </a:rPr>
              <a:t>l,L,</a:t>
            </a:r>
            <a:r>
              <a:rPr lang="en-US" dirty="0" err="1" smtClean="0"/>
              <a:t>x,y</a:t>
            </a:r>
            <a:r>
              <a:rPr lang="en-US" dirty="0"/>
              <a:t>, [</a:t>
            </a:r>
            <a:r>
              <a:rPr lang="en-US" dirty="0" err="1"/>
              <a:t>z,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]</a:t>
            </a:r>
            <a:r>
              <a:rPr lang="en-US" dirty="0"/>
              <a:t>[t</a:t>
            </a:r>
            <a:r>
              <a:rPr lang="en-US" dirty="0" smtClean="0"/>
              <a:t>],</a:t>
            </a:r>
            <a:r>
              <a:rPr lang="en-US" sz="2400" dirty="0" smtClean="0">
                <a:latin typeface="Symbol"/>
              </a:rPr>
              <a:t>f</a:t>
            </a:r>
            <a:r>
              <a:rPr lang="en-US" dirty="0" smtClean="0"/>
              <a:t>, corrected for detector acceptance and efficiency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87" y="5791200"/>
            <a:ext cx="5461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ultiplicities and azimuthal moments in </a:t>
            </a:r>
            <a:r>
              <a:rPr lang="en-US" u="sng" dirty="0" smtClean="0"/>
              <a:t>macroscopic</a:t>
            </a:r>
            <a:r>
              <a:rPr lang="en-US" dirty="0" smtClean="0"/>
              <a:t> bins in </a:t>
            </a:r>
            <a:r>
              <a:rPr lang="en-US" dirty="0" err="1" smtClean="0"/>
              <a:t>x,y</a:t>
            </a:r>
            <a:r>
              <a:rPr lang="en-US" dirty="0" smtClean="0"/>
              <a:t>, </a:t>
            </a:r>
            <a:r>
              <a:rPr lang="en-US" dirty="0"/>
              <a:t>[</a:t>
            </a:r>
            <a:r>
              <a:rPr lang="en-US" dirty="0" err="1"/>
              <a:t>z,P</a:t>
            </a:r>
            <a:r>
              <a:rPr lang="en-US" baseline="-25000" dirty="0" err="1"/>
              <a:t>T</a:t>
            </a:r>
            <a:r>
              <a:rPr lang="en-US" dirty="0"/>
              <a:t>][t], </a:t>
            </a:r>
            <a:r>
              <a:rPr lang="en-US" dirty="0" smtClean="0"/>
              <a:t>corrected for </a:t>
            </a:r>
            <a:r>
              <a:rPr lang="en-US" dirty="0" err="1" smtClean="0"/>
              <a:t>Radiative</a:t>
            </a:r>
            <a:r>
              <a:rPr lang="en-US" dirty="0" smtClean="0"/>
              <a:t> Corrections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9301" y="736600"/>
            <a:ext cx="44449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MC  (contains M events with 4 vectors of generated and reconstructed particles, M~10-100N)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613400" y="1987034"/>
            <a:ext cx="1943100" cy="393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69000" y="1987034"/>
            <a:ext cx="12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00100" y="2624264"/>
            <a:ext cx="2595086" cy="897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44600" y="2749631"/>
            <a:ext cx="224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x-sections/normalized counts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35200" y="1357531"/>
            <a:ext cx="0" cy="12078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0"/>
          </p:cNvCxnSpPr>
          <p:nvPr/>
        </p:nvCxnSpPr>
        <p:spPr>
          <a:xfrm>
            <a:off x="6593104" y="1659930"/>
            <a:ext cx="0" cy="327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20856" y="3072797"/>
            <a:ext cx="1003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73300" y="3521329"/>
            <a:ext cx="0" cy="267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927099" y="4892960"/>
            <a:ext cx="3022600" cy="6687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409699" y="4874062"/>
            <a:ext cx="224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 </a:t>
            </a:r>
            <a:r>
              <a:rPr lang="en-US" dirty="0" err="1" smtClean="0"/>
              <a:t>radiative</a:t>
            </a:r>
            <a:r>
              <a:rPr lang="en-US" dirty="0" smtClean="0"/>
              <a:t> corrections and fits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438399" y="4545231"/>
            <a:ext cx="0" cy="3648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4"/>
          </p:cNvCxnSpPr>
          <p:nvPr/>
        </p:nvCxnSpPr>
        <p:spPr>
          <a:xfrm>
            <a:off x="2438399" y="5561689"/>
            <a:ext cx="0" cy="323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76400" y="228600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nalysis </a:t>
            </a:r>
            <a:r>
              <a:rPr lang="en-US" sz="2400" b="1" dirty="0" smtClean="0"/>
              <a:t>Framework for 3D PDF Extraction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449010" y="2380734"/>
            <a:ext cx="6350" cy="298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953000" y="5364579"/>
            <a:ext cx="725195" cy="4266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22590" y="2664765"/>
            <a:ext cx="45436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Microscopic bins (counts in </a:t>
            </a:r>
            <a:r>
              <a:rPr lang="en-US" dirty="0" err="1">
                <a:latin typeface="Symbol"/>
              </a:rPr>
              <a:t>l,</a:t>
            </a:r>
            <a:r>
              <a:rPr lang="en-US" dirty="0" err="1" smtClean="0">
                <a:latin typeface="Symbol"/>
              </a:rPr>
              <a:t>L,</a:t>
            </a:r>
            <a:r>
              <a:rPr lang="en-US" dirty="0" err="1" smtClean="0"/>
              <a:t>x,y</a:t>
            </a:r>
            <a:r>
              <a:rPr lang="en-US" dirty="0" smtClean="0"/>
              <a:t>,[</a:t>
            </a:r>
            <a:r>
              <a:rPr lang="en-US" dirty="0" err="1" smtClean="0"/>
              <a:t>z,P</a:t>
            </a:r>
            <a:r>
              <a:rPr lang="en-US" baseline="-25000" dirty="0" err="1" smtClean="0"/>
              <a:t>T</a:t>
            </a:r>
            <a:r>
              <a:rPr lang="en-US" dirty="0" smtClean="0"/>
              <a:t>][t],</a:t>
            </a:r>
            <a:r>
              <a:rPr lang="en-US" dirty="0" smtClean="0">
                <a:latin typeface="Symbol"/>
              </a:rPr>
              <a:t> f</a:t>
            </a:r>
            <a:r>
              <a:rPr lang="en-US" dirty="0"/>
              <a:t>)</a:t>
            </a:r>
            <a:r>
              <a:rPr lang="en-US" dirty="0" smtClean="0"/>
              <a:t> defining detector acceptance, efficiency and material on path of leptons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274900" y="5146719"/>
            <a:ext cx="23541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GPD/TMD extraction</a:t>
            </a:r>
          </a:p>
        </p:txBody>
      </p:sp>
      <p:sp>
        <p:nvSpPr>
          <p:cNvPr id="60" name="Oval 59"/>
          <p:cNvSpPr/>
          <p:nvPr/>
        </p:nvSpPr>
        <p:spPr>
          <a:xfrm>
            <a:off x="6085631" y="5029464"/>
            <a:ext cx="2631652" cy="6687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65972" y="4133878"/>
            <a:ext cx="159333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Fundamentals</a:t>
            </a:r>
          </a:p>
          <a:p>
            <a:r>
              <a:rPr lang="en-US" dirty="0" smtClean="0"/>
              <a:t> SFs, evolution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565972" y="6062024"/>
            <a:ext cx="178798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GPD/TMD library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333838" y="4780209"/>
            <a:ext cx="1" cy="274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333838" y="5702828"/>
            <a:ext cx="0" cy="3648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730031" y="3886200"/>
            <a:ext cx="3276600" cy="263748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787657" y="3789064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GPD/TMD extraction framework</a:t>
            </a:r>
          </a:p>
        </p:txBody>
      </p:sp>
    </p:spTree>
    <p:extLst>
      <p:ext uri="{BB962C8B-B14F-4D97-AF65-F5344CB8AC3E}">
        <p14:creationId xmlns:p14="http://schemas.microsoft.com/office/powerpoint/2010/main" val="81058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286000" y="960112"/>
          <a:ext cx="5791198" cy="54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24"/>
                <a:gridCol w="902429"/>
                <a:gridCol w="902429"/>
                <a:gridCol w="902429"/>
                <a:gridCol w="902429"/>
                <a:gridCol w="902429"/>
                <a:gridCol w="902429"/>
              </a:tblGrid>
              <a:tr h="35130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2016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2017</a:t>
                      </a:r>
                      <a:endParaRPr lang="en-US" sz="16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193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J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J</a:t>
                      </a:r>
                      <a:r>
                        <a:rPr lang="en-US" sz="1400" b="1" baseline="0" dirty="0" smtClean="0">
                          <a:solidFill>
                            <a:srgbClr val="660066"/>
                          </a:solidFill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  A    S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O    N    D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J    F    M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A    M    J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J    A    S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660066"/>
                          </a:solidFill>
                        </a:rPr>
                        <a:t>O    N    D</a:t>
                      </a:r>
                      <a:endParaRPr lang="en-US" sz="1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0072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91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Hall B Project Schedule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591048"/>
            <a:ext cx="2133600" cy="488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Torus Leak Checking</a:t>
            </a:r>
            <a:endParaRPr lang="en-US" sz="1400" b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Torus Pumpdown</a:t>
            </a:r>
            <a:endParaRPr lang="en-US" sz="1400" b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Torus Cooldown</a:t>
            </a:r>
            <a:endParaRPr lang="en-US" sz="1400" b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Torus Magnet Mapping</a:t>
            </a:r>
            <a:endParaRPr lang="en-US" sz="1400" b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Install DC</a:t>
            </a:r>
            <a:endParaRPr lang="en-US" sz="1400" b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Install FT</a:t>
            </a: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Solenoid Install &amp; Test</a:t>
            </a:r>
            <a:endParaRPr lang="en-US" sz="1400" b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Central Detector Install</a:t>
            </a:r>
          </a:p>
          <a:p>
            <a:pPr algn="r">
              <a:spcBef>
                <a:spcPts val="700"/>
              </a:spcBef>
            </a:pPr>
            <a:r>
              <a:rPr lang="en-US" sz="1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Install HTCC</a:t>
            </a: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Cosmic  Testing</a:t>
            </a:r>
          </a:p>
          <a:p>
            <a:pPr algn="r">
              <a:spcBef>
                <a:spcPts val="700"/>
              </a:spcBef>
            </a:pPr>
            <a:r>
              <a:rPr lang="en-US" sz="1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Beamline Commissioning</a:t>
            </a: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KPP Commissioning</a:t>
            </a: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CVT Configure &amp; Install</a:t>
            </a: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RICH Install</a:t>
            </a:r>
          </a:p>
          <a:p>
            <a:pPr algn="r">
              <a:spcBef>
                <a:spcPts val="700"/>
              </a:spcBef>
            </a:pPr>
            <a:r>
              <a:rPr lang="en-US" sz="1400" b="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Engineering Run</a:t>
            </a:r>
          </a:p>
          <a:p>
            <a:pPr algn="r">
              <a:spcBef>
                <a:spcPts val="700"/>
              </a:spcBef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Physics Run Group A</a:t>
            </a:r>
            <a:endParaRPr lang="en-US" sz="1400" b="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282192" y="4084312"/>
            <a:ext cx="128008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414016" y="4370824"/>
            <a:ext cx="3026640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32120" y="4690864"/>
            <a:ext cx="82288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605272" y="4983472"/>
            <a:ext cx="157277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842763" y="5568688"/>
            <a:ext cx="91437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238997" y="5867392"/>
            <a:ext cx="401416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35242" y="6141712"/>
            <a:ext cx="365758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72200" y="5285224"/>
            <a:ext cx="265170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00" y="54114"/>
            <a:ext cx="17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</a:rPr>
              <a:t>CLAS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</a:rPr>
              <a:t>12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115669"/>
            <a:ext cx="1775922" cy="646331"/>
          </a:xfrm>
          <a:prstGeom prst="rect">
            <a:avLst/>
          </a:prstGeom>
          <a:noFill/>
          <a:ln w="3175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apitals"/>
                <a:cs typeface="Capitals"/>
              </a:rPr>
              <a:t>Hall B </a:t>
            </a:r>
            <a:endParaRPr lang="en-US" sz="3600" dirty="0">
              <a:solidFill>
                <a:srgbClr val="008000"/>
              </a:solidFill>
              <a:latin typeface="Capitals"/>
              <a:cs typeface="Capitals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4294967295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FC10E56-A0EC-A848-9452-E0417AB1E870}" type="datetime1">
              <a:rPr lang="en-US" smtClean="0"/>
              <a:pPr/>
              <a:t>6/16/16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E041EDE-50F2-FD49-B156-DFB8E5BC943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CLAS collaboartion meeting, JLab  6/15-18</a:t>
            </a: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286001" y="1673344"/>
            <a:ext cx="210769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86000" y="1950712"/>
            <a:ext cx="284834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602993" y="2258560"/>
            <a:ext cx="292607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71215" y="2560312"/>
            <a:ext cx="310892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151639" y="2871208"/>
            <a:ext cx="429761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038600" y="3169912"/>
            <a:ext cx="118836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288528" y="3453376"/>
            <a:ext cx="914357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29200" y="3779520"/>
            <a:ext cx="274311" cy="228600"/>
          </a:xfrm>
          <a:prstGeom prst="rect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62201" y="1296194"/>
            <a:ext cx="761999" cy="5105400"/>
            <a:chOff x="2362201" y="1296194"/>
            <a:chExt cx="761999" cy="51054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-114300" y="3848100"/>
              <a:ext cx="5105400" cy="158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362201" y="5715000"/>
              <a:ext cx="761999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0" dirty="0" smtClean="0">
                  <a:solidFill>
                    <a:srgbClr val="FF0000"/>
                  </a:solidFill>
                  <a:latin typeface="Chalkboard SE Regular"/>
                  <a:cs typeface="Chalkboard SE Regular"/>
                </a:rPr>
                <a:t>ERR ancillary detectors</a:t>
              </a:r>
              <a:endParaRPr lang="en-US" sz="1000" b="0" dirty="0">
                <a:solidFill>
                  <a:srgbClr val="FF0000"/>
                </a:solidFill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76600" y="1295401"/>
            <a:ext cx="685800" cy="5105400"/>
            <a:chOff x="3276600" y="1295401"/>
            <a:chExt cx="685800" cy="510540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1005840" y="3847307"/>
              <a:ext cx="5105400" cy="1588"/>
            </a:xfrm>
            <a:prstGeom prst="line">
              <a:avLst/>
            </a:prstGeom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276600" y="5715000"/>
              <a:ext cx="685800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0" dirty="0" smtClean="0">
                  <a:solidFill>
                    <a:srgbClr val="000090"/>
                  </a:solidFill>
                  <a:latin typeface="Chalkboard SE Regular"/>
                  <a:cs typeface="Chalkboard SE Regular"/>
                </a:rPr>
                <a:t>Hall B software</a:t>
              </a:r>
            </a:p>
            <a:p>
              <a:r>
                <a:rPr lang="en-US" sz="1000" b="0" dirty="0" smtClean="0">
                  <a:solidFill>
                    <a:srgbClr val="000090"/>
                  </a:solidFill>
                  <a:latin typeface="Chalkboard SE Regular"/>
                  <a:cs typeface="Chalkboard SE Regular"/>
                </a:rPr>
                <a:t>review  </a:t>
              </a:r>
              <a:endParaRPr lang="en-US" sz="1000" b="0" dirty="0">
                <a:solidFill>
                  <a:srgbClr val="000090"/>
                </a:solidFill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33800" y="1294608"/>
            <a:ext cx="685800" cy="5105400"/>
            <a:chOff x="3733800" y="1294608"/>
            <a:chExt cx="685800" cy="5105400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1485105" y="3846514"/>
              <a:ext cx="5105400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733800" y="1676400"/>
              <a:ext cx="685800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halkboard SE Regular"/>
                  <a:cs typeface="Chalkboard SE Regular"/>
                </a:rPr>
                <a:t>NP Div software review</a:t>
              </a:r>
              <a:endParaRPr lang="en-US" sz="1000" dirty="0">
                <a:latin typeface="Chalkboard SE Regular"/>
                <a:cs typeface="Chalkboard SE Regular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67201" y="1295401"/>
            <a:ext cx="761999" cy="5105400"/>
            <a:chOff x="4267201" y="1295401"/>
            <a:chExt cx="761999" cy="5105400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1965960" y="3847307"/>
              <a:ext cx="5105400" cy="1588"/>
            </a:xfrm>
            <a:prstGeom prst="line">
              <a:avLst/>
            </a:prstGeom>
            <a:ln w="1905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267201" y="5738336"/>
              <a:ext cx="761999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b="0" dirty="0" smtClean="0">
                  <a:solidFill>
                    <a:srgbClr val="008000"/>
                  </a:solidFill>
                  <a:latin typeface="Chalkboard SE Regular"/>
                  <a:cs typeface="Chalkboard SE Regular"/>
                </a:rPr>
                <a:t>ERR CLAS12</a:t>
              </a:r>
            </a:p>
            <a:p>
              <a:r>
                <a:rPr lang="en-US" sz="1000" b="0" dirty="0" smtClean="0">
                  <a:solidFill>
                    <a:srgbClr val="008000"/>
                  </a:solidFill>
                  <a:latin typeface="Chalkboard SE Regular"/>
                  <a:cs typeface="Chalkboard SE Regular"/>
                </a:rPr>
                <a:t>Detector</a:t>
              </a:r>
              <a:endParaRPr lang="en-US" sz="1000" b="0" dirty="0">
                <a:solidFill>
                  <a:srgbClr val="008000"/>
                </a:solidFill>
                <a:latin typeface="Chalkboard SE Regular"/>
                <a:cs typeface="Chalkboard SE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18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4400" b="1" dirty="0" smtClean="0">
                <a:solidFill>
                  <a:srgbClr val="000090"/>
                </a:solidFill>
                <a:latin typeface="+mn-lt"/>
              </a:rPr>
              <a:t>Summary</a:t>
            </a:r>
            <a:endParaRPr lang="en-US" sz="4400" b="1" dirty="0">
              <a:solidFill>
                <a:srgbClr val="000090"/>
              </a:solidFill>
              <a:latin typeface="+mn-lt"/>
              <a:cs typeface="Tahoma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All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base detector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construction completed,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CTOF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 undergoing final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commissioning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,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LTCC all six sectors installed , FTOF Panel 2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installed.</a:t>
            </a:r>
            <a:endParaRPr lang="en-US" sz="16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Beam line being finalized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–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shielding procurement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ready</a:t>
            </a:r>
            <a:endParaRPr lang="en-US" sz="16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b="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dirty="0">
                <a:solidFill>
                  <a:srgbClr val="000090"/>
                </a:solidFill>
                <a:cs typeface="Calibri"/>
              </a:rPr>
              <a:t>Torus assembly complete – pump down underway (slow), cool down expected in July, power-up and </a:t>
            </a:r>
            <a:r>
              <a:rPr lang="en-US" sz="1600" b="1" u="sng" dirty="0">
                <a:solidFill>
                  <a:srgbClr val="000090"/>
                </a:solidFill>
                <a:cs typeface="Calibri"/>
              </a:rPr>
              <a:t>mapping planned for August.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dirty="0">
                <a:solidFill>
                  <a:srgbClr val="000090"/>
                </a:solidFill>
                <a:cs typeface="Calibri"/>
              </a:rPr>
              <a:t>Solenoid all 5 coils wound, potted, coil 1&amp;2 and 3&amp;4 shrink fitted; full assembly of all coils in progress.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CND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to be tested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, FT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assembly and commissioning in EEL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, MM -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First barrel layers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&amp; FMT integrated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with 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SVT, Final delivery of MM on track for delivery spring 2017.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RICH</a:t>
            </a:r>
            <a:r>
              <a:rPr lang="en-US" sz="1600" b="0" dirty="0" smtClean="0">
                <a:solidFill>
                  <a:srgbClr val="000090"/>
                </a:solidFill>
                <a:latin typeface="Calibri"/>
                <a:cs typeface="Calibri"/>
              </a:rPr>
              <a:t> detector on track for 2017 completion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VXS Trigger Processor (VTP) first article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received and tested and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the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balance July,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cs typeface="Calibri"/>
              </a:rPr>
              <a:t>DCRBs (Drift Chambers new electronics) are ready for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installation.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Trigger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firmware and simulation studies are in advance stage.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Weekly </a:t>
            </a:r>
            <a:r>
              <a:rPr lang="en-US" sz="1600" dirty="0">
                <a:solidFill>
                  <a:srgbClr val="000090"/>
                </a:solidFill>
                <a:cs typeface="Calibri"/>
              </a:rPr>
              <a:t>o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nline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and trigger team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meetings.</a:t>
            </a:r>
            <a:endParaRPr lang="en-US" sz="1600" dirty="0" smtClean="0">
              <a:solidFill>
                <a:srgbClr val="000090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dirty="0">
              <a:solidFill>
                <a:srgbClr val="000090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dirty="0" smtClean="0">
                <a:solidFill>
                  <a:srgbClr val="000090"/>
                </a:solidFill>
                <a:cs typeface="Calibri"/>
              </a:rPr>
              <a:t>Slow Control on track for completion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end of  summer 2016</a:t>
            </a:r>
            <a:endParaRPr lang="en-US" sz="1600" dirty="0" smtClean="0">
              <a:solidFill>
                <a:srgbClr val="000090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dirty="0">
              <a:solidFill>
                <a:srgbClr val="000090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dirty="0" smtClean="0">
                <a:solidFill>
                  <a:srgbClr val="000090"/>
                </a:solidFill>
                <a:cs typeface="Calibri"/>
              </a:rPr>
              <a:t>Offline </a:t>
            </a:r>
            <a:r>
              <a:rPr lang="en-US" sz="1600" dirty="0">
                <a:solidFill>
                  <a:srgbClr val="000090"/>
                </a:solidFill>
                <a:cs typeface="Calibri"/>
              </a:rPr>
              <a:t>software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Release 6/15/16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.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Calibrations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and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commissioning &amp; online monitoring 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for all the system in advanced </a:t>
            </a:r>
            <a:r>
              <a:rPr lang="en-US" sz="1600" dirty="0" smtClean="0">
                <a:solidFill>
                  <a:srgbClr val="000090"/>
                </a:solidFill>
                <a:cs typeface="Calibri"/>
              </a:rPr>
              <a:t>stage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dirty="0" smtClean="0">
              <a:solidFill>
                <a:srgbClr val="000090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r>
              <a:rPr lang="en-US" sz="1600" b="1" dirty="0" smtClean="0">
                <a:solidFill>
                  <a:srgbClr val="000090"/>
                </a:solidFill>
                <a:cs typeface="Calibri"/>
              </a:rPr>
              <a:t>Work has started on procedures for high level analysis toward physics publication</a:t>
            </a:r>
            <a:endParaRPr lang="en-US" sz="1600" b="1" dirty="0" smtClean="0">
              <a:solidFill>
                <a:srgbClr val="000090"/>
              </a:solidFill>
              <a:cs typeface="Calibri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000090"/>
              </a:solidFill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Wingdings" pitchFamily="-110" charset="2"/>
              <a:buChar char="§"/>
            </a:pPr>
            <a:endParaRPr lang="en-US" sz="1600" b="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4038" name="Rectangle 12"/>
          <p:cNvSpPr>
            <a:spLocks noChangeArrowheads="1"/>
          </p:cNvSpPr>
          <p:nvPr/>
        </p:nvSpPr>
        <p:spPr bwMode="auto">
          <a:xfrm>
            <a:off x="-1603375" y="-5508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1EDE-50F2-FD49-B156-DFB8E5BC943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3AC6-BE71-8A48-84C7-E023C640231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RUN GROUP A - </a:t>
            </a:r>
            <a:r>
              <a:rPr lang="fr-FR" sz="2400" b="1" dirty="0" err="1" smtClean="0"/>
              <a:t>Experiments</a:t>
            </a:r>
            <a:endParaRPr lang="fr-FR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1665" y="838200"/>
            <a:ext cx="5340299" cy="2308324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Duration: </a:t>
            </a: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139 days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20 days commissioning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60 days high luminosity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39 days low luminosity</a:t>
            </a: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	20 days reversed torus polarity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New equipment: </a:t>
            </a:r>
            <a:r>
              <a:rPr lang="en-US" dirty="0" smtClean="0">
                <a:solidFill>
                  <a:schemeClr val="accent2"/>
                </a:solidFill>
              </a:rPr>
              <a:t>	CND, MM, Forward Tagger, (RICH?)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Energy: 	</a:t>
            </a:r>
            <a:r>
              <a:rPr lang="en-US" dirty="0" smtClean="0">
                <a:solidFill>
                  <a:schemeClr val="accent2"/>
                </a:solidFill>
              </a:rPr>
              <a:t>	11 GeV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Target: 	</a:t>
            </a:r>
            <a:r>
              <a:rPr lang="en-US" dirty="0" smtClean="0">
                <a:solidFill>
                  <a:schemeClr val="accent2"/>
                </a:solidFill>
              </a:rPr>
              <a:t>	LH2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38500"/>
              </p:ext>
            </p:extLst>
          </p:nvPr>
        </p:nvGraphicFramePr>
        <p:xfrm>
          <a:off x="842746" y="3276600"/>
          <a:ext cx="7389830" cy="2360772"/>
        </p:xfrm>
        <a:graphic>
          <a:graphicData uri="http://schemas.openxmlformats.org/drawingml/2006/table">
            <a:tbl>
              <a:tblPr/>
              <a:tblGrid>
                <a:gridCol w="1032352"/>
                <a:gridCol w="1266092"/>
                <a:gridCol w="1499832"/>
                <a:gridCol w="3591554"/>
              </a:tblGrid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Experiment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Contact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Topic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Specifics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E12-06-108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Stoler</a:t>
                      </a:r>
                      <a:endParaRPr lang="en-US" sz="1200" b="0" i="0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Deep pi0/eta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E12-06-108A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Carman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N*-&gt;KY studies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E12-06-112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Avakian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Pion SIDIS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E12-06-112A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Mirazita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Lambda SIDIS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E12-06-112B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Pisano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Di-Hadron SIDIS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E12-06-119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Sabatie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DVCS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E12-09-003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Gothe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Nucleon Resonance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E12-11-005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Battaglieri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Meson Spectroscopy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Needs FT + special </a:t>
                      </a:r>
                      <a:r>
                        <a:rPr lang="en-US" sz="1200" b="1" i="0" u="none" strike="noStrike" dirty="0" smtClean="0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trigger </a:t>
                      </a:r>
                      <a:r>
                        <a:rPr lang="en-US" sz="1200" b="1" i="0" u="none" strike="noStrike" dirty="0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+ low-luminosity running time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E12-11-005A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Guo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Very strange baryons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E12-12-001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Nadel-Turonski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TCS &amp; J/Psi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Needs reversed torus polarity running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E12-12-007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Stoler, Weiss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Deep Phi</a:t>
                      </a: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739" marR="9739" marT="9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83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51" y="-17742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 Configurations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32434" r="41455" b="16707"/>
          <a:stretch/>
        </p:blipFill>
        <p:spPr>
          <a:xfrm>
            <a:off x="4897863" y="888275"/>
            <a:ext cx="3357653" cy="177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28380" r="17749" b="25328"/>
          <a:stretch/>
        </p:blipFill>
        <p:spPr>
          <a:xfrm>
            <a:off x="620126" y="895417"/>
            <a:ext cx="3403686" cy="1771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743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“FT OFF”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9329" y="265017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“FT ON”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" y="3316432"/>
            <a:ext cx="4227816" cy="3283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77" y="3316432"/>
            <a:ext cx="4245628" cy="32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1" y="0"/>
            <a:ext cx="8229600" cy="68491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Engineering reality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zarecky\Desktop\FT_mik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7" y="848468"/>
            <a:ext cx="2811569" cy="250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133" y="95259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SST Shell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827438" y="1321922"/>
            <a:ext cx="970540" cy="548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6999" y="1223911"/>
            <a:ext cx="993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Eye</a:t>
            </a:r>
          </a:p>
          <a:p>
            <a:endParaRPr lang="en-US" dirty="0"/>
          </a:p>
          <a:p>
            <a:r>
              <a:rPr lang="en-US" dirty="0" smtClean="0"/>
              <a:t>2 4mm SST cables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12511" y="1153088"/>
            <a:ext cx="924488" cy="442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zarecky\Desktop\FT_mike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1" y="3429000"/>
            <a:ext cx="7355839" cy="29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zarecky\Desktop\FT_mike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14" y="795701"/>
            <a:ext cx="2577762" cy="25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4911047" y="1617903"/>
            <a:ext cx="2116477" cy="92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911047" y="1270068"/>
            <a:ext cx="2352782" cy="12178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11047" y="2962242"/>
            <a:ext cx="823998" cy="1717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3962400"/>
            <a:ext cx="25004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shielding  finalized </a:t>
            </a:r>
          </a:p>
          <a:p>
            <a:r>
              <a:rPr lang="en-US" dirty="0" smtClean="0"/>
              <a:t>ready to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3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1" y="0"/>
            <a:ext cx="8229600" cy="68491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 to shield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309"/>
            <a:ext cx="9144000" cy="2888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0615" y="1724870"/>
            <a:ext cx="542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improves occupancy 10%-50% (FT Off / FT 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6085" y="5247193"/>
            <a:ext cx="672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in progress (FX, </a:t>
            </a:r>
            <a:r>
              <a:rPr lang="en-US" dirty="0" err="1" smtClean="0"/>
              <a:t>Stepan</a:t>
            </a:r>
            <a:r>
              <a:rPr lang="en-US" dirty="0" smtClean="0"/>
              <a:t>, S. Christo)</a:t>
            </a:r>
          </a:p>
          <a:p>
            <a:r>
              <a:rPr lang="en-US" dirty="0" smtClean="0"/>
              <a:t>Also on scattering chamber to be spherical between 5 and 32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4901" y="152400"/>
            <a:ext cx="65411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Vertex Tracker  </a:t>
            </a:r>
            <a:r>
              <a:rPr lang="en-US" sz="3200" b="1" dirty="0" smtClean="0"/>
              <a:t>Configuration for KPP</a:t>
            </a:r>
            <a:endParaRPr lang="en-US" sz="3200" b="1" dirty="0"/>
          </a:p>
        </p:txBody>
      </p:sp>
      <p:pic>
        <p:nvPicPr>
          <p:cNvPr id="10" name="Picture 9" descr="Attachment-1.jpeg"/>
          <p:cNvPicPr>
            <a:picLocks noChangeAspect="1"/>
          </p:cNvPicPr>
          <p:nvPr/>
        </p:nvPicPr>
        <p:blipFill>
          <a:blip r:embed="rId2"/>
          <a:srcRect t="11940"/>
          <a:stretch>
            <a:fillRect/>
          </a:stretch>
        </p:blipFill>
        <p:spPr>
          <a:xfrm>
            <a:off x="152400" y="838200"/>
            <a:ext cx="3733800" cy="24659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1371600"/>
            <a:ext cx="3429000" cy="175432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 Regions of SVT + 1 Region of MM</a:t>
            </a:r>
          </a:p>
          <a:p>
            <a:r>
              <a:rPr lang="en-US" dirty="0" smtClean="0"/>
              <a:t>Plus FMM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3366FF"/>
                </a:solidFill>
              </a:rPr>
              <a:t>Defines the focus of the reconstruction and simulation </a:t>
            </a:r>
            <a:r>
              <a:rPr lang="en-US" b="1" dirty="0" smtClean="0">
                <a:solidFill>
                  <a:srgbClr val="3366FF"/>
                </a:solidFill>
              </a:rPr>
              <a:t>effort.</a:t>
            </a:r>
            <a:endParaRPr lang="en-US" b="1" dirty="0">
              <a:solidFill>
                <a:srgbClr val="3366FF"/>
              </a:solidFill>
            </a:endParaRPr>
          </a:p>
        </p:txBody>
      </p:sp>
      <p:grpSp>
        <p:nvGrpSpPr>
          <p:cNvPr id="6" name="Grouper 2"/>
          <p:cNvGrpSpPr>
            <a:grpSpLocks noChangeAspect="1"/>
          </p:cNvGrpSpPr>
          <p:nvPr/>
        </p:nvGrpSpPr>
        <p:grpSpPr>
          <a:xfrm>
            <a:off x="4495800" y="3429000"/>
            <a:ext cx="4441371" cy="2818764"/>
            <a:chOff x="132708" y="2108081"/>
            <a:chExt cx="5624622" cy="3569730"/>
          </a:xfrm>
        </p:grpSpPr>
        <p:pic>
          <p:nvPicPr>
            <p:cNvPr id="7" name="Picture 2" descr="G:\SEDI\Direction\Projets\Clas12\Photos\mvtsvt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08" y="2108081"/>
              <a:ext cx="5624622" cy="297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17"/>
            <p:cNvSpPr txBox="1"/>
            <p:nvPr/>
          </p:nvSpPr>
          <p:spPr>
            <a:xfrm>
              <a:off x="507998" y="5210083"/>
              <a:ext cx="4449754" cy="4677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6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000090"/>
                  </a:solidFill>
                  <a:latin typeface="+mj-lt"/>
                </a:rPr>
                <a:t>C</a:t>
              </a:r>
              <a:r>
                <a:rPr lang="fr-FR" b="1" dirty="0" err="1" smtClean="0">
                  <a:solidFill>
                    <a:srgbClr val="000090"/>
                  </a:solidFill>
                  <a:latin typeface="+mj-lt"/>
                </a:rPr>
                <a:t>osmic</a:t>
              </a:r>
              <a:r>
                <a:rPr lang="fr-FR" b="1" dirty="0" smtClean="0">
                  <a:solidFill>
                    <a:srgbClr val="000090"/>
                  </a:solidFill>
                  <a:latin typeface="+mj-lt"/>
                </a:rPr>
                <a:t> </a:t>
              </a:r>
              <a:r>
                <a:rPr lang="fr-FR" b="1" dirty="0" smtClean="0">
                  <a:solidFill>
                    <a:srgbClr val="000090"/>
                  </a:solidFill>
                  <a:latin typeface="+mj-lt"/>
                </a:rPr>
                <a:t>ray events in SVT+MVT</a:t>
              </a:r>
              <a:endParaRPr lang="fr-FR" b="1" dirty="0">
                <a:solidFill>
                  <a:srgbClr val="000090"/>
                </a:solidFill>
                <a:latin typeface="+mj-lt"/>
              </a:endParaRPr>
            </a:p>
          </p:txBody>
        </p:sp>
      </p:grpSp>
      <p:grpSp>
        <p:nvGrpSpPr>
          <p:cNvPr id="9" name="Grouper 3"/>
          <p:cNvGrpSpPr/>
          <p:nvPr/>
        </p:nvGrpSpPr>
        <p:grpSpPr>
          <a:xfrm>
            <a:off x="76200" y="3429000"/>
            <a:ext cx="3822303" cy="2579132"/>
            <a:chOff x="5321697" y="2633533"/>
            <a:chExt cx="3822303" cy="2579132"/>
          </a:xfrm>
        </p:grpSpPr>
        <p:pic>
          <p:nvPicPr>
            <p:cNvPr id="12" name="Ima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1697" y="2633533"/>
              <a:ext cx="3822303" cy="2488563"/>
            </a:xfrm>
            <a:prstGeom prst="rect">
              <a:avLst/>
            </a:prstGeom>
          </p:spPr>
        </p:pic>
        <p:sp>
          <p:nvSpPr>
            <p:cNvPr id="13" name="ZoneTexte 15"/>
            <p:cNvSpPr txBox="1"/>
            <p:nvPr/>
          </p:nvSpPr>
          <p:spPr>
            <a:xfrm>
              <a:off x="5982844" y="4843333"/>
              <a:ext cx="2856356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6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0090"/>
                  </a:solidFill>
                  <a:latin typeface="+mj-lt"/>
                </a:rPr>
                <a:t>MVT+SVT integrated at JLab</a:t>
              </a:r>
              <a:endParaRPr lang="fr-FR" b="1" dirty="0">
                <a:solidFill>
                  <a:srgbClr val="00009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71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0812CA-2677-CD4C-B906-E8D6373A4A9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30"/>
          <p:cNvSpPr txBox="1"/>
          <p:nvPr/>
        </p:nvSpPr>
        <p:spPr>
          <a:xfrm>
            <a:off x="0" y="623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MM Project Schedule</a:t>
            </a:r>
            <a:endParaRPr lang="en-US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9504" y="837282"/>
            <a:ext cx="89444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So far</a:t>
            </a:r>
          </a:p>
          <a:p>
            <a:r>
              <a:rPr lang="fr-FR" sz="2000" dirty="0" smtClean="0"/>
              <a:t>MVT-B2 (2-layer BMT and 3-layer FMT) </a:t>
            </a:r>
            <a:r>
              <a:rPr lang="fr-FR" sz="2000" dirty="0" err="1" smtClean="0"/>
              <a:t>tested</a:t>
            </a:r>
            <a:r>
              <a:rPr lang="fr-FR" sz="2000" dirty="0" smtClean="0"/>
              <a:t> </a:t>
            </a:r>
            <a:r>
              <a:rPr lang="fr-FR" sz="2000" dirty="0" err="1" smtClean="0"/>
              <a:t>since</a:t>
            </a:r>
            <a:r>
              <a:rPr lang="fr-FR" sz="2000" dirty="0" smtClean="0"/>
              <a:t> </a:t>
            </a:r>
            <a:r>
              <a:rPr lang="fr-FR" sz="2000" dirty="0" err="1" smtClean="0"/>
              <a:t>Dec</a:t>
            </a:r>
            <a:r>
              <a:rPr lang="fr-FR" sz="2000" dirty="0" smtClean="0"/>
              <a:t>. 2015 at Jefferson Lab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b="1" dirty="0" smtClean="0"/>
              <a:t>Key dates </a:t>
            </a:r>
            <a:r>
              <a:rPr lang="fr-FR" sz="2000" b="1" dirty="0" err="1" smtClean="0"/>
              <a:t>until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completion</a:t>
            </a:r>
            <a:r>
              <a:rPr lang="fr-FR" sz="2000" b="1" dirty="0" smtClean="0"/>
              <a:t> of MVT </a:t>
            </a:r>
            <a:r>
              <a:rPr lang="fr-FR" sz="2000" b="1" dirty="0" err="1" smtClean="0"/>
              <a:t>project</a:t>
            </a:r>
            <a:endParaRPr lang="fr-FR" sz="2000" b="1" dirty="0"/>
          </a:p>
          <a:p>
            <a:pPr marL="342900" indent="-342900">
              <a:buClr>
                <a:schemeClr val="accent2"/>
              </a:buClr>
              <a:buSzPct val="60000"/>
              <a:buFont typeface="LucidaGrande" charset="0"/>
              <a:buChar char="▶"/>
            </a:pPr>
            <a:r>
              <a:rPr lang="fr-FR" sz="2000" dirty="0" err="1" smtClean="0"/>
              <a:t>June</a:t>
            </a:r>
            <a:r>
              <a:rPr lang="fr-FR" sz="2000" dirty="0" smtClean="0"/>
              <a:t> 2016: 	</a:t>
            </a:r>
            <a:r>
              <a:rPr lang="fr-FR" sz="2000" dirty="0" err="1" smtClean="0"/>
              <a:t>Send</a:t>
            </a:r>
            <a:r>
              <a:rPr lang="fr-FR" sz="2000" dirty="0" smtClean="0"/>
              <a:t> </a:t>
            </a:r>
            <a:r>
              <a:rPr lang="fr-FR" sz="2000" dirty="0" err="1" smtClean="0"/>
              <a:t>some</a:t>
            </a:r>
            <a:r>
              <a:rPr lang="fr-FR" sz="2000" dirty="0" smtClean="0"/>
              <a:t> detectors back to Saclay for drift cathode replacement</a:t>
            </a:r>
          </a:p>
          <a:p>
            <a:pPr marL="342900" indent="-342900">
              <a:buClr>
                <a:schemeClr val="accent2"/>
              </a:buClr>
              <a:buSzPct val="60000"/>
              <a:buFont typeface="LucidaGrande" charset="0"/>
              <a:buChar char="▶"/>
            </a:pPr>
            <a:r>
              <a:rPr lang="fr-FR" sz="2000" b="1" dirty="0" err="1" smtClean="0"/>
              <a:t>Fall</a:t>
            </a:r>
            <a:r>
              <a:rPr lang="fr-FR" sz="2000" b="1" dirty="0" smtClean="0"/>
              <a:t> 2016: 	</a:t>
            </a:r>
            <a:r>
              <a:rPr lang="fr-FR" sz="2000" b="1" dirty="0" err="1" smtClean="0"/>
              <a:t>Send</a:t>
            </a:r>
            <a:r>
              <a:rPr lang="fr-FR" sz="2000" b="1" dirty="0" smtClean="0"/>
              <a:t> full MVT-B2 (2-layer BMT+6-layer FMT) to Jefferson Lab</a:t>
            </a:r>
          </a:p>
          <a:p>
            <a:pPr marL="342900" indent="-342900">
              <a:buClr>
                <a:schemeClr val="accent2"/>
              </a:buClr>
              <a:buSzPct val="60000"/>
              <a:buFont typeface="LucidaGrande" charset="0"/>
              <a:buChar char="▶"/>
            </a:pPr>
            <a:r>
              <a:rPr lang="fr-FR" sz="2000" dirty="0" err="1" smtClean="0"/>
              <a:t>Late</a:t>
            </a:r>
            <a:r>
              <a:rPr lang="fr-FR" sz="2000" dirty="0" smtClean="0"/>
              <a:t> 2016+: 	Installation of MVT-B2 in Hall B</a:t>
            </a:r>
          </a:p>
          <a:p>
            <a:pPr marL="342900" indent="-342900">
              <a:buClr>
                <a:schemeClr val="accent2"/>
              </a:buClr>
              <a:buSzPct val="60000"/>
              <a:buFont typeface="LucidaGrande" charset="0"/>
              <a:buChar char="▶"/>
            </a:pPr>
            <a:r>
              <a:rPr lang="fr-FR" sz="2000" dirty="0" err="1" smtClean="0"/>
              <a:t>Feb</a:t>
            </a:r>
            <a:r>
              <a:rPr lang="fr-FR" sz="2000" dirty="0" smtClean="0"/>
              <a:t>. 2017+: 	</a:t>
            </a:r>
            <a:r>
              <a:rPr lang="fr-FR" sz="2000" dirty="0" err="1" smtClean="0"/>
              <a:t>Ready</a:t>
            </a:r>
            <a:r>
              <a:rPr lang="fr-FR" sz="2000" dirty="0" smtClean="0"/>
              <a:t> for KPP </a:t>
            </a:r>
            <a:r>
              <a:rPr lang="fr-FR" sz="2000" dirty="0" err="1" smtClean="0"/>
              <a:t>then</a:t>
            </a:r>
            <a:r>
              <a:rPr lang="fr-FR" sz="2000" dirty="0" smtClean="0"/>
              <a:t> CLAS12 engineering run</a:t>
            </a:r>
          </a:p>
          <a:p>
            <a:pPr marL="342900" indent="-342900">
              <a:buClr>
                <a:schemeClr val="accent2"/>
              </a:buClr>
              <a:buSzPct val="60000"/>
              <a:buFont typeface="LucidaGrande" charset="0"/>
              <a:buChar char="▶"/>
            </a:pPr>
            <a:r>
              <a:rPr lang="fr-FR" sz="2000" dirty="0" err="1" smtClean="0"/>
              <a:t>Spring</a:t>
            </a:r>
            <a:r>
              <a:rPr lang="fr-FR" sz="2000" dirty="0" smtClean="0"/>
              <a:t> 2017: 	</a:t>
            </a:r>
            <a:r>
              <a:rPr lang="fr-FR" sz="2000" dirty="0" err="1" smtClean="0"/>
              <a:t>Send</a:t>
            </a:r>
            <a:r>
              <a:rPr lang="fr-FR" sz="2000" dirty="0" smtClean="0"/>
              <a:t> </a:t>
            </a:r>
            <a:r>
              <a:rPr lang="fr-FR" sz="2000" dirty="0" err="1" smtClean="0"/>
              <a:t>remaining</a:t>
            </a:r>
            <a:r>
              <a:rPr lang="fr-FR" sz="2000" dirty="0" smtClean="0"/>
              <a:t> BMT detectors to Jefferson Lab</a:t>
            </a:r>
          </a:p>
          <a:p>
            <a:pPr marL="342900" indent="-342900">
              <a:buClr>
                <a:schemeClr val="accent2"/>
              </a:buClr>
              <a:buSzPct val="60000"/>
              <a:buFont typeface="LucidaGrande" charset="0"/>
              <a:buChar char="▶"/>
            </a:pPr>
            <a:r>
              <a:rPr lang="fr-FR" sz="2000" b="1" dirty="0" err="1" smtClean="0">
                <a:solidFill>
                  <a:srgbClr val="000000"/>
                </a:solidFill>
              </a:rPr>
              <a:t>Summer</a:t>
            </a:r>
            <a:r>
              <a:rPr lang="fr-FR" sz="2000" b="1" dirty="0" smtClean="0">
                <a:solidFill>
                  <a:srgbClr val="000000"/>
                </a:solidFill>
              </a:rPr>
              <a:t> 2017:  Installation of MVT-B6</a:t>
            </a:r>
          </a:p>
          <a:p>
            <a:pPr marL="342900" indent="-342900">
              <a:buClr>
                <a:schemeClr val="accent2"/>
              </a:buClr>
              <a:buSzPct val="60000"/>
              <a:buFont typeface="LucidaGrande" charset="0"/>
              <a:buChar char="▶"/>
            </a:pPr>
            <a:r>
              <a:rPr lang="fr-FR" sz="2000" b="1" dirty="0" err="1" smtClean="0">
                <a:solidFill>
                  <a:srgbClr val="000000"/>
                </a:solidFill>
              </a:rPr>
              <a:t>Fall</a:t>
            </a:r>
            <a:r>
              <a:rPr lang="fr-FR" sz="2000" b="1" dirty="0" smtClean="0">
                <a:solidFill>
                  <a:srgbClr val="000000"/>
                </a:solidFill>
              </a:rPr>
              <a:t> 2017: 	Run Group A running time (</a:t>
            </a:r>
            <a:r>
              <a:rPr lang="fr-FR" sz="2000" b="1" dirty="0" err="1" smtClean="0">
                <a:solidFill>
                  <a:srgbClr val="000000"/>
                </a:solidFill>
              </a:rPr>
              <a:t>start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with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commissioning</a:t>
            </a:r>
            <a:r>
              <a:rPr lang="fr-FR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fr-FR" sz="2000" b="1" dirty="0">
              <a:solidFill>
                <a:srgbClr val="000000"/>
              </a:solidFill>
            </a:endParaRPr>
          </a:p>
          <a:p>
            <a:r>
              <a:rPr lang="fr-FR" sz="2000" dirty="0" smtClean="0"/>
              <a:t>Critical </a:t>
            </a:r>
            <a:r>
              <a:rPr lang="fr-FR" sz="2000" dirty="0" err="1" smtClean="0"/>
              <a:t>path</a:t>
            </a:r>
            <a:r>
              <a:rPr lang="fr-FR" sz="2000" dirty="0" smtClean="0"/>
              <a:t> </a:t>
            </a:r>
            <a:r>
              <a:rPr lang="fr-FR" sz="2000" dirty="0" err="1" smtClean="0"/>
              <a:t>was</a:t>
            </a:r>
            <a:r>
              <a:rPr lang="fr-FR" sz="2000" dirty="0" smtClean="0"/>
              <a:t> CERN </a:t>
            </a:r>
            <a:r>
              <a:rPr lang="fr-FR" sz="2000" dirty="0" err="1" smtClean="0"/>
              <a:t>delivery</a:t>
            </a:r>
            <a:r>
              <a:rPr lang="fr-FR" sz="2000" dirty="0" smtClean="0"/>
              <a:t> of </a:t>
            </a:r>
            <a:r>
              <a:rPr lang="fr-FR" sz="2000" dirty="0" err="1" smtClean="0"/>
              <a:t>raw</a:t>
            </a:r>
            <a:r>
              <a:rPr lang="fr-FR" sz="2000" dirty="0" smtClean="0"/>
              <a:t> detectors, but due to the </a:t>
            </a:r>
            <a:r>
              <a:rPr lang="fr-FR" sz="2000" dirty="0" err="1" smtClean="0"/>
              <a:t>late</a:t>
            </a:r>
            <a:r>
              <a:rPr lang="fr-FR" sz="2000" dirty="0" smtClean="0"/>
              <a:t> </a:t>
            </a:r>
            <a:r>
              <a:rPr lang="fr-FR" sz="2000" dirty="0" err="1" smtClean="0"/>
              <a:t>arrival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solenoid</a:t>
            </a:r>
            <a:r>
              <a:rPr lang="fr-FR" sz="2000" dirty="0" smtClean="0"/>
              <a:t> and the full time </a:t>
            </a:r>
            <a:r>
              <a:rPr lang="fr-FR" sz="2000" dirty="0" err="1" smtClean="0"/>
              <a:t>presence</a:t>
            </a:r>
            <a:r>
              <a:rPr lang="fr-FR" sz="2000" dirty="0" smtClean="0"/>
              <a:t> of a Saclay </a:t>
            </a:r>
            <a:r>
              <a:rPr lang="fr-FR" sz="2000" dirty="0" err="1" smtClean="0"/>
              <a:t>technician</a:t>
            </a:r>
            <a:r>
              <a:rPr lang="fr-FR" sz="2000" dirty="0" smtClean="0"/>
              <a:t> at CERN,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an issue </a:t>
            </a:r>
            <a:r>
              <a:rPr lang="fr-FR" sz="2000" dirty="0" err="1" smtClean="0"/>
              <a:t>anymore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48032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7deg10.1gevelect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5516"/>
            <a:ext cx="354171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C6C4D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>
                <a:latin typeface="Arial"/>
                <a:cs typeface="Arial"/>
              </a:rPr>
              <a:t>CLAS12 Torus Magnetic Field Mapping</a:t>
            </a:r>
          </a:p>
          <a:p>
            <a:r>
              <a:rPr lang="en-US" altLang="en-US" sz="2800" dirty="0" smtClean="0">
                <a:solidFill>
                  <a:srgbClr val="FF0000"/>
                </a:solidFill>
                <a:latin typeface="Arial"/>
                <a:cs typeface="Arial"/>
              </a:rPr>
              <a:t>Physics Requirement</a:t>
            </a:r>
            <a:endParaRPr lang="en-US" alt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>
                <a:spLocks noChangeArrowheads="1"/>
              </p:cNvSpPr>
              <p:nvPr/>
            </p:nvSpPr>
            <p:spPr bwMode="auto">
              <a:xfrm>
                <a:off x="4428281" y="1898277"/>
                <a:ext cx="4572000" cy="3965894"/>
              </a:xfrm>
              <a:prstGeom prst="rect">
                <a:avLst/>
              </a:prstGeom>
              <a:solidFill>
                <a:srgbClr val="D8D7E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Best </a:t>
                </a:r>
                <a:r>
                  <a:rPr lang="en-US" altLang="en-US" sz="2000" dirty="0" err="1" smtClean="0">
                    <a:latin typeface="Times New Roman" pitchFamily="18" charset="0"/>
                    <a:cs typeface="Times New Roman" pitchFamily="18" charset="0"/>
                  </a:rPr>
                  <a:t>dp</a:t>
                </a:r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/p resolution is from particle trajectories near the beam-line (highest B-field) </a:t>
                </a:r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 low-angle elastic scattering</a:t>
                </a:r>
              </a:p>
              <a:p>
                <a:pPr eaLnBrk="1" hangingPunct="1"/>
                <a:endParaRPr lang="en-US" alt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Here is the trajectory of an elastically scattered electron from 11 </a:t>
                </a:r>
                <a:r>
                  <a:rPr lang="en-US" altLang="en-US" sz="2000" dirty="0" err="1" smtClean="0">
                    <a:latin typeface="Times New Roman" pitchFamily="18" charset="0"/>
                    <a:cs typeface="Times New Roman" pitchFamily="18" charset="0"/>
                  </a:rPr>
                  <a:t>GeV</a:t>
                </a:r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 beam</a:t>
                </a:r>
              </a:p>
              <a:p>
                <a:pPr eaLnBrk="1" hangingPunct="1"/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 (p = 10.1 </a:t>
                </a:r>
                <a:r>
                  <a:rPr lang="en-US" altLang="en-US" sz="2000" dirty="0" err="1" smtClean="0">
                    <a:latin typeface="Times New Roman" pitchFamily="18" charset="0"/>
                    <a:cs typeface="Times New Roman" pitchFamily="18" charset="0"/>
                  </a:rPr>
                  <a:t>GeV</a:t>
                </a:r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/c, </a:t>
                </a:r>
                <a:r>
                  <a:rPr lang="en-US" altLang="en-US" sz="2000" dirty="0" smtClean="0">
                    <a:latin typeface="Symbol" pitchFamily="18" charset="2"/>
                    <a:cs typeface="Times New Roman" pitchFamily="18" charset="0"/>
                  </a:rPr>
                  <a:t>q</a:t>
                </a:r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 = 7</a:t>
                </a:r>
                <a:r>
                  <a:rPr lang="en-US" altLang="en-US" sz="2000" baseline="300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endParaRPr lang="en-US" alt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For this track, </a:t>
                </a:r>
                <a:r>
                  <a:rPr lang="en-US" altLang="en-US" sz="2000" dirty="0" err="1" smtClean="0">
                    <a:latin typeface="Times New Roman" pitchFamily="18" charset="0"/>
                    <a:cs typeface="Times New Roman" pitchFamily="18" charset="0"/>
                  </a:rPr>
                  <a:t>dp</a:t>
                </a:r>
                <a:r>
                  <a:rPr lang="en-US" altLang="en-US" sz="2000" dirty="0" smtClean="0">
                    <a:latin typeface="Times New Roman" pitchFamily="18" charset="0"/>
                    <a:cs typeface="Times New Roman" pitchFamily="18" charset="0"/>
                  </a:rPr>
                  <a:t>/p ~ 0.3%</a:t>
                </a:r>
              </a:p>
              <a:p>
                <a:pPr eaLnBrk="1" hangingPunct="1"/>
                <a:endParaRPr lang="en-US" alt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Wingdings"/>
                  <a:buChar char="à"/>
                </a:pPr>
                <a:r>
                  <a:rPr lang="en-US" altLang="en-US" sz="2400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need to know </a:t>
                </a:r>
                <a14:m>
                  <m:oMath xmlns:m="http://schemas.openxmlformats.org/officeDocument/2006/math" xmlns="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𝑑𝑙</m:t>
                        </m:r>
                      </m:e>
                    </m:nary>
                  </m:oMath>
                </a14:m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 smtClean="0">
                    <a:latin typeface="Times New Roman" pitchFamily="18" charset="0"/>
                    <a:cs typeface="Times New Roman" pitchFamily="18" charset="0"/>
                  </a:rPr>
                  <a:t>to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~ 0.1%</a:t>
                </a:r>
              </a:p>
              <a:p>
                <a:pPr marL="342900" indent="-342900" eaLnBrk="1" hangingPunct="1">
                  <a:buFont typeface="Wingdings"/>
                  <a:buChar char="à"/>
                </a:pPr>
                <a:r>
                  <a:rPr lang="en-US" altLang="en-US" sz="2400" dirty="0" smtClean="0">
                    <a:latin typeface="Times New Roman" pitchFamily="18" charset="0"/>
                    <a:cs typeface="Times New Roman" pitchFamily="18" charset="0"/>
                  </a:rPr>
                  <a:t>position accuracy of ~ 0.1mm</a:t>
                </a:r>
                <a:endParaRPr lang="en-US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281" y="1898277"/>
                <a:ext cx="4572000" cy="3965894"/>
              </a:xfrm>
              <a:prstGeom prst="rect">
                <a:avLst/>
              </a:prstGeom>
              <a:blipFill rotWithShape="1">
                <a:blip r:embed="rId3"/>
                <a:stretch>
                  <a:fillRect l="-1596" t="-613" b="-162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CLAS12 Torus  Magnetic Field Mapping                    Mac Mestayer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EBEEA-B9D0-4849-B3EB-DC69818B5731}" type="slidenum">
              <a:rPr lang="en-US" smtClean="0"/>
              <a:t>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1312" y="4717143"/>
            <a:ext cx="4992688" cy="1610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7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" y="667654"/>
            <a:ext cx="6699739" cy="5545015"/>
          </a:xfrm>
          <a:prstGeom prst="rect">
            <a:avLst/>
          </a:prstGeom>
          <a:solidFill>
            <a:srgbClr val="D8D7E1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June 16,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CLAS12 Torus  Magnetic Field Mapping                    Mac Mestayer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EBEEA-B9D0-4849-B3EB-DC69818B573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194628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</a:t>
            </a:r>
            <a:r>
              <a:rPr lang="en-US" sz="2000" u="sng" dirty="0" smtClean="0"/>
              <a:t>know</a:t>
            </a:r>
          </a:p>
          <a:p>
            <a:r>
              <a:rPr lang="en-US" sz="2000" dirty="0" smtClean="0"/>
              <a:t>radius to ~ 0.1mm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61028" y="3744687"/>
            <a:ext cx="986971" cy="624114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37846" y="266701"/>
            <a:ext cx="7010400" cy="1208314"/>
          </a:xfrm>
          <a:solidFill>
            <a:srgbClr val="C6C4D4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Map Field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Near Coils </a:t>
            </a:r>
            <a:r>
              <a:rPr lang="en-US" sz="2800" dirty="0" smtClean="0">
                <a:latin typeface="Arial"/>
                <a:cs typeface="Arial"/>
                <a:sym typeface="Wingdings" panose="05000000000000000000" pitchFamily="2" charset="2"/>
              </a:rPr>
              <a:t> sensitive to distortions</a:t>
            </a:r>
            <a:endParaRPr lang="en-US" sz="2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06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24202</TotalTime>
  <Words>1651</Words>
  <Application>Microsoft Macintosh PowerPoint</Application>
  <PresentationFormat>On-screen Show (4:3)</PresentationFormat>
  <Paragraphs>309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1_JLabPowerpointMain</vt:lpstr>
      <vt:lpstr>PowerPoint Presentation</vt:lpstr>
      <vt:lpstr>PowerPoint Presentation</vt:lpstr>
      <vt:lpstr>Two Configurations</vt:lpstr>
      <vt:lpstr>Engineering reality</vt:lpstr>
      <vt:lpstr>Target to shield</vt:lpstr>
      <vt:lpstr>PowerPoint Presentation</vt:lpstr>
      <vt:lpstr>PowerPoint Presentation</vt:lpstr>
      <vt:lpstr>PowerPoint Presentation</vt:lpstr>
      <vt:lpstr>Map Field Near Coils  sensitive to distortions</vt:lpstr>
      <vt:lpstr>Three Hall Probes: Cylindrical Probe Holder in Precision Carbon Fiber Tubes</vt:lpstr>
      <vt:lpstr>Fitting the Measurements: Results of a Toy Model Fit</vt:lpstr>
      <vt:lpstr>Torus Mapping Status</vt:lpstr>
      <vt:lpstr>Slow Controls</vt:lpstr>
      <vt:lpstr>VTP (VXS Trigger Processor) </vt:lpstr>
      <vt:lpstr>DAQ/Trigger Status</vt:lpstr>
      <vt:lpstr>High Level Analysis Frame-work</vt:lpstr>
      <vt:lpstr>PowerPoint Presentation</vt:lpstr>
      <vt:lpstr>Hall B Project Schedule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McKeown</dc:creator>
  <cp:lastModifiedBy>Latifa Elouadrhiri</cp:lastModifiedBy>
  <cp:revision>146</cp:revision>
  <dcterms:created xsi:type="dcterms:W3CDTF">2016-02-24T02:39:59Z</dcterms:created>
  <dcterms:modified xsi:type="dcterms:W3CDTF">2016-06-16T17:07:37Z</dcterms:modified>
</cp:coreProperties>
</file>