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12"/>
  </p:notesMasterIdLst>
  <p:handoutMasterIdLst>
    <p:handoutMasterId r:id="rId13"/>
  </p:handoutMasterIdLst>
  <p:sldIdLst>
    <p:sldId id="256" r:id="rId2"/>
    <p:sldId id="599" r:id="rId3"/>
    <p:sldId id="606" r:id="rId4"/>
    <p:sldId id="601" r:id="rId5"/>
    <p:sldId id="605" r:id="rId6"/>
    <p:sldId id="600" r:id="rId7"/>
    <p:sldId id="602" r:id="rId8"/>
    <p:sldId id="604" r:id="rId9"/>
    <p:sldId id="607" r:id="rId10"/>
    <p:sldId id="598" r:id="rId11"/>
  </p:sldIdLst>
  <p:sldSz cx="9144000" cy="6858000" type="letter"/>
  <p:notesSz cx="9309100" cy="702310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3200" b="1"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3200" b="1"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3200" b="1"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3200" b="1"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3200" b="1" kern="1200">
        <a:solidFill>
          <a:schemeClr val="tx1"/>
        </a:solidFill>
        <a:latin typeface="Times New Roman" pitchFamily="18" charset="0"/>
        <a:ea typeface="+mn-ea"/>
        <a:cs typeface="+mn-cs"/>
      </a:defRPr>
    </a:lvl5pPr>
    <a:lvl6pPr marL="2286000" algn="l" defTabSz="914400" rtl="0" eaLnBrk="1" latinLnBrk="0" hangingPunct="1">
      <a:defRPr sz="3200" b="1" kern="1200">
        <a:solidFill>
          <a:schemeClr val="tx1"/>
        </a:solidFill>
        <a:latin typeface="Times New Roman" pitchFamily="18" charset="0"/>
        <a:ea typeface="+mn-ea"/>
        <a:cs typeface="+mn-cs"/>
      </a:defRPr>
    </a:lvl6pPr>
    <a:lvl7pPr marL="2743200" algn="l" defTabSz="914400" rtl="0" eaLnBrk="1" latinLnBrk="0" hangingPunct="1">
      <a:defRPr sz="3200" b="1" kern="1200">
        <a:solidFill>
          <a:schemeClr val="tx1"/>
        </a:solidFill>
        <a:latin typeface="Times New Roman" pitchFamily="18" charset="0"/>
        <a:ea typeface="+mn-ea"/>
        <a:cs typeface="+mn-cs"/>
      </a:defRPr>
    </a:lvl7pPr>
    <a:lvl8pPr marL="3200400" algn="l" defTabSz="914400" rtl="0" eaLnBrk="1" latinLnBrk="0" hangingPunct="1">
      <a:defRPr sz="3200" b="1" kern="1200">
        <a:solidFill>
          <a:schemeClr val="tx1"/>
        </a:solidFill>
        <a:latin typeface="Times New Roman" pitchFamily="18" charset="0"/>
        <a:ea typeface="+mn-ea"/>
        <a:cs typeface="+mn-cs"/>
      </a:defRPr>
    </a:lvl8pPr>
    <a:lvl9pPr marL="3657600" algn="l" defTabSz="914400" rtl="0" eaLnBrk="1" latinLnBrk="0" hangingPunct="1">
      <a:defRPr sz="32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FFFFFF"/>
    <a:srgbClr val="FF9045"/>
    <a:srgbClr val="339933"/>
    <a:srgbClr val="7E19A7"/>
    <a:srgbClr val="333399"/>
    <a:srgbClr val="DCDCF4"/>
    <a:srgbClr val="B3FFD5"/>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77" autoAdjust="0"/>
    <p:restoredTop sz="98392" autoAdjust="0"/>
  </p:normalViewPr>
  <p:slideViewPr>
    <p:cSldViewPr snapToGrid="0">
      <p:cViewPr>
        <p:scale>
          <a:sx n="110" d="100"/>
          <a:sy n="110" d="100"/>
        </p:scale>
        <p:origin x="-1644" y="-198"/>
      </p:cViewPr>
      <p:guideLst>
        <p:guide orient="horz" pos="2160"/>
        <p:guide pos="2880"/>
      </p:guideLst>
    </p:cSldViewPr>
  </p:slideViewPr>
  <p:outlineViewPr>
    <p:cViewPr>
      <p:scale>
        <a:sx n="33" d="100"/>
        <a:sy n="33" d="100"/>
      </p:scale>
      <p:origin x="0" y="5028"/>
    </p:cViewPr>
  </p:outlineViewPr>
  <p:notesTextViewPr>
    <p:cViewPr>
      <p:scale>
        <a:sx n="100" d="100"/>
        <a:sy n="100" d="100"/>
      </p:scale>
      <p:origin x="0" y="0"/>
    </p:cViewPr>
  </p:notesTextViewPr>
  <p:sorterViewPr>
    <p:cViewPr>
      <p:scale>
        <a:sx n="174" d="100"/>
        <a:sy n="17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8841500" y="6695057"/>
            <a:ext cx="408843" cy="276508"/>
          </a:xfrm>
          <a:prstGeom prst="rect">
            <a:avLst/>
          </a:prstGeom>
          <a:noFill/>
          <a:ln w="12699">
            <a:noFill/>
            <a:miter lim="800000"/>
            <a:headEnd/>
            <a:tailEnd/>
          </a:ln>
          <a:effectLst/>
        </p:spPr>
        <p:txBody>
          <a:bodyPr wrap="none" lIns="124625" tIns="60673" rIns="124625" bIns="60673" anchor="ctr">
            <a:spAutoFit/>
          </a:bodyPr>
          <a:lstStyle/>
          <a:p>
            <a:pPr algn="r" defTabSz="1254501"/>
            <a:fld id="{B1B4A64D-72D6-4FED-AF6B-CF0FB1D22879}" type="slidenum">
              <a:rPr lang="en-US" altLang="en-US" sz="1000" b="0">
                <a:latin typeface="Arial" charset="0"/>
              </a:rPr>
              <a:pPr algn="r" defTabSz="1254501"/>
              <a:t>‹#›</a:t>
            </a:fld>
            <a:endParaRPr lang="en-US" altLang="en-US" sz="1000" b="0" dirty="0">
              <a:latin typeface="Arial" charset="0"/>
            </a:endParaRPr>
          </a:p>
        </p:txBody>
      </p:sp>
    </p:spTree>
    <p:extLst>
      <p:ext uri="{BB962C8B-B14F-4D97-AF65-F5344CB8AC3E}">
        <p14:creationId xmlns:p14="http://schemas.microsoft.com/office/powerpoint/2010/main" val="3947734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1241851" y="3335258"/>
            <a:ext cx="6825403" cy="3158966"/>
          </a:xfrm>
          <a:prstGeom prst="rect">
            <a:avLst/>
          </a:prstGeom>
          <a:noFill/>
          <a:ln w="12699">
            <a:noFill/>
            <a:miter lim="800000"/>
            <a:headEnd/>
            <a:tailEnd/>
          </a:ln>
          <a:effectLst/>
        </p:spPr>
        <p:txBody>
          <a:bodyPr vert="horz" wrap="square" lIns="124625" tIns="60673" rIns="124625" bIns="60673" numCol="1" anchor="t" anchorCtr="0" compatLnSpc="1">
            <a:prstTxWarp prst="textNoShape">
              <a:avLst/>
            </a:prstTxWarp>
          </a:bodyPr>
          <a:lstStyle/>
          <a:p>
            <a:pPr lvl="0"/>
            <a:r>
              <a:rPr lang="en-US" altLang="en-US" smtClean="0"/>
              <a:t>Click to edit Master notes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1" name="Rectangle 3"/>
          <p:cNvSpPr>
            <a:spLocks noGrp="1" noRot="1" noChangeAspect="1" noChangeArrowheads="1" noTextEdit="1"/>
          </p:cNvSpPr>
          <p:nvPr>
            <p:ph type="sldImg" idx="2"/>
          </p:nvPr>
        </p:nvSpPr>
        <p:spPr bwMode="auto">
          <a:xfrm>
            <a:off x="2905125" y="531813"/>
            <a:ext cx="3498850" cy="2625725"/>
          </a:xfrm>
          <a:prstGeom prst="rect">
            <a:avLst/>
          </a:prstGeom>
          <a:noFill/>
          <a:ln w="12699">
            <a:solidFill>
              <a:schemeClr val="tx1"/>
            </a:solidFill>
            <a:miter lim="800000"/>
            <a:headEnd/>
            <a:tailEnd/>
          </a:ln>
          <a:effectLst/>
        </p:spPr>
      </p:sp>
      <p:sp>
        <p:nvSpPr>
          <p:cNvPr id="2052" name="Rectangle 4"/>
          <p:cNvSpPr>
            <a:spLocks noChangeArrowheads="1"/>
          </p:cNvSpPr>
          <p:nvPr/>
        </p:nvSpPr>
        <p:spPr bwMode="auto">
          <a:xfrm>
            <a:off x="8669922" y="6612759"/>
            <a:ext cx="580422" cy="445862"/>
          </a:xfrm>
          <a:prstGeom prst="rect">
            <a:avLst/>
          </a:prstGeom>
          <a:noFill/>
          <a:ln w="12699">
            <a:noFill/>
            <a:miter lim="800000"/>
            <a:headEnd/>
            <a:tailEnd/>
          </a:ln>
          <a:effectLst/>
        </p:spPr>
        <p:txBody>
          <a:bodyPr wrap="none" lIns="124625" tIns="60673" rIns="124625" bIns="60673" anchor="ctr">
            <a:spAutoFit/>
          </a:bodyPr>
          <a:lstStyle/>
          <a:p>
            <a:pPr algn="r" defTabSz="1254501"/>
            <a:fld id="{C3F4BFE2-6E5B-4DDE-B3A0-78614FC49EC6}" type="slidenum">
              <a:rPr lang="en-US" altLang="en-US" sz="2100" b="0">
                <a:latin typeface="Arial" charset="0"/>
              </a:rPr>
              <a:pPr algn="r" defTabSz="1254501"/>
              <a:t>‹#›</a:t>
            </a:fld>
            <a:endParaRPr lang="en-US" altLang="en-US" sz="2100" b="0" dirty="0">
              <a:latin typeface="Arial" charset="0"/>
            </a:endParaRPr>
          </a:p>
        </p:txBody>
      </p:sp>
    </p:spTree>
    <p:extLst>
      <p:ext uri="{BB962C8B-B14F-4D97-AF65-F5344CB8AC3E}">
        <p14:creationId xmlns:p14="http://schemas.microsoft.com/office/powerpoint/2010/main" val="292333911"/>
      </p:ext>
    </p:extLst>
  </p:cSld>
  <p:clrMap bg1="lt1" tx1="dk1" bg2="lt2" tx2="dk2" accent1="accent1" accent2="accent2" accent3="accent3" accent4="accent4" accent5="accent5" accent6="accent6" hlink="hlink" folHlink="folHlink"/>
  <p:notesStyle>
    <a:lvl1pPr algn="l" defTabSz="1216025" rtl="0" eaLnBrk="0" fontAlgn="base" hangingPunct="0">
      <a:spcBef>
        <a:spcPct val="30000"/>
      </a:spcBef>
      <a:spcAft>
        <a:spcPct val="0"/>
      </a:spcAft>
      <a:defRPr sz="1600" kern="1200">
        <a:solidFill>
          <a:schemeClr val="tx1"/>
        </a:solidFill>
        <a:latin typeface="Arial" charset="0"/>
        <a:ea typeface="+mn-ea"/>
        <a:cs typeface="+mn-cs"/>
      </a:defRPr>
    </a:lvl1pPr>
    <a:lvl2pPr marL="608013" algn="l" defTabSz="1216025" rtl="0" eaLnBrk="0" fontAlgn="base" hangingPunct="0">
      <a:spcBef>
        <a:spcPct val="30000"/>
      </a:spcBef>
      <a:spcAft>
        <a:spcPct val="0"/>
      </a:spcAft>
      <a:defRPr sz="1600" kern="1200">
        <a:solidFill>
          <a:schemeClr val="tx1"/>
        </a:solidFill>
        <a:latin typeface="Arial" charset="0"/>
        <a:ea typeface="+mn-ea"/>
        <a:cs typeface="+mn-cs"/>
      </a:defRPr>
    </a:lvl2pPr>
    <a:lvl3pPr marL="1216025" algn="l" defTabSz="1216025" rtl="0" eaLnBrk="0" fontAlgn="base" hangingPunct="0">
      <a:spcBef>
        <a:spcPct val="30000"/>
      </a:spcBef>
      <a:spcAft>
        <a:spcPct val="0"/>
      </a:spcAft>
      <a:defRPr sz="1600" kern="1200">
        <a:solidFill>
          <a:schemeClr val="tx1"/>
        </a:solidFill>
        <a:latin typeface="Arial" charset="0"/>
        <a:ea typeface="+mn-ea"/>
        <a:cs typeface="+mn-cs"/>
      </a:defRPr>
    </a:lvl3pPr>
    <a:lvl4pPr marL="1824038" algn="l" defTabSz="1216025" rtl="0" eaLnBrk="0" fontAlgn="base" hangingPunct="0">
      <a:spcBef>
        <a:spcPct val="30000"/>
      </a:spcBef>
      <a:spcAft>
        <a:spcPct val="0"/>
      </a:spcAft>
      <a:defRPr sz="1600" kern="1200">
        <a:solidFill>
          <a:schemeClr val="tx1"/>
        </a:solidFill>
        <a:latin typeface="Arial" charset="0"/>
        <a:ea typeface="+mn-ea"/>
        <a:cs typeface="+mn-cs"/>
      </a:defRPr>
    </a:lvl4pPr>
    <a:lvl5pPr marL="2432050" algn="l" defTabSz="1216025" rtl="0" eaLnBrk="0" fontAlgn="base" hangingPunct="0">
      <a:spcBef>
        <a:spcPct val="3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Rot="1" noChangeAspect="1" noChangeArrowheads="1" noTextEdit="1"/>
          </p:cNvSpPr>
          <p:nvPr>
            <p:ph type="sldImg"/>
          </p:nvPr>
        </p:nvSpPr>
        <p:spPr>
          <a:ln/>
        </p:spPr>
      </p:sp>
      <p:sp>
        <p:nvSpPr>
          <p:cNvPr id="420867"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97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838200"/>
            <a:ext cx="4267200" cy="5287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8200"/>
            <a:ext cx="4267200" cy="5287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5624"/>
            <a:ext cx="9144000" cy="623457"/>
          </a:xfrm>
        </p:spPr>
        <p:txBody>
          <a:bodyPr/>
          <a:lstStyle>
            <a:lvl1pPr>
              <a:lnSpc>
                <a:spcPct val="90000"/>
              </a:lnSpc>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4pPr>
              <a:defRPr>
                <a:solidFill>
                  <a:schemeClr val="tx1"/>
                </a:solidFill>
              </a:defRPr>
            </a:lvl4pPr>
            <a:lvl5pPr>
              <a:defRPr/>
            </a:lvl5pPr>
            <a:lvl6pPr marL="1373188" indent="-228600">
              <a:spcBef>
                <a:spcPts val="600"/>
              </a:spcBef>
              <a:defRPr sz="1800">
                <a:solidFill>
                  <a:schemeClr val="tx1"/>
                </a:solidFill>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838200"/>
            <a:ext cx="4267200" cy="5287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8200"/>
            <a:ext cx="4267200" cy="5287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792578" name="Rectangle 2"/>
          <p:cNvSpPr>
            <a:spLocks noGrp="1" noChangeArrowheads="1"/>
          </p:cNvSpPr>
          <p:nvPr>
            <p:ph type="title"/>
          </p:nvPr>
        </p:nvSpPr>
        <p:spPr bwMode="auto">
          <a:xfrm>
            <a:off x="0" y="0"/>
            <a:ext cx="9144000" cy="639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92579" name="Rectangle 3"/>
          <p:cNvSpPr>
            <a:spLocks noGrp="1" noChangeArrowheads="1"/>
          </p:cNvSpPr>
          <p:nvPr>
            <p:ph type="body" idx="1"/>
          </p:nvPr>
        </p:nvSpPr>
        <p:spPr bwMode="auto">
          <a:xfrm>
            <a:off x="228600" y="838200"/>
            <a:ext cx="8686800" cy="5287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smtClean="0"/>
          </a:p>
        </p:txBody>
      </p:sp>
      <p:pic>
        <p:nvPicPr>
          <p:cNvPr id="12" name="Picture 1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6437376"/>
            <a:ext cx="9144000" cy="420624"/>
          </a:xfrm>
          <a:prstGeom prst="rect">
            <a:avLst/>
          </a:prstGeom>
        </p:spPr>
      </p:pic>
      <p:sp>
        <p:nvSpPr>
          <p:cNvPr id="13" name="Slide Number Placeholder 4"/>
          <p:cNvSpPr txBox="1">
            <a:spLocks/>
          </p:cNvSpPr>
          <p:nvPr/>
        </p:nvSpPr>
        <p:spPr>
          <a:xfrm>
            <a:off x="3505200" y="6631037"/>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b="0" dirty="0" smtClean="0">
                <a:solidFill>
                  <a:prstClr val="white"/>
                </a:solidFill>
              </a:rPr>
              <a:t> page </a:t>
            </a:r>
            <a:fld id="{B58F48A6-A3E1-4848-9AC3-B43F560BE4FE}" type="slidenum">
              <a:rPr lang="en-US" sz="1050" b="0" smtClean="0">
                <a:solidFill>
                  <a:prstClr val="white"/>
                </a:solidFill>
              </a:rPr>
              <a:pPr/>
              <a:t>‹#›</a:t>
            </a:fld>
            <a:endParaRPr lang="en-US" sz="1050" b="0" dirty="0">
              <a:solidFill>
                <a:prstClr val="white"/>
              </a:solidFill>
            </a:endParaRPr>
          </a:p>
        </p:txBody>
      </p:sp>
      <p:sp>
        <p:nvSpPr>
          <p:cNvPr id="6" name="TextBox 5"/>
          <p:cNvSpPr txBox="1"/>
          <p:nvPr/>
        </p:nvSpPr>
        <p:spPr>
          <a:xfrm>
            <a:off x="3833594" y="6426634"/>
            <a:ext cx="1409700" cy="246221"/>
          </a:xfrm>
          <a:prstGeom prst="rect">
            <a:avLst/>
          </a:prstGeom>
          <a:noFill/>
        </p:spPr>
        <p:txBody>
          <a:bodyPr wrap="square" rtlCol="0">
            <a:spAutoFit/>
          </a:bodyPr>
          <a:lstStyle/>
          <a:p>
            <a:pPr defTabSz="457200"/>
            <a:r>
              <a:rPr lang="en-US" sz="1000" b="0" baseline="0" dirty="0" smtClean="0">
                <a:solidFill>
                  <a:prstClr val="white"/>
                </a:solidFill>
                <a:latin typeface="Arial" panose="020B0604020202020204" pitchFamily="34" charset="0"/>
                <a:cs typeface="Arial" panose="020B0604020202020204" pitchFamily="34" charset="0"/>
              </a:rPr>
              <a:t>March 2016</a:t>
            </a:r>
            <a:endParaRPr lang="en-US" sz="1000" b="0" dirty="0">
              <a:solidFill>
                <a:prstClr val="white"/>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ransition/>
  <p:txStyles>
    <p:titleStyle>
      <a:lvl1pPr algn="ctr" rtl="0" fontAlgn="base">
        <a:spcBef>
          <a:spcPct val="0"/>
        </a:spcBef>
        <a:spcAft>
          <a:spcPct val="0"/>
        </a:spcAft>
        <a:defRPr sz="3200" b="1">
          <a:solidFill>
            <a:srgbClr val="333399"/>
          </a:solidFill>
          <a:latin typeface="+mj-lt"/>
          <a:ea typeface="+mj-ea"/>
          <a:cs typeface="+mj-cs"/>
        </a:defRPr>
      </a:lvl1pPr>
      <a:lvl2pPr algn="ctr" rtl="0" fontAlgn="base">
        <a:spcBef>
          <a:spcPct val="0"/>
        </a:spcBef>
        <a:spcAft>
          <a:spcPct val="0"/>
        </a:spcAft>
        <a:defRPr sz="3200" b="1">
          <a:solidFill>
            <a:srgbClr val="333399"/>
          </a:solidFill>
          <a:latin typeface="Arial" charset="0"/>
        </a:defRPr>
      </a:lvl2pPr>
      <a:lvl3pPr algn="ctr" rtl="0" fontAlgn="base">
        <a:spcBef>
          <a:spcPct val="0"/>
        </a:spcBef>
        <a:spcAft>
          <a:spcPct val="0"/>
        </a:spcAft>
        <a:defRPr sz="3200" b="1">
          <a:solidFill>
            <a:srgbClr val="333399"/>
          </a:solidFill>
          <a:latin typeface="Arial" charset="0"/>
        </a:defRPr>
      </a:lvl3pPr>
      <a:lvl4pPr algn="ctr" rtl="0" fontAlgn="base">
        <a:spcBef>
          <a:spcPct val="0"/>
        </a:spcBef>
        <a:spcAft>
          <a:spcPct val="0"/>
        </a:spcAft>
        <a:defRPr sz="3200" b="1">
          <a:solidFill>
            <a:srgbClr val="333399"/>
          </a:solidFill>
          <a:latin typeface="Arial" charset="0"/>
        </a:defRPr>
      </a:lvl4pPr>
      <a:lvl5pPr algn="ctr" rtl="0" fontAlgn="base">
        <a:spcBef>
          <a:spcPct val="0"/>
        </a:spcBef>
        <a:spcAft>
          <a:spcPct val="0"/>
        </a:spcAft>
        <a:defRPr sz="3200" b="1">
          <a:solidFill>
            <a:srgbClr val="333399"/>
          </a:solidFill>
          <a:latin typeface="Arial" charset="0"/>
        </a:defRPr>
      </a:lvl5pPr>
      <a:lvl6pPr marL="457200" algn="ctr" rtl="0" fontAlgn="base">
        <a:spcBef>
          <a:spcPct val="0"/>
        </a:spcBef>
        <a:spcAft>
          <a:spcPct val="0"/>
        </a:spcAft>
        <a:defRPr sz="3200" b="1">
          <a:solidFill>
            <a:srgbClr val="333399"/>
          </a:solidFill>
          <a:latin typeface="Arial" charset="0"/>
        </a:defRPr>
      </a:lvl6pPr>
      <a:lvl7pPr marL="914400" algn="ctr" rtl="0" fontAlgn="base">
        <a:spcBef>
          <a:spcPct val="0"/>
        </a:spcBef>
        <a:spcAft>
          <a:spcPct val="0"/>
        </a:spcAft>
        <a:defRPr sz="3200" b="1">
          <a:solidFill>
            <a:srgbClr val="333399"/>
          </a:solidFill>
          <a:latin typeface="Arial" charset="0"/>
        </a:defRPr>
      </a:lvl7pPr>
      <a:lvl8pPr marL="1371600" algn="ctr" rtl="0" fontAlgn="base">
        <a:spcBef>
          <a:spcPct val="0"/>
        </a:spcBef>
        <a:spcAft>
          <a:spcPct val="0"/>
        </a:spcAft>
        <a:defRPr sz="3200" b="1">
          <a:solidFill>
            <a:srgbClr val="333399"/>
          </a:solidFill>
          <a:latin typeface="Arial" charset="0"/>
        </a:defRPr>
      </a:lvl8pPr>
      <a:lvl9pPr marL="1828800" algn="ctr" rtl="0" fontAlgn="base">
        <a:spcBef>
          <a:spcPct val="0"/>
        </a:spcBef>
        <a:spcAft>
          <a:spcPct val="0"/>
        </a:spcAft>
        <a:defRPr sz="3200" b="1">
          <a:solidFill>
            <a:srgbClr val="333399"/>
          </a:solidFill>
          <a:latin typeface="Arial" charset="0"/>
        </a:defRPr>
      </a:lvl9pPr>
    </p:titleStyle>
    <p:bodyStyle>
      <a:lvl1pPr algn="l" rtl="0" fontAlgn="base">
        <a:spcBef>
          <a:spcPct val="20000"/>
        </a:spcBef>
        <a:spcAft>
          <a:spcPct val="0"/>
        </a:spcAft>
        <a:defRPr sz="2400" b="1">
          <a:solidFill>
            <a:schemeClr val="tx1"/>
          </a:solidFill>
          <a:latin typeface="+mn-lt"/>
          <a:ea typeface="+mn-ea"/>
          <a:cs typeface="+mn-cs"/>
        </a:defRPr>
      </a:lvl1pPr>
      <a:lvl2pPr marL="457200" indent="-233363" algn="l" rtl="0" fontAlgn="base">
        <a:lnSpc>
          <a:spcPct val="90000"/>
        </a:lnSpc>
        <a:spcBef>
          <a:spcPts val="600"/>
        </a:spcBef>
        <a:spcAft>
          <a:spcPct val="0"/>
        </a:spcAft>
        <a:buFont typeface="Arial" charset="0"/>
        <a:buChar char="•"/>
        <a:defRPr sz="2400" b="1">
          <a:solidFill>
            <a:schemeClr val="tx1"/>
          </a:solidFill>
          <a:latin typeface="+mn-lt"/>
        </a:defRPr>
      </a:lvl2pPr>
      <a:lvl3pPr marL="690563" indent="-228600" algn="l" rtl="0" fontAlgn="base">
        <a:lnSpc>
          <a:spcPct val="90000"/>
        </a:lnSpc>
        <a:spcBef>
          <a:spcPts val="600"/>
        </a:spcBef>
        <a:spcAft>
          <a:spcPct val="0"/>
        </a:spcAft>
        <a:buFont typeface="Arial" charset="0"/>
        <a:buChar char="–"/>
        <a:defRPr sz="2000" b="1">
          <a:solidFill>
            <a:schemeClr val="tx1"/>
          </a:solidFill>
          <a:latin typeface="+mn-lt"/>
        </a:defRPr>
      </a:lvl3pPr>
      <a:lvl4pPr marL="915988" indent="-228600" algn="l" rtl="0" fontAlgn="base">
        <a:lnSpc>
          <a:spcPct val="90000"/>
        </a:lnSpc>
        <a:spcBef>
          <a:spcPts val="600"/>
        </a:spcBef>
        <a:spcAft>
          <a:spcPct val="0"/>
        </a:spcAft>
        <a:buFont typeface="Arial" charset="0"/>
        <a:buChar char="•"/>
        <a:defRPr sz="2000" b="1">
          <a:solidFill>
            <a:schemeClr val="tx1"/>
          </a:solidFill>
          <a:latin typeface="+mn-lt"/>
        </a:defRPr>
      </a:lvl4pPr>
      <a:lvl5pPr marL="1144588" indent="-228600" algn="l" rtl="0" fontAlgn="base">
        <a:lnSpc>
          <a:spcPct val="90000"/>
        </a:lnSpc>
        <a:spcBef>
          <a:spcPts val="600"/>
        </a:spcBef>
        <a:spcAft>
          <a:spcPct val="0"/>
        </a:spcAft>
        <a:buFont typeface="Arial" charset="0"/>
        <a:buChar char="–"/>
        <a:tabLst/>
        <a:defRPr sz="2000" b="1">
          <a:solidFill>
            <a:schemeClr val="tx1"/>
          </a:solidFill>
          <a:latin typeface="+mn-lt"/>
        </a:defRPr>
      </a:lvl5pPr>
      <a:lvl6pPr marL="1944688" indent="-228600" algn="l" rtl="0" fontAlgn="base">
        <a:spcBef>
          <a:spcPct val="20000"/>
        </a:spcBef>
        <a:spcAft>
          <a:spcPct val="0"/>
        </a:spcAft>
        <a:buFont typeface="Arial" charset="0"/>
        <a:buChar char="–"/>
        <a:defRPr sz="2000" b="1">
          <a:solidFill>
            <a:schemeClr val="hlink"/>
          </a:solidFill>
          <a:latin typeface="+mn-lt"/>
        </a:defRPr>
      </a:lvl6pPr>
      <a:lvl7pPr marL="2401888" indent="-228600" algn="l" rtl="0" fontAlgn="base">
        <a:spcBef>
          <a:spcPct val="20000"/>
        </a:spcBef>
        <a:spcAft>
          <a:spcPct val="0"/>
        </a:spcAft>
        <a:buFont typeface="Arial" charset="0"/>
        <a:buChar char="–"/>
        <a:defRPr sz="2000" b="1">
          <a:solidFill>
            <a:schemeClr val="hlink"/>
          </a:solidFill>
          <a:latin typeface="+mn-lt"/>
        </a:defRPr>
      </a:lvl7pPr>
      <a:lvl8pPr marL="2859088" indent="-228600" algn="l" rtl="0" fontAlgn="base">
        <a:spcBef>
          <a:spcPct val="20000"/>
        </a:spcBef>
        <a:spcAft>
          <a:spcPct val="0"/>
        </a:spcAft>
        <a:buFont typeface="Arial" charset="0"/>
        <a:buChar char="–"/>
        <a:defRPr sz="2000" b="1">
          <a:solidFill>
            <a:schemeClr val="hlink"/>
          </a:solidFill>
          <a:latin typeface="+mn-lt"/>
        </a:defRPr>
      </a:lvl8pPr>
      <a:lvl9pPr marL="3316288" indent="-228600" algn="l" rtl="0" fontAlgn="base">
        <a:spcBef>
          <a:spcPct val="20000"/>
        </a:spcBef>
        <a:spcAft>
          <a:spcPct val="0"/>
        </a:spcAft>
        <a:buFont typeface="Arial" charset="0"/>
        <a:buChar char="–"/>
        <a:defRPr sz="2000" b="1">
          <a:solidFill>
            <a:schemeClr va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908" name="Text Box 12"/>
          <p:cNvSpPr txBox="1">
            <a:spLocks noChangeArrowheads="1"/>
          </p:cNvSpPr>
          <p:nvPr/>
        </p:nvSpPr>
        <p:spPr bwMode="auto">
          <a:xfrm>
            <a:off x="488950" y="3505200"/>
            <a:ext cx="8118475" cy="584775"/>
          </a:xfrm>
          <a:prstGeom prst="rect">
            <a:avLst/>
          </a:prstGeom>
          <a:solidFill>
            <a:schemeClr val="bg1"/>
          </a:solidFill>
          <a:ln w="12700">
            <a:noFill/>
            <a:miter lim="800000"/>
            <a:headEnd/>
            <a:tailEnd/>
          </a:ln>
          <a:effectLst/>
        </p:spPr>
        <p:txBody>
          <a:bodyPr>
            <a:spAutoFit/>
          </a:bodyPr>
          <a:lstStyle/>
          <a:p>
            <a:r>
              <a:rPr lang="en-US" altLang="en-US" dirty="0">
                <a:solidFill>
                  <a:srgbClr val="CC3399"/>
                </a:solidFill>
                <a:effectLst>
                  <a:outerShdw blurRad="38100" dist="38100" dir="2700000" algn="tl">
                    <a:srgbClr val="C0C0C0"/>
                  </a:outerShdw>
                </a:effectLst>
                <a:latin typeface="Arial" charset="0"/>
              </a:rPr>
              <a:t>Leigh </a:t>
            </a:r>
            <a:r>
              <a:rPr lang="en-US" altLang="en-US" dirty="0" smtClean="0">
                <a:solidFill>
                  <a:srgbClr val="CC3399"/>
                </a:solidFill>
                <a:effectLst>
                  <a:outerShdw blurRad="38100" dist="38100" dir="2700000" algn="tl">
                    <a:srgbClr val="C0C0C0"/>
                  </a:outerShdw>
                </a:effectLst>
                <a:latin typeface="Arial" charset="0"/>
              </a:rPr>
              <a:t>Harwood</a:t>
            </a:r>
            <a:endParaRPr lang="en-US" altLang="en-US" dirty="0">
              <a:solidFill>
                <a:srgbClr val="CC3399"/>
              </a:solidFill>
              <a:effectLst>
                <a:outerShdw blurRad="38100" dist="38100" dir="2700000" algn="tl">
                  <a:srgbClr val="C0C0C0"/>
                </a:outerShdw>
              </a:effectLst>
              <a:latin typeface="Arial" charset="0"/>
            </a:endParaRPr>
          </a:p>
        </p:txBody>
      </p:sp>
      <p:sp>
        <p:nvSpPr>
          <p:cNvPr id="208925" name="Text Box 29"/>
          <p:cNvSpPr txBox="1">
            <a:spLocks noChangeArrowheads="1"/>
          </p:cNvSpPr>
          <p:nvPr/>
        </p:nvSpPr>
        <p:spPr bwMode="auto">
          <a:xfrm>
            <a:off x="1014413" y="1065213"/>
            <a:ext cx="7067550" cy="1300162"/>
          </a:xfrm>
          <a:prstGeom prst="rect">
            <a:avLst/>
          </a:prstGeom>
          <a:noFill/>
          <a:ln w="9525">
            <a:noFill/>
            <a:miter lim="800000"/>
            <a:headEnd/>
            <a:tailEnd/>
          </a:ln>
          <a:effectLst/>
        </p:spPr>
        <p:txBody>
          <a:bodyPr>
            <a:spAutoFit/>
          </a:bodyPr>
          <a:lstStyle/>
          <a:p>
            <a:pPr marL="577850" indent="-577850"/>
            <a:endParaRPr lang="en-US" sz="3600" dirty="0">
              <a:solidFill>
                <a:srgbClr val="333399"/>
              </a:solidFill>
              <a:effectLst>
                <a:outerShdw blurRad="38100" dist="38100" dir="2700000" algn="tl">
                  <a:srgbClr val="C0C0C0"/>
                </a:outerShdw>
              </a:effectLst>
              <a:cs typeface="Times New Roman" pitchFamily="18" charset="0"/>
            </a:endParaRPr>
          </a:p>
          <a:p>
            <a:pPr marL="577850" indent="-577850">
              <a:spcBef>
                <a:spcPct val="20000"/>
              </a:spcBef>
              <a:buClr>
                <a:schemeClr val="accent1"/>
              </a:buClr>
              <a:buFont typeface="Wingdings" pitchFamily="2" charset="2"/>
              <a:buNone/>
            </a:pPr>
            <a:r>
              <a:rPr lang="en-US" sz="3600" i="1" dirty="0">
                <a:solidFill>
                  <a:srgbClr val="333399"/>
                </a:solidFill>
                <a:effectLst>
                  <a:outerShdw blurRad="38100" dist="38100" dir="2700000" algn="tl">
                    <a:srgbClr val="C0C0C0"/>
                  </a:outerShdw>
                </a:effectLst>
              </a:rPr>
              <a:t>   </a:t>
            </a:r>
          </a:p>
        </p:txBody>
      </p:sp>
      <p:sp>
        <p:nvSpPr>
          <p:cNvPr id="208936" name="Rectangle 40"/>
          <p:cNvSpPr>
            <a:spLocks noGrp="1" noChangeArrowheads="1"/>
          </p:cNvSpPr>
          <p:nvPr>
            <p:ph type="ctrTitle"/>
          </p:nvPr>
        </p:nvSpPr>
        <p:spPr>
          <a:noFill/>
          <a:ln/>
        </p:spPr>
        <p:txBody>
          <a:bodyPr/>
          <a:lstStyle/>
          <a:p>
            <a:r>
              <a:rPr lang="en-US" sz="4000" dirty="0" smtClean="0">
                <a:effectLst>
                  <a:outerShdw blurRad="38100" dist="38100" dir="2700000" algn="tl">
                    <a:srgbClr val="C0C0C0"/>
                  </a:outerShdw>
                </a:effectLst>
              </a:rPr>
              <a:t>MEIC Cost Estimate Overview</a:t>
            </a:r>
            <a:endParaRPr lang="en-US" sz="2000" dirty="0">
              <a:effectLst>
                <a:outerShdw blurRad="38100" dist="38100" dir="2700000" algn="tl">
                  <a:srgbClr val="C0C0C0"/>
                </a:outerShdw>
              </a:effectLst>
            </a:endParaRPr>
          </a:p>
        </p:txBody>
      </p:sp>
      <p:sp>
        <p:nvSpPr>
          <p:cNvPr id="2" name="Subtitle 1"/>
          <p:cNvSpPr>
            <a:spLocks noGrp="1"/>
          </p:cNvSpPr>
          <p:nvPr>
            <p:ph type="subTitle" idx="1"/>
          </p:nvPr>
        </p:nvSpPr>
        <p:spPr/>
        <p:txBody>
          <a:bodyPr/>
          <a:lstStyle/>
          <a:p>
            <a:endParaRPr lang="en-US" dirty="0"/>
          </a:p>
        </p:txBody>
      </p:sp>
      <p:sp>
        <p:nvSpPr>
          <p:cNvPr id="7" name="TextBox 6"/>
          <p:cNvSpPr txBox="1"/>
          <p:nvPr/>
        </p:nvSpPr>
        <p:spPr>
          <a:xfrm>
            <a:off x="6252024" y="5078849"/>
            <a:ext cx="2667000" cy="954107"/>
          </a:xfrm>
          <a:prstGeom prst="rect">
            <a:avLst/>
          </a:prstGeom>
          <a:noFill/>
        </p:spPr>
        <p:txBody>
          <a:bodyPr wrap="square" rtlCol="0">
            <a:spAutoFit/>
          </a:bodyPr>
          <a:lstStyle/>
          <a:p>
            <a:pPr algn="r" defTabSz="457200"/>
            <a:r>
              <a:rPr lang="en-US" sz="1400" dirty="0" smtClean="0">
                <a:latin typeface="Arial" panose="020B0604020202020204" pitchFamily="34" charset="0"/>
                <a:cs typeface="Arial" panose="020B0604020202020204" pitchFamily="34" charset="0"/>
              </a:rPr>
              <a:t>Director’s</a:t>
            </a:r>
            <a:r>
              <a:rPr lang="en-US" sz="1400" b="1" dirty="0" smtClean="0">
                <a:latin typeface="Arial" panose="020B0604020202020204" pitchFamily="34" charset="0"/>
                <a:cs typeface="Arial" panose="020B0604020202020204" pitchFamily="34" charset="0"/>
              </a:rPr>
              <a:t> Review of MEIC</a:t>
            </a:r>
          </a:p>
          <a:p>
            <a:pPr algn="r" defTabSz="457200"/>
            <a:r>
              <a:rPr lang="en-US" sz="1400" b="1" dirty="0" smtClean="0">
                <a:latin typeface="Arial" panose="020B0604020202020204" pitchFamily="34" charset="0"/>
                <a:cs typeface="Arial" panose="020B0604020202020204" pitchFamily="34" charset="0"/>
              </a:rPr>
              <a:t>Jefferson Lab</a:t>
            </a:r>
          </a:p>
          <a:p>
            <a:pPr algn="r" defTabSz="457200"/>
            <a:r>
              <a:rPr lang="en-US" sz="1400" dirty="0" smtClean="0">
                <a:latin typeface="Arial" panose="020B0604020202020204" pitchFamily="34" charset="0"/>
                <a:cs typeface="Arial" panose="020B0604020202020204" pitchFamily="34" charset="0"/>
              </a:rPr>
              <a:t>Dec</a:t>
            </a:r>
            <a:r>
              <a:rPr lang="en-US" sz="1400" b="1" dirty="0" smtClean="0">
                <a:latin typeface="Arial" panose="020B0604020202020204" pitchFamily="34" charset="0"/>
                <a:cs typeface="Arial" panose="020B0604020202020204" pitchFamily="34" charset="0"/>
              </a:rPr>
              <a:t>ember 18, 2014</a:t>
            </a:r>
          </a:p>
          <a:p>
            <a:pPr algn="r" defTabSz="457200"/>
            <a:endParaRPr lang="en-US" sz="1400" b="1"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3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0" y="664234"/>
            <a:ext cx="9144000" cy="533975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imes New Roman" pitchFamily="18" charset="0"/>
            </a:endParaRPr>
          </a:p>
        </p:txBody>
      </p:sp>
      <p:sp>
        <p:nvSpPr>
          <p:cNvPr id="8" name="Rectangle 8"/>
          <p:cNvSpPr>
            <a:spLocks noChangeArrowheads="1"/>
          </p:cNvSpPr>
          <p:nvPr/>
        </p:nvSpPr>
        <p:spPr bwMode="auto">
          <a:xfrm>
            <a:off x="76200" y="6026992"/>
            <a:ext cx="8001000" cy="859210"/>
          </a:xfrm>
          <a:prstGeom prst="rect">
            <a:avLst/>
          </a:prstGeom>
          <a:noFill/>
          <a:ln w="12700">
            <a:noFill/>
            <a:miter lim="800000"/>
            <a:headEnd/>
            <a:tailEnd/>
          </a:ln>
        </p:spPr>
        <p:txBody>
          <a:bodyPr wrap="square" lIns="90487" tIns="44450" rIns="90487" bIns="44450">
            <a:spAutoFit/>
          </a:bodyPr>
          <a:lstStyle/>
          <a:p>
            <a:pPr algn="l" eaLnBrk="0" hangingPunct="0"/>
            <a:r>
              <a:rPr lang="en-US" sz="2200" dirty="0" smtClean="0">
                <a:solidFill>
                  <a:srgbClr val="FFFFFF"/>
                </a:solidFill>
                <a:latin typeface="Arial" pitchFamily="34" charset="0"/>
                <a:cs typeface="Arial" pitchFamily="34" charset="0"/>
              </a:rPr>
              <a:t>Leigh Harwood</a:t>
            </a:r>
            <a:endParaRPr lang="en-US" sz="2200" b="1" dirty="0" smtClean="0">
              <a:solidFill>
                <a:srgbClr val="FFFFFF"/>
              </a:solidFill>
              <a:cs typeface="Arial" charset="0"/>
            </a:endParaRPr>
          </a:p>
          <a:p>
            <a:pPr algn="l" eaLnBrk="0" hangingPunct="0"/>
            <a:r>
              <a:rPr lang="en-US" sz="1400" dirty="0" smtClean="0">
                <a:solidFill>
                  <a:srgbClr val="FFFFFF"/>
                </a:solidFill>
                <a:latin typeface="+mn-lt"/>
                <a:cs typeface="Arial" charset="0"/>
              </a:rPr>
              <a:t>JLEIC collaboration meeting</a:t>
            </a:r>
          </a:p>
          <a:p>
            <a:pPr algn="l" eaLnBrk="0" hangingPunct="0"/>
            <a:r>
              <a:rPr lang="en-US" sz="1400" b="1" dirty="0" smtClean="0">
                <a:solidFill>
                  <a:srgbClr val="FFFFFF"/>
                </a:solidFill>
                <a:latin typeface="+mn-lt"/>
                <a:cs typeface="Arial" charset="0"/>
              </a:rPr>
              <a:t>March 31 , 2016</a:t>
            </a:r>
          </a:p>
        </p:txBody>
      </p:sp>
      <p:sp>
        <p:nvSpPr>
          <p:cNvPr id="3" name="TextBox 2"/>
          <p:cNvSpPr txBox="1"/>
          <p:nvPr/>
        </p:nvSpPr>
        <p:spPr>
          <a:xfrm>
            <a:off x="1475117" y="1664898"/>
            <a:ext cx="6452558" cy="2665562"/>
          </a:xfrm>
          <a:prstGeom prst="rect">
            <a:avLst/>
          </a:prstGeom>
          <a:noFill/>
        </p:spPr>
        <p:txBody>
          <a:bodyPr wrap="square" rtlCol="0" anchor="ctr">
            <a:noAutofit/>
          </a:bodyPr>
          <a:lstStyle/>
          <a:p>
            <a:r>
              <a:rPr lang="en-US" sz="4400" dirty="0" smtClean="0">
                <a:latin typeface="Arial" pitchFamily="34" charset="0"/>
                <a:cs typeface="Arial" pitchFamily="34" charset="0"/>
              </a:rPr>
              <a:t>JLEIC with 200q/A GeV Protons or HI’s</a:t>
            </a:r>
          </a:p>
        </p:txBody>
      </p:sp>
      <p:sp>
        <p:nvSpPr>
          <p:cNvPr id="4" name="Rectangle 3"/>
          <p:cNvSpPr/>
          <p:nvPr/>
        </p:nvSpPr>
        <p:spPr bwMode="auto">
          <a:xfrm>
            <a:off x="0" y="655608"/>
            <a:ext cx="9144000" cy="530524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Questions?</a:t>
            </a:r>
            <a:endParaRPr lang="en-US" sz="4000" dirty="0">
              <a:solidFill>
                <a:srgbClr val="FF0000"/>
              </a:solidFill>
            </a:endParaRPr>
          </a:p>
        </p:txBody>
      </p:sp>
      <p:sp>
        <p:nvSpPr>
          <p:cNvPr id="3" name="Content Placeholder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87466855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a:t>
            </a:r>
            <a:endParaRPr lang="en-US" dirty="0"/>
          </a:p>
        </p:txBody>
      </p:sp>
      <p:sp>
        <p:nvSpPr>
          <p:cNvPr id="3" name="Content Placeholder 2"/>
          <p:cNvSpPr>
            <a:spLocks noGrp="1"/>
          </p:cNvSpPr>
          <p:nvPr>
            <p:ph idx="1"/>
          </p:nvPr>
        </p:nvSpPr>
        <p:spPr>
          <a:xfrm>
            <a:off x="228600" y="1043796"/>
            <a:ext cx="8686800" cy="5082367"/>
          </a:xfrm>
        </p:spPr>
        <p:txBody>
          <a:bodyPr/>
          <a:lstStyle/>
          <a:p>
            <a:r>
              <a:rPr lang="en-US" dirty="0" smtClean="0"/>
              <a:t>At the February meeting of the JLab Accelerator Advisory Committee (JLAAC) it was noted that the 100GeV x 10GeV design did not cover the full range of physics outlined in the EIC White Paper.  The JLAAC recommended that we look at how much it would cost to cover the full range.</a:t>
            </a:r>
          </a:p>
          <a:p>
            <a:endParaRPr lang="en-US" dirty="0"/>
          </a:p>
          <a:p>
            <a:endParaRPr lang="en-US" dirty="0" smtClean="0"/>
          </a:p>
          <a:p>
            <a:r>
              <a:rPr lang="en-US" dirty="0" smtClean="0"/>
              <a:t>Note:  This is </a:t>
            </a:r>
            <a:r>
              <a:rPr lang="en-US" u="sng" dirty="0" smtClean="0"/>
              <a:t>not</a:t>
            </a:r>
            <a:r>
              <a:rPr lang="en-US" dirty="0" smtClean="0"/>
              <a:t> intended to become a new Baseline as it will cost more than the present version and we need to get the cost DOWN.</a:t>
            </a:r>
          </a:p>
          <a:p>
            <a:endParaRPr lang="en-US" dirty="0"/>
          </a:p>
        </p:txBody>
      </p:sp>
    </p:spTree>
    <p:extLst>
      <p:ext uri="{BB962C8B-B14F-4D97-AF65-F5344CB8AC3E}">
        <p14:creationId xmlns:p14="http://schemas.microsoft.com/office/powerpoint/2010/main" val="277929541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a:t>
            </a:r>
            <a:endParaRPr lang="en-US" dirty="0"/>
          </a:p>
        </p:txBody>
      </p:sp>
      <p:sp>
        <p:nvSpPr>
          <p:cNvPr id="3" name="Content Placeholder 2"/>
          <p:cNvSpPr>
            <a:spLocks noGrp="1"/>
          </p:cNvSpPr>
          <p:nvPr>
            <p:ph idx="1"/>
          </p:nvPr>
        </p:nvSpPr>
        <p:spPr/>
        <p:txBody>
          <a:bodyPr/>
          <a:lstStyle/>
          <a:p>
            <a:r>
              <a:rPr lang="en-US" dirty="0" smtClean="0"/>
              <a:t>Establish preliminary cost range for JLEIC alternate that has 200 GeV protons (or similar rigidity HI’s) in the collider ring.  </a:t>
            </a:r>
          </a:p>
          <a:p>
            <a:pPr lvl="1"/>
            <a:r>
              <a:rPr lang="en-US" dirty="0" smtClean="0"/>
              <a:t>Do estimates for 2 options</a:t>
            </a:r>
            <a:endParaRPr lang="en-US" dirty="0"/>
          </a:p>
          <a:p>
            <a:pPr lvl="2"/>
            <a:r>
              <a:rPr lang="en-US" dirty="0" smtClean="0"/>
              <a:t>Option 1:  Build it that way instead of present baseline (100 GeV)</a:t>
            </a:r>
          </a:p>
          <a:p>
            <a:pPr lvl="2"/>
            <a:endParaRPr lang="en-US" dirty="0" smtClean="0"/>
          </a:p>
          <a:p>
            <a:pPr lvl="2"/>
            <a:r>
              <a:rPr lang="en-US" dirty="0" smtClean="0"/>
              <a:t>Option 2:  Do it as an upgrade from present baseline</a:t>
            </a:r>
          </a:p>
          <a:p>
            <a:pPr lvl="1"/>
            <a:endParaRPr lang="en-US" dirty="0" smtClean="0"/>
          </a:p>
          <a:p>
            <a:pPr lvl="1"/>
            <a:r>
              <a:rPr lang="en-US" dirty="0" smtClean="0"/>
              <a:t>Be ready to present to S&amp;T in September, 2016.</a:t>
            </a:r>
          </a:p>
          <a:p>
            <a:pPr lvl="1"/>
            <a:endParaRPr lang="en-US" dirty="0"/>
          </a:p>
          <a:p>
            <a:endParaRPr lang="en-US" dirty="0" smtClean="0"/>
          </a:p>
          <a:p>
            <a:r>
              <a:rPr lang="en-US" dirty="0" smtClean="0"/>
              <a:t>Both options need a viable design for 200 GeV</a:t>
            </a:r>
          </a:p>
          <a:p>
            <a:pPr marL="223837" lvl="1" indent="0">
              <a:buNone/>
            </a:pPr>
            <a:endParaRPr lang="en-US" dirty="0"/>
          </a:p>
          <a:p>
            <a:pPr lvl="1"/>
            <a:endParaRPr lang="en-US" dirty="0"/>
          </a:p>
        </p:txBody>
      </p:sp>
      <p:sp>
        <p:nvSpPr>
          <p:cNvPr id="4" name="TextBox 3"/>
          <p:cNvSpPr txBox="1"/>
          <p:nvPr/>
        </p:nvSpPr>
        <p:spPr>
          <a:xfrm>
            <a:off x="2777668" y="2665548"/>
            <a:ext cx="3200400" cy="370934"/>
          </a:xfrm>
          <a:prstGeom prst="rect">
            <a:avLst/>
          </a:prstGeom>
          <a:noFill/>
        </p:spPr>
        <p:txBody>
          <a:bodyPr wrap="none" rtlCol="0">
            <a:noAutofit/>
          </a:bodyPr>
          <a:lstStyle/>
          <a:p>
            <a:pPr algn="l"/>
            <a:r>
              <a:rPr lang="en-US" sz="2000" dirty="0" smtClean="0">
                <a:solidFill>
                  <a:srgbClr val="0070C0"/>
                </a:solidFill>
                <a:latin typeface="Arial" pitchFamily="34" charset="0"/>
                <a:cs typeface="Arial" pitchFamily="34" charset="0"/>
              </a:rPr>
              <a:t> 200GeV 100GeV x 10GeV </a:t>
            </a:r>
          </a:p>
        </p:txBody>
      </p:sp>
      <p:cxnSp>
        <p:nvCxnSpPr>
          <p:cNvPr id="7" name="Straight Connector 6"/>
          <p:cNvCxnSpPr/>
          <p:nvPr/>
        </p:nvCxnSpPr>
        <p:spPr bwMode="auto">
          <a:xfrm>
            <a:off x="3959486" y="2682798"/>
            <a:ext cx="871268" cy="284672"/>
          </a:xfrm>
          <a:prstGeom prst="line">
            <a:avLst/>
          </a:prstGeom>
          <a:noFill/>
          <a:ln w="19050"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flipV="1">
            <a:off x="3973870" y="2688556"/>
            <a:ext cx="871268" cy="284672"/>
          </a:xfrm>
          <a:prstGeom prst="line">
            <a:avLst/>
          </a:prstGeom>
          <a:noFill/>
          <a:ln w="19050" cap="flat" cmpd="sng" algn="ctr">
            <a:solidFill>
              <a:schemeClr val="tx1"/>
            </a:solidFill>
            <a:prstDash val="solid"/>
            <a:round/>
            <a:headEnd type="none" w="med" len="med"/>
            <a:tailEnd type="none" w="med" len="med"/>
          </a:ln>
          <a:effectLst/>
        </p:spPr>
      </p:cxnSp>
      <p:sp>
        <p:nvSpPr>
          <p:cNvPr id="9" name="TextBox 8"/>
          <p:cNvSpPr txBox="1"/>
          <p:nvPr/>
        </p:nvSpPr>
        <p:spPr>
          <a:xfrm>
            <a:off x="1938078" y="3344134"/>
            <a:ext cx="4963054" cy="370934"/>
          </a:xfrm>
          <a:prstGeom prst="rect">
            <a:avLst/>
          </a:prstGeom>
          <a:noFill/>
        </p:spPr>
        <p:txBody>
          <a:bodyPr wrap="none" rtlCol="0">
            <a:noAutofit/>
          </a:bodyPr>
          <a:lstStyle/>
          <a:p>
            <a:r>
              <a:rPr lang="en-US" sz="2000" dirty="0" smtClean="0">
                <a:solidFill>
                  <a:srgbClr val="0070C0"/>
                </a:solidFill>
                <a:latin typeface="Arial" pitchFamily="34" charset="0"/>
                <a:cs typeface="Arial" pitchFamily="34" charset="0"/>
              </a:rPr>
              <a:t> 100GeV x 10GeV </a:t>
            </a:r>
            <a:r>
              <a:rPr lang="en-US" sz="2000" dirty="0" smtClean="0">
                <a:solidFill>
                  <a:srgbClr val="0070C0"/>
                </a:solidFill>
                <a:latin typeface="Arial" pitchFamily="34" charset="0"/>
                <a:cs typeface="Arial" pitchFamily="34" charset="0"/>
                <a:sym typeface="Symbol"/>
              </a:rPr>
              <a:t> 2</a:t>
            </a:r>
            <a:r>
              <a:rPr lang="en-US" sz="2000" dirty="0" smtClean="0">
                <a:solidFill>
                  <a:srgbClr val="0070C0"/>
                </a:solidFill>
                <a:latin typeface="Arial" pitchFamily="34" charset="0"/>
                <a:cs typeface="Arial" pitchFamily="34" charset="0"/>
              </a:rPr>
              <a:t>00GeV </a:t>
            </a:r>
            <a:r>
              <a:rPr lang="en-US" sz="2000" dirty="0">
                <a:solidFill>
                  <a:srgbClr val="0070C0"/>
                </a:solidFill>
                <a:latin typeface="Arial" pitchFamily="34" charset="0"/>
                <a:cs typeface="Arial" pitchFamily="34" charset="0"/>
              </a:rPr>
              <a:t>x 10GeV</a:t>
            </a:r>
            <a:endParaRPr lang="en-US" sz="2000" dirty="0" smtClean="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37641819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Development</a:t>
            </a:r>
            <a:endParaRPr lang="en-US" dirty="0"/>
          </a:p>
        </p:txBody>
      </p:sp>
      <p:sp>
        <p:nvSpPr>
          <p:cNvPr id="3" name="Content Placeholder 2"/>
          <p:cNvSpPr>
            <a:spLocks noGrp="1"/>
          </p:cNvSpPr>
          <p:nvPr>
            <p:ph idx="1"/>
          </p:nvPr>
        </p:nvSpPr>
        <p:spPr/>
        <p:txBody>
          <a:bodyPr/>
          <a:lstStyle/>
          <a:p>
            <a:r>
              <a:rPr lang="en-US" dirty="0" smtClean="0"/>
              <a:t>Will leverage information put together for NSAC review</a:t>
            </a:r>
          </a:p>
          <a:p>
            <a:r>
              <a:rPr lang="en-US" dirty="0"/>
              <a:t>Will </a:t>
            </a:r>
            <a:r>
              <a:rPr lang="en-US" dirty="0" smtClean="0"/>
              <a:t>need cost for “new” items</a:t>
            </a:r>
          </a:p>
          <a:p>
            <a:pPr lvl="1"/>
            <a:r>
              <a:rPr lang="en-US" dirty="0" smtClean="0"/>
              <a:t>First look indicates arc ½ cells are a leading cost driver</a:t>
            </a:r>
          </a:p>
          <a:p>
            <a:pPr lvl="2"/>
            <a:r>
              <a:rPr lang="en-US" dirty="0" smtClean="0">
                <a:sym typeface="Symbol"/>
              </a:rPr>
              <a:t>New ½-cells need 48 T-m of BL (vs 24 T-m for 100 GeV)</a:t>
            </a:r>
          </a:p>
          <a:p>
            <a:pPr lvl="2"/>
            <a:r>
              <a:rPr lang="en-US" dirty="0" smtClean="0">
                <a:sym typeface="Symbol"/>
              </a:rPr>
              <a:t>Would like some external input on those costs</a:t>
            </a:r>
            <a:endParaRPr lang="en-US" dirty="0" smtClean="0"/>
          </a:p>
          <a:p>
            <a:endParaRPr lang="en-US" dirty="0" smtClean="0"/>
          </a:p>
          <a:p>
            <a:r>
              <a:rPr lang="en-US" dirty="0" smtClean="0"/>
              <a:t>Will likely have a list of “TBD” items</a:t>
            </a:r>
          </a:p>
          <a:p>
            <a:pPr lvl="1"/>
            <a:r>
              <a:rPr lang="en-US" dirty="0" smtClean="0"/>
              <a:t>Example: </a:t>
            </a:r>
            <a:r>
              <a:rPr lang="en-US" dirty="0"/>
              <a:t>P</a:t>
            </a:r>
            <a:r>
              <a:rPr lang="en-US" dirty="0" smtClean="0"/>
              <a:t>otential tunnel length changes</a:t>
            </a:r>
          </a:p>
          <a:p>
            <a:endParaRPr lang="en-US" dirty="0"/>
          </a:p>
          <a:p>
            <a:r>
              <a:rPr lang="en-US" dirty="0" smtClean="0"/>
              <a:t>Will proceed in phases with reliability of answer improving as we go along</a:t>
            </a:r>
          </a:p>
        </p:txBody>
      </p:sp>
    </p:spTree>
    <p:extLst>
      <p:ext uri="{BB962C8B-B14F-4D97-AF65-F5344CB8AC3E}">
        <p14:creationId xmlns:p14="http://schemas.microsoft.com/office/powerpoint/2010/main" val="10392790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a:t>
            </a:r>
            <a:endParaRPr lang="en-US" dirty="0"/>
          </a:p>
        </p:txBody>
      </p:sp>
      <p:sp>
        <p:nvSpPr>
          <p:cNvPr id="3" name="Content Placeholder 2"/>
          <p:cNvSpPr>
            <a:spLocks noGrp="1"/>
          </p:cNvSpPr>
          <p:nvPr>
            <p:ph idx="1"/>
          </p:nvPr>
        </p:nvSpPr>
        <p:spPr>
          <a:xfrm>
            <a:off x="228599" y="838200"/>
            <a:ext cx="8855015" cy="5287963"/>
          </a:xfrm>
        </p:spPr>
        <p:txBody>
          <a:bodyPr/>
          <a:lstStyle/>
          <a:p>
            <a:r>
              <a:rPr lang="en-US" dirty="0" smtClean="0"/>
              <a:t>Establish cost for 200 GeV version</a:t>
            </a:r>
          </a:p>
          <a:p>
            <a:pPr lvl="1"/>
            <a:r>
              <a:rPr lang="en-US" dirty="0" smtClean="0"/>
              <a:t>Start with leveraged in formation</a:t>
            </a:r>
          </a:p>
          <a:p>
            <a:pPr lvl="1"/>
            <a:r>
              <a:rPr lang="en-US" dirty="0" smtClean="0"/>
              <a:t>Improve with new detailed costs where available</a:t>
            </a:r>
          </a:p>
          <a:p>
            <a:r>
              <a:rPr lang="en-US" dirty="0" smtClean="0"/>
              <a:t>Establish cost for evolutionary scenario</a:t>
            </a:r>
          </a:p>
          <a:p>
            <a:pPr lvl="1"/>
            <a:r>
              <a:rPr lang="en-US" dirty="0"/>
              <a:t>C</a:t>
            </a:r>
            <a:r>
              <a:rPr lang="en-US" dirty="0" smtClean="0"/>
              <a:t>ost for initial 100 GeV version</a:t>
            </a:r>
          </a:p>
          <a:p>
            <a:pPr lvl="2"/>
            <a:r>
              <a:rPr lang="en-US" dirty="0" smtClean="0"/>
              <a:t>Likely some different from present baseline since it needs to accommodate later upgrade</a:t>
            </a:r>
          </a:p>
          <a:p>
            <a:pPr lvl="2"/>
            <a:r>
              <a:rPr lang="en-US" dirty="0" smtClean="0"/>
              <a:t>Have to decide what gets thrown away in the upgrade</a:t>
            </a:r>
          </a:p>
          <a:p>
            <a:pPr lvl="3"/>
            <a:r>
              <a:rPr lang="en-US" dirty="0" smtClean="0"/>
              <a:t>Optimize cost for initial 100 GeV version or total to get 200GeV?</a:t>
            </a:r>
          </a:p>
          <a:p>
            <a:pPr lvl="1"/>
            <a:r>
              <a:rPr lang="en-US" dirty="0" smtClean="0"/>
              <a:t>Cost to remove items specific to 100 GeV</a:t>
            </a:r>
          </a:p>
          <a:p>
            <a:pPr lvl="1"/>
            <a:r>
              <a:rPr lang="en-US" dirty="0" smtClean="0"/>
              <a:t>Cost to install items for 200 GeV</a:t>
            </a:r>
          </a:p>
          <a:p>
            <a:r>
              <a:rPr lang="en-US" dirty="0" smtClean="0"/>
              <a:t>Go back and make changes where better knowledge has changed the technical answer and/or unit cost</a:t>
            </a:r>
            <a:endParaRPr lang="en-US" dirty="0"/>
          </a:p>
        </p:txBody>
      </p:sp>
    </p:spTree>
    <p:extLst>
      <p:ext uri="{BB962C8B-B14F-4D97-AF65-F5344CB8AC3E}">
        <p14:creationId xmlns:p14="http://schemas.microsoft.com/office/powerpoint/2010/main" val="72743655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a:t>
            </a:r>
            <a:endParaRPr lang="en-US" dirty="0"/>
          </a:p>
        </p:txBody>
      </p:sp>
      <p:sp>
        <p:nvSpPr>
          <p:cNvPr id="3" name="Content Placeholder 2"/>
          <p:cNvSpPr>
            <a:spLocks noGrp="1"/>
          </p:cNvSpPr>
          <p:nvPr>
            <p:ph idx="1"/>
          </p:nvPr>
        </p:nvSpPr>
        <p:spPr/>
        <p:txBody>
          <a:bodyPr/>
          <a:lstStyle/>
          <a:p>
            <a:r>
              <a:rPr lang="en-US" dirty="0" smtClean="0"/>
              <a:t>200 </a:t>
            </a:r>
            <a:r>
              <a:rPr lang="en-US" dirty="0"/>
              <a:t>GeV </a:t>
            </a:r>
            <a:r>
              <a:rPr lang="en-US" dirty="0" smtClean="0"/>
              <a:t>protons</a:t>
            </a:r>
          </a:p>
          <a:p>
            <a:r>
              <a:rPr lang="en-US" dirty="0" smtClean="0"/>
              <a:t>10 </a:t>
            </a:r>
            <a:r>
              <a:rPr lang="en-US" dirty="0"/>
              <a:t>GeV electrons</a:t>
            </a:r>
          </a:p>
          <a:p>
            <a:r>
              <a:rPr lang="en-US" dirty="0" smtClean="0"/>
              <a:t>No major redesign/re-engineer initiative right now</a:t>
            </a:r>
          </a:p>
          <a:p>
            <a:pPr lvl="1"/>
            <a:r>
              <a:rPr lang="en-US" dirty="0" smtClean="0"/>
              <a:t>No </a:t>
            </a:r>
            <a:r>
              <a:rPr lang="en-US" dirty="0"/>
              <a:t>changes in</a:t>
            </a:r>
          </a:p>
          <a:p>
            <a:pPr lvl="2">
              <a:spcBef>
                <a:spcPts val="0"/>
              </a:spcBef>
            </a:pPr>
            <a:r>
              <a:rPr lang="en-US" dirty="0"/>
              <a:t>Electron chain (gun through storage ring)</a:t>
            </a:r>
          </a:p>
          <a:p>
            <a:pPr lvl="2"/>
            <a:r>
              <a:rPr lang="en-US" dirty="0"/>
              <a:t>Ion chain before collider ring (source, </a:t>
            </a:r>
            <a:r>
              <a:rPr lang="en-US" dirty="0" err="1"/>
              <a:t>linac</a:t>
            </a:r>
            <a:r>
              <a:rPr lang="en-US" dirty="0"/>
              <a:t>, booster)</a:t>
            </a:r>
          </a:p>
          <a:p>
            <a:pPr lvl="3"/>
            <a:r>
              <a:rPr lang="en-US" dirty="0" smtClean="0"/>
              <a:t>Collider ring ramps 8</a:t>
            </a:r>
            <a:r>
              <a:rPr lang="en-US" dirty="0" smtClean="0">
                <a:sym typeface="Symbol"/>
              </a:rPr>
              <a:t></a:t>
            </a:r>
            <a:r>
              <a:rPr lang="en-US" dirty="0" smtClean="0"/>
              <a:t>200 GeV</a:t>
            </a:r>
            <a:endParaRPr lang="en-US" dirty="0"/>
          </a:p>
          <a:p>
            <a:pPr lvl="1"/>
            <a:r>
              <a:rPr lang="en-US" dirty="0"/>
              <a:t>Duty-factor stays the </a:t>
            </a:r>
            <a:r>
              <a:rPr lang="en-US" dirty="0" smtClean="0"/>
              <a:t>same so retain luminosity</a:t>
            </a:r>
            <a:endParaRPr lang="en-US" dirty="0"/>
          </a:p>
          <a:p>
            <a:pPr lvl="2">
              <a:spcBef>
                <a:spcPts val="0"/>
              </a:spcBef>
            </a:pPr>
            <a:r>
              <a:rPr lang="en-US" dirty="0" smtClean="0"/>
              <a:t>Magnets </a:t>
            </a:r>
            <a:r>
              <a:rPr lang="en-US" dirty="0"/>
              <a:t>must ramp in same </a:t>
            </a:r>
            <a:r>
              <a:rPr lang="en-US" dirty="0" smtClean="0"/>
              <a:t>time</a:t>
            </a:r>
            <a:r>
              <a:rPr lang="en-US" dirty="0"/>
              <a:t> </a:t>
            </a:r>
            <a:r>
              <a:rPr lang="en-US" dirty="0" smtClean="0">
                <a:sym typeface="Symbol"/>
              </a:rPr>
              <a:t> additional PS increase </a:t>
            </a:r>
            <a:endParaRPr lang="en-US" dirty="0" smtClean="0"/>
          </a:p>
          <a:p>
            <a:pPr lvl="2"/>
            <a:r>
              <a:rPr lang="en-US" dirty="0" smtClean="0"/>
              <a:t>Acceleration voltage has to be doubled</a:t>
            </a:r>
          </a:p>
          <a:p>
            <a:pPr lvl="1"/>
            <a:r>
              <a:rPr lang="en-US" dirty="0" smtClean="0"/>
              <a:t>Tunnel length</a:t>
            </a:r>
          </a:p>
          <a:p>
            <a:pPr lvl="2">
              <a:spcBef>
                <a:spcPts val="0"/>
              </a:spcBef>
            </a:pPr>
            <a:r>
              <a:rPr lang="en-US" dirty="0" smtClean="0"/>
              <a:t>Unchanged in initial estimate</a:t>
            </a:r>
          </a:p>
          <a:p>
            <a:pPr lvl="2"/>
            <a:r>
              <a:rPr lang="en-US" dirty="0" smtClean="0"/>
              <a:t>May make mod in refined estimate</a:t>
            </a:r>
          </a:p>
        </p:txBody>
      </p:sp>
    </p:spTree>
    <p:extLst>
      <p:ext uri="{BB962C8B-B14F-4D97-AF65-F5344CB8AC3E}">
        <p14:creationId xmlns:p14="http://schemas.microsoft.com/office/powerpoint/2010/main" val="33969184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Changes in physical characteristics</a:t>
            </a:r>
            <a:endParaRPr lang="en-US" dirty="0"/>
          </a:p>
        </p:txBody>
      </p:sp>
      <p:sp>
        <p:nvSpPr>
          <p:cNvPr id="3" name="Content Placeholder 2"/>
          <p:cNvSpPr>
            <a:spLocks noGrp="1"/>
          </p:cNvSpPr>
          <p:nvPr>
            <p:ph idx="1"/>
          </p:nvPr>
        </p:nvSpPr>
        <p:spPr>
          <a:xfrm>
            <a:off x="228600" y="838201"/>
            <a:ext cx="8686800" cy="4820728"/>
          </a:xfrm>
        </p:spPr>
        <p:txBody>
          <a:bodyPr>
            <a:normAutofit/>
          </a:bodyPr>
          <a:lstStyle/>
          <a:p>
            <a:pPr>
              <a:spcBef>
                <a:spcPts val="0"/>
              </a:spcBef>
            </a:pPr>
            <a:r>
              <a:rPr lang="en-US" dirty="0" smtClean="0"/>
              <a:t>Ion ring</a:t>
            </a:r>
          </a:p>
          <a:p>
            <a:pPr lvl="1">
              <a:spcBef>
                <a:spcPts val="0"/>
              </a:spcBef>
            </a:pPr>
            <a:r>
              <a:rPr lang="en-US" dirty="0" smtClean="0"/>
              <a:t>Magnet fields: 2x</a:t>
            </a:r>
          </a:p>
          <a:p>
            <a:pPr lvl="2">
              <a:spcBef>
                <a:spcPts val="0"/>
              </a:spcBef>
            </a:pPr>
            <a:r>
              <a:rPr lang="en-US" dirty="0" smtClean="0"/>
              <a:t>Magnets and power supplies</a:t>
            </a:r>
          </a:p>
          <a:p>
            <a:pPr lvl="1"/>
            <a:r>
              <a:rPr lang="en-US" dirty="0" smtClean="0"/>
              <a:t>RF</a:t>
            </a:r>
          </a:p>
          <a:p>
            <a:pPr lvl="2">
              <a:spcBef>
                <a:spcPts val="0"/>
              </a:spcBef>
            </a:pPr>
            <a:r>
              <a:rPr lang="en-US" dirty="0" smtClean="0"/>
              <a:t>Acceleration system for ion collider ring</a:t>
            </a:r>
          </a:p>
          <a:p>
            <a:pPr lvl="2"/>
            <a:r>
              <a:rPr lang="en-US" dirty="0" smtClean="0"/>
              <a:t>Ion bunch-length control</a:t>
            </a:r>
          </a:p>
          <a:p>
            <a:pPr lvl="2"/>
            <a:r>
              <a:rPr lang="en-US" dirty="0" smtClean="0"/>
              <a:t>Ion crabbing</a:t>
            </a:r>
          </a:p>
          <a:p>
            <a:pPr lvl="3">
              <a:spcBef>
                <a:spcPts val="0"/>
              </a:spcBef>
            </a:pPr>
            <a:r>
              <a:rPr lang="en-US" dirty="0" smtClean="0"/>
              <a:t>2x voltage </a:t>
            </a:r>
            <a:r>
              <a:rPr lang="en-US" dirty="0" smtClean="0">
                <a:sym typeface="Symbol"/>
              </a:rPr>
              <a:t> 2x # of </a:t>
            </a:r>
            <a:r>
              <a:rPr lang="en-US" dirty="0" smtClean="0"/>
              <a:t>cryomodules (voltages are at their limit in baseline)</a:t>
            </a:r>
          </a:p>
          <a:p>
            <a:pPr lvl="1"/>
            <a:r>
              <a:rPr lang="en-US" dirty="0" smtClean="0"/>
              <a:t>Abort system:  Energy in circulating beam has doubled</a:t>
            </a:r>
          </a:p>
          <a:p>
            <a:pPr lvl="2">
              <a:spcBef>
                <a:spcPts val="0"/>
              </a:spcBef>
            </a:pPr>
            <a:r>
              <a:rPr lang="en-US" dirty="0" smtClean="0"/>
              <a:t>Must handle 2x power</a:t>
            </a:r>
          </a:p>
          <a:p>
            <a:r>
              <a:rPr lang="en-US" dirty="0" smtClean="0"/>
              <a:t>BBC:  keep </a:t>
            </a:r>
            <a:r>
              <a:rPr lang="en-US" dirty="0" smtClean="0">
                <a:sym typeface="Symbol"/>
              </a:rPr>
              <a:t>’s matched  2x ERL energy</a:t>
            </a:r>
            <a:endParaRPr lang="en-US" dirty="0" smtClean="0"/>
          </a:p>
          <a:p>
            <a:pPr lvl="1">
              <a:spcBef>
                <a:spcPts val="0"/>
              </a:spcBef>
            </a:pPr>
            <a:r>
              <a:rPr lang="en-US" dirty="0" smtClean="0"/>
              <a:t>2x # of cryomodules (voltages are at their limit in baseline) </a:t>
            </a:r>
          </a:p>
          <a:p>
            <a:pPr lvl="1"/>
            <a:r>
              <a:rPr lang="en-US" dirty="0" smtClean="0"/>
              <a:t>2x fields in transport system</a:t>
            </a:r>
          </a:p>
        </p:txBody>
      </p:sp>
    </p:spTree>
    <p:extLst>
      <p:ext uri="{BB962C8B-B14F-4D97-AF65-F5344CB8AC3E}">
        <p14:creationId xmlns:p14="http://schemas.microsoft.com/office/powerpoint/2010/main" val="247177046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Changes in physical characteristics (cont’d)</a:t>
            </a:r>
            <a:endParaRPr lang="en-US" dirty="0"/>
          </a:p>
        </p:txBody>
      </p:sp>
      <p:sp>
        <p:nvSpPr>
          <p:cNvPr id="3" name="Content Placeholder 2"/>
          <p:cNvSpPr>
            <a:spLocks noGrp="1"/>
          </p:cNvSpPr>
          <p:nvPr>
            <p:ph idx="1"/>
          </p:nvPr>
        </p:nvSpPr>
        <p:spPr>
          <a:xfrm>
            <a:off x="228600" y="1173192"/>
            <a:ext cx="8686800" cy="4952971"/>
          </a:xfrm>
        </p:spPr>
        <p:txBody>
          <a:bodyPr>
            <a:normAutofit/>
          </a:bodyPr>
          <a:lstStyle/>
          <a:p>
            <a:r>
              <a:rPr lang="en-US" dirty="0" smtClean="0"/>
              <a:t>Ancillary changes</a:t>
            </a:r>
          </a:p>
          <a:p>
            <a:pPr lvl="1"/>
            <a:r>
              <a:rPr lang="en-US" dirty="0" err="1" smtClean="0"/>
              <a:t>Cryo</a:t>
            </a:r>
            <a:r>
              <a:rPr lang="en-US" dirty="0" smtClean="0"/>
              <a:t> plant</a:t>
            </a:r>
          </a:p>
          <a:p>
            <a:pPr lvl="1"/>
            <a:r>
              <a:rPr lang="en-US" dirty="0" smtClean="0"/>
              <a:t>Building sizes</a:t>
            </a:r>
          </a:p>
          <a:p>
            <a:pPr lvl="1"/>
            <a:r>
              <a:rPr lang="en-US" dirty="0"/>
              <a:t>P</a:t>
            </a:r>
            <a:r>
              <a:rPr lang="en-US" dirty="0" smtClean="0"/>
              <a:t>ower and water</a:t>
            </a:r>
          </a:p>
          <a:p>
            <a:endParaRPr lang="en-US" dirty="0" smtClean="0"/>
          </a:p>
          <a:p>
            <a:r>
              <a:rPr lang="en-US" dirty="0" smtClean="0"/>
              <a:t>Open items:  </a:t>
            </a:r>
            <a:endParaRPr lang="en-US" dirty="0"/>
          </a:p>
          <a:p>
            <a:pPr lvl="1"/>
            <a:r>
              <a:rPr lang="en-US" dirty="0" smtClean="0"/>
              <a:t>Changes to BBC injector</a:t>
            </a:r>
          </a:p>
          <a:p>
            <a:pPr lvl="1"/>
            <a:r>
              <a:rPr lang="en-US" dirty="0" smtClean="0"/>
              <a:t>IR layout and magnets</a:t>
            </a:r>
          </a:p>
          <a:p>
            <a:pPr lvl="1"/>
            <a:endParaRPr lang="en-US" dirty="0" smtClean="0"/>
          </a:p>
          <a:p>
            <a:pPr lvl="1"/>
            <a:endParaRPr lang="en-US" dirty="0"/>
          </a:p>
        </p:txBody>
      </p:sp>
    </p:spTree>
    <p:extLst>
      <p:ext uri="{BB962C8B-B14F-4D97-AF65-F5344CB8AC3E}">
        <p14:creationId xmlns:p14="http://schemas.microsoft.com/office/powerpoint/2010/main" val="256088157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85" y="948817"/>
            <a:ext cx="9001078" cy="38560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43107697"/>
      </p:ext>
    </p:extLst>
  </p:cSld>
  <p:clrMapOvr>
    <a:masterClrMapping/>
  </p:clrMapOvr>
  <p:transition/>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txDef>
      <a:spPr>
        <a:noFill/>
      </a:spPr>
      <a:bodyPr wrap="square" rtlCol="0">
        <a:noAutofit/>
      </a:bodyPr>
      <a:lstStyle>
        <a:defPPr algn="l">
          <a:defRPr sz="2000" dirty="0" smtClean="0">
            <a:latin typeface="Arial" pitchFamily="34" charset="0"/>
            <a:cs typeface="Arial" pitchFamily="34" charset="0"/>
          </a:defRPr>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75419</TotalTime>
  <Pages>1</Pages>
  <Words>576</Words>
  <Application>Microsoft Office PowerPoint</Application>
  <PresentationFormat>Letter Paper (8.5x11 in)</PresentationFormat>
  <Paragraphs>91</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Custom Design</vt:lpstr>
      <vt:lpstr>MEIC Cost Estimate Overview</vt:lpstr>
      <vt:lpstr>Context</vt:lpstr>
      <vt:lpstr>Task</vt:lpstr>
      <vt:lpstr>Cost Development</vt:lpstr>
      <vt:lpstr>Plan</vt:lpstr>
      <vt:lpstr>Assumptions</vt:lpstr>
      <vt:lpstr>Changes in physical characteristics</vt:lpstr>
      <vt:lpstr>Changes in physical characteristics (cont’d)</vt:lpstr>
      <vt:lpstr>Timeline</vt:lpstr>
      <vt:lpstr>Questions?</vt:lpstr>
    </vt:vector>
  </TitlesOfParts>
  <Company>Jefferson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 Presentation Name Here]</dc:title>
  <dc:subject>BESAC</dc:subject>
  <dc:creator>Julie J. Oyer</dc:creator>
  <cp:keywords>Presentation Generic</cp:keywords>
  <cp:lastModifiedBy>Audrey Barron</cp:lastModifiedBy>
  <cp:revision>942</cp:revision>
  <cp:lastPrinted>2000-12-01T16:23:09Z</cp:lastPrinted>
  <dcterms:created xsi:type="dcterms:W3CDTF">2005-02-01T21:25:50Z</dcterms:created>
  <dcterms:modified xsi:type="dcterms:W3CDTF">2016-03-31T12:53:29Z</dcterms:modified>
</cp:coreProperties>
</file>