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2"/>
  </p:notesMasterIdLst>
  <p:handoutMasterIdLst>
    <p:handoutMasterId r:id="rId23"/>
  </p:handoutMasterIdLst>
  <p:sldIdLst>
    <p:sldId id="313" r:id="rId2"/>
    <p:sldId id="318" r:id="rId3"/>
    <p:sldId id="331" r:id="rId4"/>
    <p:sldId id="333" r:id="rId5"/>
    <p:sldId id="334" r:id="rId6"/>
    <p:sldId id="321" r:id="rId7"/>
    <p:sldId id="350" r:id="rId8"/>
    <p:sldId id="352" r:id="rId9"/>
    <p:sldId id="373" r:id="rId10"/>
    <p:sldId id="351" r:id="rId11"/>
    <p:sldId id="375" r:id="rId12"/>
    <p:sldId id="376" r:id="rId13"/>
    <p:sldId id="362" r:id="rId14"/>
    <p:sldId id="363" r:id="rId15"/>
    <p:sldId id="359" r:id="rId16"/>
    <p:sldId id="370" r:id="rId17"/>
    <p:sldId id="371" r:id="rId18"/>
    <p:sldId id="357" r:id="rId19"/>
    <p:sldId id="361" r:id="rId20"/>
    <p:sldId id="349" r:id="rId21"/>
  </p:sldIdLst>
  <p:sldSz cx="9144000" cy="6858000" type="screen4x3"/>
  <p:notesSz cx="7315200" cy="9601200"/>
  <p:defaultTex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5" autoAdjust="0"/>
    <p:restoredTop sz="95318" autoAdjust="0"/>
  </p:normalViewPr>
  <p:slideViewPr>
    <p:cSldViewPr>
      <p:cViewPr>
        <p:scale>
          <a:sx n="90" d="100"/>
          <a:sy n="90" d="100"/>
        </p:scale>
        <p:origin x="-588" y="-4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6" d="100"/>
          <a:sy n="96" d="100"/>
        </p:scale>
        <p:origin x="-3552"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0" hangingPunct="0">
              <a:defRPr sz="1300">
                <a:latin typeface="Times" pitchFamily="18" charset="0"/>
                <a:cs typeface="+mn-cs"/>
              </a:defRPr>
            </a:lvl1pPr>
          </a:lstStyle>
          <a:p>
            <a:pPr>
              <a:defRPr/>
            </a:pPr>
            <a:r>
              <a:rPr lang="en-US"/>
              <a:t>FEL Ampare-Class Cryomodule Conceptual Design Review</a:t>
            </a:r>
          </a:p>
        </p:txBody>
      </p:sp>
      <p:sp>
        <p:nvSpPr>
          <p:cNvPr id="614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defRPr sz="1300" smtClean="0"/>
            </a:lvl1pPr>
          </a:lstStyle>
          <a:p>
            <a:pPr>
              <a:defRPr/>
            </a:pPr>
            <a:endParaRPr lang="en-US"/>
          </a:p>
        </p:txBody>
      </p:sp>
      <p:sp>
        <p:nvSpPr>
          <p:cNvPr id="614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0" hangingPunct="0">
              <a:defRPr sz="1300" smtClean="0"/>
            </a:lvl1pPr>
          </a:lstStyle>
          <a:p>
            <a:pPr>
              <a:defRPr/>
            </a:pPr>
            <a:endParaRPr lang="en-US"/>
          </a:p>
        </p:txBody>
      </p:sp>
      <p:sp>
        <p:nvSpPr>
          <p:cNvPr id="614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defRPr sz="1300" smtClean="0"/>
            </a:lvl1pPr>
          </a:lstStyle>
          <a:p>
            <a:pPr>
              <a:defRPr/>
            </a:pPr>
            <a:fld id="{B5E4075A-A900-43DD-B2B5-760D3F9ADC93}" type="slidenum">
              <a:rPr lang="en-US"/>
              <a:pPr>
                <a:defRPr/>
              </a:pPr>
              <a:t>‹#›</a:t>
            </a:fld>
            <a:endParaRPr lang="en-US"/>
          </a:p>
        </p:txBody>
      </p:sp>
    </p:spTree>
    <p:extLst>
      <p:ext uri="{BB962C8B-B14F-4D97-AF65-F5344CB8AC3E}">
        <p14:creationId xmlns:p14="http://schemas.microsoft.com/office/powerpoint/2010/main" val="392994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0" hangingPunct="0">
              <a:defRPr sz="1300">
                <a:latin typeface="Times" pitchFamily="18" charset="0"/>
                <a:cs typeface="+mn-cs"/>
              </a:defRPr>
            </a:lvl1pPr>
          </a:lstStyle>
          <a:p>
            <a:pPr>
              <a:defRPr/>
            </a:pPr>
            <a:r>
              <a:rPr lang="en-US" dirty="0"/>
              <a:t>FEL </a:t>
            </a:r>
            <a:r>
              <a:rPr lang="en-US" dirty="0" err="1"/>
              <a:t>Ampare</a:t>
            </a:r>
            <a:r>
              <a:rPr lang="en-US" dirty="0"/>
              <a:t>-Class </a:t>
            </a:r>
            <a:r>
              <a:rPr lang="en-US" dirty="0" err="1"/>
              <a:t>Cryomodule</a:t>
            </a:r>
            <a:r>
              <a:rPr lang="en-US" dirty="0"/>
              <a:t> Conceptual Design Review</a:t>
            </a:r>
          </a:p>
        </p:txBody>
      </p:sp>
      <p:sp>
        <p:nvSpPr>
          <p:cNvPr id="409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defRPr sz="1300" smtClean="0"/>
            </a:lvl1pPr>
          </a:lstStyle>
          <a:p>
            <a:pPr>
              <a:defRPr/>
            </a:pPr>
            <a:endParaRPr lang="en-US"/>
          </a:p>
        </p:txBody>
      </p:sp>
      <p:sp>
        <p:nvSpPr>
          <p:cNvPr id="3174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0" hangingPunct="0">
              <a:defRPr sz="1300" smtClean="0"/>
            </a:lvl1pPr>
          </a:lstStyle>
          <a:p>
            <a:pPr>
              <a:defRPr/>
            </a:pPr>
            <a:endParaRPr lang="en-US"/>
          </a:p>
        </p:txBody>
      </p:sp>
      <p:sp>
        <p:nvSpPr>
          <p:cNvPr id="410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defRPr sz="1300" smtClean="0"/>
            </a:lvl1pPr>
          </a:lstStyle>
          <a:p>
            <a:pPr>
              <a:defRPr/>
            </a:pPr>
            <a:fld id="{DF93F792-6536-4E24-A230-D05FC8121CEC}" type="slidenum">
              <a:rPr lang="en-US"/>
              <a:pPr>
                <a:defRPr/>
              </a:pPr>
              <a:t>‹#›</a:t>
            </a:fld>
            <a:endParaRPr lang="en-US"/>
          </a:p>
        </p:txBody>
      </p:sp>
    </p:spTree>
    <p:extLst>
      <p:ext uri="{BB962C8B-B14F-4D97-AF65-F5344CB8AC3E}">
        <p14:creationId xmlns:p14="http://schemas.microsoft.com/office/powerpoint/2010/main" val="2929326540"/>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76200"/>
            <a:ext cx="7848600" cy="617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C3D0BA9-A81A-462C-A662-7A0A9D15C612}" type="datetimeFigureOut">
              <a:rPr lang="en-US" smtClean="0"/>
              <a:t>2016/3/30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F3E496C-2857-433E-9622-504398D12598}" type="slidenum">
              <a:rPr lang="en-US" smtClean="0"/>
              <a:t>‹#›</a:t>
            </a:fld>
            <a:endParaRPr lang="en-US"/>
          </a:p>
        </p:txBody>
      </p:sp>
    </p:spTree>
    <p:extLst>
      <p:ext uri="{BB962C8B-B14F-4D97-AF65-F5344CB8AC3E}">
        <p14:creationId xmlns:p14="http://schemas.microsoft.com/office/powerpoint/2010/main" val="3754400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76200"/>
            <a:ext cx="7772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762000" y="1066800"/>
            <a:ext cx="7772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1" name="Rectangle 7"/>
          <p:cNvSpPr>
            <a:spLocks noChangeArrowheads="1"/>
          </p:cNvSpPr>
          <p:nvPr/>
        </p:nvSpPr>
        <p:spPr bwMode="auto">
          <a:xfrm>
            <a:off x="6096000" y="6400800"/>
            <a:ext cx="2209800" cy="461665"/>
          </a:xfrm>
          <a:prstGeom prst="rect">
            <a:avLst/>
          </a:prstGeom>
          <a:noFill/>
          <a:ln w="9525">
            <a:noFill/>
            <a:miter lim="800000"/>
            <a:headEnd/>
            <a:tailEnd/>
          </a:ln>
          <a:effectLst/>
        </p:spPr>
        <p:txBody>
          <a:bodyPr wrap="square">
            <a:spAutoFit/>
          </a:bodyPr>
          <a:lstStyle/>
          <a:p>
            <a:pPr algn="ctr" eaLnBrk="0" hangingPunct="0">
              <a:defRPr/>
            </a:pPr>
            <a:r>
              <a:rPr lang="en-US" altLang="zh-CN" sz="1200" b="1" dirty="0" smtClean="0">
                <a:ea typeface="宋体" pitchFamily="2" charset="-122"/>
              </a:rPr>
              <a:t>JLEIC Collaboration </a:t>
            </a:r>
          </a:p>
          <a:p>
            <a:pPr algn="ctr" eaLnBrk="0" hangingPunct="0">
              <a:defRPr/>
            </a:pPr>
            <a:r>
              <a:rPr lang="en-US" altLang="zh-CN" sz="1200" b="1" dirty="0" smtClean="0">
                <a:ea typeface="宋体" pitchFamily="2" charset="-122"/>
              </a:rPr>
              <a:t>Meeting Spring 2016</a:t>
            </a:r>
            <a:endParaRPr lang="en-US" sz="1200" b="1"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61" r:id="rId3"/>
    <p:sldLayoutId id="2147483662" r:id="rId4"/>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Times" pitchFamily="18" charset="0"/>
        </a:defRPr>
      </a:lvl2pPr>
      <a:lvl3pPr algn="ctr" rtl="0" eaLnBrk="0" fontAlgn="base" hangingPunct="0">
        <a:spcBef>
          <a:spcPct val="0"/>
        </a:spcBef>
        <a:spcAft>
          <a:spcPct val="0"/>
        </a:spcAft>
        <a:defRPr sz="3600" b="1">
          <a:solidFill>
            <a:schemeClr val="tx2"/>
          </a:solidFill>
          <a:latin typeface="Times" pitchFamily="18" charset="0"/>
        </a:defRPr>
      </a:lvl3pPr>
      <a:lvl4pPr algn="ctr" rtl="0" eaLnBrk="0" fontAlgn="base" hangingPunct="0">
        <a:spcBef>
          <a:spcPct val="0"/>
        </a:spcBef>
        <a:spcAft>
          <a:spcPct val="0"/>
        </a:spcAft>
        <a:defRPr sz="3600" b="1">
          <a:solidFill>
            <a:schemeClr val="tx2"/>
          </a:solidFill>
          <a:latin typeface="Times" pitchFamily="18" charset="0"/>
        </a:defRPr>
      </a:lvl4pPr>
      <a:lvl5pPr algn="ctr" rtl="0" eaLnBrk="0" fontAlgn="base" hangingPunct="0">
        <a:spcBef>
          <a:spcPct val="0"/>
        </a:spcBef>
        <a:spcAft>
          <a:spcPct val="0"/>
        </a:spcAft>
        <a:defRPr sz="3600" b="1">
          <a:solidFill>
            <a:schemeClr val="tx2"/>
          </a:solidFill>
          <a:latin typeface="Times" pitchFamily="18" charset="0"/>
        </a:defRPr>
      </a:lvl5pPr>
      <a:lvl6pPr marL="457200" algn="ctr" rtl="0" fontAlgn="base">
        <a:spcBef>
          <a:spcPct val="0"/>
        </a:spcBef>
        <a:spcAft>
          <a:spcPct val="0"/>
        </a:spcAft>
        <a:defRPr sz="3600" b="1">
          <a:solidFill>
            <a:schemeClr val="tx2"/>
          </a:solidFill>
          <a:latin typeface="Times" pitchFamily="18" charset="0"/>
        </a:defRPr>
      </a:lvl6pPr>
      <a:lvl7pPr marL="914400" algn="ctr" rtl="0" fontAlgn="base">
        <a:spcBef>
          <a:spcPct val="0"/>
        </a:spcBef>
        <a:spcAft>
          <a:spcPct val="0"/>
        </a:spcAft>
        <a:defRPr sz="3600" b="1">
          <a:solidFill>
            <a:schemeClr val="tx2"/>
          </a:solidFill>
          <a:latin typeface="Times" pitchFamily="18" charset="0"/>
        </a:defRPr>
      </a:lvl7pPr>
      <a:lvl8pPr marL="1371600" algn="ctr" rtl="0" fontAlgn="base">
        <a:spcBef>
          <a:spcPct val="0"/>
        </a:spcBef>
        <a:spcAft>
          <a:spcPct val="0"/>
        </a:spcAft>
        <a:defRPr sz="3600" b="1">
          <a:solidFill>
            <a:schemeClr val="tx2"/>
          </a:solidFill>
          <a:latin typeface="Times" pitchFamily="18" charset="0"/>
        </a:defRPr>
      </a:lvl8pPr>
      <a:lvl9pPr marL="1828800" algn="ctr" rtl="0" fontAlgn="base">
        <a:spcBef>
          <a:spcPct val="0"/>
        </a:spcBef>
        <a:spcAft>
          <a:spcPct val="0"/>
        </a:spcAft>
        <a:defRPr sz="3600" b="1">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0.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3.xml"/><Relationship Id="rId5" Type="http://schemas.openxmlformats.org/officeDocument/2006/relationships/image" Target="../media/image48.jpeg"/><Relationship Id="rId4" Type="http://schemas.openxmlformats.org/officeDocument/2006/relationships/image" Target="../media/image47.jpe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1.xml"/><Relationship Id="rId5" Type="http://schemas.openxmlformats.org/officeDocument/2006/relationships/image" Target="../media/image53.JPG"/><Relationship Id="rId4" Type="http://schemas.openxmlformats.org/officeDocument/2006/relationships/image" Target="../media/image240.png"/></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80.png"/><Relationship Id="rId2" Type="http://schemas.openxmlformats.org/officeDocument/2006/relationships/image" Target="../media/image54.png"/><Relationship Id="rId1"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3.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10.png"/><Relationship Id="rId5" Type="http://schemas.openxmlformats.org/officeDocument/2006/relationships/image" Target="../media/image10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0.emf"/><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p:nvPr>
        </p:nvSpPr>
        <p:spPr>
          <a:xfrm>
            <a:off x="457200" y="1295400"/>
            <a:ext cx="8458200" cy="4191000"/>
          </a:xfrm>
        </p:spPr>
        <p:txBody>
          <a:bodyPr/>
          <a:lstStyle/>
          <a:p>
            <a:pPr algn="ctr">
              <a:buNone/>
            </a:pPr>
            <a:r>
              <a:rPr lang="en-US" altLang="zh-CN" sz="3200" b="1" dirty="0"/>
              <a:t>Preparation of the Bunched Beam Cooling </a:t>
            </a:r>
            <a:r>
              <a:rPr lang="en-US" altLang="zh-CN" sz="3200" b="1" dirty="0" smtClean="0"/>
              <a:t>Experiment </a:t>
            </a:r>
            <a:r>
              <a:rPr lang="en-US" altLang="zh-CN" sz="3200" b="1" dirty="0"/>
              <a:t>at </a:t>
            </a:r>
            <a:r>
              <a:rPr lang="en-US" altLang="zh-CN" sz="3200" b="1" dirty="0" smtClean="0"/>
              <a:t>IMP and </a:t>
            </a:r>
            <a:r>
              <a:rPr lang="en-US" altLang="zh-CN" sz="3200" b="1" dirty="0" err="1" smtClean="0"/>
              <a:t>JLab</a:t>
            </a:r>
            <a:r>
              <a:rPr lang="en-US" altLang="zh-CN" sz="3200" b="1" dirty="0" smtClean="0"/>
              <a:t> </a:t>
            </a:r>
            <a:r>
              <a:rPr lang="en-US" altLang="zh-CN" dirty="0" smtClean="0"/>
              <a:t>	</a:t>
            </a:r>
          </a:p>
          <a:p>
            <a:pPr algn="ctr">
              <a:buFontTx/>
              <a:buNone/>
            </a:pPr>
            <a:endParaRPr lang="en-US" dirty="0" smtClean="0"/>
          </a:p>
          <a:p>
            <a:pPr algn="ctr">
              <a:buFontTx/>
              <a:buNone/>
            </a:pPr>
            <a:r>
              <a:rPr lang="en-US" dirty="0" err="1" smtClean="0"/>
              <a:t>Haipeng</a:t>
            </a:r>
            <a:r>
              <a:rPr lang="en-US" dirty="0" smtClean="0"/>
              <a:t> Wang (</a:t>
            </a:r>
            <a:r>
              <a:rPr lang="en-US" dirty="0" err="1" smtClean="0"/>
              <a:t>JLab</a:t>
            </a:r>
            <a:r>
              <a:rPr lang="en-US" dirty="0" smtClean="0"/>
              <a:t>)</a:t>
            </a:r>
          </a:p>
          <a:p>
            <a:pPr algn="ctr">
              <a:buFontTx/>
              <a:buNone/>
            </a:pPr>
            <a:endParaRPr lang="en-US" dirty="0" smtClean="0"/>
          </a:p>
          <a:p>
            <a:pPr algn="ctr">
              <a:buFontTx/>
              <a:buNone/>
            </a:pPr>
            <a:r>
              <a:rPr lang="en-US" sz="2000" dirty="0" err="1" smtClean="0"/>
              <a:t>Lijun</a:t>
            </a:r>
            <a:r>
              <a:rPr lang="en-US" sz="2000" dirty="0" smtClean="0"/>
              <a:t> Mao (Exp. Spokesperson) , </a:t>
            </a:r>
            <a:r>
              <a:rPr lang="en-US" sz="2000" dirty="0" err="1" smtClean="0"/>
              <a:t>Jie</a:t>
            </a:r>
            <a:r>
              <a:rPr lang="en-US" sz="2000" dirty="0" smtClean="0"/>
              <a:t> </a:t>
            </a:r>
            <a:r>
              <a:rPr lang="en-US" sz="2000" dirty="0"/>
              <a:t>Li, </a:t>
            </a:r>
            <a:r>
              <a:rPr lang="en-US" sz="2000" dirty="0" err="1" smtClean="0"/>
              <a:t>Xiaoming</a:t>
            </a:r>
            <a:r>
              <a:rPr lang="en-US" sz="2000" dirty="0" smtClean="0"/>
              <a:t> </a:t>
            </a:r>
            <a:r>
              <a:rPr lang="en-US" sz="2000" dirty="0"/>
              <a:t>Ma </a:t>
            </a:r>
            <a:r>
              <a:rPr lang="en-US" sz="2000" dirty="0" smtClean="0"/>
              <a:t>and </a:t>
            </a:r>
            <a:r>
              <a:rPr lang="en-US" sz="2000" dirty="0" err="1" smtClean="0"/>
              <a:t>Jianjun</a:t>
            </a:r>
            <a:r>
              <a:rPr lang="en-US" sz="2000" dirty="0" smtClean="0"/>
              <a:t> Su</a:t>
            </a:r>
          </a:p>
          <a:p>
            <a:pPr algn="ctr">
              <a:buFontTx/>
              <a:buNone/>
            </a:pPr>
            <a:r>
              <a:rPr lang="en-US" sz="2000" b="1" dirty="0" smtClean="0"/>
              <a:t>I</a:t>
            </a:r>
            <a:r>
              <a:rPr lang="en-US" sz="2000" dirty="0" smtClean="0"/>
              <a:t>nstitute of </a:t>
            </a:r>
            <a:r>
              <a:rPr lang="en-US" sz="2000" b="1" dirty="0" smtClean="0"/>
              <a:t>M</a:t>
            </a:r>
            <a:r>
              <a:rPr lang="en-US" sz="2000" dirty="0" smtClean="0"/>
              <a:t>odern </a:t>
            </a:r>
            <a:r>
              <a:rPr lang="en-US" sz="2000" b="1" dirty="0" smtClean="0"/>
              <a:t>P</a:t>
            </a:r>
            <a:r>
              <a:rPr lang="en-US" sz="2000" dirty="0" smtClean="0"/>
              <a:t>hysics, CAS, Lanzhou, Gansu, China</a:t>
            </a:r>
            <a:endParaRPr lang="en-US" sz="2000" dirty="0"/>
          </a:p>
          <a:p>
            <a:pPr algn="ctr">
              <a:buFontTx/>
              <a:buNone/>
            </a:pPr>
            <a:r>
              <a:rPr lang="en-US" sz="2000" dirty="0" err="1" smtClean="0"/>
              <a:t>Yuhong</a:t>
            </a:r>
            <a:r>
              <a:rPr lang="en-US" sz="2000" dirty="0" smtClean="0"/>
              <a:t> Zhang, (LDRD 2014 PI) and He Zhang, Tom Powers, Kevin </a:t>
            </a:r>
            <a:r>
              <a:rPr lang="en-US" sz="2000" dirty="0" smtClean="0"/>
              <a:t>Jordan, </a:t>
            </a:r>
            <a:r>
              <a:rPr lang="en-US" sz="2000" dirty="0" smtClean="0"/>
              <a:t>Mike </a:t>
            </a:r>
            <a:r>
              <a:rPr lang="en-US" sz="2000" dirty="0" err="1" smtClean="0"/>
              <a:t>Spata</a:t>
            </a:r>
            <a:r>
              <a:rPr lang="en-US" sz="2000" dirty="0" smtClean="0"/>
              <a:t> and Andrew Hutton</a:t>
            </a:r>
            <a:endParaRPr lang="en-US" sz="2000" dirty="0" smtClean="0"/>
          </a:p>
          <a:p>
            <a:pPr algn="ctr">
              <a:buFontTx/>
              <a:buNone/>
            </a:pPr>
            <a:r>
              <a:rPr lang="en-US" sz="2000" dirty="0" smtClean="0"/>
              <a:t>Thomas </a:t>
            </a:r>
            <a:r>
              <a:rPr lang="en-US" sz="2000" b="1" dirty="0" smtClean="0"/>
              <a:t>J</a:t>
            </a:r>
            <a:r>
              <a:rPr lang="en-US" sz="2000" dirty="0" smtClean="0"/>
              <a:t>efferson </a:t>
            </a:r>
            <a:r>
              <a:rPr lang="en-US" sz="2000" b="1" dirty="0" smtClean="0"/>
              <a:t>Lab</a:t>
            </a:r>
            <a:r>
              <a:rPr lang="en-US" sz="2000" dirty="0" smtClean="0"/>
              <a:t>, Newport News, VA USA</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216475" y="171042"/>
            <a:ext cx="8943474" cy="461665"/>
          </a:xfrm>
          <a:prstGeom prst="rect">
            <a:avLst/>
          </a:prstGeom>
          <a:noFill/>
          <a:ln w="9525">
            <a:noFill/>
            <a:miter lim="800000"/>
            <a:headEnd/>
            <a:tailEnd/>
          </a:ln>
        </p:spPr>
        <p:txBody>
          <a:bodyPr wrap="none">
            <a:spAutoFit/>
          </a:bodyPr>
          <a:lstStyle/>
          <a:p>
            <a:r>
              <a:rPr lang="en-US" sz="2400" dirty="0" smtClean="0"/>
              <a:t>Existing BPM Devices at ECC-35 and </a:t>
            </a:r>
            <a:r>
              <a:rPr lang="en-US" sz="2400" dirty="0" err="1" smtClean="0"/>
              <a:t>CSRm</a:t>
            </a:r>
            <a:r>
              <a:rPr lang="en-US" sz="2400" dirty="0" smtClean="0"/>
              <a:t> for Electron/Ion BPMs</a:t>
            </a:r>
            <a:endParaRPr lang="en-US" sz="2400"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87817"/>
            <a:ext cx="5432425" cy="265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295400"/>
            <a:ext cx="3657600" cy="164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52800"/>
            <a:ext cx="4572000" cy="297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Rectangle 4"/>
              <p:cNvSpPr/>
              <p:nvPr/>
            </p:nvSpPr>
            <p:spPr>
              <a:xfrm>
                <a:off x="4413504" y="3356431"/>
                <a:ext cx="4572000" cy="566502"/>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sz="1400" i="1">
                          <a:latin typeface="Cambria Math"/>
                        </a:rPr>
                        <m:t>𝑉</m:t>
                      </m:r>
                      <m:d>
                        <m:dPr>
                          <m:ctrlPr>
                            <a:rPr lang="en-US" sz="1400" i="1">
                              <a:latin typeface="Cambria Math"/>
                            </a:rPr>
                          </m:ctrlPr>
                        </m:dPr>
                        <m:e>
                          <m:r>
                            <a:rPr lang="en-US" sz="1400" i="1">
                              <a:latin typeface="Cambria Math"/>
                            </a:rPr>
                            <m:t>𝑡</m:t>
                          </m:r>
                        </m:e>
                      </m:d>
                      <m:r>
                        <a:rPr lang="en-US" sz="1400" i="1">
                          <a:latin typeface="Cambria Math"/>
                        </a:rPr>
                        <m:t>=</m:t>
                      </m:r>
                      <m:f>
                        <m:fPr>
                          <m:ctrlPr>
                            <a:rPr lang="en-US" sz="1400" i="1">
                              <a:latin typeface="Cambria Math"/>
                            </a:rPr>
                          </m:ctrlPr>
                        </m:fPr>
                        <m:num>
                          <m:r>
                            <a:rPr lang="en-US" sz="1400" i="1">
                              <a:latin typeface="Cambria Math"/>
                            </a:rPr>
                            <m:t>𝑅</m:t>
                          </m:r>
                        </m:num>
                        <m:den>
                          <m:r>
                            <a:rPr lang="en-US" sz="1400" i="1">
                              <a:latin typeface="Cambria Math"/>
                            </a:rPr>
                            <m:t>1+</m:t>
                          </m:r>
                          <m:r>
                            <a:rPr lang="en-US" sz="1400" i="1">
                              <a:latin typeface="Cambria Math"/>
                            </a:rPr>
                            <m:t>𝑗</m:t>
                          </m:r>
                          <m:r>
                            <a:rPr lang="en-US" sz="1400" i="1">
                              <a:latin typeface="Cambria Math"/>
                            </a:rPr>
                            <m:t>𝜔</m:t>
                          </m:r>
                          <m:r>
                            <a:rPr lang="en-US" sz="1400" i="1">
                              <a:latin typeface="Cambria Math"/>
                            </a:rPr>
                            <m:t>𝑅𝐶</m:t>
                          </m:r>
                        </m:den>
                      </m:f>
                      <m:r>
                        <a:rPr lang="en-US" sz="1400" i="1">
                          <a:latin typeface="Cambria Math"/>
                        </a:rPr>
                        <m:t>𝐼</m:t>
                      </m:r>
                      <m:d>
                        <m:dPr>
                          <m:ctrlPr>
                            <a:rPr lang="en-US" sz="1400" i="1">
                              <a:latin typeface="Cambria Math"/>
                            </a:rPr>
                          </m:ctrlPr>
                        </m:dPr>
                        <m:e>
                          <m:r>
                            <a:rPr lang="en-US" sz="1400" i="1">
                              <a:latin typeface="Cambria Math"/>
                            </a:rPr>
                            <m:t>𝑡</m:t>
                          </m:r>
                        </m:e>
                      </m:d>
                      <m:r>
                        <a:rPr lang="en-US" sz="1400" i="1">
                          <a:latin typeface="Cambria Math"/>
                        </a:rPr>
                        <m:t>=</m:t>
                      </m:r>
                      <m:f>
                        <m:fPr>
                          <m:ctrlPr>
                            <a:rPr lang="en-US" sz="1400" i="1">
                              <a:latin typeface="Cambria Math"/>
                            </a:rPr>
                          </m:ctrlPr>
                        </m:fPr>
                        <m:num>
                          <m:r>
                            <a:rPr lang="en-US" sz="1400" i="1">
                              <a:latin typeface="Cambria Math"/>
                            </a:rPr>
                            <m:t>1</m:t>
                          </m:r>
                        </m:num>
                        <m:den>
                          <m:r>
                            <a:rPr lang="en-US" sz="1400" i="1">
                              <a:latin typeface="Cambria Math"/>
                            </a:rPr>
                            <m:t>𝛽</m:t>
                          </m:r>
                          <m:r>
                            <a:rPr lang="en-US" sz="1400" i="1">
                              <a:latin typeface="Cambria Math"/>
                            </a:rPr>
                            <m:t>𝑐</m:t>
                          </m:r>
                        </m:den>
                      </m:f>
                      <m:f>
                        <m:fPr>
                          <m:ctrlPr>
                            <a:rPr lang="en-US" sz="1400" i="1">
                              <a:latin typeface="Cambria Math"/>
                            </a:rPr>
                          </m:ctrlPr>
                        </m:fPr>
                        <m:num>
                          <m:r>
                            <a:rPr lang="en-US" sz="1400" i="1">
                              <a:latin typeface="Cambria Math"/>
                            </a:rPr>
                            <m:t>𝐴</m:t>
                          </m:r>
                        </m:num>
                        <m:den>
                          <m:r>
                            <a:rPr lang="en-US" sz="1400" i="1">
                              <a:latin typeface="Cambria Math"/>
                            </a:rPr>
                            <m:t>𝜋</m:t>
                          </m:r>
                          <m:r>
                            <a:rPr lang="en-US" sz="1400" i="1">
                              <a:latin typeface="Cambria Math"/>
                            </a:rPr>
                            <m:t>𝑎</m:t>
                          </m:r>
                        </m:den>
                      </m:f>
                      <m:f>
                        <m:fPr>
                          <m:ctrlPr>
                            <a:rPr lang="en-US" sz="1400" i="1">
                              <a:latin typeface="Cambria Math"/>
                            </a:rPr>
                          </m:ctrlPr>
                        </m:fPr>
                        <m:num>
                          <m:r>
                            <a:rPr lang="en-US" sz="1400" i="1">
                              <a:latin typeface="Cambria Math"/>
                            </a:rPr>
                            <m:t>𝑗</m:t>
                          </m:r>
                          <m:r>
                            <a:rPr lang="en-US" sz="1400" i="1">
                              <a:latin typeface="Cambria Math"/>
                            </a:rPr>
                            <m:t>𝜔</m:t>
                          </m:r>
                          <m:sSub>
                            <m:sSubPr>
                              <m:ctrlPr>
                                <a:rPr lang="en-US" sz="1400" i="1">
                                  <a:latin typeface="Cambria Math"/>
                                </a:rPr>
                              </m:ctrlPr>
                            </m:sSubPr>
                            <m:e>
                              <m:r>
                                <a:rPr lang="en-US" sz="1400" i="1">
                                  <a:latin typeface="Cambria Math"/>
                                </a:rPr>
                                <m:t>𝑅</m:t>
                              </m:r>
                            </m:e>
                            <m:sub>
                              <m:r>
                                <a:rPr lang="en-US" sz="1400" i="1">
                                  <a:latin typeface="Cambria Math"/>
                                </a:rPr>
                                <m:t>𝑒𝑞</m:t>
                              </m:r>
                            </m:sub>
                          </m:sSub>
                        </m:num>
                        <m:den>
                          <m:r>
                            <a:rPr lang="en-US" sz="1400" i="1">
                              <a:latin typeface="Cambria Math"/>
                            </a:rPr>
                            <m:t>1+</m:t>
                          </m:r>
                          <m:r>
                            <a:rPr lang="en-US" sz="1400" i="1">
                              <a:latin typeface="Cambria Math"/>
                            </a:rPr>
                            <m:t>𝑗</m:t>
                          </m:r>
                          <m:r>
                            <a:rPr lang="en-US" sz="1400" i="1">
                              <a:latin typeface="Cambria Math"/>
                            </a:rPr>
                            <m:t>𝜔</m:t>
                          </m:r>
                          <m:sSub>
                            <m:sSubPr>
                              <m:ctrlPr>
                                <a:rPr lang="en-US" sz="1400" i="1">
                                  <a:latin typeface="Cambria Math"/>
                                </a:rPr>
                              </m:ctrlPr>
                            </m:sSubPr>
                            <m:e>
                              <m:r>
                                <a:rPr lang="en-US" sz="1400" i="1">
                                  <a:latin typeface="Cambria Math"/>
                                </a:rPr>
                                <m:t>𝑅</m:t>
                              </m:r>
                            </m:e>
                            <m:sub>
                              <m:r>
                                <a:rPr lang="en-US" sz="1400" i="1">
                                  <a:latin typeface="Cambria Math"/>
                                </a:rPr>
                                <m:t>𝑒𝑞</m:t>
                              </m:r>
                            </m:sub>
                          </m:sSub>
                          <m:r>
                            <a:rPr lang="en-US" sz="1400" i="1">
                              <a:latin typeface="Cambria Math"/>
                            </a:rPr>
                            <m:t>𝐶</m:t>
                          </m:r>
                        </m:den>
                      </m:f>
                      <m:sSub>
                        <m:sSubPr>
                          <m:ctrlPr>
                            <a:rPr lang="en-US" sz="1400" i="1">
                              <a:latin typeface="Cambria Math"/>
                            </a:rPr>
                          </m:ctrlPr>
                        </m:sSubPr>
                        <m:e>
                          <m:r>
                            <a:rPr lang="en-US" sz="1400" i="1">
                              <a:latin typeface="Cambria Math"/>
                            </a:rPr>
                            <m:t>𝐼</m:t>
                          </m:r>
                        </m:e>
                        <m:sub>
                          <m:r>
                            <a:rPr lang="en-US" sz="1400" i="1">
                              <a:latin typeface="Cambria Math"/>
                            </a:rPr>
                            <m:t>𝑏</m:t>
                          </m:r>
                        </m:sub>
                      </m:sSub>
                      <m:d>
                        <m:dPr>
                          <m:ctrlPr>
                            <a:rPr lang="en-US" sz="1400" i="1">
                              <a:latin typeface="Cambria Math"/>
                            </a:rPr>
                          </m:ctrlPr>
                        </m:dPr>
                        <m:e>
                          <m:r>
                            <a:rPr lang="en-US" sz="1400" i="1">
                              <a:latin typeface="Cambria Math"/>
                            </a:rPr>
                            <m:t>𝑡</m:t>
                          </m:r>
                        </m:e>
                      </m:d>
                    </m:oMath>
                  </m:oMathPara>
                </a14:m>
                <a:endParaRPr lang="en-US" sz="1400" dirty="0"/>
              </a:p>
            </p:txBody>
          </p:sp>
        </mc:Choice>
        <mc:Fallback xmlns="">
          <p:sp>
            <p:nvSpPr>
              <p:cNvPr id="5" name="Rectangle 4"/>
              <p:cNvSpPr>
                <a:spLocks noRot="1" noChangeAspect="1" noMove="1" noResize="1" noEditPoints="1" noAdjustHandles="1" noChangeArrowheads="1" noChangeShapeType="1" noTextEdit="1"/>
              </p:cNvSpPr>
              <p:nvPr/>
            </p:nvSpPr>
            <p:spPr>
              <a:xfrm>
                <a:off x="4413504" y="3356431"/>
                <a:ext cx="4572000" cy="56650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404360" y="4191000"/>
                <a:ext cx="4572000" cy="568682"/>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sz="1400" i="1">
                          <a:latin typeface="Cambria Math"/>
                        </a:rPr>
                        <m:t>𝑥</m:t>
                      </m:r>
                      <m:r>
                        <a:rPr lang="en-US" sz="1400" i="1">
                          <a:latin typeface="Cambria Math"/>
                        </a:rPr>
                        <m:t>=2</m:t>
                      </m:r>
                      <m:r>
                        <a:rPr lang="en-US" sz="1400" i="1">
                          <a:latin typeface="Cambria Math"/>
                        </a:rPr>
                        <m:t>𝑎</m:t>
                      </m:r>
                      <m:f>
                        <m:fPr>
                          <m:ctrlPr>
                            <a:rPr lang="en-US" sz="1400" i="1">
                              <a:latin typeface="Cambria Math"/>
                            </a:rPr>
                          </m:ctrlPr>
                        </m:fPr>
                        <m:num>
                          <m:sSub>
                            <m:sSubPr>
                              <m:ctrlPr>
                                <a:rPr lang="en-US" sz="1400" i="1">
                                  <a:latin typeface="Cambria Math"/>
                                </a:rPr>
                              </m:ctrlPr>
                            </m:sSubPr>
                            <m:e>
                              <m:r>
                                <a:rPr lang="en-US" sz="1400" i="1">
                                  <a:latin typeface="Cambria Math"/>
                                </a:rPr>
                                <m:t>𝑉</m:t>
                              </m:r>
                            </m:e>
                            <m:sub>
                              <m:r>
                                <a:rPr lang="en-US" sz="1400" i="1">
                                  <a:latin typeface="Cambria Math"/>
                                  <a:sym typeface="Symbol"/>
                                </a:rPr>
                                <m:t></m:t>
                              </m:r>
                              <m:r>
                                <a:rPr lang="en-US" sz="1400" i="1">
                                  <a:latin typeface="Cambria Math"/>
                                </a:rPr>
                                <m:t>𝑥</m:t>
                              </m:r>
                            </m:sub>
                          </m:sSub>
                        </m:num>
                        <m:den>
                          <m:sSub>
                            <m:sSubPr>
                              <m:ctrlPr>
                                <a:rPr lang="en-US" sz="1400" i="1">
                                  <a:latin typeface="Cambria Math"/>
                                </a:rPr>
                              </m:ctrlPr>
                            </m:sSubPr>
                            <m:e>
                              <m:r>
                                <a:rPr lang="en-US" sz="1400" i="1">
                                  <a:latin typeface="Cambria Math"/>
                                </a:rPr>
                                <m:t>𝑉</m:t>
                              </m:r>
                            </m:e>
                            <m:sub>
                              <m:r>
                                <a:rPr lang="en-US" sz="1400" i="1">
                                  <a:latin typeface="Cambria Math"/>
                                  <a:sym typeface="Symbol"/>
                                </a:rPr>
                                <m:t></m:t>
                              </m:r>
                            </m:sub>
                          </m:sSub>
                        </m:den>
                      </m:f>
                      <m:r>
                        <a:rPr lang="en-US" sz="1400" i="1">
                          <a:latin typeface="Cambria Math"/>
                        </a:rPr>
                        <m:t>=2</m:t>
                      </m:r>
                      <m:r>
                        <a:rPr lang="en-US" sz="1400" i="1">
                          <a:latin typeface="Cambria Math"/>
                        </a:rPr>
                        <m:t>𝑎</m:t>
                      </m:r>
                      <m:f>
                        <m:fPr>
                          <m:ctrlPr>
                            <a:rPr lang="en-US" sz="1400" i="1">
                              <a:latin typeface="Cambria Math"/>
                            </a:rPr>
                          </m:ctrlPr>
                        </m:fPr>
                        <m:num>
                          <m:sSub>
                            <m:sSubPr>
                              <m:ctrlPr>
                                <a:rPr lang="en-US" sz="1400" i="1">
                                  <a:latin typeface="Cambria Math"/>
                                </a:rPr>
                              </m:ctrlPr>
                            </m:sSubPr>
                            <m:e>
                              <m:r>
                                <a:rPr lang="en-US" sz="1400" i="1">
                                  <a:latin typeface="Cambria Math"/>
                                </a:rPr>
                                <m:t>𝑉</m:t>
                              </m:r>
                            </m:e>
                            <m:sub>
                              <m:r>
                                <a:rPr lang="en-US" sz="1400" i="1">
                                  <a:latin typeface="Cambria Math"/>
                                </a:rPr>
                                <m:t>𝑅𝑖𝑔h𝑡</m:t>
                              </m:r>
                            </m:sub>
                          </m:sSub>
                          <m:r>
                            <a:rPr lang="en-US" sz="1400" i="1">
                              <a:latin typeface="Cambria Math"/>
                            </a:rPr>
                            <m:t>−</m:t>
                          </m:r>
                          <m:sSub>
                            <m:sSubPr>
                              <m:ctrlPr>
                                <a:rPr lang="en-US" sz="1400" i="1">
                                  <a:latin typeface="Cambria Math"/>
                                </a:rPr>
                              </m:ctrlPr>
                            </m:sSubPr>
                            <m:e>
                              <m:r>
                                <a:rPr lang="en-US" sz="1400" i="1">
                                  <a:latin typeface="Cambria Math"/>
                                </a:rPr>
                                <m:t>𝑉</m:t>
                              </m:r>
                            </m:e>
                            <m:sub>
                              <m:r>
                                <a:rPr lang="en-US" sz="1400" i="1">
                                  <a:latin typeface="Cambria Math"/>
                                </a:rPr>
                                <m:t>𝐿𝑒𝑓𝑡</m:t>
                              </m:r>
                            </m:sub>
                          </m:sSub>
                        </m:num>
                        <m:den>
                          <m:sSub>
                            <m:sSubPr>
                              <m:ctrlPr>
                                <a:rPr lang="en-US" sz="1400" i="1">
                                  <a:latin typeface="Cambria Math"/>
                                </a:rPr>
                              </m:ctrlPr>
                            </m:sSubPr>
                            <m:e>
                              <m:r>
                                <a:rPr lang="en-US" sz="1400" i="1">
                                  <a:latin typeface="Cambria Math"/>
                                </a:rPr>
                                <m:t>𝑉</m:t>
                              </m:r>
                            </m:e>
                            <m:sub>
                              <m:r>
                                <a:rPr lang="en-US" sz="1400" i="1">
                                  <a:latin typeface="Cambria Math"/>
                                </a:rPr>
                                <m:t>𝑅𝑖𝑔h𝑡</m:t>
                              </m:r>
                            </m:sub>
                          </m:sSub>
                          <m:r>
                            <a:rPr lang="en-US" sz="1400" i="1">
                              <a:latin typeface="Cambria Math"/>
                            </a:rPr>
                            <m:t>+</m:t>
                          </m:r>
                          <m:sSub>
                            <m:sSubPr>
                              <m:ctrlPr>
                                <a:rPr lang="en-US" sz="1400" i="1">
                                  <a:latin typeface="Cambria Math"/>
                                </a:rPr>
                              </m:ctrlPr>
                            </m:sSubPr>
                            <m:e>
                              <m:r>
                                <a:rPr lang="en-US" sz="1400" i="1">
                                  <a:latin typeface="Cambria Math"/>
                                </a:rPr>
                                <m:t>𝑉</m:t>
                              </m:r>
                            </m:e>
                            <m:sub>
                              <m:r>
                                <a:rPr lang="en-US" sz="1400" i="1">
                                  <a:latin typeface="Cambria Math"/>
                                </a:rPr>
                                <m:t>𝐿𝑒𝑓𝑡</m:t>
                              </m:r>
                            </m:sub>
                          </m:sSub>
                          <m:r>
                            <a:rPr lang="en-US" sz="1400" i="1">
                              <a:latin typeface="Cambria Math"/>
                            </a:rPr>
                            <m:t>+</m:t>
                          </m:r>
                          <m:sSub>
                            <m:sSubPr>
                              <m:ctrlPr>
                                <a:rPr lang="en-US" sz="1400" i="1">
                                  <a:latin typeface="Cambria Math"/>
                                </a:rPr>
                              </m:ctrlPr>
                            </m:sSubPr>
                            <m:e>
                              <m:r>
                                <a:rPr lang="en-US" sz="1400" i="1">
                                  <a:latin typeface="Cambria Math"/>
                                </a:rPr>
                                <m:t>𝑉</m:t>
                              </m:r>
                            </m:e>
                            <m:sub>
                              <m:r>
                                <a:rPr lang="en-US" sz="1400" i="1">
                                  <a:latin typeface="Cambria Math"/>
                                </a:rPr>
                                <m:t>𝑈𝑝</m:t>
                              </m:r>
                            </m:sub>
                          </m:sSub>
                          <m:r>
                            <a:rPr lang="en-US" sz="1400" i="1">
                              <a:latin typeface="Cambria Math"/>
                            </a:rPr>
                            <m:t>+</m:t>
                          </m:r>
                          <m:sSub>
                            <m:sSubPr>
                              <m:ctrlPr>
                                <a:rPr lang="en-US" sz="1400" i="1">
                                  <a:latin typeface="Cambria Math"/>
                                </a:rPr>
                              </m:ctrlPr>
                            </m:sSubPr>
                            <m:e>
                              <m:r>
                                <a:rPr lang="en-US" sz="1400" i="1">
                                  <a:latin typeface="Cambria Math"/>
                                </a:rPr>
                                <m:t>𝑉</m:t>
                              </m:r>
                            </m:e>
                            <m:sub>
                              <m:r>
                                <a:rPr lang="en-US" sz="1400" i="1">
                                  <a:latin typeface="Cambria Math"/>
                                </a:rPr>
                                <m:t>𝐷𝑜𝑤𝑛</m:t>
                              </m:r>
                            </m:sub>
                          </m:sSub>
                        </m:den>
                      </m:f>
                    </m:oMath>
                  </m:oMathPara>
                </a14:m>
                <a:endParaRPr lang="en-US" sz="1400" dirty="0"/>
              </a:p>
            </p:txBody>
          </p:sp>
        </mc:Choice>
        <mc:Fallback xmlns="">
          <p:sp>
            <p:nvSpPr>
              <p:cNvPr id="6" name="Rectangle 5"/>
              <p:cNvSpPr>
                <a:spLocks noRot="1" noChangeAspect="1" noMove="1" noResize="1" noEditPoints="1" noAdjustHandles="1" noChangeArrowheads="1" noChangeShapeType="1" noTextEdit="1"/>
              </p:cNvSpPr>
              <p:nvPr/>
            </p:nvSpPr>
            <p:spPr>
              <a:xfrm>
                <a:off x="4404360" y="4191000"/>
                <a:ext cx="4572000" cy="56868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419600" y="5109546"/>
                <a:ext cx="4572000" cy="586314"/>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sz="1400" i="1">
                          <a:latin typeface="Cambria Math"/>
                        </a:rPr>
                        <m:t>𝑦</m:t>
                      </m:r>
                      <m:r>
                        <a:rPr lang="en-US" sz="1400" i="1">
                          <a:latin typeface="Cambria Math"/>
                        </a:rPr>
                        <m:t>=2</m:t>
                      </m:r>
                      <m:r>
                        <a:rPr lang="en-US" sz="1400" i="1">
                          <a:latin typeface="Cambria Math"/>
                        </a:rPr>
                        <m:t>𝑎</m:t>
                      </m:r>
                      <m:f>
                        <m:fPr>
                          <m:ctrlPr>
                            <a:rPr lang="en-US" sz="1400" i="1">
                              <a:latin typeface="Cambria Math"/>
                            </a:rPr>
                          </m:ctrlPr>
                        </m:fPr>
                        <m:num>
                          <m:sSub>
                            <m:sSubPr>
                              <m:ctrlPr>
                                <a:rPr lang="en-US" sz="1400" i="1">
                                  <a:latin typeface="Cambria Math"/>
                                </a:rPr>
                              </m:ctrlPr>
                            </m:sSubPr>
                            <m:e>
                              <m:r>
                                <a:rPr lang="en-US" sz="1400" i="1">
                                  <a:latin typeface="Cambria Math"/>
                                </a:rPr>
                                <m:t>𝑉</m:t>
                              </m:r>
                            </m:e>
                            <m:sub>
                              <m:r>
                                <a:rPr lang="en-US" sz="1400" i="1">
                                  <a:latin typeface="Cambria Math"/>
                                  <a:sym typeface="Symbol"/>
                                </a:rPr>
                                <m:t></m:t>
                              </m:r>
                              <m:r>
                                <a:rPr lang="en-US" sz="1400" i="1">
                                  <a:latin typeface="Cambria Math"/>
                                </a:rPr>
                                <m:t>𝑦</m:t>
                              </m:r>
                            </m:sub>
                          </m:sSub>
                        </m:num>
                        <m:den>
                          <m:sSub>
                            <m:sSubPr>
                              <m:ctrlPr>
                                <a:rPr lang="en-US" sz="1400" i="1">
                                  <a:latin typeface="Cambria Math"/>
                                </a:rPr>
                              </m:ctrlPr>
                            </m:sSubPr>
                            <m:e>
                              <m:r>
                                <a:rPr lang="en-US" sz="1400" i="1">
                                  <a:latin typeface="Cambria Math"/>
                                </a:rPr>
                                <m:t>𝑉</m:t>
                              </m:r>
                            </m:e>
                            <m:sub>
                              <m:r>
                                <a:rPr lang="en-US" sz="1400" i="1">
                                  <a:latin typeface="Cambria Math"/>
                                  <a:sym typeface="Symbol"/>
                                </a:rPr>
                                <m:t></m:t>
                              </m:r>
                            </m:sub>
                          </m:sSub>
                        </m:den>
                      </m:f>
                      <m:r>
                        <a:rPr lang="en-US" sz="1400" i="1">
                          <a:latin typeface="Cambria Math"/>
                        </a:rPr>
                        <m:t>=2</m:t>
                      </m:r>
                      <m:r>
                        <a:rPr lang="en-US" sz="1400" i="1">
                          <a:latin typeface="Cambria Math"/>
                        </a:rPr>
                        <m:t>𝑎</m:t>
                      </m:r>
                      <m:f>
                        <m:fPr>
                          <m:ctrlPr>
                            <a:rPr lang="en-US" sz="1400" i="1">
                              <a:latin typeface="Cambria Math"/>
                            </a:rPr>
                          </m:ctrlPr>
                        </m:fPr>
                        <m:num>
                          <m:sSub>
                            <m:sSubPr>
                              <m:ctrlPr>
                                <a:rPr lang="en-US" sz="1400" i="1">
                                  <a:latin typeface="Cambria Math"/>
                                </a:rPr>
                              </m:ctrlPr>
                            </m:sSubPr>
                            <m:e>
                              <m:r>
                                <a:rPr lang="en-US" sz="1400" i="1">
                                  <a:latin typeface="Cambria Math"/>
                                </a:rPr>
                                <m:t>𝑉</m:t>
                              </m:r>
                            </m:e>
                            <m:sub>
                              <m:r>
                                <a:rPr lang="en-US" sz="1400" i="1">
                                  <a:latin typeface="Cambria Math"/>
                                </a:rPr>
                                <m:t>𝑈𝑝</m:t>
                              </m:r>
                            </m:sub>
                          </m:sSub>
                          <m:r>
                            <a:rPr lang="en-US" sz="1400" i="1">
                              <a:latin typeface="Cambria Math"/>
                            </a:rPr>
                            <m:t>−</m:t>
                          </m:r>
                          <m:sSub>
                            <m:sSubPr>
                              <m:ctrlPr>
                                <a:rPr lang="en-US" sz="1400" i="1">
                                  <a:latin typeface="Cambria Math"/>
                                </a:rPr>
                              </m:ctrlPr>
                            </m:sSubPr>
                            <m:e>
                              <m:r>
                                <a:rPr lang="en-US" sz="1400" i="1">
                                  <a:latin typeface="Cambria Math"/>
                                </a:rPr>
                                <m:t>𝑉</m:t>
                              </m:r>
                            </m:e>
                            <m:sub>
                              <m:r>
                                <a:rPr lang="en-US" sz="1400" i="1">
                                  <a:latin typeface="Cambria Math"/>
                                </a:rPr>
                                <m:t>𝐷𝑜𝑤𝑛</m:t>
                              </m:r>
                            </m:sub>
                          </m:sSub>
                        </m:num>
                        <m:den>
                          <m:sSub>
                            <m:sSubPr>
                              <m:ctrlPr>
                                <a:rPr lang="en-US" sz="1400" i="1">
                                  <a:latin typeface="Cambria Math"/>
                                </a:rPr>
                              </m:ctrlPr>
                            </m:sSubPr>
                            <m:e>
                              <m:r>
                                <a:rPr lang="en-US" sz="1400" i="1">
                                  <a:latin typeface="Cambria Math"/>
                                </a:rPr>
                                <m:t>𝑉</m:t>
                              </m:r>
                            </m:e>
                            <m:sub>
                              <m:r>
                                <a:rPr lang="en-US" sz="1400" i="1">
                                  <a:latin typeface="Cambria Math"/>
                                </a:rPr>
                                <m:t>𝑅𝑖𝑔h𝑡</m:t>
                              </m:r>
                            </m:sub>
                          </m:sSub>
                          <m:r>
                            <a:rPr lang="en-US" sz="1400" i="1">
                              <a:latin typeface="Cambria Math"/>
                            </a:rPr>
                            <m:t>+</m:t>
                          </m:r>
                          <m:sSub>
                            <m:sSubPr>
                              <m:ctrlPr>
                                <a:rPr lang="en-US" sz="1400" i="1">
                                  <a:latin typeface="Cambria Math"/>
                                </a:rPr>
                              </m:ctrlPr>
                            </m:sSubPr>
                            <m:e>
                              <m:r>
                                <a:rPr lang="en-US" sz="1400" i="1">
                                  <a:latin typeface="Cambria Math"/>
                                </a:rPr>
                                <m:t>𝑉</m:t>
                              </m:r>
                            </m:e>
                            <m:sub>
                              <m:r>
                                <a:rPr lang="en-US" sz="1400" i="1">
                                  <a:latin typeface="Cambria Math"/>
                                </a:rPr>
                                <m:t>𝐿𝑒𝑓𝑡</m:t>
                              </m:r>
                            </m:sub>
                          </m:sSub>
                          <m:r>
                            <a:rPr lang="en-US" sz="1400" i="1">
                              <a:latin typeface="Cambria Math"/>
                            </a:rPr>
                            <m:t>+</m:t>
                          </m:r>
                          <m:sSub>
                            <m:sSubPr>
                              <m:ctrlPr>
                                <a:rPr lang="en-US" sz="1400" i="1">
                                  <a:latin typeface="Cambria Math"/>
                                </a:rPr>
                              </m:ctrlPr>
                            </m:sSubPr>
                            <m:e>
                              <m:r>
                                <a:rPr lang="en-US" sz="1400" i="1">
                                  <a:latin typeface="Cambria Math"/>
                                </a:rPr>
                                <m:t>𝑉</m:t>
                              </m:r>
                            </m:e>
                            <m:sub>
                              <m:r>
                                <a:rPr lang="en-US" sz="1400" i="1">
                                  <a:latin typeface="Cambria Math"/>
                                </a:rPr>
                                <m:t>𝑈𝑝</m:t>
                              </m:r>
                            </m:sub>
                          </m:sSub>
                          <m:r>
                            <a:rPr lang="en-US" sz="1400" i="1">
                              <a:latin typeface="Cambria Math"/>
                            </a:rPr>
                            <m:t>+</m:t>
                          </m:r>
                          <m:sSub>
                            <m:sSubPr>
                              <m:ctrlPr>
                                <a:rPr lang="en-US" sz="1400" i="1">
                                  <a:latin typeface="Cambria Math"/>
                                </a:rPr>
                              </m:ctrlPr>
                            </m:sSubPr>
                            <m:e>
                              <m:r>
                                <a:rPr lang="en-US" sz="1400" i="1">
                                  <a:latin typeface="Cambria Math"/>
                                </a:rPr>
                                <m:t>𝑉</m:t>
                              </m:r>
                            </m:e>
                            <m:sub>
                              <m:r>
                                <a:rPr lang="en-US" sz="1400" i="1">
                                  <a:latin typeface="Cambria Math"/>
                                </a:rPr>
                                <m:t>𝐷𝑜𝑤𝑛</m:t>
                              </m:r>
                            </m:sub>
                          </m:sSub>
                        </m:den>
                      </m:f>
                    </m:oMath>
                  </m:oMathPara>
                </a14:m>
                <a:endParaRPr lang="en-US" sz="1400" dirty="0"/>
              </a:p>
            </p:txBody>
          </p:sp>
        </mc:Choice>
        <mc:Fallback xmlns="">
          <p:sp>
            <p:nvSpPr>
              <p:cNvPr id="7" name="Rectangle 6"/>
              <p:cNvSpPr>
                <a:spLocks noRot="1" noChangeAspect="1" noMove="1" noResize="1" noEditPoints="1" noAdjustHandles="1" noChangeArrowheads="1" noChangeShapeType="1" noTextEdit="1"/>
              </p:cNvSpPr>
              <p:nvPr/>
            </p:nvSpPr>
            <p:spPr>
              <a:xfrm>
                <a:off x="4419600" y="5109546"/>
                <a:ext cx="4572000" cy="586314"/>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63779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p:cNvSpPr txBox="1">
            <a:spLocks noChangeArrowheads="1"/>
          </p:cNvSpPr>
          <p:nvPr/>
        </p:nvSpPr>
        <p:spPr bwMode="auto">
          <a:xfrm>
            <a:off x="457200" y="169863"/>
            <a:ext cx="82915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Times" pitchFamily="18" charset="0"/>
              </a:defRPr>
            </a:lvl1pPr>
            <a:lvl2pPr marL="742950" indent="-285750" eaLnBrk="0" hangingPunct="0">
              <a:spcBef>
                <a:spcPct val="20000"/>
              </a:spcBef>
              <a:buChar char="–"/>
              <a:defRPr sz="24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400">
                <a:solidFill>
                  <a:schemeClr val="tx1"/>
                </a:solidFill>
                <a:latin typeface="Times" pitchFamily="18" charset="0"/>
              </a:defRPr>
            </a:lvl4pPr>
            <a:lvl5pPr marL="2057400" indent="-228600" eaLnBrk="0" hangingPunct="0">
              <a:spcBef>
                <a:spcPct val="20000"/>
              </a:spcBef>
              <a:buChar char="»"/>
              <a:defRPr sz="2400">
                <a:solidFill>
                  <a:schemeClr val="tx1"/>
                </a:solidFill>
                <a:latin typeface="Times" pitchFamily="18" charset="0"/>
              </a:defRPr>
            </a:lvl5pPr>
            <a:lvl6pPr marL="2514600" indent="-228600" eaLnBrk="0" fontAlgn="base" hangingPunct="0">
              <a:spcBef>
                <a:spcPct val="20000"/>
              </a:spcBef>
              <a:spcAft>
                <a:spcPct val="0"/>
              </a:spcAft>
              <a:buChar char="»"/>
              <a:defRPr sz="2400">
                <a:solidFill>
                  <a:schemeClr val="tx1"/>
                </a:solidFill>
                <a:latin typeface="Times" pitchFamily="18" charset="0"/>
              </a:defRPr>
            </a:lvl6pPr>
            <a:lvl7pPr marL="2971800" indent="-228600" eaLnBrk="0" fontAlgn="base" hangingPunct="0">
              <a:spcBef>
                <a:spcPct val="20000"/>
              </a:spcBef>
              <a:spcAft>
                <a:spcPct val="0"/>
              </a:spcAft>
              <a:buChar char="»"/>
              <a:defRPr sz="2400">
                <a:solidFill>
                  <a:schemeClr val="tx1"/>
                </a:solidFill>
                <a:latin typeface="Times" pitchFamily="18" charset="0"/>
              </a:defRPr>
            </a:lvl7pPr>
            <a:lvl8pPr marL="3429000" indent="-228600" eaLnBrk="0" fontAlgn="base" hangingPunct="0">
              <a:spcBef>
                <a:spcPct val="20000"/>
              </a:spcBef>
              <a:spcAft>
                <a:spcPct val="0"/>
              </a:spcAft>
              <a:buChar char="»"/>
              <a:defRPr sz="2400">
                <a:solidFill>
                  <a:schemeClr val="tx1"/>
                </a:solidFill>
                <a:latin typeface="Times" pitchFamily="18" charset="0"/>
              </a:defRPr>
            </a:lvl8pPr>
            <a:lvl9pPr marL="3886200" indent="-228600" eaLnBrk="0" fontAlgn="base" hangingPunct="0">
              <a:spcBef>
                <a:spcPct val="20000"/>
              </a:spcBef>
              <a:spcAft>
                <a:spcPct val="0"/>
              </a:spcAft>
              <a:buChar char="»"/>
              <a:defRPr sz="2400">
                <a:solidFill>
                  <a:schemeClr val="tx1"/>
                </a:solidFill>
                <a:latin typeface="Times" pitchFamily="18" charset="0"/>
              </a:defRPr>
            </a:lvl9pPr>
          </a:lstStyle>
          <a:p>
            <a:pPr eaLnBrk="1" hangingPunct="1">
              <a:spcBef>
                <a:spcPct val="0"/>
              </a:spcBef>
              <a:buFontTx/>
              <a:buNone/>
            </a:pPr>
            <a:r>
              <a:rPr lang="en-US" altLang="en-US"/>
              <a:t>1D Signal Calculation for Gaussian Bunch and Ring-shape Pickup</a:t>
            </a:r>
          </a:p>
        </p:txBody>
      </p:sp>
      <p:pic>
        <p:nvPicPr>
          <p:cNvPr id="1639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1030288"/>
            <a:ext cx="5486400" cy="327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Rectangle 1"/>
          <p:cNvSpPr>
            <a:spLocks noChangeArrowheads="1"/>
          </p:cNvSpPr>
          <p:nvPr/>
        </p:nvSpPr>
        <p:spPr bwMode="auto">
          <a:xfrm>
            <a:off x="5853113" y="981075"/>
            <a:ext cx="2895600" cy="31083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2400">
                <a:solidFill>
                  <a:schemeClr val="tx1"/>
                </a:solidFill>
                <a:latin typeface="Times" pitchFamily="18" charset="0"/>
              </a:defRPr>
            </a:lvl1pPr>
            <a:lvl2pPr marL="742950" indent="-285750" eaLnBrk="0" hangingPunct="0">
              <a:spcBef>
                <a:spcPct val="20000"/>
              </a:spcBef>
              <a:buChar char="–"/>
              <a:defRPr sz="24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400">
                <a:solidFill>
                  <a:schemeClr val="tx1"/>
                </a:solidFill>
                <a:latin typeface="Times" pitchFamily="18" charset="0"/>
              </a:defRPr>
            </a:lvl4pPr>
            <a:lvl5pPr marL="2057400" indent="-228600" eaLnBrk="0" hangingPunct="0">
              <a:spcBef>
                <a:spcPct val="20000"/>
              </a:spcBef>
              <a:buChar char="»"/>
              <a:defRPr sz="2400">
                <a:solidFill>
                  <a:schemeClr val="tx1"/>
                </a:solidFill>
                <a:latin typeface="Times" pitchFamily="18" charset="0"/>
              </a:defRPr>
            </a:lvl5pPr>
            <a:lvl6pPr marL="2514600" indent="-228600" eaLnBrk="0" fontAlgn="base" hangingPunct="0">
              <a:spcBef>
                <a:spcPct val="20000"/>
              </a:spcBef>
              <a:spcAft>
                <a:spcPct val="0"/>
              </a:spcAft>
              <a:buChar char="»"/>
              <a:defRPr sz="2400">
                <a:solidFill>
                  <a:schemeClr val="tx1"/>
                </a:solidFill>
                <a:latin typeface="Times" pitchFamily="18" charset="0"/>
              </a:defRPr>
            </a:lvl6pPr>
            <a:lvl7pPr marL="2971800" indent="-228600" eaLnBrk="0" fontAlgn="base" hangingPunct="0">
              <a:spcBef>
                <a:spcPct val="20000"/>
              </a:spcBef>
              <a:spcAft>
                <a:spcPct val="0"/>
              </a:spcAft>
              <a:buChar char="»"/>
              <a:defRPr sz="2400">
                <a:solidFill>
                  <a:schemeClr val="tx1"/>
                </a:solidFill>
                <a:latin typeface="Times" pitchFamily="18" charset="0"/>
              </a:defRPr>
            </a:lvl7pPr>
            <a:lvl8pPr marL="3429000" indent="-228600" eaLnBrk="0" fontAlgn="base" hangingPunct="0">
              <a:spcBef>
                <a:spcPct val="20000"/>
              </a:spcBef>
              <a:spcAft>
                <a:spcPct val="0"/>
              </a:spcAft>
              <a:buChar char="»"/>
              <a:defRPr sz="2400">
                <a:solidFill>
                  <a:schemeClr val="tx1"/>
                </a:solidFill>
                <a:latin typeface="Times" pitchFamily="18" charset="0"/>
              </a:defRPr>
            </a:lvl8pPr>
            <a:lvl9pPr marL="3886200" indent="-228600" eaLnBrk="0" fontAlgn="base" hangingPunct="0">
              <a:spcBef>
                <a:spcPct val="20000"/>
              </a:spcBef>
              <a:spcAft>
                <a:spcPct val="0"/>
              </a:spcAft>
              <a:buChar char="»"/>
              <a:defRPr sz="2400">
                <a:solidFill>
                  <a:schemeClr val="tx1"/>
                </a:solidFill>
                <a:latin typeface="Times" pitchFamily="18" charset="0"/>
              </a:defRPr>
            </a:lvl9pPr>
          </a:lstStyle>
          <a:p>
            <a:pPr eaLnBrk="1" hangingPunct="1">
              <a:spcBef>
                <a:spcPct val="0"/>
              </a:spcBef>
              <a:buFontTx/>
              <a:buNone/>
            </a:pPr>
            <a:r>
              <a:rPr lang="en-US" altLang="en-US" sz="1400"/>
              <a:t>Gaussian bunch shape distribution (black) in 7ns (rms) bunch length current picked up by 50 </a:t>
            </a:r>
            <a:r>
              <a:rPr lang="en-US" altLang="en-US" sz="1400">
                <a:latin typeface="Symbol" pitchFamily="18" charset="2"/>
              </a:rPr>
              <a:t>W</a:t>
            </a:r>
            <a:r>
              <a:rPr lang="en-US" altLang="en-US" sz="1400"/>
              <a:t> shunt impedance’s voltage (red, calculation) and comparison to the experimental data (blue) for one of  </a:t>
            </a:r>
            <a:r>
              <a:rPr lang="en-US" altLang="en-US" sz="1400" baseline="30000"/>
              <a:t>12</a:t>
            </a:r>
            <a:r>
              <a:rPr lang="en-US" altLang="en-US" sz="1400"/>
              <a:t>C</a:t>
            </a:r>
            <a:r>
              <a:rPr lang="en-US" altLang="en-US" sz="1400" baseline="30000"/>
              <a:t>+6</a:t>
            </a:r>
            <a:r>
              <a:rPr lang="en-US" altLang="en-US" sz="1400"/>
              <a:t> bunches accelerated in the CSRm ring at the </a:t>
            </a:r>
            <a:r>
              <a:rPr lang="en-US" altLang="en-US" sz="1400">
                <a:sym typeface="Symbol" pitchFamily="18" charset="2"/>
              </a:rPr>
              <a:t></a:t>
            </a:r>
            <a:r>
              <a:rPr lang="en-US" altLang="en-US" sz="1400"/>
              <a:t>0.5 velocity. The blue data is measured by a fast oscilloscope on a </a:t>
            </a:r>
            <a:r>
              <a:rPr lang="en-US" altLang="en-US" sz="1400" i="1"/>
              <a:t>L</a:t>
            </a:r>
            <a:r>
              <a:rPr lang="en-US" altLang="en-US" sz="1400" i="1" baseline="-25000"/>
              <a:t>s</a:t>
            </a:r>
            <a:r>
              <a:rPr lang="en-US" altLang="en-US" sz="1400"/>
              <a:t>=15cm pickup cylinder. The voltage gain of such signal is ~350. The ion current is ~3</a:t>
            </a:r>
            <a:r>
              <a:rPr lang="en-US" altLang="en-US" sz="1400">
                <a:latin typeface="Symbol" pitchFamily="18" charset="2"/>
              </a:rPr>
              <a:t>m</a:t>
            </a:r>
            <a:r>
              <a:rPr lang="en-US" altLang="en-US" sz="1400"/>
              <a:t>A. Signal ringing on the back is due to the pickup circuit. </a:t>
            </a:r>
          </a:p>
        </p:txBody>
      </p:sp>
      <p:pic>
        <p:nvPicPr>
          <p:cNvPr id="1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790507"/>
            <a:ext cx="4572000"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6023" y="4305300"/>
            <a:ext cx="3657600" cy="191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0737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ChinaTrip2015\IMP\IMP_cooling_Experiment\3MHz-6.8v-60.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914400"/>
            <a:ext cx="3657600"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0" y="3276600"/>
            <a:ext cx="2209772" cy="369332"/>
          </a:xfrm>
          <a:prstGeom prst="rect">
            <a:avLst/>
          </a:prstGeom>
          <a:noFill/>
        </p:spPr>
        <p:txBody>
          <a:bodyPr wrap="none" rtlCol="0">
            <a:spAutoFit/>
          </a:bodyPr>
          <a:lstStyle/>
          <a:p>
            <a:r>
              <a:rPr lang="en-US" dirty="0" smtClean="0"/>
              <a:t>3MHz, +/-6.8V, 60Ms </a:t>
            </a:r>
            <a:endParaRPr lang="en-US" dirty="0"/>
          </a:p>
        </p:txBody>
      </p:sp>
      <p:pic>
        <p:nvPicPr>
          <p:cNvPr id="1027" name="Picture 3" descr="D:\ChinaTrip2015\IMP\IMP_cooling_Experiment\1MHz5v-60M.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683146"/>
            <a:ext cx="3657600" cy="2286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52514" y="6080419"/>
            <a:ext cx="2209772" cy="369332"/>
          </a:xfrm>
          <a:prstGeom prst="rect">
            <a:avLst/>
          </a:prstGeom>
          <a:noFill/>
        </p:spPr>
        <p:txBody>
          <a:bodyPr wrap="none" rtlCol="0">
            <a:spAutoFit/>
          </a:bodyPr>
          <a:lstStyle/>
          <a:p>
            <a:r>
              <a:rPr lang="en-US" dirty="0" smtClean="0"/>
              <a:t>1MHz, +/-5.0V, 60Ms </a:t>
            </a:r>
            <a:endParaRPr lang="en-US" dirty="0"/>
          </a:p>
        </p:txBody>
      </p:sp>
      <p:sp>
        <p:nvSpPr>
          <p:cNvPr id="10" name="TextBox 9"/>
          <p:cNvSpPr txBox="1"/>
          <p:nvPr/>
        </p:nvSpPr>
        <p:spPr>
          <a:xfrm>
            <a:off x="304800" y="158726"/>
            <a:ext cx="8610600" cy="523220"/>
          </a:xfrm>
          <a:prstGeom prst="rect">
            <a:avLst/>
          </a:prstGeom>
          <a:noFill/>
        </p:spPr>
        <p:txBody>
          <a:bodyPr wrap="square" rtlCol="0">
            <a:spAutoFit/>
          </a:bodyPr>
          <a:lstStyle/>
          <a:p>
            <a:r>
              <a:rPr lang="en-US" sz="2800" dirty="0" smtClean="0"/>
              <a:t>0.5-3MHz Gun Modulation Test, </a:t>
            </a:r>
            <a:r>
              <a:rPr lang="en-US" sz="2800" dirty="0" err="1" smtClean="0"/>
              <a:t>PoP</a:t>
            </a:r>
            <a:r>
              <a:rPr lang="en-US" sz="2800" dirty="0" smtClean="0"/>
              <a:t> Experiment for BPM</a:t>
            </a:r>
            <a:endParaRPr lang="en-US" sz="28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107" y="2059172"/>
            <a:ext cx="3657600" cy="2743200"/>
          </a:xfrm>
          <a:prstGeom prst="rect">
            <a:avLst/>
          </a:prstGeom>
        </p:spPr>
      </p:pic>
      <p:pic>
        <p:nvPicPr>
          <p:cNvPr id="1126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6944" y="3781967"/>
            <a:ext cx="4572000" cy="2310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191000" y="914400"/>
            <a:ext cx="4800599" cy="2862322"/>
          </a:xfrm>
          <a:prstGeom prst="rect">
            <a:avLst/>
          </a:prstGeom>
          <a:noFill/>
        </p:spPr>
        <p:txBody>
          <a:bodyPr wrap="square" rtlCol="0">
            <a:spAutoFit/>
          </a:bodyPr>
          <a:lstStyle/>
          <a:p>
            <a:pPr marL="342900" indent="-342900">
              <a:buFont typeface="Arial" panose="020B0604020202020204" pitchFamily="34" charset="0"/>
              <a:buChar char="•"/>
            </a:pPr>
            <a:r>
              <a:rPr lang="en-US" dirty="0" smtClean="0"/>
              <a:t>New HV </a:t>
            </a:r>
            <a:r>
              <a:rPr lang="en-US" dirty="0" err="1" smtClean="0"/>
              <a:t>pulser</a:t>
            </a:r>
            <a:r>
              <a:rPr lang="en-US" dirty="0" smtClean="0"/>
              <a:t> will overtake original BPM 3MHz modulation signal</a:t>
            </a:r>
          </a:p>
          <a:p>
            <a:pPr marL="342900" indent="-342900">
              <a:buFont typeface="Arial" panose="020B0604020202020204" pitchFamily="34" charset="0"/>
              <a:buChar char="•"/>
            </a:pPr>
            <a:r>
              <a:rPr lang="en-US" dirty="0" smtClean="0"/>
              <a:t>Using gun grid modulation signal instead at ~1MHz</a:t>
            </a:r>
          </a:p>
          <a:p>
            <a:pPr marL="342900" indent="-342900">
              <a:buFont typeface="Arial" panose="020B0604020202020204" pitchFamily="34" charset="0"/>
              <a:buChar char="•"/>
            </a:pPr>
            <a:r>
              <a:rPr lang="en-US" dirty="0" err="1">
                <a:solidFill>
                  <a:srgbClr val="FF0000"/>
                </a:solidFill>
                <a:sym typeface="Symbol" panose="05050102010706020507" pitchFamily="18" charset="2"/>
              </a:rPr>
              <a:t>V</a:t>
            </a:r>
            <a:r>
              <a:rPr lang="en-US" baseline="-25000" dirty="0" err="1" smtClean="0">
                <a:solidFill>
                  <a:srgbClr val="FF0000"/>
                </a:solidFill>
                <a:sym typeface="Symbol" panose="05050102010706020507" pitchFamily="18" charset="2"/>
              </a:rPr>
              <a:t>bpm</a:t>
            </a:r>
            <a:r>
              <a:rPr lang="en-US" dirty="0" err="1" smtClean="0">
                <a:solidFill>
                  <a:srgbClr val="FF0000"/>
                </a:solidFill>
                <a:sym typeface="Symbol"/>
              </a:rPr>
              <a:t>f</a:t>
            </a:r>
            <a:r>
              <a:rPr lang="en-US" baseline="-25000" dirty="0" err="1" smtClean="0">
                <a:solidFill>
                  <a:srgbClr val="FF0000"/>
                </a:solidFill>
                <a:sym typeface="Symbol"/>
              </a:rPr>
              <a:t>mod</a:t>
            </a:r>
            <a:r>
              <a:rPr lang="en-US" dirty="0" err="1">
                <a:solidFill>
                  <a:srgbClr val="FF0000"/>
                </a:solidFill>
                <a:sym typeface="Symbol"/>
              </a:rPr>
              <a:t></a:t>
            </a:r>
            <a:r>
              <a:rPr lang="en-US" dirty="0" err="1" smtClean="0">
                <a:solidFill>
                  <a:srgbClr val="FF0000"/>
                </a:solidFill>
                <a:sym typeface="Symbol"/>
              </a:rPr>
              <a:t>V</a:t>
            </a:r>
            <a:r>
              <a:rPr lang="en-US" baseline="-25000" dirty="0" err="1" smtClean="0">
                <a:solidFill>
                  <a:srgbClr val="FF0000"/>
                </a:solidFill>
                <a:sym typeface="Symbol"/>
              </a:rPr>
              <a:t>grid</a:t>
            </a:r>
            <a:r>
              <a:rPr lang="en-US" dirty="0" smtClean="0">
                <a:solidFill>
                  <a:srgbClr val="FF0000"/>
                </a:solidFill>
                <a:sym typeface="Symbol"/>
              </a:rPr>
              <a:t>/</a:t>
            </a:r>
            <a:r>
              <a:rPr lang="en-US" dirty="0" err="1" smtClean="0">
                <a:solidFill>
                  <a:srgbClr val="FF0000"/>
                </a:solidFill>
                <a:sym typeface="Symbol"/>
              </a:rPr>
              <a:t>V</a:t>
            </a:r>
            <a:r>
              <a:rPr lang="en-US" baseline="-25000" dirty="0" err="1" smtClean="0">
                <a:solidFill>
                  <a:srgbClr val="FF0000"/>
                </a:solidFill>
                <a:sym typeface="Symbol"/>
              </a:rPr>
              <a:t>dc</a:t>
            </a:r>
            <a:endParaRPr lang="en-US" baseline="-25000" dirty="0" smtClean="0">
              <a:solidFill>
                <a:srgbClr val="FF0000"/>
              </a:solidFill>
              <a:sym typeface="Symbol" panose="05050102010706020507" pitchFamily="18" charset="2"/>
            </a:endParaRPr>
          </a:p>
          <a:p>
            <a:pPr marL="342900" indent="-342900">
              <a:buFont typeface="Arial" panose="020B0604020202020204" pitchFamily="34" charset="0"/>
              <a:buChar char="•"/>
            </a:pPr>
            <a:r>
              <a:rPr lang="en-US" dirty="0" smtClean="0">
                <a:solidFill>
                  <a:srgbClr val="FF0000"/>
                </a:solidFill>
                <a:sym typeface="Symbol" panose="05050102010706020507" pitchFamily="18" charset="2"/>
              </a:rPr>
              <a:t>Electron BMP  signal change is ~+60dB</a:t>
            </a:r>
          </a:p>
          <a:p>
            <a:pPr marL="342900" indent="-342900">
              <a:buFont typeface="Arial" panose="020B0604020202020204" pitchFamily="34" charset="0"/>
              <a:buChar char="•"/>
            </a:pPr>
            <a:r>
              <a:rPr lang="en-US" dirty="0" smtClean="0"/>
              <a:t>Need to put a RF attenuator  on each channel</a:t>
            </a:r>
          </a:p>
          <a:p>
            <a:pPr marL="342900" indent="-342900">
              <a:buFont typeface="Arial" panose="020B0604020202020204" pitchFamily="34" charset="0"/>
              <a:buChar char="•"/>
            </a:pPr>
            <a:r>
              <a:rPr lang="en-US" dirty="0" smtClean="0"/>
              <a:t>Use original off-line BMP calibration</a:t>
            </a:r>
            <a:endParaRPr lang="en-US" dirty="0"/>
          </a:p>
        </p:txBody>
      </p:sp>
      <p:sp>
        <p:nvSpPr>
          <p:cNvPr id="7" name="TextBox 6"/>
          <p:cNvSpPr txBox="1"/>
          <p:nvPr/>
        </p:nvSpPr>
        <p:spPr>
          <a:xfrm>
            <a:off x="4610100" y="4937395"/>
            <a:ext cx="3863558" cy="400110"/>
          </a:xfrm>
          <a:prstGeom prst="rect">
            <a:avLst/>
          </a:prstGeom>
          <a:noFill/>
        </p:spPr>
        <p:txBody>
          <a:bodyPr wrap="none" rtlCol="0">
            <a:spAutoFit/>
          </a:bodyPr>
          <a:lstStyle/>
          <a:p>
            <a:r>
              <a:rPr lang="en-US" dirty="0" smtClean="0">
                <a:solidFill>
                  <a:srgbClr val="FF0000"/>
                </a:solidFill>
              </a:rPr>
              <a:t>Need recalibration of EC-35  BPMs</a:t>
            </a:r>
            <a:endParaRPr lang="en-US" dirty="0">
              <a:solidFill>
                <a:srgbClr val="FF0000"/>
              </a:solidFill>
            </a:endParaRPr>
          </a:p>
        </p:txBody>
      </p:sp>
    </p:spTree>
    <p:extLst>
      <p:ext uri="{BB962C8B-B14F-4D97-AF65-F5344CB8AC3E}">
        <p14:creationId xmlns:p14="http://schemas.microsoft.com/office/powerpoint/2010/main" val="267071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435864" y="155732"/>
            <a:ext cx="8512267" cy="461665"/>
          </a:xfrm>
          <a:prstGeom prst="rect">
            <a:avLst/>
          </a:prstGeom>
          <a:noFill/>
          <a:ln w="9525">
            <a:noFill/>
            <a:miter lim="800000"/>
            <a:headEnd/>
            <a:tailEnd/>
          </a:ln>
        </p:spPr>
        <p:txBody>
          <a:bodyPr wrap="none">
            <a:spAutoFit/>
          </a:bodyPr>
          <a:lstStyle/>
          <a:p>
            <a:r>
              <a:rPr lang="en-US" sz="2400" dirty="0" smtClean="0"/>
              <a:t>Using Longitudinal </a:t>
            </a:r>
            <a:r>
              <a:rPr lang="en-US" sz="2400" dirty="0" err="1" smtClean="0"/>
              <a:t>Schottky</a:t>
            </a:r>
            <a:r>
              <a:rPr lang="en-US" sz="2400" dirty="0" smtClean="0"/>
              <a:t> Diodes to Measure the Cooling Rates </a:t>
            </a:r>
            <a:endParaRPr lang="en-US" sz="2400"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43152"/>
            <a:ext cx="4572000" cy="3502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图片 1"/>
          <p:cNvPicPr>
            <a:picLocks noChangeAspect="1"/>
          </p:cNvPicPr>
          <p:nvPr/>
        </p:nvPicPr>
        <p:blipFill>
          <a:blip r:embed="rId3"/>
          <a:stretch>
            <a:fillRect/>
          </a:stretch>
        </p:blipFill>
        <p:spPr bwMode="auto">
          <a:xfrm>
            <a:off x="5161788" y="717822"/>
            <a:ext cx="3657600" cy="3178961"/>
          </a:xfrm>
          <a:prstGeom prst="rect">
            <a:avLst/>
          </a:prstGeom>
          <a:noFill/>
          <a:ln w="9525">
            <a:noFill/>
            <a:miter lim="800000"/>
            <a:headEnd/>
            <a:tailEnd/>
          </a:ln>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657600"/>
            <a:ext cx="4152900"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084320"/>
            <a:ext cx="4791075"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315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713922"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62000" y="201552"/>
            <a:ext cx="7391400" cy="400110"/>
          </a:xfrm>
          <a:prstGeom prst="rect">
            <a:avLst/>
          </a:prstGeom>
          <a:noFill/>
        </p:spPr>
        <p:txBody>
          <a:bodyPr wrap="square" rtlCol="0">
            <a:spAutoFit/>
          </a:bodyPr>
          <a:lstStyle/>
          <a:p>
            <a:pPr algn="ctr"/>
            <a:r>
              <a:rPr lang="en-US" sz="2000" b="1" dirty="0" smtClean="0"/>
              <a:t>New DC Power Supply  System Block Diagram From IMP</a:t>
            </a:r>
            <a:endParaRPr lang="en-US" sz="2000" b="1" dirty="0"/>
          </a:p>
        </p:txBody>
      </p:sp>
    </p:spTree>
    <p:extLst>
      <p:ext uri="{BB962C8B-B14F-4D97-AF65-F5344CB8AC3E}">
        <p14:creationId xmlns:p14="http://schemas.microsoft.com/office/powerpoint/2010/main" val="1521991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211364" y="223284"/>
            <a:ext cx="8793176" cy="400110"/>
          </a:xfrm>
          <a:prstGeom prst="rect">
            <a:avLst/>
          </a:prstGeom>
          <a:noFill/>
          <a:ln w="9525">
            <a:noFill/>
            <a:miter lim="800000"/>
            <a:headEnd/>
            <a:tailEnd/>
          </a:ln>
        </p:spPr>
        <p:txBody>
          <a:bodyPr wrap="none">
            <a:spAutoFit/>
          </a:bodyPr>
          <a:lstStyle/>
          <a:p>
            <a:r>
              <a:rPr lang="en-US" dirty="0" smtClean="0"/>
              <a:t>Upgrade All DC Power Supplies by IMP for the EC-35 Cooler System Improvement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50" y="838200"/>
            <a:ext cx="5486400"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D:\MEIC2015\IMP_cooling_Experiment\HV_new_platform_photos\QQͼƬ201603250858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838199"/>
            <a:ext cx="3200400" cy="56975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19800" y="1459468"/>
            <a:ext cx="990600" cy="738664"/>
          </a:xfrm>
          <a:prstGeom prst="rect">
            <a:avLst/>
          </a:prstGeom>
          <a:noFill/>
        </p:spPr>
        <p:txBody>
          <a:bodyPr wrap="square" rtlCol="0">
            <a:spAutoFit/>
          </a:bodyPr>
          <a:lstStyle/>
          <a:p>
            <a:r>
              <a:rPr lang="en-US" sz="1400" dirty="0" smtClean="0">
                <a:solidFill>
                  <a:srgbClr val="FF3300"/>
                </a:solidFill>
              </a:rPr>
              <a:t>Place for </a:t>
            </a:r>
            <a:r>
              <a:rPr lang="en-US" sz="1400" dirty="0" err="1" smtClean="0">
                <a:solidFill>
                  <a:srgbClr val="FF3300"/>
                </a:solidFill>
              </a:rPr>
              <a:t>JLab</a:t>
            </a:r>
            <a:r>
              <a:rPr lang="en-US" sz="1400" dirty="0" smtClean="0">
                <a:solidFill>
                  <a:srgbClr val="FF3300"/>
                </a:solidFill>
              </a:rPr>
              <a:t> </a:t>
            </a:r>
            <a:r>
              <a:rPr lang="en-US" sz="1400" dirty="0" err="1" smtClean="0">
                <a:solidFill>
                  <a:srgbClr val="FF3300"/>
                </a:solidFill>
              </a:rPr>
              <a:t>pulser</a:t>
            </a:r>
            <a:endParaRPr lang="en-US" sz="1400" dirty="0">
              <a:solidFill>
                <a:srgbClr val="FF3300"/>
              </a:solidFill>
            </a:endParaRPr>
          </a:p>
        </p:txBody>
      </p:sp>
      <p:sp>
        <p:nvSpPr>
          <p:cNvPr id="4" name="TextBox 3"/>
          <p:cNvSpPr txBox="1"/>
          <p:nvPr/>
        </p:nvSpPr>
        <p:spPr>
          <a:xfrm>
            <a:off x="7467600" y="4340423"/>
            <a:ext cx="813043" cy="307777"/>
          </a:xfrm>
          <a:prstGeom prst="rect">
            <a:avLst/>
          </a:prstGeom>
          <a:noFill/>
        </p:spPr>
        <p:txBody>
          <a:bodyPr wrap="none" rtlCol="0">
            <a:spAutoFit/>
          </a:bodyPr>
          <a:lstStyle/>
          <a:p>
            <a:r>
              <a:rPr lang="en-US" sz="1400" dirty="0" smtClean="0">
                <a:solidFill>
                  <a:srgbClr val="FF3300"/>
                </a:solidFill>
              </a:rPr>
              <a:t>collector</a:t>
            </a:r>
            <a:endParaRPr lang="en-US" sz="1400" dirty="0">
              <a:solidFill>
                <a:srgbClr val="FF3300"/>
              </a:solidFill>
            </a:endParaRPr>
          </a:p>
        </p:txBody>
      </p:sp>
      <p:sp>
        <p:nvSpPr>
          <p:cNvPr id="14" name="TextBox 13"/>
          <p:cNvSpPr txBox="1"/>
          <p:nvPr/>
        </p:nvSpPr>
        <p:spPr>
          <a:xfrm>
            <a:off x="7620000" y="2590800"/>
            <a:ext cx="1426994" cy="307777"/>
          </a:xfrm>
          <a:prstGeom prst="rect">
            <a:avLst/>
          </a:prstGeom>
          <a:noFill/>
        </p:spPr>
        <p:txBody>
          <a:bodyPr wrap="none" rtlCol="0">
            <a:spAutoFit/>
          </a:bodyPr>
          <a:lstStyle/>
          <a:p>
            <a:r>
              <a:rPr lang="en-US" sz="1400" dirty="0" smtClean="0">
                <a:solidFill>
                  <a:srgbClr val="FF3300"/>
                </a:solidFill>
              </a:rPr>
              <a:t>Cathode filament</a:t>
            </a:r>
            <a:endParaRPr lang="en-US" sz="1400" dirty="0">
              <a:solidFill>
                <a:srgbClr val="FF3300"/>
              </a:solidFill>
            </a:endParaRPr>
          </a:p>
        </p:txBody>
      </p:sp>
      <p:sp>
        <p:nvSpPr>
          <p:cNvPr id="5" name="TextBox 4"/>
          <p:cNvSpPr txBox="1"/>
          <p:nvPr/>
        </p:nvSpPr>
        <p:spPr>
          <a:xfrm>
            <a:off x="7297419" y="3351310"/>
            <a:ext cx="1733167" cy="307777"/>
          </a:xfrm>
          <a:prstGeom prst="rect">
            <a:avLst/>
          </a:prstGeom>
          <a:noFill/>
        </p:spPr>
        <p:txBody>
          <a:bodyPr wrap="none" rtlCol="0">
            <a:spAutoFit/>
          </a:bodyPr>
          <a:lstStyle/>
          <a:p>
            <a:r>
              <a:rPr lang="en-US" sz="1400" dirty="0">
                <a:solidFill>
                  <a:srgbClr val="FF3300"/>
                </a:solidFill>
              </a:rPr>
              <a:t>a</a:t>
            </a:r>
            <a:r>
              <a:rPr lang="en-US" sz="1400" dirty="0" smtClean="0">
                <a:solidFill>
                  <a:srgbClr val="FF3300"/>
                </a:solidFill>
              </a:rPr>
              <a:t>node and suppressor</a:t>
            </a:r>
            <a:endParaRPr lang="en-US" sz="1400" dirty="0">
              <a:solidFill>
                <a:srgbClr val="FF3300"/>
              </a:solidFill>
            </a:endParaRPr>
          </a:p>
        </p:txBody>
      </p:sp>
      <p:sp>
        <p:nvSpPr>
          <p:cNvPr id="16" name="TextBox 15"/>
          <p:cNvSpPr txBox="1"/>
          <p:nvPr/>
        </p:nvSpPr>
        <p:spPr>
          <a:xfrm>
            <a:off x="6108578" y="3202737"/>
            <a:ext cx="768159" cy="307777"/>
          </a:xfrm>
          <a:prstGeom prst="rect">
            <a:avLst/>
          </a:prstGeom>
          <a:noFill/>
        </p:spPr>
        <p:txBody>
          <a:bodyPr wrap="none" rtlCol="0">
            <a:spAutoFit/>
          </a:bodyPr>
          <a:lstStyle/>
          <a:p>
            <a:r>
              <a:rPr lang="en-US" sz="1400" dirty="0" smtClean="0">
                <a:solidFill>
                  <a:srgbClr val="FF3300"/>
                </a:solidFill>
              </a:rPr>
              <a:t>DC grid</a:t>
            </a:r>
            <a:endParaRPr lang="en-US" sz="1400" dirty="0">
              <a:solidFill>
                <a:srgbClr val="FF3300"/>
              </a:solidFill>
            </a:endParaRPr>
          </a:p>
        </p:txBody>
      </p:sp>
      <p:pic>
        <p:nvPicPr>
          <p:cNvPr id="3076" name="Picture 4" descr="D:\MEIC2015\IMP_cooling_Experiment\HV_new_platform_photos\QQͼƬ2016032508585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999" r="1"/>
          <a:stretch/>
        </p:blipFill>
        <p:spPr bwMode="auto">
          <a:xfrm>
            <a:off x="174150" y="3840185"/>
            <a:ext cx="2743200" cy="256817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D:\MEIC2015\IMP_cooling_Experiment\HV_new_platform_photos\QQͼƬ2016032509135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7990" r="-1324"/>
          <a:stretch/>
        </p:blipFill>
        <p:spPr bwMode="auto">
          <a:xfrm>
            <a:off x="3048000" y="3886200"/>
            <a:ext cx="2743200" cy="24330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23382" y="5486400"/>
            <a:ext cx="6210115" cy="707886"/>
          </a:xfrm>
          <a:prstGeom prst="rect">
            <a:avLst/>
          </a:prstGeom>
          <a:noFill/>
        </p:spPr>
        <p:txBody>
          <a:bodyPr wrap="square" rtlCol="0">
            <a:spAutoFit/>
          </a:bodyPr>
          <a:lstStyle/>
          <a:p>
            <a:r>
              <a:rPr lang="en-US" b="1" dirty="0">
                <a:solidFill>
                  <a:srgbClr val="FF3300"/>
                </a:solidFill>
              </a:rPr>
              <a:t>&gt;</a:t>
            </a:r>
            <a:r>
              <a:rPr lang="en-US" b="1" dirty="0" smtClean="0">
                <a:solidFill>
                  <a:srgbClr val="FF3300"/>
                </a:solidFill>
              </a:rPr>
              <a:t>95% beam transmission w/o BPM and max. DC beam current 55mA in last week’s result</a:t>
            </a:r>
            <a:endParaRPr lang="en-US" b="1" dirty="0">
              <a:solidFill>
                <a:srgbClr val="FF3300"/>
              </a:solidFill>
            </a:endParaRPr>
          </a:p>
        </p:txBody>
      </p:sp>
    </p:spTree>
    <p:extLst>
      <p:ext uri="{BB962C8B-B14F-4D97-AF65-F5344CB8AC3E}">
        <p14:creationId xmlns:p14="http://schemas.microsoft.com/office/powerpoint/2010/main" val="3852070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9316" cy="639762"/>
          </a:xfrm>
        </p:spPr>
        <p:txBody>
          <a:bodyPr>
            <a:noAutofit/>
          </a:bodyPr>
          <a:lstStyle/>
          <a:p>
            <a:r>
              <a:rPr lang="en-US" sz="2800" b="1" dirty="0" smtClean="0"/>
              <a:t>Block Diagram of JLAB </a:t>
            </a:r>
            <a:r>
              <a:rPr lang="en-US" sz="2800" b="1" dirty="0" err="1" smtClean="0"/>
              <a:t>Pulser</a:t>
            </a:r>
            <a:r>
              <a:rPr lang="en-US" sz="2800" b="1" dirty="0" smtClean="0"/>
              <a:t> Interface-Tom Powers</a:t>
            </a:r>
            <a:endParaRPr lang="en-US" sz="2800" b="1" dirty="0"/>
          </a:p>
        </p:txBody>
      </p:sp>
      <p:pic>
        <p:nvPicPr>
          <p:cNvPr id="205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9651" t="16800" r="10175" b="9602"/>
          <a:stretch/>
        </p:blipFill>
        <p:spPr bwMode="auto">
          <a:xfrm>
            <a:off x="228600" y="1295400"/>
            <a:ext cx="8667916" cy="5212080"/>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711657"/>
            <a:ext cx="2286000" cy="292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5562600" y="3352800"/>
            <a:ext cx="1219200" cy="4572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cxnSp>
        <p:nvCxnSpPr>
          <p:cNvPr id="5" name="Straight Connector 4"/>
          <p:cNvCxnSpPr/>
          <p:nvPr/>
        </p:nvCxnSpPr>
        <p:spPr bwMode="auto">
          <a:xfrm>
            <a:off x="6781800" y="3657600"/>
            <a:ext cx="381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 name="TextBox 5"/>
          <p:cNvSpPr txBox="1"/>
          <p:nvPr/>
        </p:nvSpPr>
        <p:spPr>
          <a:xfrm>
            <a:off x="5562600" y="3359150"/>
            <a:ext cx="1219200" cy="400110"/>
          </a:xfrm>
          <a:prstGeom prst="rect">
            <a:avLst/>
          </a:prstGeom>
          <a:noFill/>
        </p:spPr>
        <p:txBody>
          <a:bodyPr wrap="square" rtlCol="0">
            <a:spAutoFit/>
          </a:bodyPr>
          <a:lstStyle/>
          <a:p>
            <a:r>
              <a:rPr lang="en-US" sz="1000" cap="all" dirty="0" smtClean="0"/>
              <a:t>Anode power supply</a:t>
            </a:r>
            <a:endParaRPr lang="en-US" sz="1000" cap="all" dirty="0"/>
          </a:p>
        </p:txBody>
      </p:sp>
      <p:cxnSp>
        <p:nvCxnSpPr>
          <p:cNvPr id="9" name="Elbow Connector 8"/>
          <p:cNvCxnSpPr/>
          <p:nvPr/>
        </p:nvCxnSpPr>
        <p:spPr bwMode="auto">
          <a:xfrm rot="5400000" flipH="1" flipV="1">
            <a:off x="7499350" y="2705100"/>
            <a:ext cx="1301750" cy="6350"/>
          </a:xfrm>
          <a:prstGeom prst="bentConnector3">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Elbow Connector 10"/>
          <p:cNvCxnSpPr/>
          <p:nvPr/>
        </p:nvCxnSpPr>
        <p:spPr bwMode="auto">
          <a:xfrm>
            <a:off x="8077200" y="2362200"/>
            <a:ext cx="914400" cy="914400"/>
          </a:xfrm>
          <a:prstGeom prst="bentConnector3">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1199710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apa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7" y="409738"/>
            <a:ext cx="6335713" cy="5384800"/>
          </a:xfrm>
          <a:prstGeom prst="rect">
            <a:avLst/>
          </a:prstGeom>
          <a:noFill/>
          <a:extLst>
            <a:ext uri="{909E8E84-426E-40DD-AFC4-6F175D3DCCD1}">
              <a14:hiddenFill xmlns:a14="http://schemas.microsoft.com/office/drawing/2010/main">
                <a:solidFill>
                  <a:srgbClr val="FFFFFF"/>
                </a:solidFill>
              </a14:hiddenFill>
            </a:ext>
          </a:extLst>
        </p:spPr>
      </p:pic>
      <p:sp>
        <p:nvSpPr>
          <p:cNvPr id="18434" name="Rectangle 2"/>
          <p:cNvSpPr>
            <a:spLocks noGrp="1" noChangeArrowheads="1"/>
          </p:cNvSpPr>
          <p:nvPr>
            <p:ph type="title"/>
          </p:nvPr>
        </p:nvSpPr>
        <p:spPr>
          <a:xfrm>
            <a:off x="577056" y="65049"/>
            <a:ext cx="8229600" cy="620751"/>
          </a:xfrm>
        </p:spPr>
        <p:txBody>
          <a:bodyPr>
            <a:normAutofit/>
          </a:bodyPr>
          <a:lstStyle/>
          <a:p>
            <a:r>
              <a:rPr lang="en-US" altLang="zh-CN" sz="2800" dirty="0" smtClean="0"/>
              <a:t>Capacitance Measurement on </a:t>
            </a:r>
            <a:r>
              <a:rPr lang="en-US" altLang="zh-CN" sz="2800" dirty="0"/>
              <a:t>the </a:t>
            </a:r>
            <a:r>
              <a:rPr lang="en-US" altLang="zh-CN" sz="2800" dirty="0" smtClean="0"/>
              <a:t>Mockup E-gun</a:t>
            </a:r>
            <a:endParaRPr lang="en-US" altLang="zh-CN" sz="2800" dirty="0"/>
          </a:p>
        </p:txBody>
      </p:sp>
      <p:sp>
        <p:nvSpPr>
          <p:cNvPr id="2" name="TextBox 1"/>
          <p:cNvSpPr txBox="1"/>
          <p:nvPr/>
        </p:nvSpPr>
        <p:spPr>
          <a:xfrm>
            <a:off x="5715000" y="4349217"/>
            <a:ext cx="3265885" cy="1200329"/>
          </a:xfrm>
          <a:prstGeom prst="rect">
            <a:avLst/>
          </a:prstGeom>
          <a:noFill/>
        </p:spPr>
        <p:txBody>
          <a:bodyPr wrap="square" rtlCol="0">
            <a:spAutoFit/>
          </a:bodyPr>
          <a:lstStyle/>
          <a:p>
            <a:r>
              <a:rPr lang="en-US" dirty="0" smtClean="0">
                <a:solidFill>
                  <a:srgbClr val="FF0000"/>
                </a:solidFill>
              </a:rPr>
              <a:t>Bench </a:t>
            </a:r>
            <a:r>
              <a:rPr lang="en-US" dirty="0">
                <a:solidFill>
                  <a:srgbClr val="FF0000"/>
                </a:solidFill>
              </a:rPr>
              <a:t>measurement </a:t>
            </a:r>
            <a:r>
              <a:rPr lang="en-US" dirty="0" smtClean="0">
                <a:solidFill>
                  <a:srgbClr val="FF0000"/>
                </a:solidFill>
              </a:rPr>
              <a:t>was done on the mockup gun with Mr. </a:t>
            </a:r>
            <a:r>
              <a:rPr lang="en-US" dirty="0" err="1" smtClean="0">
                <a:solidFill>
                  <a:srgbClr val="FF0000"/>
                </a:solidFill>
              </a:rPr>
              <a:t>Xiaoming</a:t>
            </a:r>
            <a:r>
              <a:rPr lang="en-US" dirty="0" smtClean="0">
                <a:solidFill>
                  <a:srgbClr val="FF0000"/>
                </a:solidFill>
              </a:rPr>
              <a:t> Ma on Dec. 16. and confirmed on Dec. 17.</a:t>
            </a:r>
            <a:endParaRPr lang="en-US" dirty="0">
              <a:solidFill>
                <a:srgbClr val="FF0000"/>
              </a:solidFill>
            </a:endParaRPr>
          </a:p>
        </p:txBody>
      </p:sp>
      <p:sp>
        <p:nvSpPr>
          <p:cNvPr id="3" name="TextBox 2"/>
          <p:cNvSpPr txBox="1"/>
          <p:nvPr/>
        </p:nvSpPr>
        <p:spPr>
          <a:xfrm>
            <a:off x="4147131" y="4283131"/>
            <a:ext cx="1219200" cy="1938992"/>
          </a:xfrm>
          <a:prstGeom prst="rect">
            <a:avLst/>
          </a:prstGeom>
          <a:noFill/>
        </p:spPr>
        <p:txBody>
          <a:bodyPr wrap="square" rtlCol="0">
            <a:spAutoFit/>
          </a:bodyPr>
          <a:lstStyle/>
          <a:p>
            <a:r>
              <a:rPr lang="en-US" sz="2400" dirty="0" smtClean="0">
                <a:solidFill>
                  <a:srgbClr val="FF0000"/>
                </a:solidFill>
              </a:rPr>
              <a:t>20pF</a:t>
            </a:r>
          </a:p>
          <a:p>
            <a:r>
              <a:rPr lang="en-US" sz="2400" dirty="0" smtClean="0">
                <a:solidFill>
                  <a:srgbClr val="FF0000"/>
                </a:solidFill>
              </a:rPr>
              <a:t>20pF</a:t>
            </a:r>
            <a:endParaRPr lang="en-US" sz="2400" dirty="0">
              <a:solidFill>
                <a:srgbClr val="FF0000"/>
              </a:solidFill>
            </a:endParaRPr>
          </a:p>
          <a:p>
            <a:r>
              <a:rPr lang="en-US" sz="2400" dirty="0" smtClean="0">
                <a:solidFill>
                  <a:srgbClr val="FF0000"/>
                </a:solidFill>
              </a:rPr>
              <a:t>16pF</a:t>
            </a:r>
          </a:p>
          <a:p>
            <a:r>
              <a:rPr lang="en-US" sz="2400" dirty="0" smtClean="0">
                <a:solidFill>
                  <a:srgbClr val="FF0000"/>
                </a:solidFill>
              </a:rPr>
              <a:t> 6pF</a:t>
            </a:r>
          </a:p>
          <a:p>
            <a:r>
              <a:rPr lang="en-US" sz="2400" dirty="0" smtClean="0"/>
              <a:t>(6)pF</a:t>
            </a:r>
            <a:endParaRPr lang="en-US" sz="2400" dirty="0"/>
          </a:p>
        </p:txBody>
      </p:sp>
      <p:sp>
        <p:nvSpPr>
          <p:cNvPr id="4" name="TextBox 3"/>
          <p:cNvSpPr txBox="1"/>
          <p:nvPr/>
        </p:nvSpPr>
        <p:spPr>
          <a:xfrm>
            <a:off x="2590800" y="5788668"/>
            <a:ext cx="1300869" cy="369332"/>
          </a:xfrm>
          <a:prstGeom prst="rect">
            <a:avLst/>
          </a:prstGeom>
          <a:noFill/>
        </p:spPr>
        <p:txBody>
          <a:bodyPr wrap="none" rtlCol="0">
            <a:spAutoFit/>
          </a:bodyPr>
          <a:lstStyle/>
          <a:p>
            <a:r>
              <a:rPr lang="en-US" dirty="0" err="1" smtClean="0">
                <a:solidFill>
                  <a:srgbClr val="FF0000"/>
                </a:solidFill>
              </a:rPr>
              <a:t>C</a:t>
            </a:r>
            <a:r>
              <a:rPr lang="en-US" baseline="-25000" dirty="0" err="1" smtClean="0">
                <a:solidFill>
                  <a:srgbClr val="FF0000"/>
                </a:solidFill>
              </a:rPr>
              <a:t>cathode</a:t>
            </a:r>
            <a:r>
              <a:rPr lang="en-US" baseline="-25000" dirty="0" smtClean="0">
                <a:solidFill>
                  <a:srgbClr val="FF0000"/>
                </a:solidFill>
              </a:rPr>
              <a:t>-shell </a:t>
            </a:r>
            <a:r>
              <a:rPr lang="en-US" dirty="0" smtClean="0">
                <a:solidFill>
                  <a:srgbClr val="FF0000"/>
                </a:solidFill>
              </a:rPr>
              <a:t>=</a:t>
            </a:r>
            <a:endParaRPr lang="en-US" dirty="0">
              <a:solidFill>
                <a:srgbClr val="FF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476069"/>
            <a:ext cx="23177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9894" y="3007796"/>
            <a:ext cx="23177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2688" y="2616200"/>
            <a:ext cx="23177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3866" y="3523795"/>
            <a:ext cx="231775" cy="456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Connector 14"/>
          <p:cNvCxnSpPr/>
          <p:nvPr/>
        </p:nvCxnSpPr>
        <p:spPr>
          <a:xfrm>
            <a:off x="5107822" y="3159125"/>
            <a:ext cx="754" cy="3646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2052" idx="0"/>
          </p:cNvCxnSpPr>
          <p:nvPr/>
        </p:nvCxnSpPr>
        <p:spPr>
          <a:xfrm flipH="1" flipV="1">
            <a:off x="5108575" y="2362200"/>
            <a:ext cx="1" cy="25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224463" y="2715852"/>
            <a:ext cx="646331" cy="369332"/>
          </a:xfrm>
          <a:prstGeom prst="rect">
            <a:avLst/>
          </a:prstGeom>
          <a:noFill/>
        </p:spPr>
        <p:txBody>
          <a:bodyPr wrap="none" rtlCol="0">
            <a:spAutoFit/>
          </a:bodyPr>
          <a:lstStyle/>
          <a:p>
            <a:r>
              <a:rPr lang="en-US" dirty="0" smtClean="0">
                <a:solidFill>
                  <a:srgbClr val="FF0000"/>
                </a:solidFill>
              </a:rPr>
              <a:t>20pF</a:t>
            </a:r>
            <a:endParaRPr lang="en-US" dirty="0">
              <a:solidFill>
                <a:srgbClr val="FF0000"/>
              </a:solidFill>
            </a:endParaRPr>
          </a:p>
        </p:txBody>
      </p:sp>
      <p:cxnSp>
        <p:nvCxnSpPr>
          <p:cNvPr id="25" name="Straight Connector 24"/>
          <p:cNvCxnSpPr/>
          <p:nvPr/>
        </p:nvCxnSpPr>
        <p:spPr>
          <a:xfrm flipV="1">
            <a:off x="1411287" y="4006850"/>
            <a:ext cx="722313" cy="12144"/>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050" idx="0"/>
          </p:cNvCxnSpPr>
          <p:nvPr/>
        </p:nvCxnSpPr>
        <p:spPr>
          <a:xfrm flipV="1">
            <a:off x="1411288" y="3159125"/>
            <a:ext cx="115887" cy="316944"/>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49069" y="3550721"/>
            <a:ext cx="646331" cy="369332"/>
          </a:xfrm>
          <a:prstGeom prst="rect">
            <a:avLst/>
          </a:prstGeom>
          <a:noFill/>
        </p:spPr>
        <p:txBody>
          <a:bodyPr wrap="none" rtlCol="0">
            <a:spAutoFit/>
          </a:bodyPr>
          <a:lstStyle/>
          <a:p>
            <a:r>
              <a:rPr lang="en-US" dirty="0" smtClean="0">
                <a:solidFill>
                  <a:srgbClr val="FF0000"/>
                </a:solidFill>
              </a:rPr>
              <a:t>16pF</a:t>
            </a:r>
            <a:endParaRPr lang="en-US" dirty="0">
              <a:solidFill>
                <a:srgbClr val="FF0000"/>
              </a:solidFill>
            </a:endParaRPr>
          </a:p>
        </p:txBody>
      </p:sp>
      <p:sp>
        <p:nvSpPr>
          <p:cNvPr id="29" name="TextBox 28"/>
          <p:cNvSpPr txBox="1"/>
          <p:nvPr/>
        </p:nvSpPr>
        <p:spPr>
          <a:xfrm>
            <a:off x="4518801" y="3610582"/>
            <a:ext cx="646331" cy="369332"/>
          </a:xfrm>
          <a:prstGeom prst="rect">
            <a:avLst/>
          </a:prstGeom>
          <a:noFill/>
        </p:spPr>
        <p:txBody>
          <a:bodyPr wrap="none" rtlCol="0">
            <a:spAutoFit/>
          </a:bodyPr>
          <a:lstStyle/>
          <a:p>
            <a:r>
              <a:rPr lang="en-US" dirty="0" smtClean="0">
                <a:solidFill>
                  <a:srgbClr val="FF0000"/>
                </a:solidFill>
              </a:rPr>
              <a:t>20pF</a:t>
            </a:r>
            <a:endParaRPr lang="en-US" dirty="0">
              <a:solidFill>
                <a:srgbClr val="FF0000"/>
              </a:solidFill>
            </a:endParaRPr>
          </a:p>
        </p:txBody>
      </p:sp>
      <p:cxnSp>
        <p:nvCxnSpPr>
          <p:cNvPr id="2057" name="Elbow Connector 2056"/>
          <p:cNvCxnSpPr/>
          <p:nvPr/>
        </p:nvCxnSpPr>
        <p:spPr>
          <a:xfrm rot="5400000">
            <a:off x="3029058" y="1889724"/>
            <a:ext cx="1864796" cy="371349"/>
          </a:xfrm>
          <a:prstGeom prst="bentConnector3">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058" name="TextBox 2057"/>
          <p:cNvSpPr txBox="1"/>
          <p:nvPr/>
        </p:nvSpPr>
        <p:spPr>
          <a:xfrm>
            <a:off x="4027755" y="3132931"/>
            <a:ext cx="529312" cy="369332"/>
          </a:xfrm>
          <a:prstGeom prst="rect">
            <a:avLst/>
          </a:prstGeom>
          <a:noFill/>
        </p:spPr>
        <p:txBody>
          <a:bodyPr wrap="none" rtlCol="0">
            <a:spAutoFit/>
          </a:bodyPr>
          <a:lstStyle/>
          <a:p>
            <a:r>
              <a:rPr lang="en-US" dirty="0" smtClean="0">
                <a:solidFill>
                  <a:srgbClr val="FF0000"/>
                </a:solidFill>
              </a:rPr>
              <a:t>6pF</a:t>
            </a:r>
            <a:endParaRPr lang="en-US" dirty="0">
              <a:solidFill>
                <a:srgbClr val="FF0000"/>
              </a:solidFill>
            </a:endParaRPr>
          </a:p>
        </p:txBody>
      </p:sp>
      <p:pic>
        <p:nvPicPr>
          <p:cNvPr id="206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0191" y="2535107"/>
            <a:ext cx="23177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62" name="Elbow Connector 2061"/>
          <p:cNvCxnSpPr>
            <a:endCxn id="2060" idx="0"/>
          </p:cNvCxnSpPr>
          <p:nvPr/>
        </p:nvCxnSpPr>
        <p:spPr>
          <a:xfrm rot="16200000" flipH="1">
            <a:off x="3813194" y="1622221"/>
            <a:ext cx="1392105" cy="433666"/>
          </a:xfrm>
          <a:prstGeom prst="bentConnector3">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67" name="Straight Connector 2066"/>
          <p:cNvCxnSpPr>
            <a:stCxn id="2060" idx="2"/>
          </p:cNvCxnSpPr>
          <p:nvPr/>
        </p:nvCxnSpPr>
        <p:spPr>
          <a:xfrm flipH="1">
            <a:off x="4726078" y="3078032"/>
            <a:ext cx="1" cy="928818"/>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069" name="TextBox 2068"/>
          <p:cNvSpPr txBox="1"/>
          <p:nvPr/>
        </p:nvSpPr>
        <p:spPr>
          <a:xfrm>
            <a:off x="4027755" y="2621903"/>
            <a:ext cx="670376" cy="369332"/>
          </a:xfrm>
          <a:prstGeom prst="rect">
            <a:avLst/>
          </a:prstGeom>
          <a:noFill/>
        </p:spPr>
        <p:txBody>
          <a:bodyPr wrap="none" rtlCol="0">
            <a:spAutoFit/>
          </a:bodyPr>
          <a:lstStyle/>
          <a:p>
            <a:r>
              <a:rPr lang="en-US" dirty="0" smtClean="0"/>
              <a:t>(5pF)</a:t>
            </a:r>
            <a:endParaRPr lang="en-US" dirty="0"/>
          </a:p>
        </p:txBody>
      </p:sp>
      <p:pic>
        <p:nvPicPr>
          <p:cNvPr id="207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682" y="1752600"/>
            <a:ext cx="231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73" name="Elbow Connector 2072"/>
          <p:cNvCxnSpPr/>
          <p:nvPr/>
        </p:nvCxnSpPr>
        <p:spPr>
          <a:xfrm>
            <a:off x="1170569" y="2362200"/>
            <a:ext cx="963031" cy="172907"/>
          </a:xfrm>
          <a:prstGeom prst="bentConnector3">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75" name="Straight Connector 2074"/>
          <p:cNvCxnSpPr/>
          <p:nvPr/>
        </p:nvCxnSpPr>
        <p:spPr>
          <a:xfrm flipV="1">
            <a:off x="1170569" y="1143001"/>
            <a:ext cx="0" cy="609599"/>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076" name="TextBox 2075"/>
          <p:cNvSpPr txBox="1"/>
          <p:nvPr/>
        </p:nvSpPr>
        <p:spPr>
          <a:xfrm>
            <a:off x="301858" y="1832141"/>
            <a:ext cx="670376" cy="369332"/>
          </a:xfrm>
          <a:prstGeom prst="rect">
            <a:avLst/>
          </a:prstGeom>
          <a:noFill/>
        </p:spPr>
        <p:txBody>
          <a:bodyPr wrap="none" rtlCol="0">
            <a:spAutoFit/>
          </a:bodyPr>
          <a:lstStyle/>
          <a:p>
            <a:r>
              <a:rPr lang="en-US" dirty="0" smtClean="0"/>
              <a:t>(</a:t>
            </a:r>
            <a:r>
              <a:rPr lang="en-US" dirty="0"/>
              <a:t>5</a:t>
            </a:r>
            <a:r>
              <a:rPr lang="en-US" dirty="0" smtClean="0"/>
              <a:t>pF)</a:t>
            </a:r>
            <a:endParaRPr lang="en-US" dirty="0"/>
          </a:p>
        </p:txBody>
      </p:sp>
      <p:sp>
        <p:nvSpPr>
          <p:cNvPr id="2077" name="TextBox 2076"/>
          <p:cNvSpPr txBox="1"/>
          <p:nvPr/>
        </p:nvSpPr>
        <p:spPr>
          <a:xfrm>
            <a:off x="5678863" y="1008057"/>
            <a:ext cx="3140697" cy="1200329"/>
          </a:xfrm>
          <a:prstGeom prst="rect">
            <a:avLst/>
          </a:prstGeom>
          <a:noFill/>
        </p:spPr>
        <p:txBody>
          <a:bodyPr wrap="square" rtlCol="0">
            <a:spAutoFit/>
          </a:bodyPr>
          <a:lstStyle/>
          <a:p>
            <a:r>
              <a:rPr lang="en-US" dirty="0" smtClean="0"/>
              <a:t>Values of capacitance  measurement agrees with circuit series and parallel capacitances</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6475934" y="2333856"/>
                <a:ext cx="2472151" cy="11076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a:rPr>
                            <m:t>1</m:t>
                          </m:r>
                        </m:num>
                        <m:den>
                          <m:f>
                            <m:fPr>
                              <m:ctrlPr>
                                <a:rPr lang="en-US" i="1" smtClean="0">
                                  <a:latin typeface="Cambria Math"/>
                                </a:rPr>
                              </m:ctrlPr>
                            </m:fPr>
                            <m:num>
                              <m:r>
                                <a:rPr lang="en-US" b="0" i="1" smtClean="0">
                                  <a:latin typeface="Cambria Math"/>
                                </a:rPr>
                                <m:t>1</m:t>
                              </m:r>
                            </m:num>
                            <m:den>
                              <m:f>
                                <m:fPr>
                                  <m:ctrlPr>
                                    <a:rPr lang="en-US" i="1" smtClean="0">
                                      <a:latin typeface="Cambria Math"/>
                                    </a:rPr>
                                  </m:ctrlPr>
                                </m:fPr>
                                <m:num>
                                  <m:r>
                                    <a:rPr lang="en-US" b="0" i="1" smtClean="0">
                                      <a:latin typeface="Cambria Math"/>
                                    </a:rPr>
                                    <m:t>1</m:t>
                                  </m:r>
                                </m:num>
                                <m:den>
                                  <m:r>
                                    <a:rPr lang="en-US" b="0" i="1" smtClean="0">
                                      <a:latin typeface="Cambria Math"/>
                                    </a:rPr>
                                    <m:t>16</m:t>
                                  </m:r>
                                </m:den>
                              </m:f>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20</m:t>
                                  </m:r>
                                </m:den>
                              </m:f>
                            </m:den>
                          </m:f>
                          <m:r>
                            <a:rPr lang="en-US" b="0" i="1" smtClean="0">
                              <a:latin typeface="Cambria Math"/>
                            </a:rPr>
                            <m:t>+20</m:t>
                          </m:r>
                        </m:den>
                      </m:f>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6</m:t>
                          </m:r>
                        </m:den>
                      </m:f>
                      <m:r>
                        <a:rPr lang="en-US" i="1" smtClean="0">
                          <a:latin typeface="Cambria Math"/>
                          <a:ea typeface="Cambria Math"/>
                        </a:rPr>
                        <m:t>≈</m:t>
                      </m:r>
                      <m:f>
                        <m:fPr>
                          <m:ctrlPr>
                            <a:rPr lang="en-US" i="1" smtClean="0">
                              <a:latin typeface="Cambria Math"/>
                              <a:ea typeface="Cambria Math"/>
                            </a:rPr>
                          </m:ctrlPr>
                        </m:fPr>
                        <m:num>
                          <m:r>
                            <a:rPr lang="en-US" b="0" i="1" smtClean="0">
                              <a:latin typeface="Cambria Math"/>
                              <a:ea typeface="Cambria Math"/>
                            </a:rPr>
                            <m:t>1</m:t>
                          </m:r>
                        </m:num>
                        <m:den>
                          <m:r>
                            <a:rPr lang="en-US" b="0" i="1" smtClean="0">
                              <a:latin typeface="Cambria Math"/>
                              <a:ea typeface="Cambria Math"/>
                            </a:rPr>
                            <m:t>5</m:t>
                          </m:r>
                        </m:den>
                      </m:f>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6475934" y="2333856"/>
                <a:ext cx="2472151" cy="1107611"/>
              </a:xfrm>
              <a:prstGeom prst="rect">
                <a:avLst/>
              </a:prstGeom>
              <a:blipFill rotWithShape="1">
                <a:blip r:embed="rId4"/>
                <a:stretch>
                  <a:fillRect/>
                </a:stretch>
              </a:blipFill>
            </p:spPr>
            <p:txBody>
              <a:bodyPr/>
              <a:lstStyle/>
              <a:p>
                <a:r>
                  <a:rPr lang="en-US">
                    <a:noFill/>
                  </a:rPr>
                  <a:t> </a:t>
                </a:r>
              </a:p>
            </p:txBody>
          </p:sp>
        </mc:Fallback>
      </mc:AlternateContent>
      <p:sp>
        <p:nvSpPr>
          <p:cNvPr id="7" name="TextBox 6"/>
          <p:cNvSpPr txBox="1"/>
          <p:nvPr/>
        </p:nvSpPr>
        <p:spPr>
          <a:xfrm>
            <a:off x="5107822" y="5621020"/>
            <a:ext cx="4001160" cy="707886"/>
          </a:xfrm>
          <a:prstGeom prst="rect">
            <a:avLst/>
          </a:prstGeom>
          <a:noFill/>
        </p:spPr>
        <p:txBody>
          <a:bodyPr wrap="none" rtlCol="0">
            <a:spAutoFit/>
          </a:bodyPr>
          <a:lstStyle/>
          <a:p>
            <a:r>
              <a:rPr lang="en-US" dirty="0" smtClean="0"/>
              <a:t>To be updated very soon on the latest</a:t>
            </a:r>
          </a:p>
          <a:p>
            <a:r>
              <a:rPr lang="en-US" dirty="0"/>
              <a:t>g</a:t>
            </a:r>
            <a:r>
              <a:rPr lang="en-US" dirty="0" smtClean="0"/>
              <a:t>un connection</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4864" y="1329765"/>
            <a:ext cx="3267075" cy="4248150"/>
          </a:xfrm>
          <a:prstGeom prst="rect">
            <a:avLst/>
          </a:prstGeom>
        </p:spPr>
      </p:pic>
    </p:spTree>
    <p:extLst>
      <p:ext uri="{BB962C8B-B14F-4D97-AF65-F5344CB8AC3E}">
        <p14:creationId xmlns:p14="http://schemas.microsoft.com/office/powerpoint/2010/main" val="89229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435864" y="155732"/>
            <a:ext cx="8647111" cy="461665"/>
          </a:xfrm>
          <a:prstGeom prst="rect">
            <a:avLst/>
          </a:prstGeom>
          <a:noFill/>
          <a:ln w="9525">
            <a:noFill/>
            <a:miter lim="800000"/>
            <a:headEnd/>
            <a:tailEnd/>
          </a:ln>
        </p:spPr>
        <p:txBody>
          <a:bodyPr wrap="none">
            <a:spAutoFit/>
          </a:bodyPr>
          <a:lstStyle/>
          <a:p>
            <a:r>
              <a:rPr lang="en-US" sz="2400" dirty="0" smtClean="0"/>
              <a:t>HV Modulation </a:t>
            </a:r>
            <a:r>
              <a:rPr lang="en-US" sz="2400" dirty="0" err="1" smtClean="0"/>
              <a:t>Pulser</a:t>
            </a:r>
            <a:r>
              <a:rPr lang="en-US" sz="2400" dirty="0" smtClean="0"/>
              <a:t> Circuit Simulation to Real Load-Tom Powers</a:t>
            </a:r>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 y="914400"/>
            <a:ext cx="5486400"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 y="3830637"/>
            <a:ext cx="5486400" cy="249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4581" y="946368"/>
            <a:ext cx="3657600" cy="207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934200" y="1295400"/>
            <a:ext cx="443648" cy="307777"/>
          </a:xfrm>
          <a:prstGeom prst="rect">
            <a:avLst/>
          </a:prstGeom>
          <a:noFill/>
        </p:spPr>
        <p:txBody>
          <a:bodyPr wrap="none" rtlCol="0">
            <a:spAutoFit/>
          </a:bodyPr>
          <a:lstStyle/>
          <a:p>
            <a:r>
              <a:rPr lang="en-US" sz="1400" dirty="0" err="1" smtClean="0">
                <a:solidFill>
                  <a:srgbClr val="CC3300"/>
                </a:solidFill>
              </a:rPr>
              <a:t>V</a:t>
            </a:r>
            <a:r>
              <a:rPr lang="en-US" sz="1400" baseline="-25000" dirty="0" err="1" smtClean="0">
                <a:solidFill>
                  <a:srgbClr val="CC3300"/>
                </a:solidFill>
              </a:rPr>
              <a:t>out</a:t>
            </a:r>
            <a:endParaRPr lang="en-US" sz="1400" baseline="-25000" dirty="0">
              <a:solidFill>
                <a:srgbClr val="CC3300"/>
              </a:solidFill>
            </a:endParaRPr>
          </a:p>
        </p:txBody>
      </p:sp>
      <p:sp>
        <p:nvSpPr>
          <p:cNvPr id="4" name="TextBox 3"/>
          <p:cNvSpPr txBox="1"/>
          <p:nvPr/>
        </p:nvSpPr>
        <p:spPr>
          <a:xfrm>
            <a:off x="6934200" y="2141255"/>
            <a:ext cx="578363" cy="307777"/>
          </a:xfrm>
          <a:prstGeom prst="rect">
            <a:avLst/>
          </a:prstGeom>
          <a:noFill/>
        </p:spPr>
        <p:txBody>
          <a:bodyPr wrap="none" rtlCol="0">
            <a:spAutoFit/>
          </a:bodyPr>
          <a:lstStyle/>
          <a:p>
            <a:r>
              <a:rPr lang="en-US" sz="1400" dirty="0" err="1" smtClean="0">
                <a:solidFill>
                  <a:srgbClr val="0000FF"/>
                </a:solidFill>
              </a:rPr>
              <a:t>V</a:t>
            </a:r>
            <a:r>
              <a:rPr lang="en-US" sz="1400" baseline="-25000" dirty="0" err="1" smtClean="0">
                <a:solidFill>
                  <a:srgbClr val="0000FF"/>
                </a:solidFill>
              </a:rPr>
              <a:t>anode</a:t>
            </a:r>
            <a:endParaRPr lang="en-US" sz="1400" baseline="-25000" dirty="0">
              <a:solidFill>
                <a:srgbClr val="0000FF"/>
              </a:solidFill>
            </a:endParaRPr>
          </a:p>
        </p:txBody>
      </p:sp>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7504" y="3276600"/>
            <a:ext cx="3657600" cy="223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425440" y="5553630"/>
            <a:ext cx="3583088" cy="738664"/>
          </a:xfrm>
          <a:prstGeom prst="rect">
            <a:avLst/>
          </a:prstGeom>
          <a:noFill/>
        </p:spPr>
        <p:txBody>
          <a:bodyPr wrap="square" rtlCol="0">
            <a:spAutoFit/>
          </a:bodyPr>
          <a:lstStyle/>
          <a:p>
            <a:r>
              <a:rPr lang="en-US" sz="1400" dirty="0" smtClean="0"/>
              <a:t>Pulse waveform of 100 </a:t>
            </a:r>
            <a:r>
              <a:rPr lang="en-US" sz="1400" dirty="0" err="1"/>
              <a:t>nH</a:t>
            </a:r>
            <a:r>
              <a:rPr lang="en-US" sz="1400" dirty="0"/>
              <a:t>, 250 </a:t>
            </a:r>
            <a:r>
              <a:rPr lang="en-US" sz="1400" dirty="0" err="1"/>
              <a:t>nH</a:t>
            </a:r>
            <a:r>
              <a:rPr lang="en-US" sz="1400" dirty="0"/>
              <a:t> and 400 </a:t>
            </a:r>
            <a:r>
              <a:rPr lang="en-US" sz="1400" dirty="0" err="1"/>
              <a:t>nH</a:t>
            </a:r>
            <a:r>
              <a:rPr lang="en-US" sz="1400" dirty="0"/>
              <a:t> stray </a:t>
            </a:r>
            <a:r>
              <a:rPr lang="en-US" sz="1400" dirty="0" smtClean="0"/>
              <a:t>inductance </a:t>
            </a:r>
            <a:r>
              <a:rPr lang="en-US" sz="1400" dirty="0"/>
              <a:t>and 100 Ohms in anode snubber circuit.</a:t>
            </a:r>
          </a:p>
        </p:txBody>
      </p:sp>
      <p:sp>
        <p:nvSpPr>
          <p:cNvPr id="15" name="TextBox 14"/>
          <p:cNvSpPr txBox="1"/>
          <p:nvPr/>
        </p:nvSpPr>
        <p:spPr>
          <a:xfrm>
            <a:off x="6995160" y="3733800"/>
            <a:ext cx="443648" cy="307777"/>
          </a:xfrm>
          <a:prstGeom prst="rect">
            <a:avLst/>
          </a:prstGeom>
          <a:noFill/>
        </p:spPr>
        <p:txBody>
          <a:bodyPr wrap="none" rtlCol="0">
            <a:spAutoFit/>
          </a:bodyPr>
          <a:lstStyle/>
          <a:p>
            <a:r>
              <a:rPr lang="en-US" sz="1400" dirty="0" err="1" smtClean="0">
                <a:solidFill>
                  <a:srgbClr val="00B050"/>
                </a:solidFill>
              </a:rPr>
              <a:t>V</a:t>
            </a:r>
            <a:r>
              <a:rPr lang="en-US" sz="1400" baseline="-25000" dirty="0" err="1" smtClean="0">
                <a:solidFill>
                  <a:srgbClr val="00B050"/>
                </a:solidFill>
              </a:rPr>
              <a:t>out</a:t>
            </a:r>
            <a:endParaRPr lang="en-US" sz="1400" baseline="-25000" dirty="0">
              <a:solidFill>
                <a:srgbClr val="00B050"/>
              </a:solidFill>
            </a:endParaRPr>
          </a:p>
        </p:txBody>
      </p:sp>
      <p:sp>
        <p:nvSpPr>
          <p:cNvPr id="16" name="TextBox 15"/>
          <p:cNvSpPr txBox="1"/>
          <p:nvPr/>
        </p:nvSpPr>
        <p:spPr>
          <a:xfrm>
            <a:off x="6921251" y="5029200"/>
            <a:ext cx="578363" cy="307777"/>
          </a:xfrm>
          <a:prstGeom prst="rect">
            <a:avLst/>
          </a:prstGeom>
          <a:noFill/>
        </p:spPr>
        <p:txBody>
          <a:bodyPr wrap="none" rtlCol="0">
            <a:spAutoFit/>
          </a:bodyPr>
          <a:lstStyle/>
          <a:p>
            <a:r>
              <a:rPr lang="en-US" sz="1400" dirty="0" err="1" smtClean="0"/>
              <a:t>V</a:t>
            </a:r>
            <a:r>
              <a:rPr lang="en-US" sz="1400" baseline="-25000" dirty="0" err="1" smtClean="0"/>
              <a:t>anode</a:t>
            </a:r>
            <a:endParaRPr lang="en-US" sz="1400" baseline="-25000" dirty="0"/>
          </a:p>
        </p:txBody>
      </p:sp>
      <p:pic>
        <p:nvPicPr>
          <p:cNvPr id="614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156" y="2440172"/>
            <a:ext cx="1828800" cy="1361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3" name="TextBox 12"/>
              <p:cNvSpPr txBox="1"/>
              <p:nvPr/>
            </p:nvSpPr>
            <p:spPr>
              <a:xfrm>
                <a:off x="1981200" y="3288201"/>
                <a:ext cx="3081163" cy="4067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smtClean="0">
                              <a:latin typeface="Cambria Math"/>
                            </a:rPr>
                            <m:t>𝑷</m:t>
                          </m:r>
                        </m:e>
                        <m:sub>
                          <m:r>
                            <a:rPr lang="en-US" b="1" i="1" smtClean="0">
                              <a:latin typeface="Cambria Math"/>
                            </a:rPr>
                            <m:t>𝑫𝒊𝒔𝒑</m:t>
                          </m:r>
                        </m:sub>
                      </m:sSub>
                      <m:r>
                        <a:rPr lang="en-US" b="1" i="1" smtClean="0">
                          <a:latin typeface="Cambria Math"/>
                        </a:rPr>
                        <m:t>=</m:t>
                      </m:r>
                      <m:r>
                        <a:rPr lang="en-US" b="1" i="1" smtClean="0">
                          <a:latin typeface="Cambria Math"/>
                        </a:rPr>
                        <m:t>𝑪</m:t>
                      </m:r>
                      <m:sSup>
                        <m:sSupPr>
                          <m:ctrlPr>
                            <a:rPr lang="en-US" b="1" i="1" smtClean="0">
                              <a:latin typeface="Cambria Math"/>
                            </a:rPr>
                          </m:ctrlPr>
                        </m:sSupPr>
                        <m:e>
                          <m:r>
                            <a:rPr lang="en-US" b="1" i="1" smtClean="0">
                              <a:latin typeface="Cambria Math"/>
                            </a:rPr>
                            <m:t>𝑽</m:t>
                          </m:r>
                        </m:e>
                        <m:sup>
                          <m:r>
                            <a:rPr lang="en-US" b="1" i="1" smtClean="0">
                              <a:latin typeface="Cambria Math"/>
                            </a:rPr>
                            <m:t>𝟐</m:t>
                          </m:r>
                        </m:sup>
                      </m:sSup>
                      <m:r>
                        <a:rPr lang="en-US" b="1" i="1" smtClean="0">
                          <a:latin typeface="Cambria Math"/>
                        </a:rPr>
                        <m:t>𝑭</m:t>
                      </m:r>
                      <m:r>
                        <a:rPr lang="en-US" b="1" i="1" smtClean="0">
                          <a:latin typeface="Cambria Math"/>
                        </a:rPr>
                        <m:t>&lt;</m:t>
                      </m:r>
                      <m:r>
                        <a:rPr lang="en-US" b="1" i="1" smtClean="0">
                          <a:latin typeface="Cambria Math"/>
                        </a:rPr>
                        <m:t>𝟏𝟓𝟎</m:t>
                      </m:r>
                      <m:r>
                        <a:rPr lang="en-US" b="1" i="1" smtClean="0">
                          <a:latin typeface="Cambria Math"/>
                        </a:rPr>
                        <m:t> </m:t>
                      </m:r>
                      <m:r>
                        <a:rPr lang="en-US" b="1" i="1" smtClean="0">
                          <a:latin typeface="Cambria Math"/>
                        </a:rPr>
                        <m:t>𝑾𝒂𝒕𝒕𝒔</m:t>
                      </m:r>
                    </m:oMath>
                  </m:oMathPara>
                </a14:m>
                <a:endParaRPr lang="en-US" b="1" dirty="0"/>
              </a:p>
            </p:txBody>
          </p:sp>
        </mc:Choice>
        <mc:Fallback xmlns="">
          <p:sp>
            <p:nvSpPr>
              <p:cNvPr id="13" name="TextBox 12"/>
              <p:cNvSpPr txBox="1">
                <a:spLocks noRot="1" noChangeAspect="1" noMove="1" noResize="1" noEditPoints="1" noAdjustHandles="1" noChangeArrowheads="1" noChangeShapeType="1" noTextEdit="1"/>
              </p:cNvSpPr>
              <p:nvPr/>
            </p:nvSpPr>
            <p:spPr>
              <a:xfrm>
                <a:off x="1981200" y="3288201"/>
                <a:ext cx="3081163" cy="406778"/>
              </a:xfrm>
              <a:prstGeom prst="rect">
                <a:avLst/>
              </a:prstGeom>
              <a:blipFill rotWithShape="1">
                <a:blip r:embed="rId7"/>
                <a:stretch>
                  <a:fillRect r="-7723" b="-19403"/>
                </a:stretch>
              </a:blipFill>
            </p:spPr>
            <p:txBody>
              <a:bodyPr/>
              <a:lstStyle/>
              <a:p>
                <a:r>
                  <a:rPr lang="en-US">
                    <a:noFill/>
                  </a:rPr>
                  <a:t> </a:t>
                </a:r>
              </a:p>
            </p:txBody>
          </p:sp>
        </mc:Fallback>
      </mc:AlternateContent>
    </p:spTree>
    <p:extLst>
      <p:ext uri="{BB962C8B-B14F-4D97-AF65-F5344CB8AC3E}">
        <p14:creationId xmlns:p14="http://schemas.microsoft.com/office/powerpoint/2010/main" val="2619552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533400" y="169303"/>
            <a:ext cx="8234755" cy="461665"/>
          </a:xfrm>
          <a:prstGeom prst="rect">
            <a:avLst/>
          </a:prstGeom>
          <a:noFill/>
          <a:ln w="9525">
            <a:noFill/>
            <a:miter lim="800000"/>
            <a:headEnd/>
            <a:tailEnd/>
          </a:ln>
        </p:spPr>
        <p:txBody>
          <a:bodyPr wrap="none">
            <a:spAutoFit/>
          </a:bodyPr>
          <a:lstStyle/>
          <a:p>
            <a:r>
              <a:rPr lang="en-US" sz="2400" dirty="0" err="1" smtClean="0"/>
              <a:t>JLab</a:t>
            </a:r>
            <a:r>
              <a:rPr lang="en-US" sz="2400" dirty="0" smtClean="0"/>
              <a:t> High Voltage </a:t>
            </a:r>
            <a:r>
              <a:rPr lang="en-US" sz="2400" dirty="0" err="1" smtClean="0"/>
              <a:t>Pulser</a:t>
            </a:r>
            <a:r>
              <a:rPr lang="en-US" sz="2400" dirty="0" smtClean="0"/>
              <a:t> Bench Test Recent Result-Kevin Jordan</a:t>
            </a:r>
            <a:endParaRPr lang="en-US" sz="2400" dirty="0"/>
          </a:p>
        </p:txBody>
      </p:sp>
      <p:pic>
        <p:nvPicPr>
          <p:cNvPr id="1026" name="Picture 2" descr="D:\MEIC2015\IMP_cooling_Experiment\HV_pulser_test_photos\IMG_03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07097"/>
            <a:ext cx="54864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MEIC2015\IMP_cooling_Experiment\HV_pulser_test_photos\IMG_03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6184" y="838200"/>
            <a:ext cx="3657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MEIC2015\IMP_cooling_Experiment\HV_pulser_test_photos\IMG_036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3657600"/>
            <a:ext cx="3657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MEIC2015\IMP_cooling_Experiment\HV_pulser_test_photos\IMG_036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38" t="27605" r="7390" b="23505"/>
          <a:stretch/>
        </p:blipFill>
        <p:spPr bwMode="auto">
          <a:xfrm rot="10800000">
            <a:off x="-20216" y="5073676"/>
            <a:ext cx="274320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MEIC2015\IMP_cooling_Experiment\HV_pulser_test_photos\IMG_0373.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7777" b="28888"/>
          <a:stretch/>
        </p:blipFill>
        <p:spPr bwMode="auto">
          <a:xfrm>
            <a:off x="2735425" y="5073676"/>
            <a:ext cx="2743200" cy="10972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6096000"/>
            <a:ext cx="1479892" cy="307777"/>
          </a:xfrm>
          <a:prstGeom prst="rect">
            <a:avLst/>
          </a:prstGeom>
          <a:noFill/>
        </p:spPr>
        <p:txBody>
          <a:bodyPr wrap="none" rtlCol="0">
            <a:spAutoFit/>
          </a:bodyPr>
          <a:lstStyle/>
          <a:p>
            <a:r>
              <a:rPr lang="en-US" sz="1400" dirty="0" smtClean="0">
                <a:solidFill>
                  <a:srgbClr val="FF0000"/>
                </a:solidFill>
              </a:rPr>
              <a:t>ground controller </a:t>
            </a:r>
            <a:endParaRPr lang="en-US" sz="1400" dirty="0">
              <a:solidFill>
                <a:srgbClr val="FF0000"/>
              </a:solidFill>
            </a:endParaRPr>
          </a:p>
        </p:txBody>
      </p:sp>
      <p:sp>
        <p:nvSpPr>
          <p:cNvPr id="3" name="TextBox 2"/>
          <p:cNvSpPr txBox="1"/>
          <p:nvPr/>
        </p:nvSpPr>
        <p:spPr>
          <a:xfrm>
            <a:off x="1219200" y="5863179"/>
            <a:ext cx="1680268" cy="307777"/>
          </a:xfrm>
          <a:prstGeom prst="rect">
            <a:avLst/>
          </a:prstGeom>
          <a:noFill/>
        </p:spPr>
        <p:txBody>
          <a:bodyPr wrap="none" rtlCol="0">
            <a:spAutoFit/>
          </a:bodyPr>
          <a:lstStyle/>
          <a:p>
            <a:r>
              <a:rPr lang="en-US" sz="1400" dirty="0" smtClean="0">
                <a:solidFill>
                  <a:srgbClr val="FF0000"/>
                </a:solidFill>
              </a:rPr>
              <a:t>fiber optic trans/</a:t>
            </a:r>
            <a:r>
              <a:rPr lang="en-US" sz="1400" dirty="0" err="1" smtClean="0">
                <a:solidFill>
                  <a:srgbClr val="FF0000"/>
                </a:solidFill>
              </a:rPr>
              <a:t>recv</a:t>
            </a:r>
            <a:endParaRPr lang="en-US" sz="1400" dirty="0">
              <a:solidFill>
                <a:srgbClr val="FF0000"/>
              </a:solidFill>
            </a:endParaRPr>
          </a:p>
        </p:txBody>
      </p:sp>
      <p:sp>
        <p:nvSpPr>
          <p:cNvPr id="5" name="TextBox 4"/>
          <p:cNvSpPr txBox="1"/>
          <p:nvPr/>
        </p:nvSpPr>
        <p:spPr>
          <a:xfrm>
            <a:off x="3657600" y="3505200"/>
            <a:ext cx="1268232" cy="307777"/>
          </a:xfrm>
          <a:prstGeom prst="rect">
            <a:avLst/>
          </a:prstGeom>
          <a:noFill/>
        </p:spPr>
        <p:txBody>
          <a:bodyPr wrap="none" rtlCol="0">
            <a:spAutoFit/>
          </a:bodyPr>
          <a:lstStyle/>
          <a:p>
            <a:r>
              <a:rPr lang="en-US" sz="1400" dirty="0" smtClean="0">
                <a:solidFill>
                  <a:srgbClr val="FF0000"/>
                </a:solidFill>
              </a:rPr>
              <a:t>DEI HV </a:t>
            </a:r>
            <a:r>
              <a:rPr lang="en-US" sz="1400" dirty="0" err="1" smtClean="0">
                <a:solidFill>
                  <a:srgbClr val="FF0000"/>
                </a:solidFill>
              </a:rPr>
              <a:t>pulser</a:t>
            </a:r>
            <a:endParaRPr lang="en-US" sz="1400" dirty="0">
              <a:solidFill>
                <a:srgbClr val="FF0000"/>
              </a:solidFill>
            </a:endParaRPr>
          </a:p>
        </p:txBody>
      </p:sp>
      <p:sp>
        <p:nvSpPr>
          <p:cNvPr id="6" name="TextBox 5"/>
          <p:cNvSpPr txBox="1"/>
          <p:nvPr/>
        </p:nvSpPr>
        <p:spPr>
          <a:xfrm>
            <a:off x="3797029" y="4341911"/>
            <a:ext cx="1027845" cy="307777"/>
          </a:xfrm>
          <a:prstGeom prst="rect">
            <a:avLst/>
          </a:prstGeom>
          <a:noFill/>
        </p:spPr>
        <p:txBody>
          <a:bodyPr wrap="none" rtlCol="0">
            <a:spAutoFit/>
          </a:bodyPr>
          <a:lstStyle/>
          <a:p>
            <a:r>
              <a:rPr lang="en-US" sz="1400" dirty="0" smtClean="0">
                <a:solidFill>
                  <a:srgbClr val="FF0000"/>
                </a:solidFill>
              </a:rPr>
              <a:t>Pos. DC PS</a:t>
            </a:r>
            <a:endParaRPr lang="en-US" sz="1400" dirty="0">
              <a:solidFill>
                <a:srgbClr val="FF0000"/>
              </a:solidFill>
            </a:endParaRPr>
          </a:p>
        </p:txBody>
      </p:sp>
      <p:sp>
        <p:nvSpPr>
          <p:cNvPr id="7" name="TextBox 6"/>
          <p:cNvSpPr txBox="1"/>
          <p:nvPr/>
        </p:nvSpPr>
        <p:spPr>
          <a:xfrm>
            <a:off x="3537758" y="3084425"/>
            <a:ext cx="1067921" cy="307777"/>
          </a:xfrm>
          <a:prstGeom prst="rect">
            <a:avLst/>
          </a:prstGeom>
          <a:noFill/>
        </p:spPr>
        <p:txBody>
          <a:bodyPr wrap="none" rtlCol="0">
            <a:spAutoFit/>
          </a:bodyPr>
          <a:lstStyle/>
          <a:p>
            <a:r>
              <a:rPr lang="en-US" sz="1400" dirty="0" smtClean="0">
                <a:solidFill>
                  <a:srgbClr val="FF0000"/>
                </a:solidFill>
              </a:rPr>
              <a:t>Neg. DC PS</a:t>
            </a:r>
            <a:endParaRPr lang="en-US" sz="1400" dirty="0">
              <a:solidFill>
                <a:srgbClr val="FF0000"/>
              </a:solidFill>
            </a:endParaRPr>
          </a:p>
        </p:txBody>
      </p:sp>
      <p:sp>
        <p:nvSpPr>
          <p:cNvPr id="8" name="TextBox 7"/>
          <p:cNvSpPr txBox="1"/>
          <p:nvPr/>
        </p:nvSpPr>
        <p:spPr>
          <a:xfrm>
            <a:off x="6630871" y="4095689"/>
            <a:ext cx="2467342" cy="400110"/>
          </a:xfrm>
          <a:prstGeom prst="rect">
            <a:avLst/>
          </a:prstGeom>
          <a:noFill/>
        </p:spPr>
        <p:txBody>
          <a:bodyPr wrap="none" rtlCol="0">
            <a:spAutoFit/>
          </a:bodyPr>
          <a:lstStyle/>
          <a:p>
            <a:r>
              <a:rPr lang="en-US" dirty="0" smtClean="0">
                <a:solidFill>
                  <a:srgbClr val="FF0000"/>
                </a:solidFill>
              </a:rPr>
              <a:t>No snubber circuit yet</a:t>
            </a:r>
            <a:endParaRPr lang="en-US" dirty="0">
              <a:solidFill>
                <a:srgbClr val="FF0000"/>
              </a:solidFill>
            </a:endParaRPr>
          </a:p>
        </p:txBody>
      </p:sp>
      <p:sp>
        <p:nvSpPr>
          <p:cNvPr id="9" name="TextBox 8"/>
          <p:cNvSpPr txBox="1"/>
          <p:nvPr/>
        </p:nvSpPr>
        <p:spPr>
          <a:xfrm>
            <a:off x="6879336" y="4829145"/>
            <a:ext cx="1436612" cy="307777"/>
          </a:xfrm>
          <a:prstGeom prst="rect">
            <a:avLst/>
          </a:prstGeom>
          <a:noFill/>
        </p:spPr>
        <p:txBody>
          <a:bodyPr wrap="none" rtlCol="0">
            <a:spAutoFit/>
          </a:bodyPr>
          <a:lstStyle/>
          <a:p>
            <a:r>
              <a:rPr lang="en-US" sz="1400" dirty="0" smtClean="0">
                <a:solidFill>
                  <a:srgbClr val="FFC000"/>
                </a:solidFill>
              </a:rPr>
              <a:t>PS pickup signal </a:t>
            </a:r>
            <a:endParaRPr lang="en-US" sz="1400" dirty="0">
              <a:solidFill>
                <a:srgbClr val="FFC000"/>
              </a:solidFill>
            </a:endParaRPr>
          </a:p>
        </p:txBody>
      </p:sp>
      <p:sp>
        <p:nvSpPr>
          <p:cNvPr id="10" name="TextBox 9"/>
          <p:cNvSpPr txBox="1"/>
          <p:nvPr/>
        </p:nvSpPr>
        <p:spPr>
          <a:xfrm>
            <a:off x="6421227" y="5073676"/>
            <a:ext cx="2156360" cy="523220"/>
          </a:xfrm>
          <a:prstGeom prst="rect">
            <a:avLst/>
          </a:prstGeom>
          <a:noFill/>
        </p:spPr>
        <p:txBody>
          <a:bodyPr wrap="none" rtlCol="0">
            <a:spAutoFit/>
          </a:bodyPr>
          <a:lstStyle/>
          <a:p>
            <a:r>
              <a:rPr lang="en-US" sz="1400" dirty="0" smtClean="0">
                <a:solidFill>
                  <a:srgbClr val="00B0F0"/>
                </a:solidFill>
              </a:rPr>
              <a:t>matched load pickup signal</a:t>
            </a:r>
          </a:p>
          <a:p>
            <a:r>
              <a:rPr lang="en-US" sz="1400" dirty="0" smtClean="0">
                <a:solidFill>
                  <a:srgbClr val="00B0F0"/>
                </a:solidFill>
              </a:rPr>
              <a:t>~20ns rise time</a:t>
            </a:r>
            <a:endParaRPr lang="en-US" sz="1400" dirty="0">
              <a:solidFill>
                <a:srgbClr val="00B0F0"/>
              </a:solidFill>
            </a:endParaRPr>
          </a:p>
        </p:txBody>
      </p:sp>
      <p:sp>
        <p:nvSpPr>
          <p:cNvPr id="11" name="TextBox 10"/>
          <p:cNvSpPr txBox="1"/>
          <p:nvPr/>
        </p:nvSpPr>
        <p:spPr>
          <a:xfrm>
            <a:off x="6705600" y="1677249"/>
            <a:ext cx="994118" cy="523220"/>
          </a:xfrm>
          <a:prstGeom prst="rect">
            <a:avLst/>
          </a:prstGeom>
          <a:noFill/>
        </p:spPr>
        <p:txBody>
          <a:bodyPr wrap="none" rtlCol="0">
            <a:spAutoFit/>
          </a:bodyPr>
          <a:lstStyle/>
          <a:p>
            <a:r>
              <a:rPr lang="en-US" sz="1400" dirty="0" smtClean="0">
                <a:solidFill>
                  <a:srgbClr val="FFC000"/>
                </a:solidFill>
              </a:rPr>
              <a:t>+1kV adj.</a:t>
            </a:r>
          </a:p>
          <a:p>
            <a:r>
              <a:rPr lang="en-US" sz="1400" dirty="0" smtClean="0">
                <a:solidFill>
                  <a:srgbClr val="FFC000"/>
                </a:solidFill>
              </a:rPr>
              <a:t>-0.8kV adj.</a:t>
            </a:r>
            <a:endParaRPr lang="en-US" sz="1400" dirty="0">
              <a:solidFill>
                <a:srgbClr val="FFC000"/>
              </a:solidFill>
            </a:endParaRPr>
          </a:p>
        </p:txBody>
      </p:sp>
      <p:sp>
        <p:nvSpPr>
          <p:cNvPr id="12" name="TextBox 11"/>
          <p:cNvSpPr txBox="1"/>
          <p:nvPr/>
        </p:nvSpPr>
        <p:spPr>
          <a:xfrm>
            <a:off x="6564033" y="1371600"/>
            <a:ext cx="1561646" cy="307777"/>
          </a:xfrm>
          <a:prstGeom prst="rect">
            <a:avLst/>
          </a:prstGeom>
          <a:noFill/>
        </p:spPr>
        <p:txBody>
          <a:bodyPr wrap="none" rtlCol="0">
            <a:spAutoFit/>
          </a:bodyPr>
          <a:lstStyle/>
          <a:p>
            <a:r>
              <a:rPr lang="en-US" sz="1400" dirty="0" smtClean="0">
                <a:solidFill>
                  <a:srgbClr val="FFC000"/>
                </a:solidFill>
              </a:rPr>
              <a:t>Load pickup signal</a:t>
            </a:r>
            <a:endParaRPr lang="en-US" sz="1400" dirty="0">
              <a:solidFill>
                <a:srgbClr val="FFC000"/>
              </a:solidFill>
            </a:endParaRPr>
          </a:p>
        </p:txBody>
      </p:sp>
      <p:cxnSp>
        <p:nvCxnSpPr>
          <p:cNvPr id="14" name="Straight Connector 13"/>
          <p:cNvCxnSpPr/>
          <p:nvPr/>
        </p:nvCxnSpPr>
        <p:spPr bwMode="auto">
          <a:xfrm>
            <a:off x="6630871" y="2362200"/>
            <a:ext cx="0" cy="152400"/>
          </a:xfrm>
          <a:prstGeom prst="line">
            <a:avLst/>
          </a:prstGeom>
          <a:solidFill>
            <a:schemeClr val="accent1"/>
          </a:solidFill>
          <a:ln w="12700" cap="flat" cmpd="sng" algn="ctr">
            <a:solidFill>
              <a:srgbClr val="FFC000"/>
            </a:solidFill>
            <a:prstDash val="solid"/>
            <a:round/>
            <a:headEnd type="none" w="med" len="med"/>
            <a:tailEnd type="none" w="med" len="med"/>
          </a:ln>
          <a:effectLst/>
        </p:spPr>
      </p:cxnSp>
      <p:cxnSp>
        <p:nvCxnSpPr>
          <p:cNvPr id="25" name="Straight Connector 24"/>
          <p:cNvCxnSpPr/>
          <p:nvPr/>
        </p:nvCxnSpPr>
        <p:spPr bwMode="auto">
          <a:xfrm>
            <a:off x="7543800" y="2359090"/>
            <a:ext cx="0" cy="152400"/>
          </a:xfrm>
          <a:prstGeom prst="line">
            <a:avLst/>
          </a:prstGeom>
          <a:solidFill>
            <a:schemeClr val="accent1"/>
          </a:solidFill>
          <a:ln w="12700" cap="flat" cmpd="sng" algn="ctr">
            <a:solidFill>
              <a:srgbClr val="FFC000"/>
            </a:solidFill>
            <a:prstDash val="solid"/>
            <a:round/>
            <a:headEnd type="none" w="med" len="med"/>
            <a:tailEnd type="none" w="med" len="med"/>
          </a:ln>
          <a:effectLst/>
        </p:spPr>
      </p:cxnSp>
      <p:cxnSp>
        <p:nvCxnSpPr>
          <p:cNvPr id="18" name="Straight Arrow Connector 17"/>
          <p:cNvCxnSpPr/>
          <p:nvPr/>
        </p:nvCxnSpPr>
        <p:spPr bwMode="auto">
          <a:xfrm>
            <a:off x="6646038" y="2438400"/>
            <a:ext cx="912929" cy="0"/>
          </a:xfrm>
          <a:prstGeom prst="straightConnector1">
            <a:avLst/>
          </a:prstGeom>
          <a:solidFill>
            <a:schemeClr val="accent1"/>
          </a:solidFill>
          <a:ln w="12700" cap="flat" cmpd="sng" algn="ctr">
            <a:solidFill>
              <a:srgbClr val="FFC000"/>
            </a:solidFill>
            <a:prstDash val="solid"/>
            <a:round/>
            <a:headEnd type="triangle" w="med" len="med"/>
            <a:tailEnd type="triangle"/>
          </a:ln>
          <a:effectLst/>
        </p:spPr>
      </p:cxnSp>
      <p:sp>
        <p:nvSpPr>
          <p:cNvPr id="19" name="TextBox 18"/>
          <p:cNvSpPr txBox="1"/>
          <p:nvPr/>
        </p:nvSpPr>
        <p:spPr>
          <a:xfrm>
            <a:off x="6705600" y="2114490"/>
            <a:ext cx="744114" cy="307777"/>
          </a:xfrm>
          <a:prstGeom prst="rect">
            <a:avLst/>
          </a:prstGeom>
          <a:noFill/>
        </p:spPr>
        <p:txBody>
          <a:bodyPr wrap="none" rtlCol="0">
            <a:spAutoFit/>
          </a:bodyPr>
          <a:lstStyle/>
          <a:p>
            <a:r>
              <a:rPr lang="en-US" sz="1400" dirty="0" smtClean="0">
                <a:solidFill>
                  <a:srgbClr val="FFC000"/>
                </a:solidFill>
              </a:rPr>
              <a:t>1us adj.</a:t>
            </a:r>
            <a:endParaRPr lang="en-US" sz="1400" dirty="0">
              <a:solidFill>
                <a:srgbClr val="FFC000"/>
              </a:solidFill>
            </a:endParaRPr>
          </a:p>
        </p:txBody>
      </p:sp>
    </p:spTree>
    <p:extLst>
      <p:ext uri="{BB962C8B-B14F-4D97-AF65-F5344CB8AC3E}">
        <p14:creationId xmlns:p14="http://schemas.microsoft.com/office/powerpoint/2010/main" val="1286856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HIREL-CSR Layout and Performance Specification</a:t>
            </a:r>
            <a:endParaRPr lang="en-US" sz="24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4080266"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bwMode="auto">
          <a:xfrm>
            <a:off x="2514600" y="3962400"/>
            <a:ext cx="457200" cy="457200"/>
          </a:xfrm>
          <a:prstGeom prst="ellipse">
            <a:avLst/>
          </a:prstGeom>
          <a:no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86" name="TextBox 85"/>
          <p:cNvSpPr txBox="1"/>
          <p:nvPr/>
        </p:nvSpPr>
        <p:spPr>
          <a:xfrm>
            <a:off x="3048000" y="3657600"/>
            <a:ext cx="1045479" cy="276999"/>
          </a:xfrm>
          <a:prstGeom prst="rect">
            <a:avLst/>
          </a:prstGeom>
          <a:noFill/>
        </p:spPr>
        <p:txBody>
          <a:bodyPr wrap="none" rtlCol="0">
            <a:spAutoFit/>
          </a:bodyPr>
          <a:lstStyle/>
          <a:p>
            <a:r>
              <a:rPr lang="en-US" sz="1200" b="1" dirty="0" smtClean="0">
                <a:solidFill>
                  <a:srgbClr val="0070C0"/>
                </a:solidFill>
              </a:rPr>
              <a:t>EC-35 cooler</a:t>
            </a:r>
            <a:endParaRPr lang="en-US" sz="1200" b="1" dirty="0">
              <a:solidFill>
                <a:srgbClr val="0070C0"/>
              </a:solidFill>
            </a:endParaRPr>
          </a:p>
        </p:txBody>
      </p:sp>
      <p:cxnSp>
        <p:nvCxnSpPr>
          <p:cNvPr id="90" name="Straight Arrow Connector 89"/>
          <p:cNvCxnSpPr>
            <a:endCxn id="4" idx="6"/>
          </p:cNvCxnSpPr>
          <p:nvPr/>
        </p:nvCxnSpPr>
        <p:spPr bwMode="auto">
          <a:xfrm flipH="1">
            <a:off x="2971800" y="3934599"/>
            <a:ext cx="228600" cy="256401"/>
          </a:xfrm>
          <a:prstGeom prst="straightConnector1">
            <a:avLst/>
          </a:prstGeom>
          <a:solidFill>
            <a:schemeClr val="accent1"/>
          </a:solidFill>
          <a:ln w="15875" cap="flat" cmpd="sng" algn="ctr">
            <a:solidFill>
              <a:srgbClr val="0070C0"/>
            </a:solidFill>
            <a:prstDash val="solid"/>
            <a:round/>
            <a:headEnd type="none" w="med" len="med"/>
            <a:tailEnd type="triangle"/>
          </a:ln>
          <a:effectLst/>
        </p:spPr>
      </p:cxnSp>
      <p:pic>
        <p:nvPicPr>
          <p:cNvPr id="133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838200"/>
            <a:ext cx="4185233" cy="5486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0999" y="6130728"/>
            <a:ext cx="1810111" cy="276999"/>
          </a:xfrm>
          <a:prstGeom prst="rect">
            <a:avLst/>
          </a:prstGeom>
          <a:noFill/>
        </p:spPr>
        <p:txBody>
          <a:bodyPr wrap="none" rtlCol="0">
            <a:spAutoFit/>
          </a:bodyPr>
          <a:lstStyle/>
          <a:p>
            <a:r>
              <a:rPr lang="en-US" sz="1200" dirty="0">
                <a:solidFill>
                  <a:srgbClr val="0000FF"/>
                </a:solidFill>
              </a:rPr>
              <a:t>separated-sector cyclotron</a:t>
            </a:r>
          </a:p>
        </p:txBody>
      </p:sp>
      <p:sp>
        <p:nvSpPr>
          <p:cNvPr id="5" name="TextBox 4"/>
          <p:cNvSpPr txBox="1"/>
          <p:nvPr/>
        </p:nvSpPr>
        <p:spPr>
          <a:xfrm>
            <a:off x="334945" y="4468989"/>
            <a:ext cx="1837362" cy="276999"/>
          </a:xfrm>
          <a:prstGeom prst="rect">
            <a:avLst/>
          </a:prstGeom>
          <a:noFill/>
        </p:spPr>
        <p:txBody>
          <a:bodyPr wrap="none" rtlCol="0">
            <a:spAutoFit/>
          </a:bodyPr>
          <a:lstStyle/>
          <a:p>
            <a:r>
              <a:rPr lang="en-US" sz="1200" dirty="0">
                <a:solidFill>
                  <a:srgbClr val="0000FF"/>
                </a:solidFill>
              </a:rPr>
              <a:t>Sector Focusing Cyclotron</a:t>
            </a:r>
          </a:p>
        </p:txBody>
      </p:sp>
      <p:sp>
        <p:nvSpPr>
          <p:cNvPr id="6" name="Rectangle 5"/>
          <p:cNvSpPr/>
          <p:nvPr/>
        </p:nvSpPr>
        <p:spPr bwMode="auto">
          <a:xfrm>
            <a:off x="4495800" y="4267200"/>
            <a:ext cx="2819400" cy="2057400"/>
          </a:xfrm>
          <a:prstGeom prst="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pic>
        <p:nvPicPr>
          <p:cNvPr id="9218" name="Picture 2" descr="csr-oper-sche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1268" y="1108427"/>
            <a:ext cx="4572000" cy="310206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97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81400" y="198202"/>
            <a:ext cx="1380506" cy="461665"/>
          </a:xfrm>
          <a:prstGeom prst="rect">
            <a:avLst/>
          </a:prstGeom>
          <a:noFill/>
        </p:spPr>
        <p:txBody>
          <a:bodyPr wrap="none" rtlCol="0">
            <a:spAutoFit/>
          </a:bodyPr>
          <a:lstStyle/>
          <a:p>
            <a:r>
              <a:rPr lang="en-US" sz="2400" dirty="0" smtClean="0"/>
              <a:t>Summary</a:t>
            </a:r>
            <a:endParaRPr lang="en-US" sz="2400" dirty="0"/>
          </a:p>
        </p:txBody>
      </p:sp>
      <p:sp>
        <p:nvSpPr>
          <p:cNvPr id="2" name="TextBox 1"/>
          <p:cNvSpPr txBox="1"/>
          <p:nvPr/>
        </p:nvSpPr>
        <p:spPr>
          <a:xfrm>
            <a:off x="762000" y="914400"/>
            <a:ext cx="7848600" cy="4801314"/>
          </a:xfrm>
          <a:prstGeom prst="rect">
            <a:avLst/>
          </a:prstGeom>
          <a:noFill/>
        </p:spPr>
        <p:txBody>
          <a:bodyPr wrap="square" rtlCol="0">
            <a:spAutoFit/>
          </a:bodyPr>
          <a:lstStyle/>
          <a:p>
            <a:pPr marL="285750" indent="-285750">
              <a:buFont typeface="Arial" panose="020B0604020202020204" pitchFamily="34" charset="0"/>
              <a:buChar char="•"/>
            </a:pPr>
            <a:r>
              <a:rPr lang="en-US" sz="1800" dirty="0" smtClean="0"/>
              <a:t>Bunched electron Beam Cooling Demo Experiment at IMP has been awarded in 2014 for LDRD at </a:t>
            </a:r>
            <a:r>
              <a:rPr lang="en-US" sz="1800" dirty="0" err="1" smtClean="0"/>
              <a:t>JLab</a:t>
            </a:r>
            <a:r>
              <a:rPr lang="en-US" sz="1800" dirty="0" smtClean="0"/>
              <a:t> and carried out by the collaboration team from 2015 up to now</a:t>
            </a:r>
          </a:p>
          <a:p>
            <a:pPr marL="285750" indent="-285750">
              <a:buFont typeface="Arial" panose="020B0604020202020204" pitchFamily="34" charset="0"/>
              <a:buChar char="•"/>
            </a:pPr>
            <a:r>
              <a:rPr lang="en-US" sz="1800" dirty="0" smtClean="0"/>
              <a:t>HV power supplies and </a:t>
            </a:r>
            <a:r>
              <a:rPr lang="en-US" sz="1800" dirty="0" err="1" smtClean="0"/>
              <a:t>pulser</a:t>
            </a:r>
            <a:r>
              <a:rPr lang="en-US" sz="1800" dirty="0" smtClean="0"/>
              <a:t> hardware are under commissioning for the electron beam bunch modulation scheme</a:t>
            </a:r>
          </a:p>
          <a:p>
            <a:pPr marL="285750" indent="-285750">
              <a:buFont typeface="Arial" panose="020B0604020202020204" pitchFamily="34" charset="0"/>
              <a:buChar char="•"/>
            </a:pPr>
            <a:r>
              <a:rPr lang="en-US" sz="1800" dirty="0" smtClean="0"/>
              <a:t>Little or no modification to  IMP </a:t>
            </a:r>
            <a:r>
              <a:rPr lang="en-US" sz="1800" dirty="0" err="1" smtClean="0"/>
              <a:t>CSRm</a:t>
            </a:r>
            <a:r>
              <a:rPr lang="en-US" sz="1800" dirty="0" smtClean="0"/>
              <a:t> current BPM system to measure the beam bunch length and peak current is possible for our bunched electron cooling experiment</a:t>
            </a:r>
          </a:p>
          <a:p>
            <a:pPr marL="285750" indent="-285750">
              <a:buFont typeface="Arial" panose="020B0604020202020204" pitchFamily="34" charset="0"/>
              <a:buChar char="•"/>
            </a:pPr>
            <a:r>
              <a:rPr lang="en-US" sz="1800" dirty="0" smtClean="0"/>
              <a:t>Engineering and commissioning efforts have been carried out at both IMP and </a:t>
            </a:r>
            <a:r>
              <a:rPr lang="en-US" sz="1800" dirty="0" err="1" smtClean="0"/>
              <a:t>JLab</a:t>
            </a:r>
            <a:endParaRPr lang="en-US" sz="1800" dirty="0" smtClean="0"/>
          </a:p>
          <a:p>
            <a:pPr marL="285750" indent="-285750">
              <a:buFont typeface="Arial" panose="020B0604020202020204" pitchFamily="34" charset="0"/>
              <a:buChar char="•"/>
            </a:pPr>
            <a:r>
              <a:rPr lang="en-US" sz="1800" dirty="0" smtClean="0"/>
              <a:t>Two exports from </a:t>
            </a:r>
            <a:r>
              <a:rPr lang="en-US" sz="1800" dirty="0" err="1" smtClean="0"/>
              <a:t>JLab</a:t>
            </a:r>
            <a:r>
              <a:rPr lang="en-US" sz="1800" dirty="0" smtClean="0"/>
              <a:t> will travel to IMP in April to help IMP team to install the HV </a:t>
            </a:r>
            <a:r>
              <a:rPr lang="en-US" sz="1800" dirty="0" err="1" smtClean="0"/>
              <a:t>Pulser</a:t>
            </a:r>
            <a:r>
              <a:rPr lang="en-US" sz="1800" dirty="0" smtClean="0"/>
              <a:t> and to commission the newly modified EC-35 Cooler system</a:t>
            </a:r>
          </a:p>
          <a:p>
            <a:pPr marL="285750" indent="-285750">
              <a:buFont typeface="Arial" panose="020B0604020202020204" pitchFamily="34" charset="0"/>
              <a:buChar char="•"/>
            </a:pPr>
            <a:r>
              <a:rPr lang="en-US" sz="1800" dirty="0" smtClean="0"/>
              <a:t>This </a:t>
            </a:r>
            <a:r>
              <a:rPr lang="en-US" sz="1800" dirty="0" err="1" smtClean="0"/>
              <a:t>PoP</a:t>
            </a:r>
            <a:r>
              <a:rPr lang="en-US" sz="1800" dirty="0" smtClean="0"/>
              <a:t> experiment will do all of these schemes: DC to coasting, bunch to coasting and bunch to bunch, synchronization and non-</a:t>
            </a:r>
            <a:r>
              <a:rPr lang="en-US" sz="1800" dirty="0" err="1" smtClean="0"/>
              <a:t>sychronization</a:t>
            </a:r>
            <a:r>
              <a:rPr lang="en-US" sz="1800" dirty="0" smtClean="0"/>
              <a:t> demos.</a:t>
            </a:r>
          </a:p>
          <a:p>
            <a:pPr marL="285750" indent="-285750">
              <a:buFont typeface="Arial" panose="020B0604020202020204" pitchFamily="34" charset="0"/>
              <a:buChar char="•"/>
            </a:pPr>
            <a:r>
              <a:rPr lang="en-US" sz="1800" dirty="0" smtClean="0"/>
              <a:t>IMP </a:t>
            </a:r>
            <a:r>
              <a:rPr lang="en-US" sz="1800" dirty="0"/>
              <a:t>has put this experiment in the highest priority </a:t>
            </a:r>
            <a:r>
              <a:rPr lang="en-US" sz="1800" dirty="0" smtClean="0"/>
              <a:t>for </a:t>
            </a:r>
            <a:r>
              <a:rPr lang="en-US" sz="1800" dirty="0"/>
              <a:t>the </a:t>
            </a:r>
            <a:r>
              <a:rPr lang="en-US" sz="1800" dirty="0" smtClean="0"/>
              <a:t>first </a:t>
            </a:r>
            <a:r>
              <a:rPr lang="en-US" sz="1800" dirty="0"/>
              <a:t>half year’s beam </a:t>
            </a:r>
            <a:r>
              <a:rPr lang="en-US" sz="1800" dirty="0" smtClean="0"/>
              <a:t>schedule</a:t>
            </a:r>
          </a:p>
          <a:p>
            <a:pPr marL="285750" indent="-285750">
              <a:buFont typeface="Arial" panose="020B0604020202020204" pitchFamily="34" charset="0"/>
              <a:buChar char="•"/>
            </a:pPr>
            <a:r>
              <a:rPr lang="en-US" sz="1800" b="1" dirty="0"/>
              <a:t>Demo experiment is  expected  in  May-June, 2016, after IPAC </a:t>
            </a:r>
            <a:r>
              <a:rPr lang="en-US" sz="1800" b="1" dirty="0" smtClean="0"/>
              <a:t>2016</a:t>
            </a:r>
            <a:endParaRPr lang="en-US" sz="1800" dirty="0"/>
          </a:p>
        </p:txBody>
      </p:sp>
    </p:spTree>
    <p:extLst>
      <p:ext uri="{BB962C8B-B14F-4D97-AF65-F5344CB8AC3E}">
        <p14:creationId xmlns:p14="http://schemas.microsoft.com/office/powerpoint/2010/main" val="1367736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456" y="3048000"/>
            <a:ext cx="4572000" cy="343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8600" y="76200"/>
            <a:ext cx="8229600" cy="762000"/>
          </a:xfrm>
        </p:spPr>
        <p:txBody>
          <a:bodyPr/>
          <a:lstStyle/>
          <a:p>
            <a:r>
              <a:rPr lang="en-US" sz="2400" dirty="0" smtClean="0"/>
              <a:t>Proposed Bunched Electron Cooling Experiment and Top Parameters</a:t>
            </a:r>
            <a:endParaRPr lang="en-US" sz="24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456" y="892175"/>
            <a:ext cx="60960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26" y="883315"/>
            <a:ext cx="7772400" cy="5391419"/>
          </a:xfrm>
          <a:prstGeom prst="rect">
            <a:avLst/>
          </a:prstGeom>
          <a:solidFill>
            <a:schemeClr val="bg1"/>
          </a:solidFill>
          <a:ln>
            <a:noFill/>
          </a:ln>
          <a:effectLst/>
        </p:spPr>
      </p:pic>
    </p:spTree>
    <p:extLst>
      <p:ext uri="{BB962C8B-B14F-4D97-AF65-F5344CB8AC3E}">
        <p14:creationId xmlns:p14="http://schemas.microsoft.com/office/powerpoint/2010/main" val="388398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500" fill="hold"/>
                                        <p:tgtEl>
                                          <p:spTgt spid="1029"/>
                                        </p:tgtEl>
                                        <p:attrNameLst>
                                          <p:attrName>ppt_x</p:attrName>
                                        </p:attrNameLst>
                                      </p:cBhvr>
                                      <p:tavLst>
                                        <p:tav tm="0">
                                          <p:val>
                                            <p:strVal val="#ppt_x"/>
                                          </p:val>
                                        </p:tav>
                                        <p:tav tm="100000">
                                          <p:val>
                                            <p:strVal val="#ppt_x"/>
                                          </p:val>
                                        </p:tav>
                                      </p:tavLst>
                                    </p:anim>
                                    <p:anim calcmode="lin" valueType="num">
                                      <p:cBhvr additive="base">
                                        <p:cTn id="8"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305800" cy="762000"/>
          </a:xfrm>
        </p:spPr>
        <p:txBody>
          <a:bodyPr/>
          <a:lstStyle/>
          <a:p>
            <a:r>
              <a:rPr lang="en-US" sz="2400" dirty="0" smtClean="0"/>
              <a:t>EC-35 DC Cooler and Commissioned Performance</a:t>
            </a:r>
            <a:endParaRPr lang="en-US" sz="24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5486400" cy="295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19800" y="1143000"/>
            <a:ext cx="184731" cy="246221"/>
          </a:xfrm>
          <a:prstGeom prst="rect">
            <a:avLst/>
          </a:prstGeom>
          <a:noFill/>
        </p:spPr>
        <p:txBody>
          <a:bodyPr wrap="none" rtlCol="0">
            <a:spAutoFit/>
          </a:bodyPr>
          <a:lstStyle/>
          <a:p>
            <a:endParaRPr lang="en-US" sz="1000" dirty="0"/>
          </a:p>
        </p:txBody>
      </p:sp>
      <p:sp>
        <p:nvSpPr>
          <p:cNvPr id="5" name="Rectangle 4"/>
          <p:cNvSpPr/>
          <p:nvPr/>
        </p:nvSpPr>
        <p:spPr>
          <a:xfrm>
            <a:off x="5376672" y="982155"/>
            <a:ext cx="3581400" cy="2246769"/>
          </a:xfrm>
          <a:prstGeom prst="rect">
            <a:avLst/>
          </a:prstGeom>
        </p:spPr>
        <p:txBody>
          <a:bodyPr wrap="square">
            <a:spAutoFit/>
          </a:bodyPr>
          <a:lstStyle/>
          <a:p>
            <a:r>
              <a:rPr lang="en-US" sz="1400" b="1" dirty="0" smtClean="0"/>
              <a:t>1—electron </a:t>
            </a:r>
            <a:r>
              <a:rPr lang="en-US" sz="1400" b="1" dirty="0"/>
              <a:t>gun, 2—electrostatic bending plates, 3—toroid, 4—solenoid of cooling section, 5—magnet platform, 6—collector for electron beam, 7—dipole corrector, 8—vacuum ﬂange for </a:t>
            </a:r>
            <a:r>
              <a:rPr lang="en-US" sz="1400" b="1" dirty="0" err="1"/>
              <a:t>CSRm</a:t>
            </a:r>
            <a:r>
              <a:rPr lang="en-US" sz="1400" b="1" dirty="0"/>
              <a:t>. Two BPMs placed in the cooling station, one is at upstream of electron beam at gun side in position 9, another one is at downstream collector side in the mirror symmetric position relative to 9.</a:t>
            </a:r>
          </a:p>
        </p:txBody>
      </p:sp>
      <p:sp>
        <p:nvSpPr>
          <p:cNvPr id="6" name="Rectangle 5"/>
          <p:cNvSpPr/>
          <p:nvPr/>
        </p:nvSpPr>
        <p:spPr>
          <a:xfrm>
            <a:off x="228600" y="4267200"/>
            <a:ext cx="4038600" cy="1938992"/>
          </a:xfrm>
          <a:prstGeom prst="rect">
            <a:avLst/>
          </a:prstGeom>
        </p:spPr>
        <p:txBody>
          <a:bodyPr wrap="square">
            <a:spAutoFit/>
          </a:bodyPr>
          <a:lstStyle/>
          <a:p>
            <a:pPr marL="342900" indent="-342900">
              <a:buFont typeface="Arial" panose="020B0604020202020204" pitchFamily="34" charset="0"/>
              <a:buChar char="•"/>
            </a:pPr>
            <a:r>
              <a:rPr lang="en-US" dirty="0" smtClean="0"/>
              <a:t>vacuum 2</a:t>
            </a:r>
            <a:r>
              <a:rPr lang="en-US" dirty="0" smtClean="0">
                <a:sym typeface="Symbol"/>
              </a:rPr>
              <a:t></a:t>
            </a:r>
            <a:r>
              <a:rPr lang="en-US" dirty="0" smtClean="0"/>
              <a:t>10</a:t>
            </a:r>
            <a:r>
              <a:rPr lang="en-US" baseline="30000" dirty="0" smtClean="0"/>
              <a:t>11</a:t>
            </a:r>
            <a:r>
              <a:rPr lang="en-US" dirty="0" smtClean="0"/>
              <a:t> </a:t>
            </a:r>
            <a:r>
              <a:rPr lang="en-US" dirty="0"/>
              <a:t>mbar,</a:t>
            </a:r>
          </a:p>
          <a:p>
            <a:pPr marL="342900" indent="-342900">
              <a:buFont typeface="Arial" panose="020B0604020202020204" pitchFamily="34" charset="0"/>
              <a:buChar char="•"/>
            </a:pPr>
            <a:r>
              <a:rPr lang="en-US" dirty="0" smtClean="0"/>
              <a:t>high </a:t>
            </a:r>
            <a:r>
              <a:rPr lang="en-US" dirty="0"/>
              <a:t>voltage 20 kV,</a:t>
            </a:r>
          </a:p>
          <a:p>
            <a:pPr marL="342900" indent="-342900">
              <a:buFont typeface="Arial" panose="020B0604020202020204" pitchFamily="34" charset="0"/>
              <a:buChar char="•"/>
            </a:pPr>
            <a:r>
              <a:rPr lang="en-US" dirty="0" smtClean="0"/>
              <a:t>electron </a:t>
            </a:r>
            <a:r>
              <a:rPr lang="en-US" dirty="0"/>
              <a:t>beam current </a:t>
            </a:r>
            <a:r>
              <a:rPr lang="en-US" dirty="0" smtClean="0"/>
              <a:t>1.6 A</a:t>
            </a:r>
            <a:r>
              <a:rPr lang="en-US" dirty="0"/>
              <a:t>,</a:t>
            </a:r>
          </a:p>
          <a:p>
            <a:pPr marL="342900" indent="-342900">
              <a:buFont typeface="Arial" panose="020B0604020202020204" pitchFamily="34" charset="0"/>
              <a:buChar char="•"/>
            </a:pPr>
            <a:r>
              <a:rPr lang="en-US" dirty="0" smtClean="0"/>
              <a:t>collector </a:t>
            </a:r>
            <a:r>
              <a:rPr lang="en-US" dirty="0"/>
              <a:t>efﬁciency &gt;99.99%,</a:t>
            </a:r>
          </a:p>
          <a:p>
            <a:pPr marL="342900" indent="-342900">
              <a:buFont typeface="Arial" panose="020B0604020202020204" pitchFamily="34" charset="0"/>
              <a:buChar char="•"/>
            </a:pPr>
            <a:r>
              <a:rPr lang="en-US" dirty="0" smtClean="0"/>
              <a:t>angle </a:t>
            </a:r>
            <a:r>
              <a:rPr lang="en-US" dirty="0"/>
              <a:t>of magnetic ﬁeld line in cooling section &lt;</a:t>
            </a:r>
            <a:r>
              <a:rPr lang="en-US" dirty="0" smtClean="0"/>
              <a:t>2</a:t>
            </a:r>
            <a:r>
              <a:rPr lang="en-US" dirty="0" smtClean="0">
                <a:sym typeface="Symbol"/>
              </a:rPr>
              <a:t></a:t>
            </a:r>
            <a:r>
              <a:rPr lang="en-US" dirty="0" smtClean="0"/>
              <a:t>10</a:t>
            </a:r>
            <a:r>
              <a:rPr lang="en-US" baseline="30000" dirty="0" smtClean="0"/>
              <a:t>-5</a:t>
            </a:r>
            <a:endParaRPr lang="en-US" baseline="30000" dirty="0"/>
          </a:p>
        </p:txBody>
      </p:sp>
      <p:sp>
        <p:nvSpPr>
          <p:cNvPr id="7" name="TextBox 6"/>
          <p:cNvSpPr txBox="1"/>
          <p:nvPr/>
        </p:nvSpPr>
        <p:spPr>
          <a:xfrm>
            <a:off x="228600" y="3867090"/>
            <a:ext cx="3292889" cy="400110"/>
          </a:xfrm>
          <a:prstGeom prst="rect">
            <a:avLst/>
          </a:prstGeom>
          <a:noFill/>
        </p:spPr>
        <p:txBody>
          <a:bodyPr wrap="none" rtlCol="0">
            <a:spAutoFit/>
          </a:bodyPr>
          <a:lstStyle/>
          <a:p>
            <a:r>
              <a:rPr lang="en-US" dirty="0" smtClean="0"/>
              <a:t>Commissioned in March 2003</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243263"/>
            <a:ext cx="4114800" cy="308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262756"/>
            <a:ext cx="41148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628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010709"/>
            <a:ext cx="5486400" cy="363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8600" y="76200"/>
            <a:ext cx="8686800" cy="762000"/>
          </a:xfrm>
        </p:spPr>
        <p:txBody>
          <a:bodyPr/>
          <a:lstStyle/>
          <a:p>
            <a:r>
              <a:rPr lang="en-US" sz="2400" dirty="0" smtClean="0"/>
              <a:t>Terminal Circuit Diagram and Average Current Measurement</a:t>
            </a:r>
            <a:endParaRPr lang="en-US" sz="2400" dirty="0"/>
          </a:p>
        </p:txBody>
      </p:sp>
      <p:sp>
        <p:nvSpPr>
          <p:cNvPr id="15" name="Right Arrow 14"/>
          <p:cNvSpPr/>
          <p:nvPr/>
        </p:nvSpPr>
        <p:spPr bwMode="auto">
          <a:xfrm>
            <a:off x="228600" y="3886200"/>
            <a:ext cx="533400" cy="152400"/>
          </a:xfrm>
          <a:prstGeom prst="rightArrow">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6" name="TextBox 15"/>
          <p:cNvSpPr txBox="1"/>
          <p:nvPr/>
        </p:nvSpPr>
        <p:spPr>
          <a:xfrm>
            <a:off x="152400" y="3562290"/>
            <a:ext cx="611065" cy="400110"/>
          </a:xfrm>
          <a:prstGeom prst="rect">
            <a:avLst/>
          </a:prstGeom>
          <a:noFill/>
        </p:spPr>
        <p:txBody>
          <a:bodyPr wrap="none" rtlCol="0">
            <a:spAutoFit/>
          </a:bodyPr>
          <a:lstStyle/>
          <a:p>
            <a:r>
              <a:rPr lang="en-US" dirty="0" smtClean="0">
                <a:solidFill>
                  <a:srgbClr val="FFC000"/>
                </a:solidFill>
              </a:rPr>
              <a:t>ions</a:t>
            </a:r>
            <a:endParaRPr lang="en-US" dirty="0">
              <a:solidFill>
                <a:srgbClr val="FFC000"/>
              </a:solidFill>
            </a:endParaRPr>
          </a:p>
        </p:txBody>
      </p:sp>
      <p:sp>
        <p:nvSpPr>
          <p:cNvPr id="19" name="TextBox 18"/>
          <p:cNvSpPr txBox="1"/>
          <p:nvPr/>
        </p:nvSpPr>
        <p:spPr>
          <a:xfrm>
            <a:off x="1295400" y="3491364"/>
            <a:ext cx="1107996" cy="400110"/>
          </a:xfrm>
          <a:prstGeom prst="rect">
            <a:avLst/>
          </a:prstGeom>
          <a:noFill/>
        </p:spPr>
        <p:txBody>
          <a:bodyPr wrap="none" rtlCol="0">
            <a:spAutoFit/>
          </a:bodyPr>
          <a:lstStyle/>
          <a:p>
            <a:r>
              <a:rPr lang="en-US" dirty="0" smtClean="0">
                <a:solidFill>
                  <a:srgbClr val="0070C0"/>
                </a:solidFill>
              </a:rPr>
              <a:t>electrons</a:t>
            </a:r>
            <a:endParaRPr lang="en-US" dirty="0">
              <a:solidFill>
                <a:srgbClr val="0070C0"/>
              </a:solidFill>
            </a:endParaRPr>
          </a:p>
        </p:txBody>
      </p:sp>
      <mc:AlternateContent xmlns:mc="http://schemas.openxmlformats.org/markup-compatibility/2006" xmlns:a14="http://schemas.microsoft.com/office/drawing/2010/main">
        <mc:Choice Requires="a14">
          <p:sp>
            <p:nvSpPr>
              <p:cNvPr id="21" name="Rectangle 20"/>
              <p:cNvSpPr/>
              <p:nvPr/>
            </p:nvSpPr>
            <p:spPr>
              <a:xfrm>
                <a:off x="5873016" y="4240589"/>
                <a:ext cx="2879699" cy="568232"/>
              </a:xfrm>
              <a:prstGeom prst="rect">
                <a:avLst/>
              </a:prstGeom>
            </p:spPr>
            <p:txBody>
              <a:bodyPr wrap="none">
                <a:spAutoFit/>
              </a:bodyPr>
              <a:lstStyle/>
              <a:p>
                <a14:m>
                  <m:oMath xmlns:m="http://schemas.openxmlformats.org/officeDocument/2006/math">
                    <m:r>
                      <a:rPr lang="en-US" i="1">
                        <a:latin typeface="Cambria Math"/>
                        <a:sym typeface="Symbol"/>
                      </a:rPr>
                      <m:t></m:t>
                    </m:r>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𝐼</m:t>
                            </m:r>
                          </m:e>
                          <m:sub>
                            <m:r>
                              <a:rPr lang="en-US" i="1">
                                <a:latin typeface="Cambria Math"/>
                              </a:rPr>
                              <m:t>𝑐𝑎𝑡h𝑜𝑑𝑒</m:t>
                            </m:r>
                          </m:sub>
                        </m:sSub>
                        <m:r>
                          <a:rPr lang="en-US" i="1">
                            <a:latin typeface="Cambria Math"/>
                          </a:rPr>
                          <m:t>−</m:t>
                        </m:r>
                        <m:sSub>
                          <m:sSubPr>
                            <m:ctrlPr>
                              <a:rPr lang="en-US" i="1">
                                <a:latin typeface="Cambria Math"/>
                              </a:rPr>
                            </m:ctrlPr>
                          </m:sSubPr>
                          <m:e>
                            <m:r>
                              <a:rPr lang="en-US" i="1">
                                <a:latin typeface="Cambria Math"/>
                              </a:rPr>
                              <m:t>𝐼</m:t>
                            </m:r>
                          </m:e>
                          <m:sub>
                            <m:r>
                              <a:rPr lang="en-US" i="1">
                                <a:latin typeface="Cambria Math"/>
                              </a:rPr>
                              <m:t>𝑏𝑒𝑎𝑚</m:t>
                            </m:r>
                          </m:sub>
                        </m:sSub>
                      </m:num>
                      <m:den>
                        <m:sSub>
                          <m:sSubPr>
                            <m:ctrlPr>
                              <a:rPr lang="en-US" i="1">
                                <a:latin typeface="Cambria Math"/>
                              </a:rPr>
                            </m:ctrlPr>
                          </m:sSubPr>
                          <m:e>
                            <m:r>
                              <a:rPr lang="en-US" i="1">
                                <a:latin typeface="Cambria Math"/>
                              </a:rPr>
                              <m:t>𝐼</m:t>
                            </m:r>
                          </m:e>
                          <m:sub>
                            <m:r>
                              <a:rPr lang="en-US" i="1">
                                <a:latin typeface="Cambria Math"/>
                              </a:rPr>
                              <m:t>𝑐𝑎𝑡h𝑜𝑑𝑒</m:t>
                            </m:r>
                          </m:sub>
                        </m:sSub>
                      </m:den>
                    </m:f>
                    <m:r>
                      <a:rPr lang="en-US" dirty="0">
                        <a:latin typeface="Cambria Math"/>
                        <a:sym typeface="Symbol"/>
                      </a:rPr>
                      <m:t></m:t>
                    </m:r>
                  </m:oMath>
                </a14:m>
                <a:r>
                  <a:rPr lang="en-US" dirty="0" smtClean="0"/>
                  <a:t>100%</a:t>
                </a:r>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5873016" y="4240589"/>
                <a:ext cx="2879699" cy="568232"/>
              </a:xfrm>
              <a:prstGeom prst="rect">
                <a:avLst/>
              </a:prstGeom>
              <a:blipFill rotWithShape="1">
                <a:blip r:embed="rId3"/>
                <a:stretch>
                  <a:fillRect r="-423" b="-2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538045" y="4953000"/>
                <a:ext cx="262270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𝐼</m:t>
                          </m:r>
                        </m:e>
                        <m:sub>
                          <m:r>
                            <a:rPr lang="en-US" i="1">
                              <a:latin typeface="Cambria Math"/>
                            </a:rPr>
                            <m:t>𝑏𝑒𝑎𝑚</m:t>
                          </m:r>
                        </m:sub>
                      </m:sSub>
                      <m:r>
                        <a:rPr lang="en-US" i="1">
                          <a:latin typeface="Cambria Math"/>
                        </a:rPr>
                        <m:t>=</m:t>
                      </m:r>
                      <m:sSub>
                        <m:sSubPr>
                          <m:ctrlPr>
                            <a:rPr lang="en-US" i="1">
                              <a:latin typeface="Cambria Math"/>
                            </a:rPr>
                          </m:ctrlPr>
                        </m:sSubPr>
                        <m:e>
                          <m:r>
                            <a:rPr lang="en-US" i="1">
                              <a:latin typeface="Cambria Math"/>
                            </a:rPr>
                            <m:t>𝐼</m:t>
                          </m:r>
                        </m:e>
                        <m:sub>
                          <m:r>
                            <a:rPr lang="en-US" i="1">
                              <a:latin typeface="Cambria Math"/>
                            </a:rPr>
                            <m:t>𝑐𝑜𝑙𝑙𝑒𝑐𝑡</m:t>
                          </m:r>
                        </m:sub>
                      </m:sSub>
                      <m:r>
                        <a:rPr lang="en-US" i="1">
                          <a:latin typeface="Cambria Math"/>
                        </a:rPr>
                        <m:t>−</m:t>
                      </m:r>
                      <m:sSub>
                        <m:sSubPr>
                          <m:ctrlPr>
                            <a:rPr lang="en-US" i="1">
                              <a:latin typeface="Cambria Math"/>
                            </a:rPr>
                          </m:ctrlPr>
                        </m:sSubPr>
                        <m:e>
                          <m:r>
                            <a:rPr lang="en-US" i="1">
                              <a:latin typeface="Cambria Math"/>
                            </a:rPr>
                            <m:t>𝐼</m:t>
                          </m:r>
                        </m:e>
                        <m:sub>
                          <m:r>
                            <a:rPr lang="en-US" i="1">
                              <a:latin typeface="Cambria Math"/>
                            </a:rPr>
                            <m:t>𝑏𝑎𝑐𝑘</m:t>
                          </m:r>
                        </m:sub>
                      </m:sSub>
                    </m:oMath>
                  </m:oMathPara>
                </a14:m>
                <a:endParaRPr lang="en-US" dirty="0"/>
              </a:p>
            </p:txBody>
          </p:sp>
        </mc:Choice>
        <mc:Fallback xmlns="">
          <p:sp>
            <p:nvSpPr>
              <p:cNvPr id="22" name="Rectangle 21"/>
              <p:cNvSpPr>
                <a:spLocks noRot="1" noChangeAspect="1" noMove="1" noResize="1" noEditPoints="1" noAdjustHandles="1" noChangeArrowheads="1" noChangeShapeType="1" noTextEdit="1"/>
              </p:cNvSpPr>
              <p:nvPr/>
            </p:nvSpPr>
            <p:spPr>
              <a:xfrm>
                <a:off x="538045" y="4953000"/>
                <a:ext cx="2622706" cy="400110"/>
              </a:xfrm>
              <a:prstGeom prst="rect">
                <a:avLst/>
              </a:prstGeom>
              <a:blipFill rotWithShape="1">
                <a:blip r:embed="rId5"/>
                <a:stretch>
                  <a:fillRect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3276600" y="4955985"/>
                <a:ext cx="3705951" cy="429220"/>
              </a:xfrm>
              <a:prstGeom prst="rect">
                <a:avLst/>
              </a:prstGeom>
            </p:spPr>
            <p:txBody>
              <a:bodyPr wrap="none">
                <a:spAutoFit/>
              </a:bodyPr>
              <a:lstStyle/>
              <a:p>
                <a14:m>
                  <m:oMath xmlns:m="http://schemas.openxmlformats.org/officeDocument/2006/math">
                    <m:sSub>
                      <m:sSubPr>
                        <m:ctrlPr>
                          <a:rPr lang="en-US" i="1">
                            <a:latin typeface="Cambria Math"/>
                          </a:rPr>
                        </m:ctrlPr>
                      </m:sSubPr>
                      <m:e>
                        <m:r>
                          <a:rPr lang="en-US" i="1">
                            <a:latin typeface="Cambria Math"/>
                          </a:rPr>
                          <m:t>𝐼</m:t>
                        </m:r>
                      </m:e>
                      <m:sub>
                        <m:r>
                          <a:rPr lang="en-US" i="1">
                            <a:latin typeface="Cambria Math"/>
                          </a:rPr>
                          <m:t>𝑐h𝑎𝑟𝑔𝑒</m:t>
                        </m:r>
                      </m:sub>
                    </m:sSub>
                    <m:r>
                      <a:rPr lang="en-US" i="1">
                        <a:latin typeface="Cambria Math"/>
                      </a:rPr>
                      <m:t>=</m:t>
                    </m:r>
                    <m:sSub>
                      <m:sSubPr>
                        <m:ctrlPr>
                          <a:rPr lang="en-US" i="1">
                            <a:latin typeface="Cambria Math"/>
                          </a:rPr>
                        </m:ctrlPr>
                      </m:sSubPr>
                      <m:e>
                        <m:r>
                          <a:rPr lang="en-US" i="1">
                            <a:latin typeface="Cambria Math"/>
                          </a:rPr>
                          <m:t>𝐼</m:t>
                        </m:r>
                      </m:e>
                      <m:sub>
                        <m:r>
                          <a:rPr lang="en-US" i="1">
                            <a:latin typeface="Cambria Math"/>
                          </a:rPr>
                          <m:t>𝑙𝑒𝑎𝑘</m:t>
                        </m:r>
                      </m:sub>
                    </m:sSub>
                    <m:r>
                      <a:rPr lang="en-US" i="1">
                        <a:latin typeface="Cambria Math"/>
                      </a:rPr>
                      <m:t>+</m:t>
                    </m:r>
                    <m:sSub>
                      <m:sSubPr>
                        <m:ctrlPr>
                          <a:rPr lang="en-US" i="1">
                            <a:latin typeface="Cambria Math"/>
                          </a:rPr>
                        </m:ctrlPr>
                      </m:sSubPr>
                      <m:e>
                        <m:r>
                          <a:rPr lang="en-US" i="1">
                            <a:latin typeface="Cambria Math"/>
                          </a:rPr>
                          <m:t>𝐼</m:t>
                        </m:r>
                      </m:e>
                      <m:sub>
                        <m:r>
                          <a:rPr lang="en-US" i="1">
                            <a:latin typeface="Cambria Math"/>
                          </a:rPr>
                          <m:t>𝑐𝑎𝑡h𝑜𝑑𝑒</m:t>
                        </m:r>
                      </m:sub>
                    </m:sSub>
                    <m:r>
                      <a:rPr lang="en-US" i="1">
                        <a:latin typeface="Cambria Math"/>
                      </a:rPr>
                      <m:t>−</m:t>
                    </m:r>
                    <m:sSub>
                      <m:sSubPr>
                        <m:ctrlPr>
                          <a:rPr lang="en-US" i="1">
                            <a:latin typeface="Cambria Math"/>
                          </a:rPr>
                        </m:ctrlPr>
                      </m:sSubPr>
                      <m:e>
                        <m:r>
                          <a:rPr lang="en-US" i="1">
                            <a:latin typeface="Cambria Math"/>
                          </a:rPr>
                          <m:t>𝐼</m:t>
                        </m:r>
                      </m:e>
                      <m:sub>
                        <m:r>
                          <a:rPr lang="en-US" i="1">
                            <a:latin typeface="Cambria Math"/>
                          </a:rPr>
                          <m:t>𝑏𝑒𝑎𝑚</m:t>
                        </m:r>
                      </m:sub>
                    </m:sSub>
                  </m:oMath>
                </a14:m>
                <a:r>
                  <a:rPr lang="en-US" dirty="0"/>
                  <a:t> </a:t>
                </a:r>
              </a:p>
            </p:txBody>
          </p:sp>
        </mc:Choice>
        <mc:Fallback xmlns="">
          <p:sp>
            <p:nvSpPr>
              <p:cNvPr id="23" name="Rectangle 22"/>
              <p:cNvSpPr>
                <a:spLocks noRot="1" noChangeAspect="1" noMove="1" noResize="1" noEditPoints="1" noAdjustHandles="1" noChangeArrowheads="1" noChangeShapeType="1" noTextEdit="1"/>
              </p:cNvSpPr>
              <p:nvPr/>
            </p:nvSpPr>
            <p:spPr>
              <a:xfrm>
                <a:off x="3276600" y="4955985"/>
                <a:ext cx="3705951" cy="429220"/>
              </a:xfrm>
              <a:prstGeom prst="rect">
                <a:avLst/>
              </a:prstGeom>
              <a:blipFill rotWithShape="1">
                <a:blip r:embed="rId6"/>
                <a:stretch>
                  <a:fillRect b="-11429"/>
                </a:stretch>
              </a:blipFill>
            </p:spPr>
            <p:txBody>
              <a:bodyPr/>
              <a:lstStyle/>
              <a:p>
                <a:r>
                  <a:rPr lang="en-US">
                    <a:noFill/>
                  </a:rPr>
                  <a:t> </a:t>
                </a:r>
              </a:p>
            </p:txBody>
          </p:sp>
        </mc:Fallback>
      </mc:AlternateContent>
      <p:cxnSp>
        <p:nvCxnSpPr>
          <p:cNvPr id="25" name="Straight Arrow Connector 24"/>
          <p:cNvCxnSpPr/>
          <p:nvPr/>
        </p:nvCxnSpPr>
        <p:spPr bwMode="auto">
          <a:xfrm flipH="1" flipV="1">
            <a:off x="3962400" y="4038600"/>
            <a:ext cx="2438400" cy="990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7" name="Straight Arrow Connector 26"/>
          <p:cNvCxnSpPr/>
          <p:nvPr/>
        </p:nvCxnSpPr>
        <p:spPr bwMode="auto">
          <a:xfrm flipH="1" flipV="1">
            <a:off x="1371600" y="4038600"/>
            <a:ext cx="4038600" cy="111445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9" name="Straight Arrow Connector 28"/>
          <p:cNvCxnSpPr/>
          <p:nvPr/>
        </p:nvCxnSpPr>
        <p:spPr bwMode="auto">
          <a:xfrm flipH="1" flipV="1">
            <a:off x="2590800" y="3762345"/>
            <a:ext cx="1676400" cy="139071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 name="Straight Arrow Connector 30"/>
          <p:cNvCxnSpPr/>
          <p:nvPr/>
        </p:nvCxnSpPr>
        <p:spPr bwMode="auto">
          <a:xfrm flipH="1" flipV="1">
            <a:off x="3048000" y="3491364"/>
            <a:ext cx="457200" cy="166169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385" name="Straight Arrow Connector 16384"/>
          <p:cNvCxnSpPr/>
          <p:nvPr/>
        </p:nvCxnSpPr>
        <p:spPr bwMode="auto">
          <a:xfrm flipV="1">
            <a:off x="1849398" y="2823963"/>
            <a:ext cx="2113002" cy="232909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396" name="Straight Arrow Connector 16395"/>
          <p:cNvCxnSpPr/>
          <p:nvPr/>
        </p:nvCxnSpPr>
        <p:spPr bwMode="auto">
          <a:xfrm flipV="1">
            <a:off x="2590800" y="3048000"/>
            <a:ext cx="1371600" cy="210505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6398" name="TextBox 16397"/>
          <p:cNvSpPr txBox="1"/>
          <p:nvPr/>
        </p:nvSpPr>
        <p:spPr>
          <a:xfrm>
            <a:off x="5873016" y="3832500"/>
            <a:ext cx="2219069" cy="400110"/>
          </a:xfrm>
          <a:prstGeom prst="rect">
            <a:avLst/>
          </a:prstGeom>
          <a:noFill/>
        </p:spPr>
        <p:txBody>
          <a:bodyPr wrap="none" rtlCol="0">
            <a:spAutoFit/>
          </a:bodyPr>
          <a:lstStyle/>
          <a:p>
            <a:r>
              <a:rPr lang="en-US" dirty="0" smtClean="0"/>
              <a:t>Collector efficiency</a:t>
            </a:r>
            <a:endParaRPr lang="en-US" dirty="0"/>
          </a:p>
        </p:txBody>
      </p:sp>
      <p:pic>
        <p:nvPicPr>
          <p:cNvPr id="409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84065" y="1109641"/>
            <a:ext cx="3657600" cy="2652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4406" y="4100527"/>
            <a:ext cx="4803775"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0" y="5335017"/>
            <a:ext cx="2743200" cy="1105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732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additive="base">
                                        <p:cTn id="7" dur="500" fill="hold"/>
                                        <p:tgtEl>
                                          <p:spTgt spid="4101"/>
                                        </p:tgtEl>
                                        <p:attrNameLst>
                                          <p:attrName>ppt_x</p:attrName>
                                        </p:attrNameLst>
                                      </p:cBhvr>
                                      <p:tavLst>
                                        <p:tav tm="0">
                                          <p:val>
                                            <p:strVal val="#ppt_x"/>
                                          </p:val>
                                        </p:tav>
                                        <p:tav tm="100000">
                                          <p:val>
                                            <p:strVal val="#ppt_x"/>
                                          </p:val>
                                        </p:tav>
                                      </p:tavLst>
                                    </p:anim>
                                    <p:anim calcmode="lin" valueType="num">
                                      <p:cBhvr additive="base">
                                        <p:cTn id="8"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02"/>
                                        </p:tgtEl>
                                        <p:attrNameLst>
                                          <p:attrName>style.visibility</p:attrName>
                                        </p:attrNameLst>
                                      </p:cBhvr>
                                      <p:to>
                                        <p:strVal val="visible"/>
                                      </p:to>
                                    </p:set>
                                    <p:anim calcmode="lin" valueType="num">
                                      <p:cBhvr additive="base">
                                        <p:cTn id="13" dur="500" fill="hold"/>
                                        <p:tgtEl>
                                          <p:spTgt spid="4102"/>
                                        </p:tgtEl>
                                        <p:attrNameLst>
                                          <p:attrName>ppt_x</p:attrName>
                                        </p:attrNameLst>
                                      </p:cBhvr>
                                      <p:tavLst>
                                        <p:tav tm="0">
                                          <p:val>
                                            <p:strVal val="#ppt_x"/>
                                          </p:val>
                                        </p:tav>
                                        <p:tav tm="100000">
                                          <p:val>
                                            <p:strVal val="#ppt_x"/>
                                          </p:val>
                                        </p:tav>
                                      </p:tavLst>
                                    </p:anim>
                                    <p:anim calcmode="lin" valueType="num">
                                      <p:cBhvr additive="base">
                                        <p:cTn id="14"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304800" y="228600"/>
            <a:ext cx="8818440" cy="400110"/>
          </a:xfrm>
          <a:prstGeom prst="rect">
            <a:avLst/>
          </a:prstGeom>
          <a:noFill/>
          <a:ln w="9525">
            <a:noFill/>
            <a:miter lim="800000"/>
            <a:headEnd/>
            <a:tailEnd/>
          </a:ln>
        </p:spPr>
        <p:txBody>
          <a:bodyPr wrap="none">
            <a:spAutoFit/>
          </a:bodyPr>
          <a:lstStyle/>
          <a:p>
            <a:r>
              <a:rPr lang="en-US" dirty="0" smtClean="0"/>
              <a:t>EC-35 Pulse Modulation + DC Bias Scheme for Bunched Electron Beam Formation</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990599"/>
            <a:ext cx="5486400" cy="2944623"/>
          </a:xfrm>
          <a:prstGeom prst="rect">
            <a:avLst/>
          </a:prstGeom>
          <a:noFill/>
        </p:spPr>
      </p:pic>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4561795"/>
            <a:ext cx="3657600" cy="1617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208845" y="3779155"/>
            <a:ext cx="3811108" cy="400110"/>
          </a:xfrm>
          <a:prstGeom prst="rect">
            <a:avLst/>
          </a:prstGeom>
          <a:solidFill>
            <a:schemeClr val="bg1"/>
          </a:solidFill>
          <a:ln w="19050">
            <a:solidFill>
              <a:schemeClr val="tx1"/>
            </a:solidFill>
          </a:ln>
        </p:spPr>
        <p:txBody>
          <a:bodyPr wrap="none" rtlCol="0">
            <a:spAutoFit/>
          </a:bodyPr>
          <a:lstStyle/>
          <a:p>
            <a:r>
              <a:rPr lang="en-US" dirty="0" smtClean="0"/>
              <a:t>Option 2 (IMP, using RF amplifier)</a:t>
            </a:r>
            <a:endParaRPr lang="en-US" dirty="0"/>
          </a:p>
        </p:txBody>
      </p:sp>
      <p:sp>
        <p:nvSpPr>
          <p:cNvPr id="10" name="TextBox 9"/>
          <p:cNvSpPr txBox="1"/>
          <p:nvPr/>
        </p:nvSpPr>
        <p:spPr>
          <a:xfrm>
            <a:off x="5366697" y="1165700"/>
            <a:ext cx="3624903" cy="400110"/>
          </a:xfrm>
          <a:prstGeom prst="rect">
            <a:avLst/>
          </a:prstGeom>
          <a:solidFill>
            <a:schemeClr val="bg1"/>
          </a:solidFill>
          <a:ln w="19050">
            <a:solidFill>
              <a:schemeClr val="tx1"/>
            </a:solidFill>
          </a:ln>
        </p:spPr>
        <p:txBody>
          <a:bodyPr wrap="none" rtlCol="0">
            <a:spAutoFit/>
          </a:bodyPr>
          <a:lstStyle/>
          <a:p>
            <a:r>
              <a:rPr lang="en-US" dirty="0" smtClean="0"/>
              <a:t>Option 1 (</a:t>
            </a:r>
            <a:r>
              <a:rPr lang="en-US" dirty="0" err="1" smtClean="0"/>
              <a:t>JLab</a:t>
            </a:r>
            <a:r>
              <a:rPr lang="en-US" dirty="0" smtClean="0"/>
              <a:t>, using HV </a:t>
            </a:r>
            <a:r>
              <a:rPr lang="en-US" dirty="0" err="1" smtClean="0"/>
              <a:t>pulser</a:t>
            </a:r>
            <a:r>
              <a:rPr lang="en-US" dirty="0" smtClean="0"/>
              <a:t>)</a:t>
            </a:r>
            <a:endParaRPr lang="en-US" dirty="0"/>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359376"/>
            <a:ext cx="5486400" cy="2021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4403320"/>
            <a:ext cx="2743200" cy="153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8845" y="2133600"/>
            <a:ext cx="387667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 r="38891"/>
          <a:stretch/>
        </p:blipFill>
        <p:spPr bwMode="auto">
          <a:xfrm>
            <a:off x="5807548" y="1730952"/>
            <a:ext cx="2743200" cy="180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360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ppt_x"/>
                                          </p:val>
                                        </p:tav>
                                        <p:tav tm="100000">
                                          <p:val>
                                            <p:strVal val="#ppt_x"/>
                                          </p:val>
                                        </p:tav>
                                      </p:tavLst>
                                    </p:anim>
                                    <p:anim calcmode="lin" valueType="num">
                                      <p:cBhvr additive="base">
                                        <p:cTn id="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additive="base">
                                        <p:cTn id="13" dur="500" fill="hold"/>
                                        <p:tgtEl>
                                          <p:spTgt spid="5124"/>
                                        </p:tgtEl>
                                        <p:attrNameLst>
                                          <p:attrName>ppt_x</p:attrName>
                                        </p:attrNameLst>
                                      </p:cBhvr>
                                      <p:tavLst>
                                        <p:tav tm="0">
                                          <p:val>
                                            <p:strVal val="#ppt_x"/>
                                          </p:val>
                                        </p:tav>
                                        <p:tav tm="100000">
                                          <p:val>
                                            <p:strVal val="#ppt_x"/>
                                          </p:val>
                                        </p:tav>
                                      </p:tavLst>
                                    </p:anim>
                                    <p:anim calcmode="lin" valueType="num">
                                      <p:cBhvr additive="base">
                                        <p:cTn id="14"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303028" y="152400"/>
            <a:ext cx="8726491" cy="430887"/>
          </a:xfrm>
          <a:prstGeom prst="rect">
            <a:avLst/>
          </a:prstGeom>
          <a:noFill/>
          <a:ln w="9525">
            <a:noFill/>
            <a:miter lim="800000"/>
            <a:headEnd/>
            <a:tailEnd/>
          </a:ln>
        </p:spPr>
        <p:txBody>
          <a:bodyPr wrap="none">
            <a:spAutoFit/>
          </a:bodyPr>
          <a:lstStyle/>
          <a:p>
            <a:r>
              <a:rPr lang="en-US" sz="2200" dirty="0" smtClean="0"/>
              <a:t>Hollow Beam Formation in CST-PS-Tracking Simulation and Experiments </a:t>
            </a:r>
            <a:endParaRPr lang="en-US" sz="2200" dirty="0"/>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769088"/>
            <a:ext cx="3657600" cy="24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5127" y="3352800"/>
            <a:ext cx="2743200" cy="3116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114800"/>
            <a:ext cx="4572000"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112" y="744279"/>
            <a:ext cx="4572000" cy="323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09191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990053" y="181674"/>
            <a:ext cx="7196201" cy="461665"/>
          </a:xfrm>
          <a:prstGeom prst="rect">
            <a:avLst/>
          </a:prstGeom>
          <a:noFill/>
          <a:ln w="9525">
            <a:noFill/>
            <a:miter lim="800000"/>
            <a:headEnd/>
            <a:tailEnd/>
          </a:ln>
        </p:spPr>
        <p:txBody>
          <a:bodyPr wrap="none">
            <a:spAutoFit/>
          </a:bodyPr>
          <a:lstStyle/>
          <a:p>
            <a:r>
              <a:rPr lang="en-US" sz="2400" dirty="0" smtClean="0"/>
              <a:t>Cooling Rate Simulations Using Beta-Cool by He Zhang</a:t>
            </a:r>
            <a:endParaRPr lang="en-US" sz="2400" dirty="0"/>
          </a:p>
        </p:txBody>
      </p:sp>
      <p:pic>
        <p:nvPicPr>
          <p:cNvPr id="7179"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914400"/>
            <a:ext cx="3657600" cy="5705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685800"/>
            <a:ext cx="3474720" cy="5908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6055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228600" y="271397"/>
            <a:ext cx="87398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Times" pitchFamily="18" charset="0"/>
              </a:defRPr>
            </a:lvl1pPr>
            <a:lvl2pPr marL="742950" indent="-285750" eaLnBrk="0" hangingPunct="0">
              <a:spcBef>
                <a:spcPct val="20000"/>
              </a:spcBef>
              <a:buChar char="–"/>
              <a:defRPr sz="24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400">
                <a:solidFill>
                  <a:schemeClr val="tx1"/>
                </a:solidFill>
                <a:latin typeface="Times" pitchFamily="18" charset="0"/>
              </a:defRPr>
            </a:lvl4pPr>
            <a:lvl5pPr marL="2057400" indent="-228600" eaLnBrk="0" hangingPunct="0">
              <a:spcBef>
                <a:spcPct val="20000"/>
              </a:spcBef>
              <a:buChar char="»"/>
              <a:defRPr sz="2400">
                <a:solidFill>
                  <a:schemeClr val="tx1"/>
                </a:solidFill>
                <a:latin typeface="Times" pitchFamily="18" charset="0"/>
              </a:defRPr>
            </a:lvl5pPr>
            <a:lvl6pPr marL="2514600" indent="-228600" eaLnBrk="0" fontAlgn="base" hangingPunct="0">
              <a:spcBef>
                <a:spcPct val="20000"/>
              </a:spcBef>
              <a:spcAft>
                <a:spcPct val="0"/>
              </a:spcAft>
              <a:buChar char="»"/>
              <a:defRPr sz="2400">
                <a:solidFill>
                  <a:schemeClr val="tx1"/>
                </a:solidFill>
                <a:latin typeface="Times" pitchFamily="18" charset="0"/>
              </a:defRPr>
            </a:lvl6pPr>
            <a:lvl7pPr marL="2971800" indent="-228600" eaLnBrk="0" fontAlgn="base" hangingPunct="0">
              <a:spcBef>
                <a:spcPct val="20000"/>
              </a:spcBef>
              <a:spcAft>
                <a:spcPct val="0"/>
              </a:spcAft>
              <a:buChar char="»"/>
              <a:defRPr sz="2400">
                <a:solidFill>
                  <a:schemeClr val="tx1"/>
                </a:solidFill>
                <a:latin typeface="Times" pitchFamily="18" charset="0"/>
              </a:defRPr>
            </a:lvl7pPr>
            <a:lvl8pPr marL="3429000" indent="-228600" eaLnBrk="0" fontAlgn="base" hangingPunct="0">
              <a:spcBef>
                <a:spcPct val="20000"/>
              </a:spcBef>
              <a:spcAft>
                <a:spcPct val="0"/>
              </a:spcAft>
              <a:buChar char="»"/>
              <a:defRPr sz="2400">
                <a:solidFill>
                  <a:schemeClr val="tx1"/>
                </a:solidFill>
                <a:latin typeface="Times" pitchFamily="18" charset="0"/>
              </a:defRPr>
            </a:lvl8pPr>
            <a:lvl9pPr marL="3886200" indent="-228600" eaLnBrk="0" fontAlgn="base" hangingPunct="0">
              <a:spcBef>
                <a:spcPct val="20000"/>
              </a:spcBef>
              <a:spcAft>
                <a:spcPct val="0"/>
              </a:spcAft>
              <a:buChar char="»"/>
              <a:defRPr sz="2400">
                <a:solidFill>
                  <a:schemeClr val="tx1"/>
                </a:solidFill>
                <a:latin typeface="Times" pitchFamily="18" charset="0"/>
              </a:defRPr>
            </a:lvl9pPr>
          </a:lstStyle>
          <a:p>
            <a:pPr eaLnBrk="1" hangingPunct="1">
              <a:spcBef>
                <a:spcPct val="0"/>
              </a:spcBef>
              <a:buFontTx/>
              <a:buNone/>
            </a:pPr>
            <a:r>
              <a:rPr lang="en-US" altLang="en-US" sz="2200" dirty="0"/>
              <a:t>Beam Diagnostic Devices for Bunched Electron Cooling Demo Experiment</a:t>
            </a:r>
          </a:p>
        </p:txBody>
      </p:sp>
      <p:graphicFrame>
        <p:nvGraphicFramePr>
          <p:cNvPr id="2" name="Table 1"/>
          <p:cNvGraphicFramePr>
            <a:graphicFrameLocks noGrp="1"/>
          </p:cNvGraphicFramePr>
          <p:nvPr>
            <p:extLst>
              <p:ext uri="{D42A27DB-BD31-4B8C-83A1-F6EECF244321}">
                <p14:modId xmlns:p14="http://schemas.microsoft.com/office/powerpoint/2010/main" val="3575817414"/>
              </p:ext>
            </p:extLst>
          </p:nvPr>
        </p:nvGraphicFramePr>
        <p:xfrm>
          <a:off x="152400" y="1371600"/>
          <a:ext cx="8991600" cy="4899074"/>
        </p:xfrm>
        <a:graphic>
          <a:graphicData uri="http://schemas.openxmlformats.org/drawingml/2006/table">
            <a:tbl>
              <a:tblPr firstRow="1" bandRow="1">
                <a:tableStyleId>{5C22544A-7EE6-4342-B048-85BDC9FD1C3A}</a:tableStyleId>
              </a:tblPr>
              <a:tblGrid>
                <a:gridCol w="1969588"/>
                <a:gridCol w="2484966"/>
                <a:gridCol w="2396188"/>
                <a:gridCol w="2140858"/>
              </a:tblGrid>
              <a:tr h="360700">
                <a:tc>
                  <a:txBody>
                    <a:bodyPr/>
                    <a:lstStyle/>
                    <a:p>
                      <a:r>
                        <a:rPr lang="en-US" sz="1600" dirty="0" smtClean="0"/>
                        <a:t>Measurement </a:t>
                      </a:r>
                      <a:endParaRPr lang="en-US" sz="1600" dirty="0"/>
                    </a:p>
                  </a:txBody>
                  <a:tcPr marT="45723" marB="45723"/>
                </a:tc>
                <a:tc>
                  <a:txBody>
                    <a:bodyPr/>
                    <a:lstStyle/>
                    <a:p>
                      <a:r>
                        <a:rPr lang="en-US" sz="1600" dirty="0" smtClean="0"/>
                        <a:t>EC35-electron</a:t>
                      </a:r>
                      <a:endParaRPr lang="en-US" sz="1600" dirty="0"/>
                    </a:p>
                  </a:txBody>
                  <a:tcPr marT="45723" marB="45723"/>
                </a:tc>
                <a:tc>
                  <a:txBody>
                    <a:bodyPr/>
                    <a:lstStyle/>
                    <a:p>
                      <a:r>
                        <a:rPr lang="en-US" sz="1600" dirty="0" err="1" smtClean="0"/>
                        <a:t>CSRm</a:t>
                      </a:r>
                      <a:r>
                        <a:rPr lang="en-US" sz="1600" baseline="0" dirty="0" smtClean="0"/>
                        <a:t>-ions</a:t>
                      </a:r>
                      <a:endParaRPr lang="en-US" sz="1600" dirty="0"/>
                    </a:p>
                  </a:txBody>
                  <a:tcPr marT="45723" marB="45723"/>
                </a:tc>
                <a:tc>
                  <a:txBody>
                    <a:bodyPr/>
                    <a:lstStyle/>
                    <a:p>
                      <a:r>
                        <a:rPr lang="en-US" sz="1600" dirty="0" smtClean="0"/>
                        <a:t>Data-acquisition</a:t>
                      </a:r>
                      <a:endParaRPr lang="en-US" sz="1600" dirty="0"/>
                    </a:p>
                  </a:txBody>
                  <a:tcPr marT="45723" marB="45723"/>
                </a:tc>
              </a:tr>
              <a:tr h="676798">
                <a:tc>
                  <a:txBody>
                    <a:bodyPr/>
                    <a:lstStyle/>
                    <a:p>
                      <a:r>
                        <a:rPr lang="en-US" sz="1600" dirty="0" smtClean="0"/>
                        <a:t>average beam current</a:t>
                      </a:r>
                      <a:endParaRPr lang="en-US" sz="1600" dirty="0"/>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0000FF"/>
                          </a:solidFill>
                        </a:rPr>
                        <a:t>dc readings on PSs, sampling resistors</a:t>
                      </a:r>
                      <a:endParaRPr lang="en-US" sz="1600" dirty="0" smtClean="0">
                        <a:solidFill>
                          <a:srgbClr val="0000FF"/>
                        </a:solidFill>
                      </a:endParaRPr>
                    </a:p>
                  </a:txBody>
                  <a:tcPr marT="45723" marB="45723"/>
                </a:tc>
                <a:tc>
                  <a:txBody>
                    <a:bodyPr/>
                    <a:lstStyle/>
                    <a:p>
                      <a:r>
                        <a:rPr lang="en-US" sz="1600" dirty="0" smtClean="0">
                          <a:solidFill>
                            <a:srgbClr val="0000FF"/>
                          </a:solidFill>
                        </a:rPr>
                        <a:t>DCC(current)T(transformer)s</a:t>
                      </a:r>
                      <a:endParaRPr lang="en-US" sz="1600" dirty="0">
                        <a:solidFill>
                          <a:srgbClr val="0000FF"/>
                        </a:solidFill>
                      </a:endParaRPr>
                    </a:p>
                  </a:txBody>
                  <a:tcPr marT="45723" marB="45723"/>
                </a:tc>
                <a:tc>
                  <a:txBody>
                    <a:bodyPr/>
                    <a:lstStyle/>
                    <a:p>
                      <a:r>
                        <a:rPr lang="en-US" sz="1600" dirty="0" smtClean="0">
                          <a:solidFill>
                            <a:srgbClr val="0000FF"/>
                          </a:solidFill>
                        </a:rPr>
                        <a:t>existing </a:t>
                      </a:r>
                      <a:r>
                        <a:rPr lang="en-US" sz="1600" dirty="0" err="1" smtClean="0">
                          <a:solidFill>
                            <a:srgbClr val="0000FF"/>
                          </a:solidFill>
                        </a:rPr>
                        <a:t>calibra</a:t>
                      </a:r>
                      <a:r>
                        <a:rPr lang="en-US" sz="1600" dirty="0" smtClean="0">
                          <a:solidFill>
                            <a:srgbClr val="0000FF"/>
                          </a:solidFill>
                        </a:rPr>
                        <a:t>. and DAS</a:t>
                      </a:r>
                      <a:endParaRPr lang="en-US" sz="1600" dirty="0">
                        <a:solidFill>
                          <a:srgbClr val="0000FF"/>
                        </a:solidFill>
                      </a:endParaRPr>
                    </a:p>
                  </a:txBody>
                  <a:tcPr marT="45723" marB="45723"/>
                </a:tc>
              </a:tr>
              <a:tr h="622577">
                <a:tc>
                  <a:txBody>
                    <a:bodyPr/>
                    <a:lstStyle/>
                    <a:p>
                      <a:r>
                        <a:rPr lang="en-US" sz="1600" dirty="0" smtClean="0"/>
                        <a:t>peak beam current</a:t>
                      </a:r>
                    </a:p>
                    <a:p>
                      <a:r>
                        <a:rPr lang="en-US" sz="1600" dirty="0" smtClean="0"/>
                        <a:t>and</a:t>
                      </a:r>
                      <a:r>
                        <a:rPr lang="en-US" sz="1600" baseline="0" dirty="0" smtClean="0"/>
                        <a:t> p</a:t>
                      </a:r>
                      <a:r>
                        <a:rPr lang="en-US" sz="1600" dirty="0" smtClean="0"/>
                        <a:t>ulse length</a:t>
                      </a:r>
                      <a:endParaRPr lang="en-US" sz="1600" dirty="0"/>
                    </a:p>
                  </a:txBody>
                  <a:tcPr marT="45723" marB="45723"/>
                </a:tc>
                <a:tc>
                  <a:txBody>
                    <a:bodyPr/>
                    <a:lstStyle/>
                    <a:p>
                      <a:r>
                        <a:rPr lang="en-US" sz="1600" dirty="0" smtClean="0">
                          <a:solidFill>
                            <a:srgbClr val="FF3300"/>
                          </a:solidFill>
                        </a:rPr>
                        <a:t>mod. freq. </a:t>
                      </a:r>
                      <a:r>
                        <a:rPr lang="en-US" sz="1600" dirty="0" err="1" smtClean="0">
                          <a:solidFill>
                            <a:srgbClr val="FF3300"/>
                          </a:solidFill>
                        </a:rPr>
                        <a:t>f</a:t>
                      </a:r>
                      <a:r>
                        <a:rPr lang="en-US" sz="1600" baseline="-25000" dirty="0" err="1" smtClean="0">
                          <a:solidFill>
                            <a:srgbClr val="FF3300"/>
                          </a:solidFill>
                        </a:rPr>
                        <a:t>m</a:t>
                      </a:r>
                      <a:endParaRPr lang="en-US" sz="1600" baseline="-25000" dirty="0" smtClean="0">
                        <a:solidFill>
                          <a:srgbClr val="FF3300"/>
                        </a:solidFill>
                      </a:endParaRPr>
                    </a:p>
                    <a:p>
                      <a:r>
                        <a:rPr lang="en-US" sz="1600" baseline="0" dirty="0" smtClean="0">
                          <a:solidFill>
                            <a:srgbClr val="FF3300"/>
                          </a:solidFill>
                        </a:rPr>
                        <a:t>Pearson coil on E-collector</a:t>
                      </a:r>
                      <a:endParaRPr lang="en-US" sz="1600" baseline="-25000" dirty="0">
                        <a:solidFill>
                          <a:srgbClr val="FF3300"/>
                        </a:solidFill>
                      </a:endParaRPr>
                    </a:p>
                  </a:txBody>
                  <a:tcPr marT="45723" marB="45723"/>
                </a:tc>
                <a:tc>
                  <a:txBody>
                    <a:bodyPr/>
                    <a:lstStyle/>
                    <a:p>
                      <a:r>
                        <a:rPr lang="en-US" sz="1600" dirty="0" err="1" smtClean="0">
                          <a:solidFill>
                            <a:srgbClr val="0000FF"/>
                          </a:solidFill>
                        </a:rPr>
                        <a:t>rf</a:t>
                      </a:r>
                      <a:r>
                        <a:rPr lang="en-US" sz="1600" dirty="0" smtClean="0"/>
                        <a:t> or </a:t>
                      </a:r>
                      <a:r>
                        <a:rPr lang="en-US" sz="1600" dirty="0" smtClean="0">
                          <a:solidFill>
                            <a:srgbClr val="0000FF"/>
                          </a:solidFill>
                        </a:rPr>
                        <a:t>harmonic</a:t>
                      </a:r>
                      <a:r>
                        <a:rPr lang="en-US" sz="1600" baseline="0" dirty="0" smtClean="0">
                          <a:solidFill>
                            <a:srgbClr val="0000FF"/>
                          </a:solidFill>
                        </a:rPr>
                        <a:t> </a:t>
                      </a:r>
                      <a:r>
                        <a:rPr lang="en-US" sz="1600" baseline="0" dirty="0" err="1" smtClean="0">
                          <a:solidFill>
                            <a:srgbClr val="0000FF"/>
                          </a:solidFill>
                        </a:rPr>
                        <a:t>freqs</a:t>
                      </a:r>
                      <a:r>
                        <a:rPr lang="en-US" sz="1600" baseline="0" dirty="0" smtClean="0">
                          <a:solidFill>
                            <a:srgbClr val="0000FF"/>
                          </a:solidFill>
                        </a:rPr>
                        <a:t> </a:t>
                      </a:r>
                      <a:r>
                        <a:rPr lang="en-US" sz="1600" baseline="0" dirty="0" smtClean="0">
                          <a:solidFill>
                            <a:srgbClr val="FF0000"/>
                          </a:solidFill>
                        </a:rPr>
                        <a:t>n*f</a:t>
                      </a:r>
                      <a:r>
                        <a:rPr lang="en-US" sz="1600" baseline="-25000" dirty="0" smtClean="0">
                          <a:solidFill>
                            <a:srgbClr val="FF0000"/>
                          </a:solidFill>
                        </a:rPr>
                        <a:t>0</a:t>
                      </a:r>
                      <a:endParaRPr lang="en-US" sz="1600" baseline="-25000" dirty="0">
                        <a:solidFill>
                          <a:srgbClr val="FF0000"/>
                        </a:solidFill>
                      </a:endParaRPr>
                    </a:p>
                  </a:txBody>
                  <a:tcPr marT="45723" marB="45723"/>
                </a:tc>
                <a:tc>
                  <a:txBody>
                    <a:bodyPr/>
                    <a:lstStyle/>
                    <a:p>
                      <a:r>
                        <a:rPr lang="en-US" sz="1600" dirty="0" smtClean="0">
                          <a:solidFill>
                            <a:srgbClr val="FF0000"/>
                          </a:solidFill>
                        </a:rPr>
                        <a:t>fiber</a:t>
                      </a:r>
                      <a:r>
                        <a:rPr lang="en-US" sz="1600" baseline="0" dirty="0" smtClean="0">
                          <a:solidFill>
                            <a:srgbClr val="FF0000"/>
                          </a:solidFill>
                        </a:rPr>
                        <a:t> optical link </a:t>
                      </a:r>
                      <a:r>
                        <a:rPr lang="en-US" sz="1600" dirty="0" smtClean="0">
                          <a:solidFill>
                            <a:srgbClr val="0000FF"/>
                          </a:solidFill>
                        </a:rPr>
                        <a:t>readout</a:t>
                      </a:r>
                      <a:endParaRPr lang="en-US" sz="1600" dirty="0">
                        <a:solidFill>
                          <a:srgbClr val="0000FF"/>
                        </a:solidFill>
                      </a:endParaRPr>
                    </a:p>
                  </a:txBody>
                  <a:tcPr marT="45723" marB="45723"/>
                </a:tc>
              </a:tr>
              <a:tr h="637241">
                <a:tc>
                  <a:txBody>
                    <a:bodyPr/>
                    <a:lstStyle/>
                    <a:p>
                      <a:r>
                        <a:rPr lang="en-US" sz="1600" dirty="0" smtClean="0"/>
                        <a:t>Beam position</a:t>
                      </a:r>
                      <a:endParaRPr lang="en-US" sz="1600" dirty="0"/>
                    </a:p>
                  </a:txBody>
                  <a:tcPr marT="45723" marB="45723"/>
                </a:tc>
                <a:tc>
                  <a:txBody>
                    <a:bodyPr/>
                    <a:lstStyle/>
                    <a:p>
                      <a:r>
                        <a:rPr lang="en-US" sz="1600" dirty="0" smtClean="0">
                          <a:solidFill>
                            <a:srgbClr val="0000FF"/>
                          </a:solidFill>
                        </a:rPr>
                        <a:t>capacitive</a:t>
                      </a:r>
                      <a:r>
                        <a:rPr lang="en-US" sz="1600" baseline="0" dirty="0" smtClean="0">
                          <a:solidFill>
                            <a:srgbClr val="0000FF"/>
                          </a:solidFill>
                        </a:rPr>
                        <a:t> </a:t>
                      </a:r>
                      <a:r>
                        <a:rPr lang="en-US" sz="1600" dirty="0" smtClean="0">
                          <a:solidFill>
                            <a:srgbClr val="0000FF"/>
                          </a:solidFill>
                        </a:rPr>
                        <a:t>BPMs</a:t>
                      </a: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FF"/>
                          </a:solidFill>
                        </a:rPr>
                        <a:t>capacitive BPMs</a:t>
                      </a:r>
                    </a:p>
                  </a:txBody>
                  <a:tcPr marT="45723" marB="45723"/>
                </a:tc>
                <a:tc>
                  <a:txBody>
                    <a:bodyPr/>
                    <a:lstStyle/>
                    <a:p>
                      <a:r>
                        <a:rPr lang="en-US" sz="1600" dirty="0" smtClean="0">
                          <a:solidFill>
                            <a:srgbClr val="FF0000"/>
                          </a:solidFill>
                        </a:rPr>
                        <a:t>Re-</a:t>
                      </a:r>
                      <a:r>
                        <a:rPr lang="en-US" sz="1600" dirty="0" err="1" smtClean="0">
                          <a:solidFill>
                            <a:srgbClr val="FF0000"/>
                          </a:solidFill>
                        </a:rPr>
                        <a:t>calibra</a:t>
                      </a:r>
                      <a:r>
                        <a:rPr lang="en-US" sz="1600" dirty="0" smtClean="0">
                          <a:solidFill>
                            <a:srgbClr val="0000FF"/>
                          </a:solidFill>
                        </a:rPr>
                        <a:t>. and DAS </a:t>
                      </a:r>
                      <a:r>
                        <a:rPr lang="en-US" sz="1600" dirty="0" smtClean="0">
                          <a:solidFill>
                            <a:srgbClr val="FF0000"/>
                          </a:solidFill>
                        </a:rPr>
                        <a:t>put new attenuator</a:t>
                      </a:r>
                      <a:endParaRPr lang="en-US" sz="1600" dirty="0">
                        <a:solidFill>
                          <a:srgbClr val="FF0000"/>
                        </a:solidFill>
                      </a:endParaRPr>
                    </a:p>
                  </a:txBody>
                  <a:tcPr marT="45723" marB="45723"/>
                </a:tc>
              </a:tr>
              <a:tr h="622577">
                <a:tc>
                  <a:txBody>
                    <a:bodyPr/>
                    <a:lstStyle/>
                    <a:p>
                      <a:r>
                        <a:rPr lang="en-US" sz="1600" dirty="0" smtClean="0"/>
                        <a:t>Beam trans.-profile</a:t>
                      </a:r>
                      <a:endParaRPr lang="en-US" sz="1600" dirty="0"/>
                    </a:p>
                  </a:txBody>
                  <a:tcPr marT="45723" marB="45723"/>
                </a:tc>
                <a:tc>
                  <a:txBody>
                    <a:bodyPr/>
                    <a:lstStyle/>
                    <a:p>
                      <a:r>
                        <a:rPr lang="en-US" sz="1600" dirty="0" smtClean="0">
                          <a:solidFill>
                            <a:srgbClr val="0000FF"/>
                          </a:solidFill>
                        </a:rPr>
                        <a:t>capacitive BPMs</a:t>
                      </a:r>
                    </a:p>
                    <a:p>
                      <a:r>
                        <a:rPr lang="en-US" sz="1600" dirty="0" smtClean="0"/>
                        <a:t>(off-line screen)</a:t>
                      </a:r>
                      <a:endParaRPr lang="en-US" sz="1600" dirty="0"/>
                    </a:p>
                  </a:txBody>
                  <a:tcPr marT="45723" marB="45723"/>
                </a:tc>
                <a:tc>
                  <a:txBody>
                    <a:bodyPr/>
                    <a:lstStyle/>
                    <a:p>
                      <a:r>
                        <a:rPr lang="en-US" sz="1600" dirty="0" smtClean="0">
                          <a:solidFill>
                            <a:srgbClr val="00B050"/>
                          </a:solidFill>
                        </a:rPr>
                        <a:t>residual gas BPMs</a:t>
                      </a:r>
                    </a:p>
                  </a:txBody>
                  <a:tcPr marT="45723" marB="45723"/>
                </a:tc>
                <a:tc>
                  <a:txBody>
                    <a:bodyPr/>
                    <a:lstStyle/>
                    <a:p>
                      <a:r>
                        <a:rPr lang="en-US" sz="1600" dirty="0" smtClean="0">
                          <a:solidFill>
                            <a:srgbClr val="FF0000"/>
                          </a:solidFill>
                        </a:rPr>
                        <a:t>DAS</a:t>
                      </a:r>
                      <a:endParaRPr lang="en-US" sz="1600" dirty="0">
                        <a:solidFill>
                          <a:srgbClr val="FF0000"/>
                        </a:solidFill>
                      </a:endParaRPr>
                    </a:p>
                  </a:txBody>
                  <a:tcPr marT="45723" marB="45723"/>
                </a:tc>
              </a:tr>
              <a:tr h="822917">
                <a:tc>
                  <a:txBody>
                    <a:bodyPr/>
                    <a:lstStyle/>
                    <a:p>
                      <a:r>
                        <a:rPr lang="en-US" sz="1600" dirty="0" smtClean="0"/>
                        <a:t>Beam long.-profile</a:t>
                      </a:r>
                      <a:endParaRPr lang="en-US" sz="1600" dirty="0"/>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3300"/>
                          </a:solidFill>
                        </a:rPr>
                        <a:t>resonant BCMs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FF"/>
                          </a:solidFill>
                        </a:rPr>
                        <a:t>on BPMs</a:t>
                      </a:r>
                    </a:p>
                  </a:txBody>
                  <a:tcPr marT="45723" marB="45723"/>
                </a:tc>
                <a:tc>
                  <a:txBody>
                    <a:bodyPr/>
                    <a:lstStyle/>
                    <a:p>
                      <a:r>
                        <a:rPr lang="en-US" sz="1600" dirty="0" smtClean="0">
                          <a:solidFill>
                            <a:srgbClr val="FF3300"/>
                          </a:solidFill>
                        </a:rPr>
                        <a:t>resonant</a:t>
                      </a:r>
                      <a:r>
                        <a:rPr lang="en-US" sz="1600" baseline="0" dirty="0" smtClean="0">
                          <a:solidFill>
                            <a:srgbClr val="FF3300"/>
                          </a:solidFill>
                        </a:rPr>
                        <a:t> BCMs</a:t>
                      </a:r>
                    </a:p>
                    <a:p>
                      <a:r>
                        <a:rPr lang="en-US" sz="1600" dirty="0" smtClean="0">
                          <a:solidFill>
                            <a:srgbClr val="0000FF"/>
                          </a:solidFill>
                        </a:rPr>
                        <a:t>on BPMs or</a:t>
                      </a:r>
                      <a:r>
                        <a:rPr lang="en-US" sz="1600" baseline="0" dirty="0" smtClean="0">
                          <a:solidFill>
                            <a:srgbClr val="0000FF"/>
                          </a:solidFill>
                        </a:rPr>
                        <a:t> DCCT</a:t>
                      </a:r>
                      <a:r>
                        <a:rPr lang="en-US" sz="1600" dirty="0" smtClean="0">
                          <a:solidFill>
                            <a:srgbClr val="0000FF"/>
                          </a:solidFill>
                        </a:rPr>
                        <a:t>s</a:t>
                      </a:r>
                    </a:p>
                    <a:p>
                      <a:r>
                        <a:rPr lang="en-US" sz="1600" dirty="0" smtClean="0">
                          <a:solidFill>
                            <a:srgbClr val="00B050"/>
                          </a:solidFill>
                        </a:rPr>
                        <a:t>Stochastic</a:t>
                      </a:r>
                      <a:r>
                        <a:rPr lang="en-US" sz="1600" baseline="0" dirty="0" smtClean="0">
                          <a:solidFill>
                            <a:srgbClr val="00B050"/>
                          </a:solidFill>
                        </a:rPr>
                        <a:t> cooling pickup</a:t>
                      </a:r>
                      <a:endParaRPr lang="en-US" sz="1600" dirty="0" smtClean="0">
                        <a:solidFill>
                          <a:srgbClr val="00B050"/>
                        </a:solidFill>
                      </a:endParaRP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FF"/>
                          </a:solidFill>
                        </a:rPr>
                        <a:t>fast scope</a:t>
                      </a:r>
                      <a:r>
                        <a:rPr lang="en-US" sz="1600" baseline="0" dirty="0" smtClean="0">
                          <a:solidFill>
                            <a:srgbClr val="0000FF"/>
                          </a:solidFill>
                        </a:rPr>
                        <a:t> </a:t>
                      </a:r>
                      <a:r>
                        <a:rPr lang="en-US" sz="1600" dirty="0" smtClean="0">
                          <a:solidFill>
                            <a:srgbClr val="0000FF"/>
                          </a:solidFill>
                        </a:rPr>
                        <a:t>and on-line DAS</a:t>
                      </a:r>
                    </a:p>
                  </a:txBody>
                  <a:tcPr marT="45723" marB="45723">
                    <a:noFill/>
                  </a:tcPr>
                </a:tc>
              </a:tr>
              <a:tr h="1156215">
                <a:tc>
                  <a:txBody>
                    <a:bodyPr/>
                    <a:lstStyle/>
                    <a:p>
                      <a:r>
                        <a:rPr lang="en-US" sz="1600" dirty="0" smtClean="0"/>
                        <a:t>Cooling rates</a:t>
                      </a:r>
                      <a:endParaRPr lang="en-US" sz="1600" dirty="0"/>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solidFill>
                            <a:schemeClr val="tx1"/>
                          </a:solidFill>
                        </a:rPr>
                        <a:t>n.a</a:t>
                      </a:r>
                      <a:r>
                        <a:rPr lang="en-US" sz="1600" dirty="0" smtClean="0">
                          <a:solidFill>
                            <a:schemeClr val="tx1"/>
                          </a:solidFill>
                        </a:rPr>
                        <a:t>.</a:t>
                      </a:r>
                    </a:p>
                  </a:txBody>
                  <a:tcPr marT="45723" marB="45723"/>
                </a:tc>
                <a:tc>
                  <a:txBody>
                    <a:bodyPr/>
                    <a:lstStyle/>
                    <a:p>
                      <a:r>
                        <a:rPr lang="en-US" sz="1600" dirty="0" err="1" smtClean="0">
                          <a:solidFill>
                            <a:srgbClr val="0000FF"/>
                          </a:solidFill>
                        </a:rPr>
                        <a:t>Schorttky</a:t>
                      </a:r>
                      <a:r>
                        <a:rPr lang="en-US" sz="1600" dirty="0" smtClean="0">
                          <a:solidFill>
                            <a:srgbClr val="0000FF"/>
                          </a:solidFill>
                        </a:rPr>
                        <a:t> resonator and pickups</a:t>
                      </a:r>
                    </a:p>
                  </a:txBody>
                  <a:tcPr marT="45723" marB="45723"/>
                </a:tc>
                <a:tc>
                  <a:txBody>
                    <a:bodyPr/>
                    <a:lstStyle/>
                    <a:p>
                      <a:r>
                        <a:rPr lang="en-US" sz="1600" dirty="0" smtClean="0">
                          <a:solidFill>
                            <a:srgbClr val="0000FF"/>
                          </a:solidFill>
                        </a:rPr>
                        <a:t>fast scope</a:t>
                      </a:r>
                      <a:r>
                        <a:rPr lang="en-US" sz="1600" baseline="0" dirty="0" smtClean="0">
                          <a:solidFill>
                            <a:srgbClr val="0000FF"/>
                          </a:solidFill>
                        </a:rPr>
                        <a:t> </a:t>
                      </a:r>
                      <a:r>
                        <a:rPr lang="en-US" sz="1600" dirty="0" smtClean="0">
                          <a:solidFill>
                            <a:srgbClr val="0000FF"/>
                          </a:solidFill>
                        </a:rPr>
                        <a:t>and on-line DAS</a:t>
                      </a:r>
                    </a:p>
                    <a:p>
                      <a:r>
                        <a:rPr lang="en-US" sz="1600" dirty="0" smtClean="0">
                          <a:solidFill>
                            <a:srgbClr val="FF3300"/>
                          </a:solidFill>
                        </a:rPr>
                        <a:t>Off-line side-band signal</a:t>
                      </a:r>
                      <a:r>
                        <a:rPr lang="en-US" sz="1600" baseline="0" dirty="0" smtClean="0">
                          <a:solidFill>
                            <a:srgbClr val="FF3300"/>
                          </a:solidFill>
                        </a:rPr>
                        <a:t> analysis</a:t>
                      </a:r>
                      <a:endParaRPr lang="en-US" sz="1600" dirty="0" smtClean="0">
                        <a:solidFill>
                          <a:srgbClr val="FF3300"/>
                        </a:solidFill>
                      </a:endParaRPr>
                    </a:p>
                  </a:txBody>
                  <a:tcPr marT="45723" marB="45723"/>
                </a:tc>
              </a:tr>
            </a:tbl>
          </a:graphicData>
        </a:graphic>
      </p:graphicFrame>
      <p:sp>
        <p:nvSpPr>
          <p:cNvPr id="8237" name="TextBox 3"/>
          <p:cNvSpPr txBox="1">
            <a:spLocks noChangeArrowheads="1"/>
          </p:cNvSpPr>
          <p:nvPr/>
        </p:nvSpPr>
        <p:spPr bwMode="auto">
          <a:xfrm>
            <a:off x="685800" y="857250"/>
            <a:ext cx="1370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Char char="•"/>
              <a:defRPr sz="2400">
                <a:solidFill>
                  <a:schemeClr val="tx1"/>
                </a:solidFill>
                <a:latin typeface="Times" pitchFamily="18" charset="0"/>
              </a:defRPr>
            </a:lvl1pPr>
            <a:lvl2pPr marL="742950" indent="-285750" eaLnBrk="0" hangingPunct="0">
              <a:spcBef>
                <a:spcPct val="20000"/>
              </a:spcBef>
              <a:buChar char="–"/>
              <a:defRPr sz="24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400">
                <a:solidFill>
                  <a:schemeClr val="tx1"/>
                </a:solidFill>
                <a:latin typeface="Times" pitchFamily="18" charset="0"/>
              </a:defRPr>
            </a:lvl4pPr>
            <a:lvl5pPr marL="2057400" indent="-228600" eaLnBrk="0" hangingPunct="0">
              <a:spcBef>
                <a:spcPct val="20000"/>
              </a:spcBef>
              <a:buChar char="»"/>
              <a:defRPr sz="2400">
                <a:solidFill>
                  <a:schemeClr val="tx1"/>
                </a:solidFill>
                <a:latin typeface="Times" pitchFamily="18" charset="0"/>
              </a:defRPr>
            </a:lvl5pPr>
            <a:lvl6pPr marL="2514600" indent="-228600" eaLnBrk="0" fontAlgn="base" hangingPunct="0">
              <a:spcBef>
                <a:spcPct val="20000"/>
              </a:spcBef>
              <a:spcAft>
                <a:spcPct val="0"/>
              </a:spcAft>
              <a:buChar char="»"/>
              <a:defRPr sz="2400">
                <a:solidFill>
                  <a:schemeClr val="tx1"/>
                </a:solidFill>
                <a:latin typeface="Times" pitchFamily="18" charset="0"/>
              </a:defRPr>
            </a:lvl6pPr>
            <a:lvl7pPr marL="2971800" indent="-228600" eaLnBrk="0" fontAlgn="base" hangingPunct="0">
              <a:spcBef>
                <a:spcPct val="20000"/>
              </a:spcBef>
              <a:spcAft>
                <a:spcPct val="0"/>
              </a:spcAft>
              <a:buChar char="»"/>
              <a:defRPr sz="2400">
                <a:solidFill>
                  <a:schemeClr val="tx1"/>
                </a:solidFill>
                <a:latin typeface="Times" pitchFamily="18" charset="0"/>
              </a:defRPr>
            </a:lvl7pPr>
            <a:lvl8pPr marL="3429000" indent="-228600" eaLnBrk="0" fontAlgn="base" hangingPunct="0">
              <a:spcBef>
                <a:spcPct val="20000"/>
              </a:spcBef>
              <a:spcAft>
                <a:spcPct val="0"/>
              </a:spcAft>
              <a:buChar char="»"/>
              <a:defRPr sz="2400">
                <a:solidFill>
                  <a:schemeClr val="tx1"/>
                </a:solidFill>
                <a:latin typeface="Times" pitchFamily="18" charset="0"/>
              </a:defRPr>
            </a:lvl8pPr>
            <a:lvl9pPr marL="3886200" indent="-228600" eaLnBrk="0" fontAlgn="base" hangingPunct="0">
              <a:spcBef>
                <a:spcPct val="20000"/>
              </a:spcBef>
              <a:spcAft>
                <a:spcPct val="0"/>
              </a:spcAft>
              <a:buChar char="»"/>
              <a:defRPr sz="2400">
                <a:solidFill>
                  <a:schemeClr val="tx1"/>
                </a:solidFill>
                <a:latin typeface="Times" pitchFamily="18" charset="0"/>
              </a:defRPr>
            </a:lvl9pPr>
          </a:lstStyle>
          <a:p>
            <a:pPr eaLnBrk="1" hangingPunct="1">
              <a:spcBef>
                <a:spcPct val="0"/>
              </a:spcBef>
            </a:pPr>
            <a:r>
              <a:rPr lang="en-US" altLang="en-US" sz="2000" b="1">
                <a:solidFill>
                  <a:srgbClr val="0000FF"/>
                </a:solidFill>
              </a:rPr>
              <a:t>existing</a:t>
            </a:r>
          </a:p>
        </p:txBody>
      </p:sp>
      <p:sp>
        <p:nvSpPr>
          <p:cNvPr id="8238" name="TextBox 4"/>
          <p:cNvSpPr txBox="1">
            <a:spLocks noChangeArrowheads="1"/>
          </p:cNvSpPr>
          <p:nvPr/>
        </p:nvSpPr>
        <p:spPr bwMode="auto">
          <a:xfrm>
            <a:off x="2362200" y="857250"/>
            <a:ext cx="1836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Char char="•"/>
              <a:defRPr sz="2400">
                <a:solidFill>
                  <a:schemeClr val="tx1"/>
                </a:solidFill>
                <a:latin typeface="Times" pitchFamily="18" charset="0"/>
              </a:defRPr>
            </a:lvl1pPr>
            <a:lvl2pPr marL="742950" indent="-285750" eaLnBrk="0" hangingPunct="0">
              <a:spcBef>
                <a:spcPct val="20000"/>
              </a:spcBef>
              <a:buChar char="–"/>
              <a:defRPr sz="24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400">
                <a:solidFill>
                  <a:schemeClr val="tx1"/>
                </a:solidFill>
                <a:latin typeface="Times" pitchFamily="18" charset="0"/>
              </a:defRPr>
            </a:lvl4pPr>
            <a:lvl5pPr marL="2057400" indent="-228600" eaLnBrk="0" hangingPunct="0">
              <a:spcBef>
                <a:spcPct val="20000"/>
              </a:spcBef>
              <a:buChar char="»"/>
              <a:defRPr sz="2400">
                <a:solidFill>
                  <a:schemeClr val="tx1"/>
                </a:solidFill>
                <a:latin typeface="Times" pitchFamily="18" charset="0"/>
              </a:defRPr>
            </a:lvl5pPr>
            <a:lvl6pPr marL="2514600" indent="-228600" eaLnBrk="0" fontAlgn="base" hangingPunct="0">
              <a:spcBef>
                <a:spcPct val="20000"/>
              </a:spcBef>
              <a:spcAft>
                <a:spcPct val="0"/>
              </a:spcAft>
              <a:buChar char="»"/>
              <a:defRPr sz="2400">
                <a:solidFill>
                  <a:schemeClr val="tx1"/>
                </a:solidFill>
                <a:latin typeface="Times" pitchFamily="18" charset="0"/>
              </a:defRPr>
            </a:lvl6pPr>
            <a:lvl7pPr marL="2971800" indent="-228600" eaLnBrk="0" fontAlgn="base" hangingPunct="0">
              <a:spcBef>
                <a:spcPct val="20000"/>
              </a:spcBef>
              <a:spcAft>
                <a:spcPct val="0"/>
              </a:spcAft>
              <a:buChar char="»"/>
              <a:defRPr sz="2400">
                <a:solidFill>
                  <a:schemeClr val="tx1"/>
                </a:solidFill>
                <a:latin typeface="Times" pitchFamily="18" charset="0"/>
              </a:defRPr>
            </a:lvl7pPr>
            <a:lvl8pPr marL="3429000" indent="-228600" eaLnBrk="0" fontAlgn="base" hangingPunct="0">
              <a:spcBef>
                <a:spcPct val="20000"/>
              </a:spcBef>
              <a:spcAft>
                <a:spcPct val="0"/>
              </a:spcAft>
              <a:buChar char="»"/>
              <a:defRPr sz="2400">
                <a:solidFill>
                  <a:schemeClr val="tx1"/>
                </a:solidFill>
                <a:latin typeface="Times" pitchFamily="18" charset="0"/>
              </a:defRPr>
            </a:lvl8pPr>
            <a:lvl9pPr marL="3886200" indent="-228600" eaLnBrk="0" fontAlgn="base" hangingPunct="0">
              <a:spcBef>
                <a:spcPct val="20000"/>
              </a:spcBef>
              <a:spcAft>
                <a:spcPct val="0"/>
              </a:spcAft>
              <a:buChar char="»"/>
              <a:defRPr sz="2400">
                <a:solidFill>
                  <a:schemeClr val="tx1"/>
                </a:solidFill>
                <a:latin typeface="Times" pitchFamily="18" charset="0"/>
              </a:defRPr>
            </a:lvl9pPr>
          </a:lstStyle>
          <a:p>
            <a:pPr eaLnBrk="1" hangingPunct="1">
              <a:spcBef>
                <a:spcPct val="0"/>
              </a:spcBef>
            </a:pPr>
            <a:r>
              <a:rPr lang="en-US" altLang="en-US" sz="2000">
                <a:solidFill>
                  <a:srgbClr val="FF0000"/>
                </a:solidFill>
              </a:rPr>
              <a:t>modification</a:t>
            </a:r>
          </a:p>
        </p:txBody>
      </p:sp>
      <p:sp>
        <p:nvSpPr>
          <p:cNvPr id="8239" name="TextBox 4"/>
          <p:cNvSpPr txBox="1">
            <a:spLocks noChangeArrowheads="1"/>
          </p:cNvSpPr>
          <p:nvPr/>
        </p:nvSpPr>
        <p:spPr bwMode="auto">
          <a:xfrm>
            <a:off x="4419600" y="857250"/>
            <a:ext cx="2222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Char char="•"/>
              <a:defRPr sz="2400">
                <a:solidFill>
                  <a:schemeClr val="tx1"/>
                </a:solidFill>
                <a:latin typeface="Times" pitchFamily="18" charset="0"/>
              </a:defRPr>
            </a:lvl1pPr>
            <a:lvl2pPr marL="742950" indent="-285750" eaLnBrk="0" hangingPunct="0">
              <a:spcBef>
                <a:spcPct val="20000"/>
              </a:spcBef>
              <a:buChar char="–"/>
              <a:defRPr sz="24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400">
                <a:solidFill>
                  <a:schemeClr val="tx1"/>
                </a:solidFill>
                <a:latin typeface="Times" pitchFamily="18" charset="0"/>
              </a:defRPr>
            </a:lvl4pPr>
            <a:lvl5pPr marL="2057400" indent="-228600" eaLnBrk="0" hangingPunct="0">
              <a:spcBef>
                <a:spcPct val="20000"/>
              </a:spcBef>
              <a:buChar char="»"/>
              <a:defRPr sz="2400">
                <a:solidFill>
                  <a:schemeClr val="tx1"/>
                </a:solidFill>
                <a:latin typeface="Times" pitchFamily="18" charset="0"/>
              </a:defRPr>
            </a:lvl5pPr>
            <a:lvl6pPr marL="2514600" indent="-228600" eaLnBrk="0" fontAlgn="base" hangingPunct="0">
              <a:spcBef>
                <a:spcPct val="20000"/>
              </a:spcBef>
              <a:spcAft>
                <a:spcPct val="0"/>
              </a:spcAft>
              <a:buChar char="»"/>
              <a:defRPr sz="2400">
                <a:solidFill>
                  <a:schemeClr val="tx1"/>
                </a:solidFill>
                <a:latin typeface="Times" pitchFamily="18" charset="0"/>
              </a:defRPr>
            </a:lvl6pPr>
            <a:lvl7pPr marL="2971800" indent="-228600" eaLnBrk="0" fontAlgn="base" hangingPunct="0">
              <a:spcBef>
                <a:spcPct val="20000"/>
              </a:spcBef>
              <a:spcAft>
                <a:spcPct val="0"/>
              </a:spcAft>
              <a:buChar char="»"/>
              <a:defRPr sz="2400">
                <a:solidFill>
                  <a:schemeClr val="tx1"/>
                </a:solidFill>
                <a:latin typeface="Times" pitchFamily="18" charset="0"/>
              </a:defRPr>
            </a:lvl7pPr>
            <a:lvl8pPr marL="3429000" indent="-228600" eaLnBrk="0" fontAlgn="base" hangingPunct="0">
              <a:spcBef>
                <a:spcPct val="20000"/>
              </a:spcBef>
              <a:spcAft>
                <a:spcPct val="0"/>
              </a:spcAft>
              <a:buChar char="»"/>
              <a:defRPr sz="2400">
                <a:solidFill>
                  <a:schemeClr val="tx1"/>
                </a:solidFill>
                <a:latin typeface="Times" pitchFamily="18" charset="0"/>
              </a:defRPr>
            </a:lvl8pPr>
            <a:lvl9pPr marL="3886200" indent="-228600" eaLnBrk="0" fontAlgn="base" hangingPunct="0">
              <a:spcBef>
                <a:spcPct val="20000"/>
              </a:spcBef>
              <a:spcAft>
                <a:spcPct val="0"/>
              </a:spcAft>
              <a:buChar char="»"/>
              <a:defRPr sz="2400">
                <a:solidFill>
                  <a:schemeClr val="tx1"/>
                </a:solidFill>
                <a:latin typeface="Times" pitchFamily="18" charset="0"/>
              </a:defRPr>
            </a:lvl9pPr>
          </a:lstStyle>
          <a:p>
            <a:pPr eaLnBrk="1" hangingPunct="1">
              <a:spcBef>
                <a:spcPct val="0"/>
              </a:spcBef>
            </a:pPr>
            <a:r>
              <a:rPr lang="en-US" altLang="en-US" sz="2000">
                <a:solidFill>
                  <a:srgbClr val="00B050"/>
                </a:solidFill>
              </a:rPr>
              <a:t>new installation </a:t>
            </a:r>
          </a:p>
        </p:txBody>
      </p:sp>
    </p:spTree>
    <p:extLst>
      <p:ext uri="{BB962C8B-B14F-4D97-AF65-F5344CB8AC3E}">
        <p14:creationId xmlns:p14="http://schemas.microsoft.com/office/powerpoint/2010/main" val="870647747"/>
      </p:ext>
    </p:extLst>
  </p:cSld>
  <p:clrMapOvr>
    <a:masterClrMapping/>
  </p:clrMapOvr>
  <p:timing>
    <p:tnLst>
      <p:par>
        <p:cTn id="1" dur="indefinite" restart="never" nodeType="tmRoot"/>
      </p:par>
    </p:tnLst>
  </p:timing>
</p:sld>
</file>

<file path=ppt/theme/theme1.xml><?xml version="1.0" encoding="utf-8"?>
<a:theme xmlns:a="http://schemas.openxmlformats.org/drawingml/2006/main" name="JLab_PowerPoint3">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JLab_PowerPoint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JLab_PowerPoint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Lab_PowerPoint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Lab_PowerPoint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Lab_PowerPoint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Lab_PowerPoint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Lab_PowerPoint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Lab_PowerPoint3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Lab_PowerPoint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Lab_PowerPoint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Lab_PowerPoint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Lab_PowerPoint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Lab_PowerPoint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JLab_PowerPoint3</Template>
  <TotalTime>29933</TotalTime>
  <Words>1146</Words>
  <Application>Microsoft Office PowerPoint</Application>
  <PresentationFormat>On-screen Show (4:3)</PresentationFormat>
  <Paragraphs>147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JLab_PowerPoint3</vt:lpstr>
      <vt:lpstr>PowerPoint Presentation</vt:lpstr>
      <vt:lpstr>HIREL-CSR Layout and Performance Specification</vt:lpstr>
      <vt:lpstr>Proposed Bunched Electron Cooling Experiment and Top Parameters</vt:lpstr>
      <vt:lpstr>EC-35 DC Cooler and Commissioned Performance</vt:lpstr>
      <vt:lpstr>Terminal Circuit Diagram and Average Current Measurement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Block Diagram of JLAB Pulser Interface-Tom Powers</vt:lpstr>
      <vt:lpstr>Capacitance Measurement on the Mockup E-gun</vt:lpstr>
      <vt:lpstr>PowerPoint Presentation</vt:lpstr>
      <vt:lpstr>PowerPoint Presentation</vt:lpstr>
      <vt:lpstr>PowerPoint Presentation</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Haipeng Wang</dc:creator>
  <cp:lastModifiedBy>haipeng</cp:lastModifiedBy>
  <cp:revision>784</cp:revision>
  <dcterms:created xsi:type="dcterms:W3CDTF">2006-11-08T22:19:25Z</dcterms:created>
  <dcterms:modified xsi:type="dcterms:W3CDTF">2016-03-30T18:58:54Z</dcterms:modified>
</cp:coreProperties>
</file>