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7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3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9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5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7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8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88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94727"/>
            <a:ext cx="109728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3600" y="63943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9/12/2016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645426"/>
            <a:ext cx="28448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7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31952"/>
            <a:ext cx="7772400" cy="1470025"/>
          </a:xfrm>
        </p:spPr>
        <p:txBody>
          <a:bodyPr/>
          <a:lstStyle/>
          <a:p>
            <a:r>
              <a:rPr lang="en-US" dirty="0"/>
              <a:t>Field Emission Onset for C50 </a:t>
            </a:r>
            <a:r>
              <a:rPr lang="en-US" dirty="0" err="1"/>
              <a:t>Cryomodules</a:t>
            </a:r>
            <a:r>
              <a:rPr lang="en-US" dirty="0"/>
              <a:t> in the CMTF</a:t>
            </a:r>
            <a:endParaRPr lang="en-US" dirty="0">
              <a:latin typeface="Minion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88620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Drury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5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Octirad</a:t>
            </a:r>
            <a:r>
              <a:rPr lang="en-US" dirty="0" smtClean="0"/>
              <a:t> vs. </a:t>
            </a:r>
            <a:r>
              <a:rPr lang="en-US" dirty="0" err="1" smtClean="0"/>
              <a:t>Decarad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Acceptance Testing Measurements available for 7 / 11 C50 </a:t>
            </a:r>
            <a:r>
              <a:rPr lang="en-US" dirty="0" err="1" smtClean="0"/>
              <a:t>cryomodules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Octirad</a:t>
            </a:r>
            <a:r>
              <a:rPr lang="en-US" dirty="0" smtClean="0"/>
              <a:t> used for Field Emission Measurements during Acceptance Testing for first ten C50 </a:t>
            </a:r>
            <a:r>
              <a:rPr lang="en-US" dirty="0" err="1" smtClean="0"/>
              <a:t>cryomodules</a:t>
            </a:r>
            <a:endParaRPr lang="en-US" dirty="0" smtClean="0"/>
          </a:p>
          <a:p>
            <a:r>
              <a:rPr lang="en-US" dirty="0" err="1" smtClean="0"/>
              <a:t>Decarad</a:t>
            </a:r>
            <a:r>
              <a:rPr lang="en-US" dirty="0" smtClean="0"/>
              <a:t> used for C50-12 measurements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OctiRad</a:t>
            </a:r>
            <a:r>
              <a:rPr lang="en-US" sz="3600" dirty="0"/>
              <a:t> / </a:t>
            </a:r>
            <a:r>
              <a:rPr lang="en-US" sz="3600" dirty="0" err="1"/>
              <a:t>DecaRad</a:t>
            </a:r>
            <a:r>
              <a:rPr lang="en-US" sz="3600" dirty="0"/>
              <a:t> Comparison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121" y="921488"/>
            <a:ext cx="8569842" cy="550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0" y="3867200"/>
            <a:ext cx="45294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400" dirty="0">
                <a:solidFill>
                  <a:prstClr val="black"/>
                </a:solidFill>
                <a:latin typeface="Calibri"/>
              </a:rPr>
              <a:t>Cavity C100-7-2  on 06/01/12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Similar behavior for other cavities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Compared beamline tube positions and top center tube position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Relatively good agreement up to about 100 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mR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400" dirty="0" err="1">
                <a:solidFill>
                  <a:prstClr val="black"/>
                </a:solidFill>
                <a:latin typeface="Calibri"/>
              </a:rPr>
              <a:t>hr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prstClr val="black"/>
                </a:solidFill>
                <a:latin typeface="Calibri"/>
              </a:rPr>
              <a:t>Octirad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tubes saturate at much lower dose rates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Calibri"/>
              </a:rPr>
              <a:t>Onset Gradients derived from </a:t>
            </a:r>
            <a:r>
              <a:rPr lang="en-US" sz="1600" b="1" dirty="0" err="1">
                <a:solidFill>
                  <a:prstClr val="black"/>
                </a:solidFill>
                <a:latin typeface="Calibri"/>
              </a:rPr>
              <a:t>octirad</a:t>
            </a:r>
            <a:r>
              <a:rPr lang="en-US" sz="1600" b="1" dirty="0">
                <a:solidFill>
                  <a:prstClr val="black"/>
                </a:solidFill>
                <a:latin typeface="Calibri"/>
              </a:rPr>
              <a:t> data tends to be higher by ~1 MV/m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698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C50 Onset Gradients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762" y="989117"/>
            <a:ext cx="7393918" cy="53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0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emission Free Cavities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102" y="1002220"/>
            <a:ext cx="7095214" cy="51533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308" y="1449859"/>
            <a:ext cx="2784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C50-1 had 5 FE free Cavities</a:t>
            </a:r>
          </a:p>
          <a:p>
            <a:r>
              <a:rPr lang="en-US" dirty="0" smtClean="0"/>
              <a:t>C50-4 had 6 FE free Cavities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2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C50-12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389" y="1138967"/>
            <a:ext cx="6782176" cy="4926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08257" y="1491049"/>
            <a:ext cx="3158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 field Emission Free Cavities</a:t>
            </a:r>
          </a:p>
          <a:p>
            <a:r>
              <a:rPr lang="en-US" dirty="0" smtClean="0"/>
              <a:t>(up to 15 MV/m)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0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significant change in Field emission behavior when compared to the earlier C50 </a:t>
            </a:r>
            <a:r>
              <a:rPr lang="en-US" dirty="0" err="1" smtClean="0"/>
              <a:t>Cryomodules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43242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144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Minion Pro</vt:lpstr>
      <vt:lpstr>JLabPowerpointMain</vt:lpstr>
      <vt:lpstr>Field Emission Onset for C50 Cryomodules in the CMTF</vt:lpstr>
      <vt:lpstr>Octirad vs. Decarad</vt:lpstr>
      <vt:lpstr>OctiRad / DecaRad Comparison</vt:lpstr>
      <vt:lpstr>Distribution of C50 Onset Gradients</vt:lpstr>
      <vt:lpstr>Field emission Free Cavities</vt:lpstr>
      <vt:lpstr>C50-12</vt:lpstr>
      <vt:lpstr>Conclusion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Emission Onset for C50 Cryomodules in the CMTF</dc:title>
  <dc:creator>Michael Drury</dc:creator>
  <cp:lastModifiedBy>Michael Drury</cp:lastModifiedBy>
  <cp:revision>3</cp:revision>
  <dcterms:created xsi:type="dcterms:W3CDTF">2016-09-12T11:23:39Z</dcterms:created>
  <dcterms:modified xsi:type="dcterms:W3CDTF">2016-09-12T11:49:53Z</dcterms:modified>
</cp:coreProperties>
</file>