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71" r:id="rId3"/>
    <p:sldId id="272" r:id="rId4"/>
    <p:sldId id="273" r:id="rId5"/>
    <p:sldId id="27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396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7727"/>
            <a:ext cx="7772400" cy="2202724"/>
          </a:xfrm>
        </p:spPr>
        <p:txBody>
          <a:bodyPr/>
          <a:lstStyle/>
          <a:p>
            <a:r>
              <a:rPr lang="en-US" dirty="0" smtClean="0"/>
              <a:t>Design and first use of the slow venting apparatus for NL12 warm girders and future improvements</a:t>
            </a:r>
            <a:endParaRPr lang="en-US" dirty="0">
              <a:latin typeface="Mini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Minion Pro"/>
              </a:rPr>
              <a:t>Ari D. Palczewski, PhD</a:t>
            </a:r>
          </a:p>
          <a:p>
            <a:r>
              <a:rPr lang="en-US" dirty="0" smtClean="0"/>
              <a:t>SRF Staff Scientist</a:t>
            </a:r>
            <a:endParaRPr lang="en-US" dirty="0" smtClean="0">
              <a:latin typeface="Minion Pro"/>
            </a:endParaRPr>
          </a:p>
          <a:p>
            <a:r>
              <a:rPr lang="en-US" dirty="0" smtClean="0"/>
              <a:t>09/12/16</a:t>
            </a:r>
            <a:endParaRPr lang="en-US" dirty="0">
              <a:latin typeface="Minion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</p:spPr>
        <p:txBody>
          <a:bodyPr/>
          <a:lstStyle/>
          <a:p>
            <a:r>
              <a:rPr lang="en-US" dirty="0" smtClean="0"/>
              <a:t>Slow </a:t>
            </a:r>
            <a:r>
              <a:rPr lang="en-US" dirty="0" smtClean="0"/>
              <a:t>v</a:t>
            </a:r>
            <a:r>
              <a:rPr lang="en-US" dirty="0" smtClean="0"/>
              <a:t>enting and  </a:t>
            </a:r>
            <a:r>
              <a:rPr lang="en-US" dirty="0" smtClean="0"/>
              <a:t>slow </a:t>
            </a:r>
            <a:r>
              <a:rPr lang="en-US" dirty="0" smtClean="0"/>
              <a:t>pump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designed to minimize particle migrations from “dirty” to “clean system” or within clean/dirty </a:t>
            </a:r>
            <a:r>
              <a:rPr lang="en-US" dirty="0" smtClean="0"/>
              <a:t>system.</a:t>
            </a:r>
            <a:endParaRPr lang="en-US" dirty="0" smtClean="0"/>
          </a:p>
          <a:p>
            <a:r>
              <a:rPr lang="en-US" dirty="0" smtClean="0"/>
              <a:t>Both designed to keep gas below laminar flow in clean </a:t>
            </a:r>
            <a:r>
              <a:rPr lang="en-US" dirty="0" smtClean="0"/>
              <a:t>environment.</a:t>
            </a:r>
          </a:p>
          <a:p>
            <a:r>
              <a:rPr lang="en-US" dirty="0" smtClean="0"/>
              <a:t>Both ideally have a diffuse path for gas before reaching sensitive area.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Venting used for Girder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1360" b="37280"/>
          <a:stretch>
            <a:fillRect/>
          </a:stretch>
        </p:blipFill>
        <p:spPr bwMode="auto">
          <a:xfrm rot="10800000" flipV="1">
            <a:off x="342896" y="2478848"/>
            <a:ext cx="8686800" cy="20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>
            <a:stCxn id="8" idx="2"/>
          </p:cNvCxnSpPr>
          <p:nvPr/>
        </p:nvCxnSpPr>
        <p:spPr>
          <a:xfrm flipH="1">
            <a:off x="800101" y="2189381"/>
            <a:ext cx="941040" cy="15825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543050"/>
            <a:ext cx="2567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Helium or Nitrogen inlet, </a:t>
            </a:r>
          </a:p>
          <a:p>
            <a:r>
              <a:rPr lang="en-US" dirty="0" smtClean="0"/>
              <a:t>(hopefully pre-cleaned)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4791417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MOTT 0.003</a:t>
            </a:r>
            <a:r>
              <a:rPr lang="el-GR" dirty="0" smtClean="0"/>
              <a:t>μ</a:t>
            </a:r>
            <a:r>
              <a:rPr lang="en-US" dirty="0" smtClean="0"/>
              <a:t>m  ~ ultrapure gas filter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V="1">
            <a:off x="2228850" y="3771900"/>
            <a:ext cx="152400" cy="10195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25082" y="1543050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1 </a:t>
            </a:r>
            <a:r>
              <a:rPr lang="en-US" dirty="0" err="1" smtClean="0"/>
              <a:t>atm</a:t>
            </a:r>
            <a:r>
              <a:rPr lang="en-US" dirty="0" smtClean="0"/>
              <a:t> overpressure </a:t>
            </a:r>
            <a:r>
              <a:rPr lang="en-US" dirty="0" err="1" smtClean="0"/>
              <a:t>popoff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51968" y="4791417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0.019C</a:t>
            </a:r>
            <a:r>
              <a:rPr lang="en-US" baseline="-25000" dirty="0" smtClean="0"/>
              <a:t>v</a:t>
            </a:r>
            <a:r>
              <a:rPr lang="en-US" dirty="0" smtClean="0"/>
              <a:t> metering valve (swage BMG)</a:t>
            </a:r>
            <a:endParaRPr lang="en-US" baseline="-250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937818" y="3810000"/>
            <a:ext cx="472382" cy="9722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23668" y="4791417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MOTT 0.003</a:t>
            </a:r>
            <a:r>
              <a:rPr lang="el-GR" dirty="0" smtClean="0"/>
              <a:t>μ</a:t>
            </a:r>
            <a:r>
              <a:rPr lang="en-US" dirty="0" smtClean="0"/>
              <a:t>m  ~ ultrapure gas filter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V="1">
            <a:off x="7109518" y="3771900"/>
            <a:ext cx="152400" cy="10195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2" idx="2"/>
          </p:cNvCxnSpPr>
          <p:nvPr/>
        </p:nvCxnSpPr>
        <p:spPr>
          <a:xfrm>
            <a:off x="7109518" y="2189381"/>
            <a:ext cx="1085850" cy="12015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2"/>
          </p:cNvCxnSpPr>
          <p:nvPr/>
        </p:nvCxnSpPr>
        <p:spPr>
          <a:xfrm flipH="1">
            <a:off x="3851968" y="2189381"/>
            <a:ext cx="258964" cy="13539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23668" y="1543050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Connector to girder valve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42895" y="5438775"/>
            <a:ext cx="8572496" cy="666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Controlled by hand to vent rate of 7.6Torr/min ~ 10 turns on needle while looking at convector gauge – erring on the slow side </a:t>
            </a:r>
            <a:r>
              <a:rPr lang="en-US" dirty="0" smtClean="0"/>
              <a:t>(no diffuser)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313"/>
            <a:ext cx="9144000" cy="592659"/>
          </a:xfrm>
        </p:spPr>
        <p:txBody>
          <a:bodyPr/>
          <a:lstStyle/>
          <a:p>
            <a:r>
              <a:rPr lang="en-US" sz="2400" dirty="0" smtClean="0"/>
              <a:t>Slow pump-down system – standard system, same type of system used on girder</a:t>
            </a:r>
            <a:endParaRPr lang="en-US" sz="2400" dirty="0"/>
          </a:p>
        </p:txBody>
      </p:sp>
      <p:pic>
        <p:nvPicPr>
          <p:cNvPr id="2050" name="Picture 2" descr="C:\Users\ari\AppData\Local\Temp\Rar$DRa0.364\IMAG0162.jpg"/>
          <p:cNvPicPr>
            <a:picLocks noChangeAspect="1" noChangeArrowheads="1"/>
          </p:cNvPicPr>
          <p:nvPr/>
        </p:nvPicPr>
        <p:blipFill>
          <a:blip r:embed="rId2"/>
          <a:srcRect l="6250" r="4792" b="13889"/>
          <a:stretch>
            <a:fillRect/>
          </a:stretch>
        </p:blipFill>
        <p:spPr bwMode="auto">
          <a:xfrm>
            <a:off x="323850" y="1157052"/>
            <a:ext cx="6934200" cy="50341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77469" y="4694830"/>
            <a:ext cx="1066231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Scroll pump for rough pumping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7743" y="4087926"/>
            <a:ext cx="2121350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Metering valve 0.3C</a:t>
            </a:r>
            <a:r>
              <a:rPr lang="en-US" baseline="-25000" dirty="0" smtClean="0"/>
              <a:t>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42187" y="2425932"/>
            <a:ext cx="1442113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 item being pumped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16800" y="1225603"/>
            <a:ext cx="153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pump-down rate flow ~1L/min</a:t>
            </a:r>
          </a:p>
          <a:p>
            <a:endParaRPr lang="en-US" dirty="0" smtClean="0"/>
          </a:p>
          <a:p>
            <a:r>
              <a:rPr lang="en-US" dirty="0" smtClean="0"/>
              <a:t>Not controllable</a:t>
            </a:r>
          </a:p>
          <a:p>
            <a:endParaRPr lang="en-US" dirty="0" smtClean="0"/>
          </a:p>
          <a:p>
            <a:r>
              <a:rPr lang="en-US" dirty="0" smtClean="0"/>
              <a:t>Turbo on by hand below 10Torr pressure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3708400" y="2749098"/>
            <a:ext cx="233787" cy="6545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0"/>
          </p:cNvCxnSpPr>
          <p:nvPr/>
        </p:nvCxnSpPr>
        <p:spPr>
          <a:xfrm flipH="1" flipV="1">
            <a:off x="1968504" y="3403600"/>
            <a:ext cx="199914" cy="684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cleanroom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100" y="5842000"/>
            <a:ext cx="7598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 alone PLC controller for pump down and venting with real-time </a:t>
            </a:r>
            <a:r>
              <a:rPr lang="en-US" dirty="0" smtClean="0"/>
              <a:t>feedback</a:t>
            </a:r>
          </a:p>
          <a:p>
            <a:r>
              <a:rPr lang="en-US" dirty="0" smtClean="0"/>
              <a:t>Slow venting(not shown) has a diffuser  at inlet to disperse gas. 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" y="1085850"/>
            <a:ext cx="3514725" cy="46863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127500" y="1085850"/>
            <a:ext cx="5016500" cy="2927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1350</TotalTime>
  <Words>220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JLabPowerPointMain</vt:lpstr>
      <vt:lpstr>Design and first use of the slow venting apparatus for NL12 warm girders and future improvements</vt:lpstr>
      <vt:lpstr>Slow venting and  slow pump down</vt:lpstr>
      <vt:lpstr>Slow Venting used for Girder</vt:lpstr>
      <vt:lpstr>Slow pump-down system – standard system, same type of system used on girder</vt:lpstr>
      <vt:lpstr>New cleanroom 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test results of SRF cavity evacuated with NEG pump</dc:title>
  <dc:creator>Gianluigi Ciovati</dc:creator>
  <cp:lastModifiedBy>ari</cp:lastModifiedBy>
  <cp:revision>17</cp:revision>
  <dcterms:created xsi:type="dcterms:W3CDTF">2016-07-27T23:17:40Z</dcterms:created>
  <dcterms:modified xsi:type="dcterms:W3CDTF">2016-09-12T16:35:58Z</dcterms:modified>
</cp:coreProperties>
</file>