
<file path=[Content_Types].xml><?xml version="1.0" encoding="utf-8"?>
<Types xmlns="http://schemas.openxmlformats.org/package/2006/content-types">
  <Override PartName="/ppt/drawings/drawing1.xml" ContentType="application/vnd.openxmlformats-officedocument.drawingml.chartshapes+xml"/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embeddings/oleObject1.bin" ContentType="application/vnd.openxmlformats-officedocument.oleObject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349" r:id="rId2"/>
    <p:sldId id="416" r:id="rId3"/>
    <p:sldId id="415" r:id="rId4"/>
    <p:sldId id="403" r:id="rId5"/>
    <p:sldId id="399" r:id="rId6"/>
    <p:sldId id="402" r:id="rId7"/>
    <p:sldId id="400" r:id="rId8"/>
    <p:sldId id="404" r:id="rId9"/>
    <p:sldId id="405" r:id="rId10"/>
    <p:sldId id="406" r:id="rId11"/>
    <p:sldId id="407" r:id="rId12"/>
    <p:sldId id="408" r:id="rId13"/>
    <p:sldId id="410" r:id="rId14"/>
    <p:sldId id="401" r:id="rId15"/>
    <p:sldId id="411" r:id="rId16"/>
    <p:sldId id="412" r:id="rId17"/>
    <p:sldId id="409" r:id="rId18"/>
    <p:sldId id="394" r:id="rId19"/>
    <p:sldId id="413" r:id="rId20"/>
    <p:sldId id="414" r:id="rId21"/>
    <p:sldId id="397" r:id="rId22"/>
    <p:sldId id="340" r:id="rId23"/>
    <p:sldId id="39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prstClr val="red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CC0033"/>
    <a:srgbClr val="4489E4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 varScale="1">
        <p:scale>
          <a:sx n="154" d="100"/>
          <a:sy n="154" d="100"/>
        </p:scale>
        <p:origin x="-1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uhong\Desktop\JLab\JLEIC\JLEIC%20lumi%20plot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>
        <c:manualLayout>
          <c:layoutTarget val="inner"/>
          <c:xMode val="edge"/>
          <c:yMode val="edge"/>
          <c:x val="0.125848880376439"/>
          <c:y val="0.0275090938308036"/>
          <c:w val="0.84155783328808"/>
          <c:h val="0.814896613533065"/>
        </c:manualLayout>
      </c:layout>
      <c:scatterChart>
        <c:scatterStyle val="smoothMarker"/>
        <c:ser>
          <c:idx val="0"/>
          <c:order val="0"/>
          <c:tx>
            <c:v>Baseline, a full acceptance detector</c:v>
          </c:tx>
          <c:spPr>
            <a:ln w="57150"/>
          </c:spPr>
          <c:marker>
            <c:spPr>
              <a:ln w="57150"/>
            </c:spPr>
          </c:marker>
          <c:xVal>
            <c:numRef>
              <c:f>upgrade!$A$1:$A$5</c:f>
              <c:numCache>
                <c:formatCode>General</c:formatCode>
                <c:ptCount val="5"/>
                <c:pt idx="0">
                  <c:v>21.9</c:v>
                </c:pt>
                <c:pt idx="1">
                  <c:v>28.3</c:v>
                </c:pt>
                <c:pt idx="2">
                  <c:v>34.7</c:v>
                </c:pt>
                <c:pt idx="3">
                  <c:v>44.7</c:v>
                </c:pt>
                <c:pt idx="4">
                  <c:v>63.3</c:v>
                </c:pt>
              </c:numCache>
            </c:numRef>
          </c:xVal>
          <c:yVal>
            <c:numRef>
              <c:f>upgrade!$B$1:$B$5</c:f>
              <c:numCache>
                <c:formatCode>General</c:formatCode>
                <c:ptCount val="5"/>
                <c:pt idx="0">
                  <c:v>1.9</c:v>
                </c:pt>
                <c:pt idx="1">
                  <c:v>4.81</c:v>
                </c:pt>
                <c:pt idx="2">
                  <c:v>5.94</c:v>
                </c:pt>
                <c:pt idx="3">
                  <c:v>4.6</c:v>
                </c:pt>
                <c:pt idx="4">
                  <c:v>1.04</c:v>
                </c:pt>
              </c:numCache>
            </c:numRef>
          </c:yVal>
          <c:smooth val="1"/>
        </c:ser>
        <c:ser>
          <c:idx val="1"/>
          <c:order val="1"/>
          <c:tx>
            <c:v>Baseline, a high luminosity detector</c:v>
          </c:tx>
          <c:spPr>
            <a:ln w="57150"/>
          </c:spPr>
          <c:marker>
            <c:spPr>
              <a:ln w="57150"/>
            </c:spPr>
          </c:marker>
          <c:xVal>
            <c:numRef>
              <c:f>upgrade!$A$1:$A$5</c:f>
              <c:numCache>
                <c:formatCode>General</c:formatCode>
                <c:ptCount val="5"/>
                <c:pt idx="0">
                  <c:v>21.9</c:v>
                </c:pt>
                <c:pt idx="1">
                  <c:v>28.3</c:v>
                </c:pt>
                <c:pt idx="2">
                  <c:v>34.7</c:v>
                </c:pt>
                <c:pt idx="3">
                  <c:v>44.7</c:v>
                </c:pt>
                <c:pt idx="4">
                  <c:v>63.3</c:v>
                </c:pt>
              </c:numCache>
            </c:numRef>
          </c:xVal>
          <c:yVal>
            <c:numRef>
              <c:f>upgrade!$C$1:$C$5</c:f>
              <c:numCache>
                <c:formatCode>General</c:formatCode>
                <c:ptCount val="5"/>
                <c:pt idx="0">
                  <c:v>3.5</c:v>
                </c:pt>
                <c:pt idx="1">
                  <c:v>9.66</c:v>
                </c:pt>
                <c:pt idx="2">
                  <c:v>10.88</c:v>
                </c:pt>
                <c:pt idx="3">
                  <c:v>7.5</c:v>
                </c:pt>
                <c:pt idx="4">
                  <c:v>1.4</c:v>
                </c:pt>
              </c:numCache>
            </c:numRef>
          </c:yVal>
          <c:smooth val="1"/>
        </c:ser>
        <c:ser>
          <c:idx val="2"/>
          <c:order val="2"/>
          <c:tx>
            <c:v>Upgrade (6 T), a full acceptance detector</c:v>
          </c:tx>
          <c:spPr>
            <a:ln w="57150"/>
          </c:spPr>
          <c:marker>
            <c:spPr>
              <a:ln w="57150"/>
            </c:spPr>
          </c:marker>
          <c:xVal>
            <c:numRef>
              <c:f>upgrade!$E$1:$E$8</c:f>
              <c:numCache>
                <c:formatCode>General</c:formatCode>
                <c:ptCount val="8"/>
                <c:pt idx="0">
                  <c:v>21.9</c:v>
                </c:pt>
                <c:pt idx="1">
                  <c:v>28.3</c:v>
                </c:pt>
                <c:pt idx="2">
                  <c:v>38.0</c:v>
                </c:pt>
                <c:pt idx="3">
                  <c:v>49.0</c:v>
                </c:pt>
                <c:pt idx="4">
                  <c:v>56.6</c:v>
                </c:pt>
                <c:pt idx="5">
                  <c:v>63.3</c:v>
                </c:pt>
                <c:pt idx="6">
                  <c:v>77.5</c:v>
                </c:pt>
                <c:pt idx="7">
                  <c:v>98.0</c:v>
                </c:pt>
              </c:numCache>
            </c:numRef>
          </c:xVal>
          <c:yVal>
            <c:numRef>
              <c:f>upgrade!$F$1:$F$8</c:f>
              <c:numCache>
                <c:formatCode>General</c:formatCode>
                <c:ptCount val="8"/>
                <c:pt idx="0">
                  <c:v>3.05</c:v>
                </c:pt>
                <c:pt idx="1">
                  <c:v>5.05</c:v>
                </c:pt>
                <c:pt idx="2">
                  <c:v>10.48</c:v>
                </c:pt>
                <c:pt idx="3">
                  <c:v>17.25</c:v>
                </c:pt>
                <c:pt idx="4">
                  <c:v>15.48</c:v>
                </c:pt>
                <c:pt idx="5">
                  <c:v>10.02</c:v>
                </c:pt>
                <c:pt idx="6">
                  <c:v>3.7</c:v>
                </c:pt>
                <c:pt idx="7">
                  <c:v>0.88</c:v>
                </c:pt>
              </c:numCache>
            </c:numRef>
          </c:yVal>
          <c:smooth val="1"/>
        </c:ser>
        <c:ser>
          <c:idx val="3"/>
          <c:order val="3"/>
          <c:tx>
            <c:v>Upgrade (6 T), a high luminosity detector</c:v>
          </c:tx>
          <c:spPr>
            <a:ln w="57150"/>
          </c:spPr>
          <c:marker>
            <c:spPr>
              <a:ln w="57150"/>
            </c:spPr>
          </c:marker>
          <c:xVal>
            <c:numRef>
              <c:f>upgrade!$E$1:$E$8</c:f>
              <c:numCache>
                <c:formatCode>General</c:formatCode>
                <c:ptCount val="8"/>
                <c:pt idx="0">
                  <c:v>21.9</c:v>
                </c:pt>
                <c:pt idx="1">
                  <c:v>28.3</c:v>
                </c:pt>
                <c:pt idx="2">
                  <c:v>38.0</c:v>
                </c:pt>
                <c:pt idx="3">
                  <c:v>49.0</c:v>
                </c:pt>
                <c:pt idx="4">
                  <c:v>56.6</c:v>
                </c:pt>
                <c:pt idx="5">
                  <c:v>63.3</c:v>
                </c:pt>
                <c:pt idx="6">
                  <c:v>77.5</c:v>
                </c:pt>
                <c:pt idx="7">
                  <c:v>98.0</c:v>
                </c:pt>
              </c:numCache>
            </c:numRef>
          </c:xVal>
          <c:yVal>
            <c:numRef>
              <c:f>upgrade!$G$1:$G$8</c:f>
              <c:numCache>
                <c:formatCode>General</c:formatCode>
                <c:ptCount val="8"/>
                <c:pt idx="0">
                  <c:v>6.9</c:v>
                </c:pt>
                <c:pt idx="1">
                  <c:v>11.45</c:v>
                </c:pt>
                <c:pt idx="2">
                  <c:v>23.23</c:v>
                </c:pt>
                <c:pt idx="3">
                  <c:v>34.62</c:v>
                </c:pt>
                <c:pt idx="4">
                  <c:v>21.78</c:v>
                </c:pt>
                <c:pt idx="5">
                  <c:v>14.17</c:v>
                </c:pt>
                <c:pt idx="6">
                  <c:v>5.28</c:v>
                </c:pt>
                <c:pt idx="7">
                  <c:v>1.25</c:v>
                </c:pt>
              </c:numCache>
            </c:numRef>
          </c:yVal>
          <c:smooth val="1"/>
        </c:ser>
        <c:axId val="470022120"/>
        <c:axId val="470024984"/>
      </c:scatterChart>
      <c:valAx>
        <c:axId val="470022120"/>
        <c:scaling>
          <c:orientation val="minMax"/>
          <c:max val="100.0"/>
          <c:min val="20.0"/>
        </c:scaling>
        <c:axPos val="b"/>
        <c:numFmt formatCode="General" sourceLinked="1"/>
        <c:tickLblPos val="nextTo"/>
        <c:crossAx val="470024984"/>
        <c:crosses val="autoZero"/>
        <c:crossBetween val="midCat"/>
      </c:valAx>
      <c:valAx>
        <c:axId val="470024984"/>
        <c:scaling>
          <c:logBase val="10.0"/>
          <c:orientation val="minMax"/>
          <c:max val="50.0"/>
          <c:min val="1.0"/>
        </c:scaling>
        <c:axPos val="l"/>
        <c:majorGridlines/>
        <c:minorGridlines/>
        <c:numFmt formatCode="General" sourceLinked="1"/>
        <c:tickLblPos val="nextTo"/>
        <c:crossAx val="47002212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53970155670197"/>
          <c:y val="0.0370758914282056"/>
          <c:w val="0.313239459932373"/>
          <c:h val="0.390196050188848"/>
        </c:manualLayout>
      </c:layout>
      <c:txPr>
        <a:bodyPr/>
        <a:lstStyle/>
        <a:p>
          <a:pPr>
            <a:defRPr sz="1600"/>
          </a:pPr>
          <a:endParaRPr lang="en-US"/>
        </a:p>
      </c:txPr>
    </c:legend>
    <c:plotVisOnly val="1"/>
  </c:chart>
  <c:txPr>
    <a:bodyPr/>
    <a:lstStyle/>
    <a:p>
      <a:pPr>
        <a:defRPr sz="2000" b="1">
          <a:latin typeface="Arial" pitchFamily="34" charset="0"/>
          <a:cs typeface="Arial" pitchFamily="34" charset="0"/>
        </a:defRPr>
      </a:pPr>
      <a:endParaRPr lang="en-US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0.00271</cdr:x>
      <cdr:y>0.03347</cdr:y>
    </cdr:from>
    <cdr:to>
      <cdr:x>0.07354</cdr:x>
      <cdr:y>0.85132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900009" y="1001648"/>
          <a:ext cx="2165626" cy="3395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400" b="1" dirty="0">
              <a:latin typeface="Arial" pitchFamily="34" charset="0"/>
              <a:cs typeface="Arial" pitchFamily="34" charset="0"/>
            </a:rPr>
            <a:t>Luminosity (10</a:t>
          </a:r>
          <a:r>
            <a:rPr lang="en-US" sz="2400" b="1" baseline="30000" dirty="0">
              <a:latin typeface="Arial" pitchFamily="34" charset="0"/>
              <a:cs typeface="Arial" pitchFamily="34" charset="0"/>
            </a:rPr>
            <a:t>33</a:t>
          </a:r>
          <a:r>
            <a:rPr lang="en-US" sz="2400" b="1" dirty="0">
              <a:latin typeface="Arial" pitchFamily="34" charset="0"/>
              <a:cs typeface="Arial" pitchFamily="34" charset="0"/>
            </a:rPr>
            <a:t> cm</a:t>
          </a:r>
          <a:r>
            <a:rPr lang="en-US" sz="2400" b="1" baseline="30000" dirty="0">
              <a:latin typeface="Arial" pitchFamily="34" charset="0"/>
              <a:cs typeface="Arial" pitchFamily="34" charset="0"/>
            </a:rPr>
            <a:t>-2</a:t>
          </a:r>
          <a:r>
            <a:rPr lang="en-US" sz="2400" b="1" dirty="0">
              <a:latin typeface="Arial" pitchFamily="34" charset="0"/>
              <a:cs typeface="Arial" pitchFamily="34" charset="0"/>
            </a:rPr>
            <a:t>s</a:t>
          </a:r>
          <a:r>
            <a:rPr lang="en-US" sz="2400" b="1" baseline="30000" dirty="0">
              <a:latin typeface="Arial" pitchFamily="34" charset="0"/>
              <a:cs typeface="Arial" pitchFamily="34" charset="0"/>
            </a:rPr>
            <a:t>-1</a:t>
          </a:r>
          <a:r>
            <a:rPr lang="en-US" sz="2400" b="1" dirty="0">
              <a:latin typeface="Arial" pitchFamily="34" charset="0"/>
              <a:cs typeface="Arial" pitchFamily="34" charset="0"/>
            </a:rPr>
            <a:t>)</a:t>
          </a:r>
        </a:p>
      </cdr:txBody>
    </cdr:sp>
  </cdr:relSizeAnchor>
  <cdr:relSizeAnchor xmlns:cdr="http://schemas.openxmlformats.org/drawingml/2006/chartDrawing">
    <cdr:from>
      <cdr:x>0.32432</cdr:x>
      <cdr:y>0.91435</cdr:y>
    </cdr:from>
    <cdr:to>
      <cdr:x>0.74515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43200" y="5791200"/>
          <a:ext cx="3559464" cy="535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400" b="1" dirty="0">
              <a:latin typeface="Arial" pitchFamily="34" charset="0"/>
              <a:cs typeface="Arial" pitchFamily="34" charset="0"/>
            </a:rPr>
            <a:t>CM energy (</a:t>
          </a:r>
          <a:r>
            <a:rPr lang="en-US" sz="2400" b="1" dirty="0" err="1">
              <a:latin typeface="Arial" pitchFamily="34" charset="0"/>
              <a:cs typeface="Arial" pitchFamily="34" charset="0"/>
            </a:rPr>
            <a:t>GeV</a:t>
          </a:r>
          <a:r>
            <a:rPr lang="en-US" sz="2400" b="1" dirty="0">
              <a:latin typeface="Arial" pitchFamily="34" charset="0"/>
              <a:cs typeface="Arial" pitchFamily="34" charset="0"/>
            </a:rPr>
            <a:t>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615BA-AB1A-9C4F-A5FD-FF20BE5A1DA5}" type="datetimeFigureOut">
              <a:rPr lang="en-US" smtClean="0"/>
              <a:pPr/>
              <a:t>10/4/16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64B03-C65E-6644-A9DB-76D9A5B52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10/4/16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96430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Times" pitchFamily="-10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9B816CE-CB8D-B248-83F6-819F55F70105}" type="slidenum">
              <a:rPr lang="en-US" smtClean="0">
                <a:solidFill>
                  <a:srgbClr val="000000"/>
                </a:solidFill>
                <a:latin typeface="Times" pitchFamily="-104" charset="0"/>
              </a:rPr>
              <a:pPr/>
              <a:t>22</a:t>
            </a:fld>
            <a:endParaRPr lang="en-US" smtClean="0">
              <a:solidFill>
                <a:srgbClr val="000000"/>
              </a:solidFill>
              <a:latin typeface="Times" pitchFamily="-10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840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0321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8954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5299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8345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55" y="921729"/>
            <a:ext cx="4040188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255" y="1684769"/>
            <a:ext cx="4040188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3080" y="921729"/>
            <a:ext cx="4041775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3080" y="1684769"/>
            <a:ext cx="4041775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290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642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9423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679"/>
            <a:ext cx="3008313" cy="11087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5878"/>
            <a:ext cx="5111750" cy="5584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64664"/>
            <a:ext cx="3008313" cy="4476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2107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0301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8102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6974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0658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877824"/>
            <a:ext cx="8705088" cy="524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222248" y="6456300"/>
            <a:ext cx="4101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JLEIC 4th Collaboration Meeting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575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3366FF"/>
        </a:buClr>
        <a:buFont typeface="Wingdings" charset="2"/>
        <a:buChar char="§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343C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60066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5813" indent="-227013" algn="l" defTabSz="457200" rtl="0" eaLnBrk="1" latinLnBrk="0" hangingPunct="1">
        <a:spcBef>
          <a:spcPct val="20000"/>
        </a:spcBef>
        <a:buFont typeface="Arial"/>
        <a:buNone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6533"/>
            <a:ext cx="9144000" cy="4791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6198"/>
            <a:ext cx="9144000" cy="789616"/>
          </a:xfrm>
        </p:spPr>
        <p:txBody>
          <a:bodyPr/>
          <a:lstStyle/>
          <a:p>
            <a:r>
              <a:rPr lang="en-US" sz="2800" b="0" dirty="0" smtClean="0"/>
              <a:t>JLEIC</a:t>
            </a:r>
            <a:r>
              <a:rPr lang="en-US" sz="2800" b="0" dirty="0" smtClean="0"/>
              <a:t> </a:t>
            </a:r>
            <a:r>
              <a:rPr lang="en-US" sz="2800" smtClean="0"/>
              <a:t>Program Update</a:t>
            </a:r>
            <a:endParaRPr lang="en-US" sz="28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55814"/>
            <a:ext cx="9144000" cy="1752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Fulvia Pilat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0712" y="6211669"/>
            <a:ext cx="3103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JLEIC 4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Collaboration Meeting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JLAB October 5-7 2016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Screen Shot 2015-09-30 at 3.18.2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66533"/>
            <a:ext cx="1417320" cy="185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41207" y="4288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43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1"/>
          <p:cNvSpPr>
            <a:spLocks noGrp="1"/>
          </p:cNvSpPr>
          <p:nvPr>
            <p:ph idx="4294967295"/>
          </p:nvPr>
        </p:nvSpPr>
        <p:spPr>
          <a:xfrm>
            <a:off x="153988" y="835025"/>
            <a:ext cx="8869362" cy="5653088"/>
          </a:xfrm>
        </p:spPr>
        <p:txBody>
          <a:bodyPr lIns="45720" rIns="0"/>
          <a:lstStyle/>
          <a:p>
            <a:pPr marL="344488" indent="-344488" defTabSz="914400" eaLnBrk="1" hangingPunct="1">
              <a:spcBef>
                <a:spcPct val="0"/>
              </a:spcBef>
              <a:buFont typeface="Arial" charset="0"/>
              <a:buBlip>
                <a:blip r:embed="rId2"/>
              </a:buBlip>
            </a:pPr>
            <a:r>
              <a:rPr lang="en-US" sz="1800">
                <a:latin typeface="Arial" charset="0"/>
                <a:cs typeface="Arial" charset="0"/>
              </a:rPr>
              <a:t>Has been designed and optimized</a:t>
            </a:r>
          </a:p>
          <a:p>
            <a:pPr marL="344488" indent="-344488" defTabSz="914400" eaLnBrk="1" hangingPunct="1">
              <a:spcBef>
                <a:spcPct val="0"/>
              </a:spcBef>
              <a:buFont typeface="Arial" charset="0"/>
              <a:buBlip>
                <a:blip r:embed="rId2"/>
              </a:buBlip>
            </a:pPr>
            <a:endParaRPr lang="en-US" sz="180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0"/>
              </a:spcBef>
              <a:buFont typeface="Arial" charset="0"/>
              <a:buBlip>
                <a:blip r:embed="rId2"/>
              </a:buBlip>
            </a:pPr>
            <a:endParaRPr lang="en-US" sz="180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0"/>
              </a:spcBef>
              <a:buFont typeface="Arial" charset="0"/>
              <a:buBlip>
                <a:blip r:embed="rId2"/>
              </a:buBlip>
            </a:pPr>
            <a:endParaRPr lang="en-US" sz="180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0"/>
              </a:spcBef>
              <a:buFont typeface="Arial" charset="0"/>
              <a:buBlip>
                <a:blip r:embed="rId2"/>
              </a:buBlip>
            </a:pPr>
            <a:endParaRPr lang="en-US" sz="180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0"/>
              </a:spcBef>
              <a:buFont typeface="Arial" charset="0"/>
              <a:buBlip>
                <a:blip r:embed="rId2"/>
              </a:buBlip>
            </a:pPr>
            <a:endParaRPr lang="en-US" sz="180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0"/>
              </a:spcBef>
              <a:buFont typeface="Arial" charset="0"/>
              <a:buBlip>
                <a:blip r:embed="rId2"/>
              </a:buBlip>
            </a:pPr>
            <a:endParaRPr lang="en-US" sz="180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0"/>
              </a:spcBef>
              <a:buFont typeface="Arial" charset="0"/>
              <a:buBlip>
                <a:blip r:embed="rId2"/>
              </a:buBlip>
            </a:pPr>
            <a:endParaRPr lang="en-US" sz="180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0"/>
              </a:spcBef>
              <a:buFont typeface="Arial" charset="0"/>
              <a:buBlip>
                <a:blip r:embed="rId2"/>
              </a:buBlip>
            </a:pPr>
            <a:endParaRPr lang="en-US" sz="180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0"/>
              </a:spcBef>
              <a:buFont typeface="Arial" charset="0"/>
              <a:buBlip>
                <a:blip r:embed="rId2"/>
              </a:buBlip>
            </a:pPr>
            <a:r>
              <a:rPr lang="en-US" sz="1800">
                <a:latin typeface="Arial" charset="0"/>
                <a:cs typeface="Arial" charset="0"/>
              </a:rPr>
              <a:t>End-to-end simulation completed</a:t>
            </a:r>
          </a:p>
          <a:p>
            <a:pPr marL="344488" indent="-344488" defTabSz="914400" eaLnBrk="1" hangingPunct="1">
              <a:spcBef>
                <a:spcPct val="0"/>
              </a:spcBef>
              <a:buFont typeface="Arial" charset="0"/>
              <a:buBlip>
                <a:blip r:embed="rId2"/>
              </a:buBlip>
            </a:pPr>
            <a:endParaRPr lang="en-US" sz="180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0"/>
              </a:spcBef>
              <a:buFont typeface="Arial" charset="0"/>
              <a:buBlip>
                <a:blip r:embed="rId2"/>
              </a:buBlip>
            </a:pPr>
            <a:endParaRPr lang="en-US" sz="180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0"/>
              </a:spcBef>
              <a:buFont typeface="Arial" charset="0"/>
              <a:buBlip>
                <a:blip r:embed="rId2"/>
              </a:buBlip>
            </a:pPr>
            <a:endParaRPr lang="en-US" sz="180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0"/>
              </a:spcBef>
              <a:buFont typeface="Arial" charset="0"/>
              <a:buBlip>
                <a:blip r:embed="rId2"/>
              </a:buBlip>
            </a:pPr>
            <a:endParaRPr lang="en-US" sz="180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0"/>
              </a:spcBef>
              <a:buFont typeface="Arial" charset="0"/>
              <a:buBlip>
                <a:blip r:embed="rId2"/>
              </a:buBlip>
            </a:pPr>
            <a:endParaRPr lang="en-US" sz="180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0"/>
              </a:spcBef>
              <a:buFont typeface="Arial" charset="0"/>
              <a:buBlip>
                <a:blip r:embed="rId2"/>
              </a:buBlip>
            </a:pPr>
            <a:endParaRPr lang="en-US" sz="180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0"/>
              </a:spcBef>
              <a:buFont typeface="Arial" charset="0"/>
              <a:buBlip>
                <a:blip r:embed="rId2"/>
              </a:buBlip>
            </a:pPr>
            <a:endParaRPr lang="en-US" sz="180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0"/>
              </a:spcBef>
              <a:buFont typeface="Arial" charset="0"/>
              <a:buBlip>
                <a:blip r:embed="rId2"/>
              </a:buBlip>
            </a:pPr>
            <a:endParaRPr lang="en-US" sz="180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0"/>
              </a:spcBef>
              <a:buFont typeface="Arial" charset="0"/>
              <a:buBlip>
                <a:blip r:embed="rId2"/>
              </a:buBlip>
            </a:pPr>
            <a:endParaRPr lang="en-US" sz="120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0"/>
              </a:spcBef>
              <a:buFont typeface="Arial" charset="0"/>
              <a:buBlip>
                <a:blip r:embed="rId2"/>
              </a:buBlip>
            </a:pPr>
            <a:r>
              <a:rPr lang="en-US" sz="1800">
                <a:latin typeface="Arial" charset="0"/>
                <a:cs typeface="Arial" charset="0"/>
              </a:rPr>
              <a:t>Low-energy Booster studies in progress</a:t>
            </a:r>
          </a:p>
        </p:txBody>
      </p:sp>
      <p:sp>
        <p:nvSpPr>
          <p:cNvPr id="4608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88"/>
            <a:ext cx="8229600" cy="690563"/>
          </a:xfrm>
        </p:spPr>
        <p:txBody>
          <a:bodyPr/>
          <a:lstStyle/>
          <a:p>
            <a:pPr eaLnBrk="1" hangingPunct="1"/>
            <a:r>
              <a:rPr lang="en-US" sz="3600" b="1">
                <a:latin typeface="Arial" charset="0"/>
                <a:cs typeface="Arial" charset="0"/>
              </a:rPr>
              <a:t>Lower-Energy Linac</a:t>
            </a:r>
          </a:p>
        </p:txBody>
      </p:sp>
      <p:pic>
        <p:nvPicPr>
          <p:cNvPr id="46084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9175" y="1230313"/>
            <a:ext cx="71056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14"/>
          <p:cNvPicPr>
            <a:picLocks noChangeAspect="1" noChangeArrowheads="1"/>
          </p:cNvPicPr>
          <p:nvPr/>
        </p:nvPicPr>
        <p:blipFill>
          <a:blip r:embed="rId4"/>
          <a:srcRect l="8537" t="13425" r="8537" b="53015"/>
          <a:stretch>
            <a:fillRect/>
          </a:stretch>
        </p:blipFill>
        <p:spPr bwMode="auto">
          <a:xfrm>
            <a:off x="1016000" y="3706813"/>
            <a:ext cx="7108825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ERL Cooler</a:t>
            </a:r>
            <a:endParaRPr lang="en-US" dirty="0"/>
          </a:p>
        </p:txBody>
      </p:sp>
      <p:sp>
        <p:nvSpPr>
          <p:cNvPr id="58" name="Content Placeholder 2"/>
          <p:cNvSpPr>
            <a:spLocks noGrp="1"/>
          </p:cNvSpPr>
          <p:nvPr>
            <p:ph idx="1"/>
          </p:nvPr>
        </p:nvSpPr>
        <p:spPr>
          <a:xfrm>
            <a:off x="457200" y="3416508"/>
            <a:ext cx="8229600" cy="29417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DESIGN of single pass ERL cooler  			</a:t>
            </a:r>
            <a:r>
              <a:rPr lang="en-US" sz="2000" b="1" dirty="0" err="1" smtClean="0">
                <a:sym typeface="Wingdings"/>
              </a:rPr>
              <a:t></a:t>
            </a:r>
            <a:r>
              <a:rPr lang="en-US" sz="2000" b="1" dirty="0" smtClean="0">
                <a:sym typeface="Wingdings"/>
              </a:rPr>
              <a:t> </a:t>
            </a:r>
            <a:r>
              <a:rPr lang="en-US" sz="2000" b="1" dirty="0" smtClean="0">
                <a:solidFill>
                  <a:srgbClr val="3366FF"/>
                </a:solidFill>
              </a:rPr>
              <a:t>luminosity ~3x10</a:t>
            </a:r>
            <a:r>
              <a:rPr lang="en-US" sz="2000" b="1" baseline="30000" dirty="0" smtClean="0">
                <a:solidFill>
                  <a:srgbClr val="3366FF"/>
                </a:solidFill>
              </a:rPr>
              <a:t>33</a:t>
            </a:r>
          </a:p>
          <a:p>
            <a:r>
              <a:rPr lang="en-US" sz="1800" dirty="0" smtClean="0"/>
              <a:t>Design in progress</a:t>
            </a:r>
          </a:p>
          <a:p>
            <a:r>
              <a:rPr lang="en-US" sz="1800" dirty="0" smtClean="0"/>
              <a:t>Space charge not a problem.</a:t>
            </a:r>
          </a:p>
          <a:p>
            <a:r>
              <a:rPr lang="en-US" sz="1800" dirty="0" smtClean="0"/>
              <a:t>Good progress on magnetized gun</a:t>
            </a:r>
          </a:p>
          <a:p>
            <a:r>
              <a:rPr lang="en-US" sz="1800" dirty="0" smtClean="0"/>
              <a:t>Initiated merger design</a:t>
            </a:r>
          </a:p>
          <a:p>
            <a:pPr marL="0" indent="0">
              <a:buNone/>
            </a:pPr>
            <a:r>
              <a:rPr lang="en-US" sz="1800" b="1" dirty="0" smtClean="0"/>
              <a:t>R&amp;D to enable a re-circulator ERL cooler </a:t>
            </a:r>
            <a:r>
              <a:rPr lang="en-US" sz="1800" dirty="0" smtClean="0">
                <a:sym typeface="Wingdings"/>
              </a:rPr>
              <a:t>	 							stronger electron cooling 						</a:t>
            </a:r>
            <a:r>
              <a:rPr lang="en-US" sz="2000" b="1" dirty="0" smtClean="0">
                <a:sym typeface="Wingdings"/>
              </a:rPr>
              <a:t></a:t>
            </a:r>
            <a:r>
              <a:rPr lang="en-US" sz="2000" b="1" dirty="0" smtClean="0">
                <a:solidFill>
                  <a:srgbClr val="3366FF"/>
                </a:solidFill>
              </a:rPr>
              <a:t>luminosity &gt;10</a:t>
            </a:r>
            <a:r>
              <a:rPr lang="en-US" sz="2000" b="1" baseline="30000" dirty="0" smtClean="0">
                <a:solidFill>
                  <a:srgbClr val="3366FF"/>
                </a:solidFill>
              </a:rPr>
              <a:t>34</a:t>
            </a:r>
            <a:r>
              <a:rPr lang="en-US" sz="2000" b="1" dirty="0" smtClean="0">
                <a:solidFill>
                  <a:srgbClr val="3366FF"/>
                </a:solidFill>
                <a:sym typeface="Wingdings"/>
              </a:rPr>
              <a:t> </a:t>
            </a:r>
            <a:endParaRPr lang="en-US" sz="1800" b="1" dirty="0" smtClean="0">
              <a:solidFill>
                <a:srgbClr val="3366FF"/>
              </a:solidFill>
            </a:endParaRPr>
          </a:p>
          <a:p>
            <a:r>
              <a:rPr lang="en-US" sz="1800" dirty="0" smtClean="0"/>
              <a:t>Fast kicker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Beam dynamics</a:t>
            </a:r>
          </a:p>
        </p:txBody>
      </p:sp>
      <p:grpSp>
        <p:nvGrpSpPr>
          <p:cNvPr id="3" name="Group 8"/>
          <p:cNvGrpSpPr>
            <a:grpSpLocks noChangeAspect="1"/>
          </p:cNvGrpSpPr>
          <p:nvPr/>
        </p:nvGrpSpPr>
        <p:grpSpPr>
          <a:xfrm>
            <a:off x="295092" y="815823"/>
            <a:ext cx="7772400" cy="2553901"/>
            <a:chOff x="875596" y="929030"/>
            <a:chExt cx="7018224" cy="2306089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091601" y="1278998"/>
              <a:ext cx="674735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196539" y="2597864"/>
              <a:ext cx="1008429" cy="9551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1678881" y="2515808"/>
              <a:ext cx="517659" cy="168861"/>
            </a:xfrm>
            <a:prstGeom prst="round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552903" y="2517489"/>
              <a:ext cx="455226" cy="16886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343914" y="2394219"/>
              <a:ext cx="3677579" cy="10681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6250306" y="2336237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880193" y="2336237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638425" y="2320642"/>
              <a:ext cx="2481382" cy="16886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" name="Straight Connector 17"/>
            <p:cNvCxnSpPr>
              <a:endCxn id="39" idx="0"/>
            </p:cNvCxnSpPr>
            <p:nvPr/>
          </p:nvCxnSpPr>
          <p:spPr>
            <a:xfrm flipH="1" flipV="1">
              <a:off x="2050219" y="2397354"/>
              <a:ext cx="1374747" cy="7629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2223054" y="2545083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467056" y="2545083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031015" y="2534418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544456" y="2330896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862695" y="2337309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rapezoid 23"/>
            <p:cNvSpPr/>
            <p:nvPr/>
          </p:nvSpPr>
          <p:spPr>
            <a:xfrm flipV="1">
              <a:off x="3332335" y="2353955"/>
              <a:ext cx="92630" cy="9121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rapezoid 24"/>
            <p:cNvSpPr/>
            <p:nvPr/>
          </p:nvSpPr>
          <p:spPr>
            <a:xfrm>
              <a:off x="3123916" y="2545082"/>
              <a:ext cx="92630" cy="9121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6" name="Straight Connector 25"/>
            <p:cNvCxnSpPr>
              <a:stCxn id="25" idx="3"/>
              <a:endCxn id="24" idx="1"/>
            </p:cNvCxnSpPr>
            <p:nvPr/>
          </p:nvCxnSpPr>
          <p:spPr>
            <a:xfrm flipV="1">
              <a:off x="3204968" y="2399559"/>
              <a:ext cx="138946" cy="191128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3180933" y="2343722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327704" y="1219200"/>
              <a:ext cx="722518" cy="10763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102252" y="1219200"/>
              <a:ext cx="722518" cy="10763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876800" y="1219200"/>
              <a:ext cx="722518" cy="10763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1" name="Straight Connector 30"/>
            <p:cNvCxnSpPr>
              <a:stCxn id="32" idx="3"/>
            </p:cNvCxnSpPr>
            <p:nvPr/>
          </p:nvCxnSpPr>
          <p:spPr>
            <a:xfrm>
              <a:off x="5737089" y="1273020"/>
              <a:ext cx="402090" cy="139663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rapezoid 31"/>
            <p:cNvSpPr/>
            <p:nvPr/>
          </p:nvSpPr>
          <p:spPr>
            <a:xfrm>
              <a:off x="5679194" y="1219200"/>
              <a:ext cx="66165" cy="107639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rapezoid 32"/>
            <p:cNvSpPr/>
            <p:nvPr/>
          </p:nvSpPr>
          <p:spPr>
            <a:xfrm flipV="1">
              <a:off x="6106206" y="1361038"/>
              <a:ext cx="66165" cy="107639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 flipV="1">
              <a:off x="6172371" y="1412683"/>
              <a:ext cx="957909" cy="4351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36" idx="3"/>
            </p:cNvCxnSpPr>
            <p:nvPr/>
          </p:nvCxnSpPr>
          <p:spPr>
            <a:xfrm flipH="1">
              <a:off x="2810014" y="1274814"/>
              <a:ext cx="402090" cy="139663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rapezoid 35"/>
            <p:cNvSpPr/>
            <p:nvPr/>
          </p:nvSpPr>
          <p:spPr>
            <a:xfrm flipH="1">
              <a:off x="3203834" y="1220994"/>
              <a:ext cx="66165" cy="107639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rapezoid 36"/>
            <p:cNvSpPr/>
            <p:nvPr/>
          </p:nvSpPr>
          <p:spPr>
            <a:xfrm flipH="1" flipV="1">
              <a:off x="2776822" y="1362832"/>
              <a:ext cx="66165" cy="107639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V="1">
              <a:off x="1818913" y="1414477"/>
              <a:ext cx="957909" cy="4351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Block Arc 38"/>
            <p:cNvSpPr/>
            <p:nvPr/>
          </p:nvSpPr>
          <p:spPr>
            <a:xfrm rot="16200000">
              <a:off x="1493540" y="1256829"/>
              <a:ext cx="1128318" cy="1298761"/>
            </a:xfrm>
            <a:prstGeom prst="blockArc">
              <a:avLst>
                <a:gd name="adj1" fmla="val 10840556"/>
                <a:gd name="adj2" fmla="val 57837"/>
                <a:gd name="adj3" fmla="val 1450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 flipH="1">
              <a:off x="2239971" y="1332221"/>
              <a:ext cx="303293" cy="168861"/>
            </a:xfrm>
            <a:prstGeom prst="roundRect">
              <a:avLst/>
            </a:prstGeom>
            <a:solidFill>
              <a:srgbClr val="E46C0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6405929" y="1330427"/>
              <a:ext cx="303293" cy="168861"/>
            </a:xfrm>
            <a:prstGeom prst="roundRect">
              <a:avLst/>
            </a:prstGeom>
            <a:solidFill>
              <a:srgbClr val="E46C0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0400000">
              <a:off x="2989082" y="1284505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1200000" flipH="1">
              <a:off x="5913592" y="1282103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75596" y="2682528"/>
              <a:ext cx="15710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Magnetized Gun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455364" y="2686350"/>
              <a:ext cx="836091" cy="288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Booster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028818" y="2527233"/>
              <a:ext cx="16100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50 MeV Linac Cryomodule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Trapezoid 46"/>
            <p:cNvSpPr/>
            <p:nvPr/>
          </p:nvSpPr>
          <p:spPr>
            <a:xfrm flipH="1" flipV="1">
              <a:off x="6405929" y="2350389"/>
              <a:ext cx="92630" cy="91210"/>
            </a:xfrm>
            <a:prstGeom prst="trapezoi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8" name="Straight Connector 47"/>
            <p:cNvCxnSpPr>
              <a:endCxn id="47" idx="1"/>
            </p:cNvCxnSpPr>
            <p:nvPr/>
          </p:nvCxnSpPr>
          <p:spPr>
            <a:xfrm flipH="1" flipV="1">
              <a:off x="6486981" y="2395993"/>
              <a:ext cx="138946" cy="191128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 rot="19800000">
              <a:off x="6620970" y="2554676"/>
              <a:ext cx="157977" cy="2614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99966" y="1489665"/>
              <a:ext cx="10807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De-chirper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004195" y="1499288"/>
              <a:ext cx="798737" cy="288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hirper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H="1">
              <a:off x="1486794" y="1276608"/>
              <a:ext cx="181446" cy="568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6931661" y="929030"/>
              <a:ext cx="962159" cy="2885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Ion Beam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Block Arc 53"/>
            <p:cNvSpPr/>
            <p:nvPr/>
          </p:nvSpPr>
          <p:spPr>
            <a:xfrm rot="5400000" flipH="1">
              <a:off x="6449271" y="1245432"/>
              <a:ext cx="1128318" cy="1298761"/>
            </a:xfrm>
            <a:prstGeom prst="blockArc">
              <a:avLst>
                <a:gd name="adj1" fmla="val 10840556"/>
                <a:gd name="adj2" fmla="val 57837"/>
                <a:gd name="adj3" fmla="val 1450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269998" y="1366129"/>
              <a:ext cx="2409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 Tesla Cooling Solenoid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064219" y="2865787"/>
              <a:ext cx="1343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Beam dump</a:t>
              </a:r>
              <a:endParaRPr lang="en-US" b="1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3493050" y="2337309"/>
              <a:ext cx="54491" cy="12664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JLEIC 4th Collaboration Meeting</a:t>
            </a:r>
            <a:endParaRPr lang="en-US" i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0" y="25400"/>
            <a:ext cx="9139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/>
              <a:t>Multi-Turn Cooling</a:t>
            </a:r>
          </a:p>
        </p:txBody>
      </p:sp>
      <p:sp>
        <p:nvSpPr>
          <p:cNvPr id="47107" name="Content Placeholder 1"/>
          <p:cNvSpPr>
            <a:spLocks/>
          </p:cNvSpPr>
          <p:nvPr/>
        </p:nvSpPr>
        <p:spPr bwMode="auto">
          <a:xfrm>
            <a:off x="152400" y="846138"/>
            <a:ext cx="8839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 typeface="Arial" charset="0"/>
              <a:buBlip>
                <a:blip r:embed="rId2"/>
              </a:buBlip>
            </a:pPr>
            <a:r>
              <a:rPr lang="en-US" sz="1800"/>
              <a:t>Electrons circulate 10 to 30 turns in circulator ring, </a:t>
            </a:r>
          </a:p>
          <a:p>
            <a:pPr marL="342900" indent="-342900" eaLnBrk="1" hangingPunct="1">
              <a:spcBef>
                <a:spcPct val="20000"/>
              </a:spcBef>
              <a:buFont typeface="Arial" charset="0"/>
              <a:buBlip>
                <a:blip r:embed="rId2"/>
              </a:buBlip>
            </a:pPr>
            <a:r>
              <a:rPr lang="en-US" sz="1800"/>
              <a:t>Beam current and bunch repetition frequency reduced by a factor of 10 to 30</a:t>
            </a:r>
          </a:p>
          <a:p>
            <a:pPr marL="342900" indent="-342900" eaLnBrk="1" hangingPunct="1">
              <a:spcBef>
                <a:spcPct val="20000"/>
              </a:spcBef>
              <a:buFont typeface="Arial" charset="0"/>
              <a:buBlip>
                <a:blip r:embed="rId2"/>
              </a:buBlip>
            </a:pPr>
            <a:r>
              <a:rPr lang="en-US" sz="1800"/>
              <a:t>Fast kickers needed</a:t>
            </a:r>
          </a:p>
        </p:txBody>
      </p:sp>
      <p:pic>
        <p:nvPicPr>
          <p:cNvPr id="47108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9225" y="1954213"/>
            <a:ext cx="6327775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103438" y="4222750"/>
            <a:ext cx="4597400" cy="341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Circulator ring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31975" y="3881438"/>
            <a:ext cx="5167313" cy="341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54713" y="3881438"/>
            <a:ext cx="1000125" cy="6953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Fast</a:t>
            </a:r>
          </a:p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kicker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41525" y="3906838"/>
            <a:ext cx="1001713" cy="6953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Fast</a:t>
            </a:r>
          </a:p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kicker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600" b="1">
                <a:latin typeface="Arial" charset="0"/>
                <a:cs typeface="Arial" charset="0"/>
              </a:rPr>
              <a:t>Possible 4x Luminosity Increase</a:t>
            </a:r>
          </a:p>
        </p:txBody>
      </p:sp>
      <p:graphicFrame>
        <p:nvGraphicFramePr>
          <p:cNvPr id="249164" name="Group 332"/>
          <p:cNvGraphicFramePr>
            <a:graphicFrameLocks noGrp="1"/>
          </p:cNvGraphicFramePr>
          <p:nvPr/>
        </p:nvGraphicFramePr>
        <p:xfrm>
          <a:off x="149225" y="889000"/>
          <a:ext cx="8848725" cy="5486400"/>
        </p:xfrm>
        <a:graphic>
          <a:graphicData uri="http://schemas.openxmlformats.org/drawingml/2006/table">
            <a:tbl>
              <a:tblPr/>
              <a:tblGrid>
                <a:gridCol w="2784475"/>
                <a:gridCol w="914400"/>
                <a:gridCol w="1287463"/>
                <a:gridCol w="1287462"/>
                <a:gridCol w="1287463"/>
                <a:gridCol w="1287462"/>
              </a:tblGrid>
              <a:tr h="3190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Present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baseline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Improved baseline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Beam energy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GeV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Collision frequency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MHz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476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476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Particles per bunch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0.66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0.98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Beam current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0.5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0.75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2.82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Polarization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&gt;70%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&gt;70%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&gt;70%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&gt;70%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Bunch length, rms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1.2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Norm. emittance, x/y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m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1/0.5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144/72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0.5/0.1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70/14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x/y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  <a:sym typeface="Symbol" charset="2"/>
                        </a:rPr>
                        <a:t>*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4/2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2.6/1.3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6/1.2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4/0.8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Vert. beam-beam param.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0.006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0.015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0.053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Laslett tune shift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0.01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Small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0.048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Small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Detector space, up/down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3.6/7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2.4/1.6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3.6/7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2.4/1.6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Hourglass (HG) reduction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0.88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Lumi./IP, w/HG,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33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cm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-2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4.6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19.5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JLEIC Pre-Project R&amp;D   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1102" y="813769"/>
            <a:ext cx="831668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Bunched beam electron cooling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/>
              <a:t>ERL Cooler design									(JLAB)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/>
              <a:t>Magnetized source for </a:t>
            </a:r>
            <a:r>
              <a:rPr lang="en-US" dirty="0" err="1" smtClean="0"/>
              <a:t>e</a:t>
            </a:r>
            <a:r>
              <a:rPr lang="en-US" dirty="0" smtClean="0"/>
              <a:t>-cooler 						(JLAB LDRD, Cornell SBIR) 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/>
              <a:t>Bunched beam cooling experiment					(JLAB, IMP) 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dirty="0" smtClean="0"/>
              <a:t>Fast kicker for </a:t>
            </a:r>
            <a:r>
              <a:rPr lang="en-US" dirty="0" err="1" smtClean="0"/>
              <a:t>recirculator</a:t>
            </a:r>
            <a:r>
              <a:rPr lang="en-US" dirty="0" smtClean="0"/>
              <a:t> cooler						(JLAB)</a:t>
            </a:r>
          </a:p>
          <a:p>
            <a:pPr>
              <a:buFont typeface="Wingdings" charset="2"/>
              <a:buChar char="§"/>
            </a:pPr>
            <a:endParaRPr lang="en-US" sz="400" dirty="0" smtClean="0">
              <a:solidFill>
                <a:srgbClr val="3366FF"/>
              </a:solidFill>
            </a:endParaRPr>
          </a:p>
          <a:p>
            <a:r>
              <a:rPr lang="en-US" b="1" dirty="0" smtClean="0">
                <a:solidFill>
                  <a:srgbClr val="3366FF"/>
                </a:solidFill>
              </a:rPr>
              <a:t>Magnets for the ion booster and collider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Super-ferric magnet R&amp;D for 3T , prototype				(Texas A&amp;M, JLAB)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Super-conducting magnets design for 3T				(LBL)	 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IR magnets design									(Texas A&amp;M, LBL)</a:t>
            </a:r>
          </a:p>
          <a:p>
            <a:pPr>
              <a:buFont typeface="Arial"/>
              <a:buChar char="•"/>
            </a:pPr>
            <a:endParaRPr lang="en-US" sz="200" dirty="0" smtClean="0">
              <a:solidFill>
                <a:srgbClr val="3366FF"/>
              </a:solidFill>
            </a:endParaRPr>
          </a:p>
          <a:p>
            <a:r>
              <a:rPr lang="en-US" b="1" dirty="0" smtClean="0">
                <a:solidFill>
                  <a:srgbClr val="3366FF"/>
                </a:solidFill>
              </a:rPr>
              <a:t>SRF cavities and crab cavities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952 MHz crab cavity design, integration, prototype 		(ODU-JLAB)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952 MHz SRF cavities </a:t>
            </a:r>
            <a:r>
              <a:rPr lang="en-US" dirty="0" smtClean="0"/>
              <a:t>for cooler and ion collider: 		(JLAB)</a:t>
            </a:r>
          </a:p>
          <a:p>
            <a:endParaRPr lang="en-US" sz="200" i="1" dirty="0" smtClean="0"/>
          </a:p>
          <a:p>
            <a:r>
              <a:rPr lang="en-US" b="1" dirty="0" smtClean="0">
                <a:solidFill>
                  <a:srgbClr val="3366FF"/>
                </a:solidFill>
              </a:rPr>
              <a:t>Ion injector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dirty="0" smtClean="0"/>
              <a:t>SRF linac design, stripping, simulations				(ANL, JLAB)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dirty="0" smtClean="0"/>
              <a:t>Evaluation warm vs. cold linac						(MSU)</a:t>
            </a:r>
          </a:p>
          <a:p>
            <a:endParaRPr lang="en-US" sz="200" dirty="0" smtClean="0"/>
          </a:p>
          <a:p>
            <a:r>
              <a:rPr lang="en-US" b="1" dirty="0" smtClean="0">
                <a:solidFill>
                  <a:srgbClr val="3366FF"/>
                </a:solidFill>
              </a:rPr>
              <a:t>Interaction Regions and beam dynamics					</a:t>
            </a:r>
            <a:endParaRPr lang="en-US" b="1" dirty="0" smtClean="0"/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dirty="0" smtClean="0"/>
              <a:t>IR design, detector interface, backgrounds, collimation	(SLAC, JLAB)</a:t>
            </a:r>
          </a:p>
          <a:p>
            <a:pPr>
              <a:buClr>
                <a:srgbClr val="3366FF"/>
              </a:buClr>
              <a:buFont typeface="Wingdings" charset="2"/>
              <a:buChar char="§"/>
            </a:pPr>
            <a:r>
              <a:rPr lang="en-US" dirty="0" smtClean="0"/>
              <a:t>Non-linear dynamics, corrections, DA					(SLAC, JLAB)</a:t>
            </a:r>
          </a:p>
          <a:p>
            <a:endParaRPr lang="en-US" sz="200" b="1" dirty="0" smtClean="0"/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b="1" dirty="0" smtClean="0">
                <a:solidFill>
                  <a:srgbClr val="3366FF"/>
                </a:solidFill>
              </a:rPr>
              <a:t>Beam physics and modeling</a:t>
            </a:r>
            <a:r>
              <a:rPr lang="en-US" dirty="0" smtClean="0">
                <a:solidFill>
                  <a:srgbClr val="3366FF"/>
                </a:solidFill>
              </a:rPr>
              <a:t>	</a:t>
            </a:r>
            <a:r>
              <a:rPr lang="en-US" dirty="0" smtClean="0"/>
              <a:t>						(JLAB, ODU, LBL, ANL, SLAC)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" y="0"/>
            <a:ext cx="9143999" cy="70539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algn="ctr" defTabSz="914400"/>
            <a:r>
              <a:rPr lang="en-US" sz="3400" b="0" kern="0" dirty="0" smtClean="0">
                <a:solidFill>
                  <a:schemeClr val="tx1"/>
                </a:solidFill>
                <a:latin typeface="Arial"/>
                <a:cs typeface="Arial"/>
              </a:rPr>
              <a:t>Source for Magnetized </a:t>
            </a:r>
            <a:r>
              <a:rPr lang="en-US" sz="3400" b="0" kern="0" dirty="0">
                <a:solidFill>
                  <a:schemeClr val="tx1"/>
                </a:solidFill>
                <a:latin typeface="Arial"/>
                <a:cs typeface="Arial"/>
              </a:rPr>
              <a:t>C</a:t>
            </a:r>
            <a:r>
              <a:rPr lang="en-US" sz="3400" b="0" kern="0" dirty="0" smtClean="0">
                <a:solidFill>
                  <a:schemeClr val="tx1"/>
                </a:solidFill>
                <a:latin typeface="Arial"/>
                <a:cs typeface="Arial"/>
              </a:rPr>
              <a:t>ooling - Progress</a:t>
            </a:r>
            <a:endParaRPr lang="en-US" sz="3400" b="0" kern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" t="13380" r="41426" b="4568"/>
          <a:stretch/>
        </p:blipFill>
        <p:spPr>
          <a:xfrm>
            <a:off x="0" y="858310"/>
            <a:ext cx="4903201" cy="35204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06390" y="858310"/>
            <a:ext cx="3737610" cy="32404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06390" y="4098716"/>
            <a:ext cx="3737610" cy="14822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96395" y="1566748"/>
            <a:ext cx="295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 mA beam (non magnetized)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156" t="19595" r="18909" b="22397"/>
          <a:stretch/>
        </p:blipFill>
        <p:spPr>
          <a:xfrm>
            <a:off x="0" y="3420888"/>
            <a:ext cx="2377342" cy="30175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16200" y="5125387"/>
            <a:ext cx="2616096" cy="707886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First magnetized beam:</a:t>
            </a:r>
          </a:p>
          <a:p>
            <a:r>
              <a:rPr lang="en-US" sz="2000" dirty="0" smtClean="0"/>
              <a:t>first quarter FY17</a:t>
            </a:r>
            <a:endParaRPr lang="en-US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 smtClean="0">
                <a:solidFill>
                  <a:prstClr val="white"/>
                </a:solidFill>
              </a:rPr>
              <a:t>JLEIC 4th Collaboration Meeting</a:t>
            </a:r>
            <a:endParaRPr lang="en-US" i="1" dirty="0" smtClean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515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600" b="1">
                <a:latin typeface="Arial" charset="0"/>
                <a:cs typeface="Arial" charset="0"/>
              </a:rPr>
              <a:t>Super-Ferric Magnets</a:t>
            </a:r>
          </a:p>
        </p:txBody>
      </p:sp>
      <p:pic>
        <p:nvPicPr>
          <p:cNvPr id="32771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888" y="4129088"/>
            <a:ext cx="2468562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Content Placeholder 1"/>
          <p:cNvSpPr>
            <a:spLocks/>
          </p:cNvSpPr>
          <p:nvPr/>
        </p:nvSpPr>
        <p:spPr bwMode="auto">
          <a:xfrm>
            <a:off x="152400" y="806450"/>
            <a:ext cx="36687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 typeface="Arial" charset="0"/>
              <a:buBlip>
                <a:blip r:embed="rId3"/>
              </a:buBlip>
            </a:pPr>
            <a:r>
              <a:rPr lang="en-US" sz="2000"/>
              <a:t>3 T</a:t>
            </a:r>
          </a:p>
          <a:p>
            <a:pPr marL="342900" indent="-342900" eaLnBrk="1" hangingPunct="1">
              <a:buFont typeface="Arial" charset="0"/>
              <a:buBlip>
                <a:blip r:embed="rId3"/>
              </a:buBlip>
            </a:pPr>
            <a:r>
              <a:rPr lang="en-US" sz="2000"/>
              <a:t>Potentially cost effective</a:t>
            </a:r>
          </a:p>
          <a:p>
            <a:pPr marL="342900" indent="-342900" eaLnBrk="1" hangingPunct="1">
              <a:buFont typeface="Arial" charset="0"/>
              <a:buBlip>
                <a:blip r:embed="rId3"/>
              </a:buBlip>
            </a:pPr>
            <a:r>
              <a:rPr lang="en-US" sz="2000"/>
              <a:t>Fast ramp rate [1 T/s]</a:t>
            </a:r>
          </a:p>
          <a:p>
            <a:pPr marL="342900" indent="-342900" eaLnBrk="1" hangingPunct="1">
              <a:buFont typeface="Arial" charset="0"/>
              <a:buBlip>
                <a:blip r:embed="rId3"/>
              </a:buBlip>
            </a:pPr>
            <a:r>
              <a:rPr lang="en-US" sz="2000"/>
              <a:t>Cable-in-conduit conductor</a:t>
            </a:r>
            <a:endParaRPr lang="en-US" sz="2000">
              <a:sym typeface="Symbol" charset="2"/>
            </a:endParaRPr>
          </a:p>
        </p:txBody>
      </p:sp>
      <p:pic>
        <p:nvPicPr>
          <p:cNvPr id="32773" name="Picture 8"/>
          <p:cNvPicPr>
            <a:picLocks noChangeAspect="1"/>
          </p:cNvPicPr>
          <p:nvPr/>
        </p:nvPicPr>
        <p:blipFill>
          <a:blip r:embed="rId4"/>
          <a:srcRect b="49680"/>
          <a:stretch>
            <a:fillRect/>
          </a:stretch>
        </p:blipFill>
        <p:spPr bwMode="auto">
          <a:xfrm>
            <a:off x="447675" y="2362200"/>
            <a:ext cx="2963863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2" descr="M:\me-group\Approved Projects\MEIC - Engineering\Superferric Magnets\18. Pictures\SF Prototype Winding - 20160606\ALL 20160609_141143.jpg"/>
          <p:cNvPicPr>
            <a:picLocks noChangeAspect="1" noChangeArrowheads="1"/>
          </p:cNvPicPr>
          <p:nvPr/>
        </p:nvPicPr>
        <p:blipFill>
          <a:blip r:embed="rId5"/>
          <a:srcRect l="13625"/>
          <a:stretch>
            <a:fillRect/>
          </a:stretch>
        </p:blipFill>
        <p:spPr bwMode="auto">
          <a:xfrm>
            <a:off x="6665913" y="1816100"/>
            <a:ext cx="2478087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3" descr="M:\me-group\Approved Projects\MEIC - Engineering\Superferric Magnets\18. Pictures\SF Prototype Winding - 20160606\ALL 20160609_141041.jpg"/>
          <p:cNvPicPr>
            <a:picLocks noChangeAspect="1" noChangeArrowheads="1"/>
          </p:cNvPicPr>
          <p:nvPr/>
        </p:nvPicPr>
        <p:blipFill>
          <a:blip r:embed="rId6"/>
          <a:srcRect l="13625"/>
          <a:stretch>
            <a:fillRect/>
          </a:stretch>
        </p:blipFill>
        <p:spPr bwMode="auto">
          <a:xfrm>
            <a:off x="6665913" y="4049713"/>
            <a:ext cx="2478087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4" descr="M:\me-group\Approved Projects\MEIC - Engineering\Superferric Magnets\18. Pictures\SF Prototype Winding - 20160606\ALL 20160609_14105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21113" y="1216025"/>
            <a:ext cx="2728912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Content Placeholder 1"/>
          <p:cNvSpPr>
            <a:spLocks/>
          </p:cNvSpPr>
          <p:nvPr/>
        </p:nvSpPr>
        <p:spPr bwMode="auto">
          <a:xfrm>
            <a:off x="3821113" y="808038"/>
            <a:ext cx="366871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 typeface="Arial" charset="0"/>
              <a:buBlip>
                <a:blip r:embed="rId3"/>
              </a:buBlip>
            </a:pPr>
            <a:r>
              <a:rPr lang="en-US" sz="2000"/>
              <a:t>Prototype winding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4"/>
          <p:cNvSpPr txBox="1">
            <a:spLocks noChangeArrowheads="1"/>
          </p:cNvSpPr>
          <p:nvPr/>
        </p:nvSpPr>
        <p:spPr bwMode="auto">
          <a:xfrm>
            <a:off x="0" y="25400"/>
            <a:ext cx="91392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3600" b="1" dirty="0"/>
              <a:t>Fast </a:t>
            </a:r>
            <a:r>
              <a:rPr lang="en-US" sz="3600" b="1" dirty="0" smtClean="0"/>
              <a:t>Kicker </a:t>
            </a:r>
            <a:endParaRPr lang="en-US" sz="3600" b="1" dirty="0"/>
          </a:p>
        </p:txBody>
      </p:sp>
      <p:sp>
        <p:nvSpPr>
          <p:cNvPr id="48131" name="Content Placeholder 1"/>
          <p:cNvSpPr>
            <a:spLocks/>
          </p:cNvSpPr>
          <p:nvPr/>
        </p:nvSpPr>
        <p:spPr bwMode="auto">
          <a:xfrm>
            <a:off x="152400" y="846138"/>
            <a:ext cx="8839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 typeface="Arial" charset="0"/>
              <a:buBlip>
                <a:blip r:embed="rId2"/>
              </a:buBlip>
            </a:pPr>
            <a:r>
              <a:rPr lang="en-US" sz="1800" dirty="0"/>
              <a:t>Enables cooling upgrade: performance improved / requirements relaxed by </a:t>
            </a:r>
            <a:br>
              <a:rPr lang="en-US" sz="1800" dirty="0"/>
            </a:br>
            <a:r>
              <a:rPr lang="en-US" sz="1800" dirty="0"/>
              <a:t>circulating cooling beam a few times</a:t>
            </a:r>
          </a:p>
          <a:p>
            <a:pPr marL="342900" indent="-342900" eaLnBrk="1" hangingPunct="1">
              <a:spcBef>
                <a:spcPct val="20000"/>
              </a:spcBef>
              <a:buFont typeface="Arial" charset="0"/>
              <a:buBlip>
                <a:blip r:embed="rId2"/>
              </a:buBlip>
            </a:pPr>
            <a:r>
              <a:rPr lang="en-US" sz="1800" dirty="0"/>
              <a:t>Main challenge: kicking 952 MHz electron bunches in and out of circulator </a:t>
            </a:r>
            <a:r>
              <a:rPr lang="en-US" sz="1800" dirty="0" smtClean="0"/>
              <a:t>ring in &lt;1 </a:t>
            </a:r>
            <a:r>
              <a:rPr lang="en-US" sz="1800" dirty="0" err="1" smtClean="0"/>
              <a:t>nsec</a:t>
            </a:r>
            <a:endParaRPr lang="en-US" sz="1800" dirty="0" smtClean="0"/>
          </a:p>
          <a:p>
            <a:pPr marL="342900" indent="-342900" eaLnBrk="1" hangingPunct="1">
              <a:spcBef>
                <a:spcPct val="20000"/>
              </a:spcBef>
              <a:buFont typeface="Arial" charset="0"/>
              <a:buBlip>
                <a:blip r:embed="rId2"/>
              </a:buBlip>
            </a:pPr>
            <a:r>
              <a:rPr lang="en-US" sz="1800" dirty="0"/>
              <a:t>Harmonic kicker: </a:t>
            </a:r>
            <a:br>
              <a:rPr lang="en-US" sz="1800" dirty="0"/>
            </a:br>
            <a:r>
              <a:rPr lang="en-US" sz="1800" dirty="0"/>
              <a:t>combination of N of RF harmonics </a:t>
            </a:r>
            <a:br>
              <a:rPr lang="en-US" sz="1800" dirty="0"/>
            </a:br>
            <a:r>
              <a:rPr lang="en-US" sz="1800" u="sng" dirty="0"/>
              <a:t>kicks every N’s bunch</a:t>
            </a:r>
          </a:p>
          <a:p>
            <a:pPr marL="342900" indent="-342900" eaLnBrk="1" hangingPunct="1">
              <a:spcBef>
                <a:spcPct val="20000"/>
              </a:spcBef>
              <a:buFont typeface="Arial" charset="0"/>
              <a:buBlip>
                <a:blip r:embed="rId2"/>
              </a:buBlip>
            </a:pPr>
            <a:r>
              <a:rPr lang="en-US" sz="1800" dirty="0"/>
              <a:t>Harmonic cavity kicker</a:t>
            </a:r>
          </a:p>
          <a:p>
            <a:pPr marL="690563" lvl="1" indent="-233363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600" dirty="0"/>
              <a:t>High power efficiency</a:t>
            </a:r>
          </a:p>
          <a:p>
            <a:pPr marL="690563" lvl="1" indent="-233363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600" dirty="0"/>
              <a:t>10 </a:t>
            </a:r>
            <a:r>
              <a:rPr lang="en-US" sz="1600" dirty="0" err="1"/>
              <a:t>harmonics</a:t>
            </a:r>
            <a:r>
              <a:rPr lang="en-US" sz="1600" dirty="0" err="1">
                <a:sym typeface="Symbol" charset="2"/>
              </a:rPr>
              <a:t></a:t>
            </a:r>
            <a:r>
              <a:rPr lang="en-US" sz="1600" dirty="0">
                <a:sym typeface="Symbol" charset="2"/>
              </a:rPr>
              <a:t> 4 cavities</a:t>
            </a:r>
          </a:p>
          <a:p>
            <a:pPr marL="342900" indent="-342900" eaLnBrk="1" hangingPunct="1">
              <a:spcBef>
                <a:spcPct val="20000"/>
              </a:spcBef>
              <a:buFont typeface="Arial" charset="0"/>
              <a:buBlip>
                <a:blip r:embed="rId2"/>
              </a:buBlip>
            </a:pPr>
            <a:r>
              <a:rPr lang="en-US" sz="1800" dirty="0"/>
              <a:t>5 harmonic prototype built and being tested</a:t>
            </a:r>
          </a:p>
        </p:txBody>
      </p:sp>
      <p:pic>
        <p:nvPicPr>
          <p:cNvPr id="48132" name="Chart 14"/>
          <p:cNvPicPr>
            <a:picLocks noChangeArrowheads="1"/>
          </p:cNvPicPr>
          <p:nvPr/>
        </p:nvPicPr>
        <p:blipFill>
          <a:blip r:embed="rId3"/>
          <a:srcRect t="18538"/>
          <a:stretch>
            <a:fillRect/>
          </a:stretch>
        </p:blipFill>
        <p:spPr bwMode="auto">
          <a:xfrm>
            <a:off x="4732338" y="1895475"/>
            <a:ext cx="3919537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Box 14"/>
          <p:cNvSpPr txBox="1">
            <a:spLocks noChangeArrowheads="1"/>
          </p:cNvSpPr>
          <p:nvPr/>
        </p:nvSpPr>
        <p:spPr bwMode="auto">
          <a:xfrm>
            <a:off x="6124575" y="2189163"/>
            <a:ext cx="1247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/>
              <a:t>10 harmonics</a:t>
            </a:r>
          </a:p>
        </p:txBody>
      </p:sp>
      <p:pic>
        <p:nvPicPr>
          <p:cNvPr id="48134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2200" y="3962400"/>
            <a:ext cx="3254375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41950" y="3946525"/>
            <a:ext cx="260985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R&amp;D: NP FOA’ </a:t>
            </a:r>
            <a:r>
              <a:rPr lang="en-US" dirty="0" err="1" smtClean="0"/>
              <a:t>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600" b="1" dirty="0" smtClean="0"/>
              <a:t>FY16</a:t>
            </a:r>
          </a:p>
          <a:p>
            <a:pPr>
              <a:buNone/>
            </a:pPr>
            <a:endParaRPr lang="en-US" sz="1600" b="1" dirty="0" smtClean="0"/>
          </a:p>
          <a:p>
            <a:pPr>
              <a:buNone/>
            </a:pPr>
            <a:r>
              <a:rPr lang="en-US" sz="1600" b="1" dirty="0" smtClean="0"/>
              <a:t>Research and Development for Next Generation Nuclear Physics Accelerator Facilities</a:t>
            </a:r>
          </a:p>
          <a:p>
            <a:pPr>
              <a:buNone/>
            </a:pPr>
            <a:r>
              <a:rPr lang="en-US" sz="1600" dirty="0" smtClean="0"/>
              <a:t>Post date: 	March 4 2016</a:t>
            </a:r>
          </a:p>
          <a:p>
            <a:pPr>
              <a:buNone/>
            </a:pPr>
            <a:r>
              <a:rPr lang="en-US" sz="1600" dirty="0" smtClean="0"/>
              <a:t>Close date:	May 2 2016</a:t>
            </a:r>
          </a:p>
          <a:p>
            <a:pPr>
              <a:buNone/>
            </a:pPr>
            <a:r>
              <a:rPr lang="en-US" sz="1600" dirty="0" smtClean="0"/>
              <a:t>To labs and university: </a:t>
            </a:r>
            <a:r>
              <a:rPr lang="en-US" sz="1600" b="1" dirty="0" smtClean="0"/>
              <a:t>1.8 M$</a:t>
            </a:r>
            <a:r>
              <a:rPr lang="en-US" sz="1600" dirty="0" smtClean="0"/>
              <a:t> including JLEIC, </a:t>
            </a:r>
            <a:r>
              <a:rPr lang="en-US" sz="1600" dirty="0" err="1" smtClean="0"/>
              <a:t>eRHIC</a:t>
            </a:r>
            <a:r>
              <a:rPr lang="en-US" sz="1600" dirty="0" smtClean="0"/>
              <a:t> and possibly other R&amp;D</a:t>
            </a:r>
          </a:p>
          <a:p>
            <a:pPr>
              <a:buNone/>
            </a:pPr>
            <a:r>
              <a:rPr lang="en-US" sz="1600" dirty="0" smtClean="0">
                <a:solidFill>
                  <a:srgbClr val="3366FF"/>
                </a:solidFill>
              </a:rPr>
              <a:t>Collaborative agreement </a:t>
            </a:r>
            <a:r>
              <a:rPr lang="en-US" sz="1600" dirty="0" smtClean="0"/>
              <a:t>submitted: JLAB, SLAC, ANL, LBL, TAMU, ODU</a:t>
            </a:r>
          </a:p>
          <a:p>
            <a:pPr>
              <a:buNone/>
            </a:pPr>
            <a:r>
              <a:rPr lang="en-US" sz="1600" dirty="0" smtClean="0"/>
              <a:t>JLAB, SLAC, ANL, TAMU funded July 2016; LBL, ODU deferred</a:t>
            </a:r>
          </a:p>
          <a:p>
            <a:pPr>
              <a:buNone/>
            </a:pPr>
            <a:endParaRPr lang="en-US" sz="1600" dirty="0" smtClean="0"/>
          </a:p>
          <a:p>
            <a:r>
              <a:rPr lang="en-US" sz="1600" dirty="0" smtClean="0"/>
              <a:t> </a:t>
            </a:r>
            <a:r>
              <a:rPr lang="en-US" sz="1600" b="1" dirty="0" smtClean="0"/>
              <a:t>FY17</a:t>
            </a:r>
          </a:p>
          <a:p>
            <a:pPr>
              <a:buNone/>
            </a:pPr>
            <a:r>
              <a:rPr lang="en-US" sz="1600" dirty="0" smtClean="0"/>
              <a:t>In addition to the </a:t>
            </a:r>
            <a:r>
              <a:rPr lang="en-US" sz="1600" b="1" dirty="0" smtClean="0"/>
              <a:t>R&amp;D FY17 funds </a:t>
            </a:r>
            <a:r>
              <a:rPr lang="en-US" sz="1600" dirty="0" smtClean="0"/>
              <a:t>NP will redirect and pool ~2.5%  </a:t>
            </a:r>
            <a:r>
              <a:rPr lang="en-US" sz="1600" b="1" dirty="0" smtClean="0"/>
              <a:t>operations funds </a:t>
            </a:r>
            <a:r>
              <a:rPr lang="en-US" sz="1600" dirty="0" smtClean="0"/>
              <a:t>from JLAB and BNL to support EIC R&amp;D</a:t>
            </a:r>
          </a:p>
          <a:p>
            <a:pPr>
              <a:buNone/>
            </a:pPr>
            <a:r>
              <a:rPr lang="en-US" sz="1600" dirty="0" smtClean="0"/>
              <a:t>A </a:t>
            </a:r>
            <a:r>
              <a:rPr lang="en-US" sz="1600" dirty="0" smtClean="0">
                <a:solidFill>
                  <a:srgbClr val="3366FF"/>
                </a:solidFill>
              </a:rPr>
              <a:t>Priority Review Committee </a:t>
            </a:r>
            <a:r>
              <a:rPr lang="en-US" sz="1600" dirty="0" smtClean="0"/>
              <a:t>will be convened on Nov 29- Dec 2 in Rockville to prioritize areas and topics, report in early January 2017</a:t>
            </a:r>
          </a:p>
          <a:p>
            <a:pPr>
              <a:buNone/>
            </a:pPr>
            <a:r>
              <a:rPr lang="en-US" sz="1600" dirty="0" smtClean="0"/>
              <a:t>An </a:t>
            </a:r>
            <a:r>
              <a:rPr lang="en-US" sz="1600" b="1" dirty="0" smtClean="0"/>
              <a:t>FOA </a:t>
            </a:r>
            <a:r>
              <a:rPr lang="en-US" sz="1600" dirty="0" smtClean="0"/>
              <a:t>and call for proposal will follow at a later date in 2017</a:t>
            </a:r>
          </a:p>
          <a:p>
            <a:pPr>
              <a:buNone/>
            </a:pPr>
            <a:endParaRPr lang="en-US" sz="1600" dirty="0" smtClean="0"/>
          </a:p>
          <a:p>
            <a:r>
              <a:rPr lang="en-US" sz="1600" b="1" dirty="0" smtClean="0"/>
              <a:t>FY18 and beyond</a:t>
            </a:r>
          </a:p>
          <a:p>
            <a:pPr>
              <a:buNone/>
            </a:pPr>
            <a:r>
              <a:rPr lang="en-US" sz="1600" dirty="0" smtClean="0"/>
              <a:t>	Budget request for EIC are being formulated (with EIC recognized by LRP as the highest priority for new construction in NP)</a:t>
            </a:r>
          </a:p>
          <a:p>
            <a:pPr>
              <a:buNone/>
            </a:pPr>
            <a:endParaRPr lang="en-US" sz="16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LDRD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 descr="Screen Shot 2016-10-04 at 1.13.1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428750"/>
            <a:ext cx="8915400" cy="400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JLEIC 4</a:t>
            </a:r>
            <a:r>
              <a:rPr lang="en-US" baseline="30000" dirty="0" smtClean="0"/>
              <a:t>th</a:t>
            </a:r>
            <a:r>
              <a:rPr lang="en-US" dirty="0" smtClean="0"/>
              <a:t> Collaboration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Meeting goals:</a:t>
            </a:r>
          </a:p>
          <a:p>
            <a:endParaRPr lang="en-US" dirty="0" smtClean="0"/>
          </a:p>
          <a:p>
            <a:r>
              <a:rPr lang="en-US" dirty="0" smtClean="0"/>
              <a:t>Discuss technical issues and design improvement</a:t>
            </a:r>
          </a:p>
          <a:p>
            <a:r>
              <a:rPr lang="en-US" dirty="0" smtClean="0"/>
              <a:t>Discuss and define roles, responsibilities, deliverables  of collaborators for design, pre-project R&amp;D, pre-CDR</a:t>
            </a:r>
          </a:p>
          <a:p>
            <a:r>
              <a:rPr lang="en-US" dirty="0" smtClean="0"/>
              <a:t>Engage industrial partners and form basis for collaboration and potential </a:t>
            </a:r>
            <a:r>
              <a:rPr lang="en-US" dirty="0" err="1" smtClean="0"/>
              <a:t>SBIR’s</a:t>
            </a:r>
            <a:endParaRPr lang="en-US" dirty="0" smtClean="0"/>
          </a:p>
          <a:p>
            <a:r>
              <a:rPr lang="en-US" dirty="0" smtClean="0"/>
              <a:t>Plan future Collaboration Meetings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Collaboration Meeting 	March 2015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Collaboration Meeting 	October 2015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Collaboration Meeting:	March 2016			topical</a:t>
            </a:r>
          </a:p>
          <a:p>
            <a:pPr marL="514350" indent="-514350">
              <a:buNone/>
            </a:pPr>
            <a:r>
              <a:rPr lang="en-US" sz="2000" dirty="0" smtClean="0"/>
              <a:t>		Bunched beam electron cooling and ERL cooler</a:t>
            </a:r>
          </a:p>
          <a:p>
            <a:pPr marL="514350" indent="-514350">
              <a:buNone/>
            </a:pPr>
            <a:r>
              <a:rPr lang="en-US" sz="2000" dirty="0" smtClean="0"/>
              <a:t>		Detector interface and interaction region</a:t>
            </a:r>
          </a:p>
          <a:p>
            <a:pPr marL="514350" indent="-514350">
              <a:buNone/>
            </a:pPr>
            <a:r>
              <a:rPr lang="en-US" sz="2000" dirty="0" smtClean="0"/>
              <a:t>		Update on R&amp;D program</a:t>
            </a:r>
          </a:p>
          <a:p>
            <a:pPr marL="514350" indent="-514350">
              <a:buNone/>
            </a:pPr>
            <a:r>
              <a:rPr lang="en-US" sz="2000" dirty="0" smtClean="0"/>
              <a:t>		Plans for pre-CDR and project development</a:t>
            </a:r>
          </a:p>
          <a:p>
            <a:pPr marL="514350" indent="-514350"/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Collaboration Meeting 	October 2016		general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EICUG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 descr="Screen Shot 2016-10-04 at 1.18.1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56300"/>
          </a:xfrm>
          <a:prstGeom prst="rect">
            <a:avLst/>
          </a:prstGeom>
        </p:spPr>
      </p:pic>
      <p:pic>
        <p:nvPicPr>
          <p:cNvPr id="7" name="Picture 6" descr="Screen Shot 2016-10-04 at 1.18.4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2226556"/>
            <a:ext cx="4610100" cy="2194560"/>
          </a:xfrm>
          <a:prstGeom prst="rect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Good progress on JLEIC in the past 6 months</a:t>
            </a:r>
          </a:p>
          <a:p>
            <a:r>
              <a:rPr lang="en-US" dirty="0" smtClean="0"/>
              <a:t>Short term focus: EIC R&amp;D Priorities Review end of November 2016</a:t>
            </a:r>
          </a:p>
          <a:p>
            <a:r>
              <a:rPr lang="en-US" dirty="0" smtClean="0"/>
              <a:t>Longer term goals are to advance design and R&amp;D and  is deliver a pre-CDR by CD0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	In my closing talk I will summarize relevant issues discussed at the collaboration meeting and outline a framework for collaborative efforts on design, R&amp;D and pre-CDR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>
                <a:latin typeface="Arial" pitchFamily="-104" charset="0"/>
              </a:rPr>
              <a:t> </a:t>
            </a:r>
            <a:r>
              <a:rPr lang="en-US" b="1" dirty="0" smtClean="0">
                <a:latin typeface="Arial" pitchFamily="-104" charset="0"/>
              </a:rPr>
              <a:t>EIC Timeline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1908251"/>
              </p:ext>
            </p:extLst>
          </p:nvPr>
        </p:nvGraphicFramePr>
        <p:xfrm>
          <a:off x="96507" y="842570"/>
          <a:ext cx="8945893" cy="4882602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944757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0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1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2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3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4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5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6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7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8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9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10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11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12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13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14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15"/>
                    </a:ext>
                  </a:extLst>
                </a:gridCol>
                <a:gridCol w="43757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16"/>
                    </a:ext>
                  </a:extLst>
                </a:gridCol>
              </a:tblGrid>
              <a:tr h="27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latin typeface="Arial" pitchFamily="34" charset="0"/>
                          <a:cs typeface="Arial" pitchFamily="34" charset="0"/>
                        </a:rPr>
                        <a:t>   Activity Name                                                       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12 GeV Operations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1"/>
                  </a:ext>
                </a:extLst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12 GeV Upgrade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2"/>
                  </a:ext>
                </a:extLst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FRIB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3"/>
                  </a:ext>
                </a:extLst>
              </a:tr>
              <a:tr h="4128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EIC Physics Case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4"/>
                  </a:ext>
                </a:extLst>
              </a:tr>
              <a:tr h="4128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NSAC LRP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5"/>
                  </a:ext>
                </a:extLst>
              </a:tr>
              <a:tr h="412824">
                <a:tc>
                  <a:txBody>
                    <a:bodyPr/>
                    <a:lstStyle/>
                    <a:p>
                      <a:r>
                        <a:rPr lang="en-US" dirty="0" smtClean="0"/>
                        <a:t>NAS</a:t>
                      </a:r>
                      <a:r>
                        <a:rPr lang="en-US" baseline="0" dirty="0" smtClean="0"/>
                        <a:t> Study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6"/>
                  </a:ext>
                </a:extLst>
              </a:tr>
              <a:tr h="3938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CD0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7"/>
                  </a:ext>
                </a:extLst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EIC Design</a:t>
                      </a:r>
                      <a:r>
                        <a:rPr lang="en-US" sz="1600" b="0" baseline="0" dirty="0" smtClean="0">
                          <a:latin typeface="Arial" pitchFamily="34" charset="0"/>
                          <a:cs typeface="Arial" pitchFamily="34" charset="0"/>
                        </a:rPr>
                        <a:t>,  </a:t>
                      </a:r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R&amp;D</a:t>
                      </a:r>
                    </a:p>
                    <a:p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Pre-CDR, CDR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8"/>
                  </a:ext>
                </a:extLst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 CD1</a:t>
                      </a:r>
                      <a:r>
                        <a:rPr lang="en-US" sz="1600" b="0" baseline="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1600" b="0" dirty="0" smtClean="0">
                          <a:latin typeface="Arial" pitchFamily="34" charset="0"/>
                          <a:cs typeface="Arial" pitchFamily="34" charset="0"/>
                        </a:rPr>
                        <a:t>Down-select)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9"/>
                  </a:ext>
                </a:extLst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CD2/CD3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10"/>
                  </a:ext>
                </a:extLst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EIC Construction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11"/>
                  </a:ext>
                </a:extLst>
              </a:tr>
            </a:tbl>
          </a:graphicData>
        </a:graphic>
      </p:graphicFrame>
      <p:cxnSp>
        <p:nvCxnSpPr>
          <p:cNvPr id="67797" name="Straight Connector 27"/>
          <p:cNvCxnSpPr>
            <a:cxnSpLocks noChangeShapeType="1"/>
          </p:cNvCxnSpPr>
          <p:nvPr/>
        </p:nvCxnSpPr>
        <p:spPr bwMode="auto">
          <a:xfrm>
            <a:off x="3936669" y="2860282"/>
            <a:ext cx="686131" cy="1588"/>
          </a:xfrm>
          <a:prstGeom prst="line">
            <a:avLst/>
          </a:prstGeom>
          <a:noFill/>
          <a:ln w="152400">
            <a:solidFill>
              <a:srgbClr val="FFC000"/>
            </a:solidFill>
            <a:round/>
            <a:headEnd/>
            <a:tailEnd/>
          </a:ln>
        </p:spPr>
      </p:cxnSp>
      <p:cxnSp>
        <p:nvCxnSpPr>
          <p:cNvPr id="67798" name="Straight Connector 28"/>
          <p:cNvCxnSpPr>
            <a:cxnSpLocks noChangeShapeType="1"/>
          </p:cNvCxnSpPr>
          <p:nvPr/>
        </p:nvCxnSpPr>
        <p:spPr bwMode="auto">
          <a:xfrm>
            <a:off x="5308269" y="3737045"/>
            <a:ext cx="447846" cy="0"/>
          </a:xfrm>
          <a:prstGeom prst="line">
            <a:avLst/>
          </a:prstGeom>
          <a:noFill/>
          <a:ln w="152400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67799" name="Straight Connector 29"/>
          <p:cNvCxnSpPr>
            <a:cxnSpLocks noChangeShapeType="1"/>
          </p:cNvCxnSpPr>
          <p:nvPr/>
        </p:nvCxnSpPr>
        <p:spPr bwMode="auto">
          <a:xfrm>
            <a:off x="6834416" y="5549154"/>
            <a:ext cx="2182251" cy="0"/>
          </a:xfrm>
          <a:prstGeom prst="line">
            <a:avLst/>
          </a:prstGeom>
          <a:noFill/>
          <a:ln w="152400">
            <a:solidFill>
              <a:srgbClr val="00B050"/>
            </a:solidFill>
            <a:round/>
            <a:headEnd/>
            <a:tailEnd/>
          </a:ln>
        </p:spPr>
      </p:cxnSp>
      <p:cxnSp>
        <p:nvCxnSpPr>
          <p:cNvPr id="67800" name="Straight Connector 33"/>
          <p:cNvCxnSpPr>
            <a:cxnSpLocks noChangeShapeType="1"/>
          </p:cNvCxnSpPr>
          <p:nvPr/>
        </p:nvCxnSpPr>
        <p:spPr bwMode="auto">
          <a:xfrm>
            <a:off x="5539538" y="4679215"/>
            <a:ext cx="653413" cy="1588"/>
          </a:xfrm>
          <a:prstGeom prst="line">
            <a:avLst/>
          </a:prstGeom>
          <a:noFill/>
          <a:ln w="152400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67801" name="Straight Connector 34"/>
          <p:cNvCxnSpPr>
            <a:cxnSpLocks noChangeShapeType="1"/>
          </p:cNvCxnSpPr>
          <p:nvPr/>
        </p:nvCxnSpPr>
        <p:spPr bwMode="auto">
          <a:xfrm>
            <a:off x="5971732" y="5138437"/>
            <a:ext cx="862684" cy="1588"/>
          </a:xfrm>
          <a:prstGeom prst="line">
            <a:avLst/>
          </a:prstGeom>
          <a:noFill/>
          <a:ln w="152400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37" name="Straight Connector 36"/>
          <p:cNvCxnSpPr/>
          <p:nvPr/>
        </p:nvCxnSpPr>
        <p:spPr bwMode="auto">
          <a:xfrm>
            <a:off x="5120475" y="1309295"/>
            <a:ext cx="3921594" cy="1588"/>
          </a:xfrm>
          <a:prstGeom prst="line">
            <a:avLst/>
          </a:prstGeom>
          <a:solidFill>
            <a:schemeClr val="accent1"/>
          </a:solidFill>
          <a:ln w="152400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V="1">
            <a:off x="6527469" y="2008352"/>
            <a:ext cx="2489200" cy="14514"/>
          </a:xfrm>
          <a:prstGeom prst="line">
            <a:avLst/>
          </a:prstGeom>
          <a:solidFill>
            <a:schemeClr val="accent1"/>
          </a:solidFill>
          <a:ln w="152400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806" name="Straight Connector 39"/>
          <p:cNvCxnSpPr>
            <a:cxnSpLocks noChangeShapeType="1"/>
          </p:cNvCxnSpPr>
          <p:nvPr/>
        </p:nvCxnSpPr>
        <p:spPr bwMode="auto">
          <a:xfrm>
            <a:off x="2031669" y="2022082"/>
            <a:ext cx="1371600" cy="0"/>
          </a:xfrm>
          <a:prstGeom prst="line">
            <a:avLst/>
          </a:prstGeom>
          <a:noFill/>
          <a:ln w="152400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67807" name="Straight Connector 40"/>
          <p:cNvCxnSpPr>
            <a:cxnSpLocks noChangeShapeType="1"/>
          </p:cNvCxnSpPr>
          <p:nvPr/>
        </p:nvCxnSpPr>
        <p:spPr bwMode="auto">
          <a:xfrm>
            <a:off x="3403269" y="2022082"/>
            <a:ext cx="3505200" cy="0"/>
          </a:xfrm>
          <a:prstGeom prst="line">
            <a:avLst/>
          </a:prstGeom>
          <a:noFill/>
          <a:ln w="152400">
            <a:solidFill>
              <a:srgbClr val="009933"/>
            </a:solidFill>
            <a:round/>
            <a:headEnd/>
            <a:tailEnd/>
          </a:ln>
        </p:spPr>
      </p:cxnSp>
      <p:cxnSp>
        <p:nvCxnSpPr>
          <p:cNvPr id="67808" name="Straight Connector 41"/>
          <p:cNvCxnSpPr>
            <a:cxnSpLocks noChangeShapeType="1"/>
          </p:cNvCxnSpPr>
          <p:nvPr/>
        </p:nvCxnSpPr>
        <p:spPr bwMode="auto">
          <a:xfrm>
            <a:off x="2031669" y="1641082"/>
            <a:ext cx="3500523" cy="0"/>
          </a:xfrm>
          <a:prstGeom prst="line">
            <a:avLst/>
          </a:prstGeom>
          <a:noFill/>
          <a:ln w="152400">
            <a:solidFill>
              <a:srgbClr val="009933"/>
            </a:solidFill>
            <a:round/>
            <a:headEnd/>
            <a:tailEnd/>
          </a:ln>
        </p:spPr>
      </p:cxnSp>
      <p:cxnSp>
        <p:nvCxnSpPr>
          <p:cNvPr id="35" name="Straight Connector 35"/>
          <p:cNvCxnSpPr>
            <a:cxnSpLocks noChangeShapeType="1"/>
          </p:cNvCxnSpPr>
          <p:nvPr/>
        </p:nvCxnSpPr>
        <p:spPr bwMode="auto">
          <a:xfrm>
            <a:off x="2031669" y="2492621"/>
            <a:ext cx="1905000" cy="1588"/>
          </a:xfrm>
          <a:prstGeom prst="line">
            <a:avLst/>
          </a:prstGeom>
          <a:noFill/>
          <a:ln w="152400">
            <a:solidFill>
              <a:srgbClr val="7030A0"/>
            </a:solidFill>
            <a:round/>
            <a:headEnd/>
            <a:tailEnd/>
          </a:ln>
        </p:spPr>
      </p:cxnSp>
      <p:sp>
        <p:nvSpPr>
          <p:cNvPr id="2" name="TextBox 1"/>
          <p:cNvSpPr txBox="1"/>
          <p:nvPr/>
        </p:nvSpPr>
        <p:spPr>
          <a:xfrm>
            <a:off x="124460" y="5725172"/>
            <a:ext cx="9019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CD0 </a:t>
            </a:r>
            <a:r>
              <a:rPr lang="en-US" dirty="0"/>
              <a:t>= DOE “Mission Need” statement;   </a:t>
            </a:r>
            <a:r>
              <a:rPr lang="en-US" b="1" dirty="0"/>
              <a:t>CD1 </a:t>
            </a:r>
            <a:r>
              <a:rPr lang="en-US" dirty="0"/>
              <a:t>= </a:t>
            </a:r>
            <a:r>
              <a:rPr lang="en-US" dirty="0" smtClean="0"/>
              <a:t>design </a:t>
            </a:r>
            <a:r>
              <a:rPr lang="en-US" dirty="0"/>
              <a:t>choice and site selection (VA/NY) </a:t>
            </a:r>
          </a:p>
          <a:p>
            <a:r>
              <a:rPr lang="en-US" b="1" dirty="0"/>
              <a:t>CD2/CD3 </a:t>
            </a:r>
            <a:r>
              <a:rPr lang="en-US" dirty="0"/>
              <a:t>= establish project baseline cost and schedule</a:t>
            </a:r>
          </a:p>
        </p:txBody>
      </p:sp>
      <p:cxnSp>
        <p:nvCxnSpPr>
          <p:cNvPr id="17" name="Straight Connector 27"/>
          <p:cNvCxnSpPr>
            <a:cxnSpLocks noChangeShapeType="1"/>
          </p:cNvCxnSpPr>
          <p:nvPr/>
        </p:nvCxnSpPr>
        <p:spPr bwMode="auto">
          <a:xfrm>
            <a:off x="4627652" y="3341603"/>
            <a:ext cx="686131" cy="1588"/>
          </a:xfrm>
          <a:prstGeom prst="line">
            <a:avLst/>
          </a:prstGeom>
          <a:noFill/>
          <a:ln w="152400">
            <a:solidFill>
              <a:srgbClr val="FFC000"/>
            </a:solidFill>
            <a:round/>
            <a:headEnd/>
            <a:tailEnd/>
          </a:ln>
        </p:spPr>
      </p:cxnSp>
      <p:cxnSp>
        <p:nvCxnSpPr>
          <p:cNvPr id="18" name="Straight Connector 35"/>
          <p:cNvCxnSpPr>
            <a:cxnSpLocks noChangeShapeType="1"/>
          </p:cNvCxnSpPr>
          <p:nvPr/>
        </p:nvCxnSpPr>
        <p:spPr bwMode="auto">
          <a:xfrm>
            <a:off x="2074863" y="4103402"/>
            <a:ext cx="3681252" cy="1588"/>
          </a:xfrm>
          <a:prstGeom prst="line">
            <a:avLst/>
          </a:prstGeom>
          <a:noFill/>
          <a:ln w="152400">
            <a:solidFill>
              <a:srgbClr val="9966FF"/>
            </a:solidFill>
            <a:round/>
            <a:headEnd/>
            <a:tailEnd/>
          </a:ln>
        </p:spPr>
      </p:cxnSp>
      <p:cxnSp>
        <p:nvCxnSpPr>
          <p:cNvPr id="19" name="Straight Connector 35"/>
          <p:cNvCxnSpPr>
            <a:cxnSpLocks noChangeShapeType="1"/>
          </p:cNvCxnSpPr>
          <p:nvPr/>
        </p:nvCxnSpPr>
        <p:spPr bwMode="auto">
          <a:xfrm>
            <a:off x="5756115" y="4103402"/>
            <a:ext cx="1078301" cy="14287"/>
          </a:xfrm>
          <a:prstGeom prst="line">
            <a:avLst/>
          </a:prstGeom>
          <a:noFill/>
          <a:ln w="152400">
            <a:solidFill>
              <a:srgbClr val="6600FF"/>
            </a:solidFill>
            <a:round/>
            <a:headEnd/>
            <a:tailEnd/>
          </a:ln>
        </p:spPr>
      </p:cxnSp>
      <p:cxnSp>
        <p:nvCxnSpPr>
          <p:cNvPr id="21" name="Straight Connector 33"/>
          <p:cNvCxnSpPr>
            <a:cxnSpLocks noChangeShapeType="1"/>
          </p:cNvCxnSpPr>
          <p:nvPr/>
        </p:nvCxnSpPr>
        <p:spPr bwMode="auto">
          <a:xfrm>
            <a:off x="4627652" y="4374791"/>
            <a:ext cx="1081833" cy="1589"/>
          </a:xfrm>
          <a:prstGeom prst="line">
            <a:avLst/>
          </a:prstGeom>
          <a:noFill/>
          <a:ln w="1524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</p:cxnSp>
      <p:cxnSp>
        <p:nvCxnSpPr>
          <p:cNvPr id="23" name="Straight Connector 33"/>
          <p:cNvCxnSpPr>
            <a:cxnSpLocks noChangeShapeType="1"/>
            <a:stCxn id="31" idx="1"/>
          </p:cNvCxnSpPr>
          <p:nvPr/>
        </p:nvCxnSpPr>
        <p:spPr bwMode="auto">
          <a:xfrm rot="10800000" flipH="1" flipV="1">
            <a:off x="5709485" y="4371615"/>
            <a:ext cx="483466" cy="4764"/>
          </a:xfrm>
          <a:prstGeom prst="line">
            <a:avLst/>
          </a:prstGeom>
          <a:noFill/>
          <a:ln w="152400">
            <a:solidFill>
              <a:srgbClr val="0000FF"/>
            </a:solidFill>
            <a:round/>
            <a:headEnd/>
            <a:tailEnd/>
          </a:ln>
        </p:spPr>
      </p:cxnSp>
      <p:sp>
        <p:nvSpPr>
          <p:cNvPr id="25" name="TextBox 24"/>
          <p:cNvSpPr txBox="1"/>
          <p:nvPr/>
        </p:nvSpPr>
        <p:spPr>
          <a:xfrm>
            <a:off x="4506356" y="3979189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pre-project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90516" y="3964902"/>
            <a:ext cx="838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on-project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85892" y="423311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Pre-CDR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09485" y="4233115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CDR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79368" y="816404"/>
          <a:ext cx="8403820" cy="5549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JLEIC </a:t>
            </a:r>
            <a:r>
              <a:rPr lang="en-US" sz="3200" dirty="0" err="1" smtClean="0"/>
              <a:t>lumi</a:t>
            </a:r>
            <a:r>
              <a:rPr lang="en-US" sz="3200" dirty="0" smtClean="0"/>
              <a:t>: Baseline and Upgrade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2000" dirty="0" smtClean="0"/>
          </a:p>
          <a:p>
            <a:pPr>
              <a:spcBef>
                <a:spcPts val="0"/>
              </a:spcBef>
              <a:buNone/>
            </a:pPr>
            <a:r>
              <a:rPr lang="en-US" sz="2000" b="1" dirty="0" smtClean="0"/>
              <a:t>JLEIC overview</a:t>
            </a:r>
            <a:endParaRPr lang="en-US" sz="2000" b="1" dirty="0" smtClean="0">
              <a:latin typeface="Minion Pro"/>
            </a:endParaRPr>
          </a:p>
          <a:p>
            <a:pPr>
              <a:spcBef>
                <a:spcPts val="0"/>
              </a:spcBef>
              <a:buNone/>
            </a:pPr>
            <a:r>
              <a:rPr lang="en-US" sz="2000" b="1" dirty="0" smtClean="0">
                <a:latin typeface="Minion Pro"/>
              </a:rPr>
              <a:t>Update and progress – last 6 months			</a:t>
            </a:r>
            <a:r>
              <a:rPr lang="en-US" sz="2000" b="1" dirty="0" err="1" smtClean="0">
                <a:latin typeface="Minion Pro"/>
                <a:sym typeface="Wingdings"/>
              </a:rPr>
              <a:t></a:t>
            </a:r>
            <a:r>
              <a:rPr lang="en-US" sz="2000" b="1" dirty="0" smtClean="0">
                <a:latin typeface="Minion Pro"/>
                <a:sym typeface="Wingdings"/>
              </a:rPr>
              <a:t> Today</a:t>
            </a:r>
            <a:endParaRPr lang="en-US" sz="2000" b="1" dirty="0" smtClean="0">
              <a:latin typeface="Minion Pro"/>
            </a:endParaRPr>
          </a:p>
          <a:p>
            <a:pPr>
              <a:spcBef>
                <a:spcPts val="0"/>
              </a:spcBef>
              <a:buNone/>
            </a:pPr>
            <a:r>
              <a:rPr lang="en-US" sz="2000" dirty="0" smtClean="0">
                <a:latin typeface="Minion Pro"/>
              </a:rPr>
              <a:t>	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rgbClr val="000000"/>
                </a:solidFill>
                <a:latin typeface="Minion Pro"/>
              </a:rPr>
              <a:t>Baseline improvements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rgbClr val="000000"/>
                </a:solidFill>
                <a:latin typeface="Minion Pro"/>
              </a:rPr>
              <a:t>R&amp;D goals and progress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rgbClr val="000000"/>
                </a:solidFill>
                <a:latin typeface="Minion Pro"/>
              </a:rPr>
              <a:t>Configuration management, simulations TF</a:t>
            </a:r>
          </a:p>
          <a:p>
            <a:r>
              <a:rPr lang="en-US" sz="1800" dirty="0" smtClean="0"/>
              <a:t>EIC FOA and Collaborative proposal </a:t>
            </a:r>
            <a:r>
              <a:rPr lang="en-US" sz="1800" dirty="0" smtClean="0">
                <a:solidFill>
                  <a:srgbClr val="3366FF"/>
                </a:solidFill>
              </a:rPr>
              <a:t> </a:t>
            </a:r>
            <a:r>
              <a:rPr lang="en-US" sz="1800" dirty="0" smtClean="0"/>
              <a:t>				May 2016</a:t>
            </a:r>
          </a:p>
          <a:p>
            <a:r>
              <a:rPr lang="en-US" sz="1800" dirty="0" smtClean="0"/>
              <a:t>Cost estimate for 200 GeV option					June 2016</a:t>
            </a:r>
          </a:p>
          <a:p>
            <a:r>
              <a:rPr lang="en-US" sz="1800" dirty="0" smtClean="0"/>
              <a:t>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EIC </a:t>
            </a:r>
            <a:r>
              <a:rPr lang="en-US" sz="1800" dirty="0" smtClean="0">
                <a:solidFill>
                  <a:srgbClr val="000000"/>
                </a:solidFill>
              </a:rPr>
              <a:t>Users Group </a:t>
            </a:r>
            <a:r>
              <a:rPr lang="en-US" sz="1800" dirty="0" smtClean="0"/>
              <a:t>Meeting 						July  2016</a:t>
            </a:r>
          </a:p>
          <a:p>
            <a:r>
              <a:rPr lang="en-US" sz="1800" dirty="0" smtClean="0"/>
              <a:t>JLAB LDRD										September  2016</a:t>
            </a:r>
          </a:p>
          <a:p>
            <a:pPr>
              <a:spcBef>
                <a:spcPts val="0"/>
              </a:spcBef>
            </a:pPr>
            <a:endParaRPr lang="en-US" sz="2000" b="1" dirty="0" smtClean="0"/>
          </a:p>
          <a:p>
            <a:pPr>
              <a:spcBef>
                <a:spcPts val="0"/>
              </a:spcBef>
              <a:buNone/>
            </a:pPr>
            <a:r>
              <a:rPr lang="en-US" sz="2000" b="1" dirty="0" smtClean="0"/>
              <a:t>Plans and priorities for next 6 months			</a:t>
            </a:r>
            <a:r>
              <a:rPr lang="en-US" sz="2000" b="1" dirty="0" err="1" smtClean="0">
                <a:sym typeface="Wingdings"/>
              </a:rPr>
              <a:t></a:t>
            </a:r>
            <a:r>
              <a:rPr lang="en-US" sz="2000" b="1" dirty="0" smtClean="0">
                <a:sym typeface="Wingdings"/>
              </a:rPr>
              <a:t> Friday</a:t>
            </a:r>
            <a:endParaRPr lang="en-US" sz="2000" b="1" dirty="0" smtClean="0"/>
          </a:p>
          <a:p>
            <a:pPr>
              <a:spcBef>
                <a:spcPts val="0"/>
              </a:spcBef>
            </a:pPr>
            <a:r>
              <a:rPr lang="en-US" sz="1800" dirty="0" smtClean="0"/>
              <a:t>Advance design and R&amp;D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Collaborations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EIC Prioritization Review 						Nov 29- Dec 2, Rockville MD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Preparation NP EIC R&amp;D FOA, SBIR</a:t>
            </a:r>
          </a:p>
          <a:p>
            <a:pPr>
              <a:spcBef>
                <a:spcPts val="0"/>
              </a:spcBef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		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4870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ontent Placeholder 1"/>
          <p:cNvSpPr>
            <a:spLocks noGrp="1"/>
          </p:cNvSpPr>
          <p:nvPr>
            <p:ph idx="4294967295"/>
          </p:nvPr>
        </p:nvSpPr>
        <p:spPr>
          <a:xfrm>
            <a:off x="122238" y="846138"/>
            <a:ext cx="8899525" cy="5486400"/>
          </a:xfrm>
        </p:spPr>
        <p:txBody>
          <a:bodyPr>
            <a:normAutofit fontScale="92500" lnSpcReduction="10000"/>
          </a:bodyPr>
          <a:lstStyle/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r>
              <a:rPr lang="en-US" sz="2162" b="1" dirty="0">
                <a:solidFill>
                  <a:schemeClr val="hlink"/>
                </a:solidFill>
                <a:latin typeface="Arial" charset="0"/>
                <a:cs typeface="Arial" charset="0"/>
              </a:rPr>
              <a:t>High luminosity</a:t>
            </a:r>
            <a:r>
              <a:rPr lang="en-US" sz="2162" dirty="0">
                <a:latin typeface="Arial" charset="0"/>
                <a:cs typeface="Arial" charset="0"/>
              </a:rPr>
              <a:t>: high collision rate of </a:t>
            </a:r>
            <a:br>
              <a:rPr lang="en-US" sz="2162" dirty="0">
                <a:latin typeface="Arial" charset="0"/>
                <a:cs typeface="Arial" charset="0"/>
              </a:rPr>
            </a:br>
            <a:r>
              <a:rPr lang="en-US" sz="2162" dirty="0">
                <a:latin typeface="Arial" charset="0"/>
                <a:cs typeface="Arial" charset="0"/>
              </a:rPr>
              <a:t>short modest-charge low-</a:t>
            </a:r>
            <a:r>
              <a:rPr lang="en-US" sz="2162" dirty="0" err="1">
                <a:latin typeface="Arial" charset="0"/>
                <a:cs typeface="Arial" charset="0"/>
              </a:rPr>
              <a:t>emittance</a:t>
            </a:r>
            <a:r>
              <a:rPr lang="en-US" sz="2162" dirty="0">
                <a:latin typeface="Arial" charset="0"/>
                <a:cs typeface="Arial" charset="0"/>
              </a:rPr>
              <a:t> bunches</a:t>
            </a:r>
          </a:p>
          <a:p>
            <a:pPr marL="692150" lvl="1" defTabSz="914400" eaLnBrk="1" hangingPunct="1">
              <a:spcBef>
                <a:spcPct val="5000"/>
              </a:spcBef>
            </a:pPr>
            <a:r>
              <a:rPr lang="en-US" sz="2000" dirty="0">
                <a:latin typeface="Arial" charset="0"/>
                <a:cs typeface="Arial" charset="0"/>
              </a:rPr>
              <a:t>Small </a:t>
            </a:r>
            <a:r>
              <a:rPr lang="en-US" sz="2000" b="1" dirty="0">
                <a:latin typeface="Arial" charset="0"/>
                <a:cs typeface="Arial" charset="0"/>
              </a:rPr>
              <a:t>beam size</a:t>
            </a:r>
          </a:p>
          <a:p>
            <a:pPr lvl="2" defTabSz="914400" eaLnBrk="1" hangingPunct="1">
              <a:spcBef>
                <a:spcPct val="5000"/>
              </a:spcBef>
            </a:pPr>
            <a:r>
              <a:rPr lang="en-US" sz="1800" dirty="0">
                <a:latin typeface="Arial" charset="0"/>
                <a:cs typeface="Arial" charset="0"/>
              </a:rPr>
              <a:t>Small </a:t>
            </a:r>
            <a:r>
              <a:rPr lang="el-GR" sz="1800" dirty="0">
                <a:latin typeface="Arial" charset="0"/>
                <a:cs typeface="Arial" charset="0"/>
              </a:rPr>
              <a:t>β</a:t>
            </a:r>
            <a:r>
              <a:rPr lang="en-US" sz="1800" dirty="0">
                <a:latin typeface="Arial" charset="0"/>
                <a:cs typeface="Arial" charset="0"/>
              </a:rPr>
              <a:t>* </a:t>
            </a:r>
            <a:r>
              <a:rPr lang="en-US" sz="1800" dirty="0" err="1">
                <a:latin typeface="Arial" charset="0"/>
                <a:cs typeface="Arial" charset="0"/>
                <a:sym typeface="Symbol" charset="2"/>
              </a:rPr>
              <a:t></a:t>
            </a:r>
            <a:r>
              <a:rPr lang="en-US" sz="1800" dirty="0">
                <a:latin typeface="Arial" charset="0"/>
                <a:cs typeface="Arial" charset="0"/>
                <a:sym typeface="Symbol" charset="2"/>
              </a:rPr>
              <a:t> Short bunch length </a:t>
            </a:r>
            <a:r>
              <a:rPr lang="en-US" sz="1800" dirty="0" err="1">
                <a:latin typeface="Arial" charset="0"/>
                <a:cs typeface="Arial" charset="0"/>
                <a:sym typeface="Symbol" charset="2"/>
              </a:rPr>
              <a:t></a:t>
            </a:r>
            <a:r>
              <a:rPr lang="en-US" sz="1800" dirty="0">
                <a:latin typeface="Arial" charset="0"/>
                <a:cs typeface="Arial" charset="0"/>
                <a:sym typeface="Symbol" charset="2"/>
              </a:rPr>
              <a:t> </a:t>
            </a:r>
            <a:br>
              <a:rPr lang="en-US" sz="1800" dirty="0">
                <a:latin typeface="Arial" charset="0"/>
                <a:cs typeface="Arial" charset="0"/>
                <a:sym typeface="Symbol" charset="2"/>
              </a:rPr>
            </a:br>
            <a:r>
              <a:rPr lang="en-US" sz="1800" dirty="0">
                <a:latin typeface="Arial" charset="0"/>
                <a:cs typeface="Arial" charset="0"/>
                <a:sym typeface="Symbol" charset="2"/>
              </a:rPr>
              <a:t>Low bunch charge, high repetition rate</a:t>
            </a:r>
          </a:p>
          <a:p>
            <a:pPr lvl="2" defTabSz="914400" eaLnBrk="1" hangingPunct="1">
              <a:spcBef>
                <a:spcPct val="5000"/>
              </a:spcBef>
            </a:pPr>
            <a:r>
              <a:rPr lang="en-US" sz="1800" dirty="0">
                <a:latin typeface="Arial" charset="0"/>
                <a:cs typeface="Arial" charset="0"/>
                <a:sym typeface="Symbol" charset="2"/>
              </a:rPr>
              <a:t>Small </a:t>
            </a:r>
            <a:r>
              <a:rPr lang="en-US" sz="1800" dirty="0" err="1">
                <a:latin typeface="Arial" charset="0"/>
                <a:cs typeface="Arial" charset="0"/>
                <a:sym typeface="Symbol" charset="2"/>
              </a:rPr>
              <a:t>emittance</a:t>
            </a:r>
            <a:r>
              <a:rPr lang="en-US" sz="1800" dirty="0">
                <a:latin typeface="Arial" charset="0"/>
                <a:cs typeface="Arial" charset="0"/>
                <a:sym typeface="Symbol" charset="2"/>
              </a:rPr>
              <a:t> </a:t>
            </a:r>
            <a:r>
              <a:rPr lang="en-US" sz="1800" dirty="0" err="1">
                <a:latin typeface="Arial" charset="0"/>
                <a:cs typeface="Arial" charset="0"/>
                <a:sym typeface="Symbol" charset="2"/>
              </a:rPr>
              <a:t></a:t>
            </a:r>
            <a:r>
              <a:rPr lang="en-US" sz="1800" dirty="0">
                <a:latin typeface="Arial" charset="0"/>
                <a:cs typeface="Arial" charset="0"/>
                <a:sym typeface="Symbol" charset="2"/>
              </a:rPr>
              <a:t> Cooling</a:t>
            </a:r>
            <a:endParaRPr lang="en-US" sz="1800" dirty="0">
              <a:latin typeface="Arial" charset="0"/>
              <a:cs typeface="Arial" charset="0"/>
            </a:endParaRPr>
          </a:p>
          <a:p>
            <a:pPr marL="692150" lvl="1" defTabSz="914400" eaLnBrk="1" hangingPunct="1">
              <a:spcBef>
                <a:spcPct val="5000"/>
              </a:spcBef>
            </a:pPr>
            <a:r>
              <a:rPr lang="en-US" sz="2000" dirty="0">
                <a:latin typeface="Arial" charset="0"/>
                <a:cs typeface="Arial" charset="0"/>
              </a:rPr>
              <a:t>Similar to </a:t>
            </a:r>
            <a:r>
              <a:rPr lang="en-US" sz="2000" b="1" dirty="0">
                <a:latin typeface="Arial" charset="0"/>
                <a:cs typeface="Arial" charset="0"/>
              </a:rPr>
              <a:t>lepton colliders </a:t>
            </a:r>
            <a:r>
              <a:rPr lang="en-US" sz="2000" dirty="0">
                <a:latin typeface="Arial" charset="0"/>
                <a:cs typeface="Arial" charset="0"/>
              </a:rPr>
              <a:t>such as </a:t>
            </a:r>
            <a:br>
              <a:rPr lang="en-US" sz="2000" dirty="0">
                <a:latin typeface="Arial" charset="0"/>
                <a:cs typeface="Arial" charset="0"/>
              </a:rPr>
            </a:br>
            <a:r>
              <a:rPr lang="en-US" sz="2000" dirty="0">
                <a:latin typeface="Arial" charset="0"/>
                <a:cs typeface="Arial" charset="0"/>
              </a:rPr>
              <a:t>KEK-B with L &gt; 2</a:t>
            </a:r>
            <a:r>
              <a:rPr lang="en-US" sz="2000" dirty="0">
                <a:latin typeface="Arial" charset="0"/>
                <a:cs typeface="Arial" charset="0"/>
                <a:sym typeface="Symbol" charset="2"/>
              </a:rPr>
              <a:t>10</a:t>
            </a:r>
            <a:r>
              <a:rPr lang="en-US" sz="2000" baseline="30000" dirty="0">
                <a:latin typeface="Arial" charset="0"/>
                <a:cs typeface="Arial" charset="0"/>
                <a:sym typeface="Symbol" charset="2"/>
              </a:rPr>
              <a:t>34</a:t>
            </a:r>
            <a:r>
              <a:rPr lang="en-US" sz="2000" dirty="0">
                <a:latin typeface="Arial" charset="0"/>
                <a:cs typeface="Arial" charset="0"/>
                <a:sym typeface="Symbol" charset="2"/>
              </a:rPr>
              <a:t> cm</a:t>
            </a:r>
            <a:r>
              <a:rPr lang="en-US" sz="2000" baseline="30000" dirty="0">
                <a:latin typeface="Arial" charset="0"/>
                <a:cs typeface="Arial" charset="0"/>
                <a:sym typeface="Symbol" charset="2"/>
              </a:rPr>
              <a:t>-2</a:t>
            </a:r>
            <a:r>
              <a:rPr lang="en-US" sz="2000" dirty="0">
                <a:latin typeface="Arial" charset="0"/>
                <a:cs typeface="Arial" charset="0"/>
                <a:sym typeface="Symbol" charset="2"/>
              </a:rPr>
              <a:t>s</a:t>
            </a:r>
            <a:r>
              <a:rPr lang="en-US" sz="2000" baseline="30000" dirty="0">
                <a:latin typeface="Arial" charset="0"/>
                <a:cs typeface="Arial" charset="0"/>
                <a:sym typeface="Symbol" charset="2"/>
              </a:rPr>
              <a:t>-1</a:t>
            </a:r>
            <a:endParaRPr lang="en-US" sz="2000" dirty="0">
              <a:latin typeface="Arial" charset="0"/>
              <a:cs typeface="Arial" charset="0"/>
              <a:sym typeface="Symbol" charset="2"/>
            </a:endParaRPr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endParaRPr lang="en-US" dirty="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endParaRPr lang="en-US" dirty="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None/>
            </a:pPr>
            <a:endParaRPr lang="en-US" dirty="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r>
              <a:rPr lang="en-US" b="1" dirty="0">
                <a:solidFill>
                  <a:schemeClr val="hlink"/>
                </a:solidFill>
                <a:latin typeface="Arial" charset="0"/>
                <a:cs typeface="Arial" charset="0"/>
              </a:rPr>
              <a:t>High polarization</a:t>
            </a:r>
            <a:r>
              <a:rPr lang="en-US" dirty="0">
                <a:latin typeface="Arial" charset="0"/>
                <a:cs typeface="Arial" charset="0"/>
              </a:rPr>
              <a:t>:</a:t>
            </a:r>
            <a:r>
              <a:rPr lang="en-US" dirty="0" smtClean="0">
                <a:latin typeface="Arial" charset="0"/>
                <a:cs typeface="Arial" charset="0"/>
              </a:rPr>
              <a:t> </a:t>
            </a:r>
            <a:r>
              <a:rPr lang="en-US" sz="2162" b="1" dirty="0">
                <a:latin typeface="Arial" charset="0"/>
                <a:cs typeface="Arial" charset="0"/>
              </a:rPr>
              <a:t>F</a:t>
            </a:r>
            <a:r>
              <a:rPr lang="en-US" sz="2162" b="1" dirty="0" smtClean="0">
                <a:latin typeface="Arial" charset="0"/>
                <a:cs typeface="Arial" charset="0"/>
              </a:rPr>
              <a:t>igure</a:t>
            </a:r>
            <a:r>
              <a:rPr lang="en-US" sz="2162" b="1" dirty="0">
                <a:latin typeface="Arial" charset="0"/>
                <a:cs typeface="Arial" charset="0"/>
              </a:rPr>
              <a:t>-8 </a:t>
            </a:r>
            <a:r>
              <a:rPr lang="en-US" sz="2162" dirty="0" smtClean="0">
                <a:latin typeface="Arial" charset="0"/>
                <a:cs typeface="Arial" charset="0"/>
              </a:rPr>
              <a:t>rings</a:t>
            </a:r>
          </a:p>
          <a:p>
            <a:pPr marL="692150" lvl="1" defTabSz="914400" eaLnBrk="1" hangingPunct="1">
              <a:spcBef>
                <a:spcPct val="5000"/>
              </a:spcBef>
            </a:pPr>
            <a:r>
              <a:rPr lang="en-US" sz="1946" dirty="0">
                <a:latin typeface="Arial" charset="0"/>
                <a:cs typeface="Arial" charset="0"/>
                <a:sym typeface="Symbol" charset="2"/>
              </a:rPr>
              <a:t>Net spin precession zero</a:t>
            </a:r>
          </a:p>
          <a:p>
            <a:pPr marL="692150" lvl="1" defTabSz="914400" eaLnBrk="1" hangingPunct="1">
              <a:spcBef>
                <a:spcPct val="5000"/>
              </a:spcBef>
            </a:pPr>
            <a:r>
              <a:rPr lang="en-US" sz="2000" dirty="0">
                <a:latin typeface="Arial" charset="0"/>
                <a:cs typeface="Arial" charset="0"/>
                <a:sym typeface="Symbol" charset="2"/>
              </a:rPr>
              <a:t>Spin easily controlled by small</a:t>
            </a:r>
            <a:br>
              <a:rPr lang="en-US" sz="2000" dirty="0">
                <a:latin typeface="Arial" charset="0"/>
                <a:cs typeface="Arial" charset="0"/>
                <a:sym typeface="Symbol" charset="2"/>
              </a:rPr>
            </a:br>
            <a:r>
              <a:rPr lang="en-US" sz="2000" dirty="0">
                <a:latin typeface="Arial" charset="0"/>
                <a:cs typeface="Arial" charset="0"/>
                <a:sym typeface="Symbol" charset="2"/>
              </a:rPr>
              <a:t>magnetic fields for any particle</a:t>
            </a:r>
            <a:br>
              <a:rPr lang="en-US" sz="2000" dirty="0">
                <a:latin typeface="Arial" charset="0"/>
                <a:cs typeface="Arial" charset="0"/>
                <a:sym typeface="Symbol" charset="2"/>
              </a:rPr>
            </a:br>
            <a:r>
              <a:rPr lang="en-US" sz="2000" dirty="0">
                <a:latin typeface="Arial" charset="0"/>
                <a:cs typeface="Arial" charset="0"/>
                <a:sym typeface="Symbol" charset="2"/>
              </a:rPr>
              <a:t>species</a:t>
            </a:r>
            <a:endParaRPr lang="en-US" dirty="0"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endParaRPr lang="en-US" sz="800" b="1" dirty="0">
              <a:solidFill>
                <a:schemeClr val="hlink"/>
              </a:solidFill>
              <a:latin typeface="Arial" charset="0"/>
              <a:cs typeface="Arial" charset="0"/>
            </a:endParaRPr>
          </a:p>
          <a:p>
            <a:pPr marL="344488" indent="-344488" defTabSz="914400" eaLnBrk="1" hangingPunct="1">
              <a:spcBef>
                <a:spcPct val="5000"/>
              </a:spcBef>
              <a:buFont typeface="Arial" charset="0"/>
              <a:buBlip>
                <a:blip r:embed="rId3"/>
              </a:buBlip>
            </a:pPr>
            <a:r>
              <a:rPr lang="en-US" b="1" dirty="0">
                <a:solidFill>
                  <a:schemeClr val="hlink"/>
                </a:solidFill>
                <a:latin typeface="Arial" charset="0"/>
                <a:cs typeface="Arial" charset="0"/>
              </a:rPr>
              <a:t>Full acceptance primary detector</a:t>
            </a:r>
            <a:r>
              <a:rPr lang="en-US" dirty="0">
                <a:latin typeface="Arial" charset="0"/>
                <a:cs typeface="Arial" charset="0"/>
              </a:rPr>
              <a:t> including far-forward acceptance</a:t>
            </a:r>
          </a:p>
        </p:txBody>
      </p:sp>
      <p:sp>
        <p:nvSpPr>
          <p:cNvPr id="24580" name="Title 2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698500"/>
          </a:xfrm>
        </p:spPr>
        <p:txBody>
          <a:bodyPr/>
          <a:lstStyle/>
          <a:p>
            <a:pPr eaLnBrk="1" hangingPunct="1"/>
            <a:r>
              <a:rPr lang="en-US" sz="3600" b="1">
                <a:latin typeface="Arial" charset="0"/>
                <a:cs typeface="Arial" charset="0"/>
              </a:rPr>
              <a:t>Key Design Concepts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259388" y="1014413"/>
            <a:ext cx="3683000" cy="3625850"/>
            <a:chOff x="0" y="1410"/>
            <a:chExt cx="2320" cy="2284"/>
          </a:xfrm>
        </p:grpSpPr>
        <p:sp>
          <p:nvSpPr>
            <p:cNvPr id="24582" name="Oval 10"/>
            <p:cNvSpPr>
              <a:spLocks noChangeArrowheads="1"/>
            </p:cNvSpPr>
            <p:nvPr/>
          </p:nvSpPr>
          <p:spPr bwMode="auto">
            <a:xfrm>
              <a:off x="257" y="1410"/>
              <a:ext cx="1440" cy="1440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117475" indent="-233363" algn="ctr" eaLnBrk="1" hangingPunct="1">
                <a:spcAft>
                  <a:spcPts val="600"/>
                </a:spcAft>
                <a:tabLst>
                  <a:tab pos="461963" algn="l"/>
                </a:tabLst>
              </a:pPr>
              <a:endParaRPr lang="en-US" sz="1600" b="1">
                <a:latin typeface="Calibri" charset="0"/>
              </a:endParaRPr>
            </a:p>
          </p:txBody>
        </p:sp>
        <p:sp>
          <p:nvSpPr>
            <p:cNvPr id="24583" name="Oval 13"/>
            <p:cNvSpPr>
              <a:spLocks/>
            </p:cNvSpPr>
            <p:nvPr/>
          </p:nvSpPr>
          <p:spPr bwMode="auto">
            <a:xfrm>
              <a:off x="0" y="2535"/>
              <a:ext cx="1152" cy="1152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117475" indent="-233363" eaLnBrk="1" hangingPunct="1">
                <a:spcBef>
                  <a:spcPts val="400"/>
                </a:spcBef>
                <a:tabLst>
                  <a:tab pos="461963" algn="l"/>
                </a:tabLst>
              </a:pPr>
              <a:endParaRPr lang="en-US" sz="1600"/>
            </a:p>
          </p:txBody>
        </p:sp>
        <p:sp>
          <p:nvSpPr>
            <p:cNvPr id="24584" name="Oval 15"/>
            <p:cNvSpPr>
              <a:spLocks/>
            </p:cNvSpPr>
            <p:nvPr/>
          </p:nvSpPr>
          <p:spPr bwMode="auto">
            <a:xfrm>
              <a:off x="1096" y="2542"/>
              <a:ext cx="1152" cy="1152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117475" indent="-233363" eaLnBrk="1" hangingPunct="1">
                <a:spcBef>
                  <a:spcPts val="400"/>
                </a:spcBef>
                <a:tabLst>
                  <a:tab pos="461963" algn="l"/>
                </a:tabLst>
              </a:pPr>
              <a:endParaRPr lang="en-US" sz="1600"/>
            </a:p>
            <a:p>
              <a:pPr marL="117475" indent="-233363" algn="ctr" eaLnBrk="1" hangingPunct="1">
                <a:spcBef>
                  <a:spcPts val="400"/>
                </a:spcBef>
                <a:tabLst>
                  <a:tab pos="461963" algn="l"/>
                </a:tabLst>
              </a:pPr>
              <a:endParaRPr lang="en-US" sz="2000" b="1"/>
            </a:p>
          </p:txBody>
        </p:sp>
        <p:sp>
          <p:nvSpPr>
            <p:cNvPr id="24585" name="Rectangle 9"/>
            <p:cNvSpPr>
              <a:spLocks noChangeArrowheads="1"/>
            </p:cNvSpPr>
            <p:nvPr/>
          </p:nvSpPr>
          <p:spPr bwMode="auto">
            <a:xfrm>
              <a:off x="331" y="1672"/>
              <a:ext cx="1559" cy="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117475" indent="-117475" eaLnBrk="1" hangingPunct="1">
                <a:tabLst>
                  <a:tab pos="111125" algn="l"/>
                </a:tabLst>
              </a:pPr>
              <a:r>
                <a:rPr lang="en-US" sz="1600" b="1" i="1" dirty="0">
                  <a:solidFill>
                    <a:srgbClr val="CC0000"/>
                  </a:solidFill>
                </a:rPr>
                <a:t>Beam Design</a:t>
              </a:r>
            </a:p>
            <a:p>
              <a:pPr marL="117475" indent="-117475" eaLnBrk="1" hangingPunct="1">
                <a:buFont typeface="Arial" charset="0"/>
                <a:buChar char="•"/>
                <a:tabLst>
                  <a:tab pos="111125" algn="l"/>
                </a:tabLst>
              </a:pPr>
              <a:r>
                <a:rPr lang="en-US" sz="1600" b="1" dirty="0"/>
                <a:t>High repetition rate</a:t>
              </a:r>
            </a:p>
            <a:p>
              <a:pPr marL="117475" indent="-117475" eaLnBrk="1" hangingPunct="1">
                <a:buFont typeface="Arial" charset="0"/>
                <a:buChar char="•"/>
                <a:tabLst>
                  <a:tab pos="111125" algn="l"/>
                </a:tabLst>
              </a:pPr>
              <a:r>
                <a:rPr lang="en-US" sz="1600" b="1" dirty="0"/>
                <a:t>Low bunch charge </a:t>
              </a:r>
            </a:p>
            <a:p>
              <a:pPr marL="117475" indent="-117475" eaLnBrk="1" hangingPunct="1">
                <a:buFont typeface="Arial" charset="0"/>
                <a:buChar char="•"/>
                <a:tabLst>
                  <a:tab pos="111125" algn="l"/>
                </a:tabLst>
              </a:pPr>
              <a:r>
                <a:rPr lang="en-US" sz="1600" b="1" dirty="0"/>
                <a:t>Short bunch length</a:t>
              </a:r>
            </a:p>
            <a:p>
              <a:pPr marL="117475" indent="-117475" eaLnBrk="1" hangingPunct="1">
                <a:buFont typeface="Arial" charset="0"/>
                <a:buChar char="•"/>
                <a:tabLst>
                  <a:tab pos="111125" algn="l"/>
                </a:tabLst>
              </a:pPr>
              <a:r>
                <a:rPr lang="en-US" sz="1600" b="1" dirty="0"/>
                <a:t>Small </a:t>
              </a:r>
              <a:r>
                <a:rPr lang="en-US" sz="1600" b="1" dirty="0" err="1"/>
                <a:t>emittance</a:t>
              </a:r>
              <a:endParaRPr lang="en-US" sz="1600" b="1" dirty="0">
                <a:latin typeface="Calibri" charset="0"/>
              </a:endParaRPr>
            </a:p>
          </p:txBody>
        </p:sp>
        <p:sp>
          <p:nvSpPr>
            <p:cNvPr id="24586" name="Rectangle 12"/>
            <p:cNvSpPr>
              <a:spLocks noChangeArrowheads="1"/>
            </p:cNvSpPr>
            <p:nvPr/>
          </p:nvSpPr>
          <p:spPr bwMode="auto">
            <a:xfrm>
              <a:off x="61" y="2808"/>
              <a:ext cx="1081" cy="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117475" indent="-117475" eaLnBrk="1" hangingPunct="1">
                <a:spcAft>
                  <a:spcPts val="300"/>
                </a:spcAft>
                <a:tabLst>
                  <a:tab pos="111125" algn="l"/>
                </a:tabLst>
              </a:pPr>
              <a:r>
                <a:rPr lang="en-US" sz="1600" b="1" i="1">
                  <a:solidFill>
                    <a:srgbClr val="CC0000"/>
                  </a:solidFill>
                </a:rPr>
                <a:t>IR Design</a:t>
              </a:r>
            </a:p>
            <a:p>
              <a:pPr marL="117475" indent="-117475" eaLnBrk="1" hangingPunct="1">
                <a:buFont typeface="Arial" charset="0"/>
                <a:buChar char="•"/>
                <a:tabLst>
                  <a:tab pos="111125" algn="l"/>
                </a:tabLst>
              </a:pPr>
              <a:r>
                <a:rPr lang="en-US" sz="1600" b="1"/>
                <a:t>Small </a:t>
              </a:r>
              <a:r>
                <a:rPr lang="el-GR" sz="1600" b="1"/>
                <a:t>β</a:t>
              </a:r>
              <a:r>
                <a:rPr lang="en-US" sz="1600" b="1"/>
                <a:t>*</a:t>
              </a:r>
            </a:p>
            <a:p>
              <a:pPr marL="117475" indent="-117475" eaLnBrk="1" hangingPunct="1">
                <a:buFont typeface="Arial" charset="0"/>
                <a:buChar char="•"/>
                <a:tabLst>
                  <a:tab pos="111125" algn="l"/>
                </a:tabLst>
              </a:pPr>
              <a:r>
                <a:rPr lang="en-US" sz="1600" b="1"/>
                <a:t>Crab crossing</a:t>
              </a:r>
              <a:endParaRPr lang="en-US" sz="1600" b="1">
                <a:latin typeface="Calibri" charset="0"/>
              </a:endParaRPr>
            </a:p>
          </p:txBody>
        </p:sp>
        <p:sp>
          <p:nvSpPr>
            <p:cNvPr id="24587" name="Rectangle 29"/>
            <p:cNvSpPr>
              <a:spLocks noChangeArrowheads="1"/>
            </p:cNvSpPr>
            <p:nvPr/>
          </p:nvSpPr>
          <p:spPr bwMode="auto">
            <a:xfrm>
              <a:off x="1253" y="2700"/>
              <a:ext cx="1067" cy="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117475" indent="-117475" eaLnBrk="1" hangingPunct="1">
                <a:spcAft>
                  <a:spcPts val="300"/>
                </a:spcAft>
                <a:tabLst>
                  <a:tab pos="111125" algn="l"/>
                </a:tabLst>
              </a:pPr>
              <a:r>
                <a:rPr lang="en-US" sz="1600" b="1" i="1">
                  <a:solidFill>
                    <a:srgbClr val="CC0000"/>
                  </a:solidFill>
                </a:rPr>
                <a:t>Damping</a:t>
              </a:r>
            </a:p>
            <a:p>
              <a:pPr marL="117475" indent="-117475" eaLnBrk="1" hangingPunct="1">
                <a:buFont typeface="Arial" charset="0"/>
                <a:buChar char="•"/>
                <a:tabLst>
                  <a:tab pos="111125" algn="l"/>
                </a:tabLst>
              </a:pPr>
              <a:r>
                <a:rPr lang="en-US" sz="1600" b="1"/>
                <a:t>Synchrotron radiation</a:t>
              </a:r>
            </a:p>
            <a:p>
              <a:pPr marL="117475" indent="-117475" eaLnBrk="1" hangingPunct="1">
                <a:buFont typeface="Arial" charset="0"/>
                <a:buChar char="•"/>
                <a:tabLst>
                  <a:tab pos="111125" algn="l"/>
                </a:tabLst>
              </a:pPr>
              <a:r>
                <a:rPr lang="en-US" sz="1600" b="1"/>
                <a:t>Electron cooling</a:t>
              </a:r>
            </a:p>
          </p:txBody>
        </p:sp>
      </p:grpSp>
      <p:graphicFrame>
        <p:nvGraphicFramePr>
          <p:cNvPr id="24578" name="Object 12"/>
          <p:cNvGraphicFramePr>
            <a:graphicFrameLocks/>
          </p:cNvGraphicFramePr>
          <p:nvPr/>
        </p:nvGraphicFramePr>
        <p:xfrm>
          <a:off x="1146175" y="2945607"/>
          <a:ext cx="2508250" cy="785812"/>
        </p:xfrm>
        <a:graphic>
          <a:graphicData uri="http://schemas.openxmlformats.org/presentationml/2006/ole">
            <p:oleObj spid="_x0000_s41986" name="Equation" r:id="rId4" imgW="1256755" imgH="393529" progId="">
              <p:embed/>
            </p:oleObj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698500"/>
          </a:xfrm>
        </p:spPr>
        <p:txBody>
          <a:bodyPr/>
          <a:lstStyle/>
          <a:p>
            <a:pPr eaLnBrk="1" hangingPunct="1"/>
            <a:r>
              <a:rPr lang="en-US" sz="3600" b="1" dirty="0">
                <a:latin typeface="Arial" charset="0"/>
                <a:cs typeface="Arial" charset="0"/>
              </a:rPr>
              <a:t>JLEIC</a:t>
            </a:r>
            <a:r>
              <a:rPr lang="en-US" sz="3600" b="1" dirty="0" smtClean="0">
                <a:latin typeface="Arial" charset="0"/>
                <a:cs typeface="Arial" charset="0"/>
              </a:rPr>
              <a:t> baseline</a:t>
            </a:r>
            <a:endParaRPr lang="en-US" sz="3600" b="1" dirty="0">
              <a:latin typeface="Arial" charset="0"/>
              <a:cs typeface="Arial" charset="0"/>
            </a:endParaRPr>
          </a:p>
        </p:txBody>
      </p:sp>
      <p:pic>
        <p:nvPicPr>
          <p:cNvPr id="23555" name="Picture 64" descr="Complex.pdf"/>
          <p:cNvPicPr>
            <a:picLocks noChangeAspect="1"/>
          </p:cNvPicPr>
          <p:nvPr/>
        </p:nvPicPr>
        <p:blipFill>
          <a:blip r:embed="rId2"/>
          <a:srcRect l="7928" t="29008" r="5040" b="23157"/>
          <a:stretch>
            <a:fillRect/>
          </a:stretch>
        </p:blipFill>
        <p:spPr bwMode="auto">
          <a:xfrm>
            <a:off x="2903538" y="927100"/>
            <a:ext cx="612775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2684463" y="2087563"/>
            <a:ext cx="781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1" hangingPunct="1"/>
            <a:r>
              <a:rPr lang="en-US" sz="1100" b="1">
                <a:solidFill>
                  <a:srgbClr val="3399FF"/>
                </a:solidFill>
              </a:rPr>
              <a:t>3-10 GeV</a:t>
            </a: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6186488" y="1220788"/>
            <a:ext cx="8588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100" b="1">
                <a:solidFill>
                  <a:schemeClr val="accent2"/>
                </a:solidFill>
              </a:rPr>
              <a:t>8-100 GeV</a:t>
            </a: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4960938" y="2159000"/>
            <a:ext cx="5794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100" b="1">
                <a:solidFill>
                  <a:schemeClr val="accent2"/>
                </a:solidFill>
              </a:rPr>
              <a:t>8 GeV</a:t>
            </a:r>
          </a:p>
        </p:txBody>
      </p:sp>
      <p:pic>
        <p:nvPicPr>
          <p:cNvPr id="23559" name="Picture 63" descr="Screen Shot 2015-09-30 at 3.18.44 PM.png"/>
          <p:cNvPicPr>
            <a:picLocks noChangeAspect="1"/>
          </p:cNvPicPr>
          <p:nvPr/>
        </p:nvPicPr>
        <p:blipFill>
          <a:blip r:embed="rId3"/>
          <a:srcRect l="-336" t="12532" r="-53" b="2972"/>
          <a:stretch>
            <a:fillRect/>
          </a:stretch>
        </p:blipFill>
        <p:spPr bwMode="auto">
          <a:xfrm>
            <a:off x="3241675" y="3846513"/>
            <a:ext cx="58134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2"/>
          <p:cNvGrpSpPr>
            <a:grpSpLocks/>
          </p:cNvGrpSpPr>
          <p:nvPr/>
        </p:nvGrpSpPr>
        <p:grpSpPr bwMode="auto">
          <a:xfrm>
            <a:off x="1517650" y="4568826"/>
            <a:ext cx="1724025" cy="1798637"/>
            <a:chOff x="1771774" y="1067588"/>
            <a:chExt cx="2154634" cy="2249153"/>
          </a:xfrm>
        </p:grpSpPr>
        <p:pic>
          <p:nvPicPr>
            <p:cNvPr id="23562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26236" y="1067588"/>
              <a:ext cx="1371600" cy="1778978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miter lim="800000"/>
              <a:headEnd/>
              <a:tailEnd/>
            </a:ln>
          </p:spPr>
        </p:pic>
        <p:sp>
          <p:nvSpPr>
            <p:cNvPr id="23563" name="Rectangle 53"/>
            <p:cNvSpPr>
              <a:spLocks noChangeArrowheads="1"/>
            </p:cNvSpPr>
            <p:nvPr/>
          </p:nvSpPr>
          <p:spPr bwMode="auto">
            <a:xfrm>
              <a:off x="2126912" y="2139559"/>
              <a:ext cx="1357062" cy="724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3200" b="1">
                  <a:solidFill>
                    <a:srgbClr val="FF0000"/>
                  </a:solidFill>
                </a:rPr>
                <a:t>2015</a:t>
              </a:r>
              <a:endParaRPr lang="en-US" sz="320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23564" name="Rectangle 55"/>
            <p:cNvSpPr>
              <a:spLocks noChangeArrowheads="1"/>
            </p:cNvSpPr>
            <p:nvPr/>
          </p:nvSpPr>
          <p:spPr bwMode="auto">
            <a:xfrm>
              <a:off x="1771774" y="2915745"/>
              <a:ext cx="2154634" cy="400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500" b="1">
                  <a:solidFill>
                    <a:srgbClr val="0000FF"/>
                  </a:solidFill>
                </a:rPr>
                <a:t>arXiv:1504.07961</a:t>
              </a:r>
              <a:endParaRPr lang="en-US" sz="1500">
                <a:solidFill>
                  <a:srgbClr val="0000FF"/>
                </a:solidFill>
                <a:latin typeface="Calibri" charset="0"/>
              </a:endParaRPr>
            </a:p>
          </p:txBody>
        </p:sp>
      </p:grpSp>
      <p:sp>
        <p:nvSpPr>
          <p:cNvPr id="23561" name="Content Placeholder 1"/>
          <p:cNvSpPr>
            <a:spLocks noGrp="1"/>
          </p:cNvSpPr>
          <p:nvPr>
            <p:ph idx="4294967295"/>
          </p:nvPr>
        </p:nvSpPr>
        <p:spPr>
          <a:xfrm>
            <a:off x="104775" y="1080292"/>
            <a:ext cx="3136900" cy="3000375"/>
          </a:xfrm>
        </p:spPr>
        <p:txBody>
          <a:bodyPr>
            <a:normAutofit lnSpcReduction="10000"/>
          </a:bodyPr>
          <a:lstStyle/>
          <a:p>
            <a:pPr marL="227013" indent="-227013" defTabSz="914400" eaLnBrk="1" hangingPunct="1">
              <a:spcBef>
                <a:spcPct val="5000"/>
              </a:spcBef>
              <a:buFont typeface="Arial" charset="0"/>
              <a:buBlip>
                <a:blip r:embed="rId5"/>
              </a:buBlip>
            </a:pPr>
            <a:r>
              <a:rPr lang="en-US" sz="1800" b="1" dirty="0">
                <a:latin typeface="Arial" charset="0"/>
                <a:cs typeface="Arial" charset="0"/>
              </a:rPr>
              <a:t>Electron complex</a:t>
            </a:r>
          </a:p>
          <a:p>
            <a:pPr marL="574675" lvl="1" defTabSz="914400" eaLnBrk="1" hangingPunct="1">
              <a:spcBef>
                <a:spcPct val="5000"/>
              </a:spcBef>
            </a:pPr>
            <a:r>
              <a:rPr lang="en-US" sz="1730" dirty="0">
                <a:latin typeface="Arial" charset="0"/>
                <a:cs typeface="Arial" charset="0"/>
              </a:rPr>
              <a:t>CEBAF</a:t>
            </a:r>
            <a:endParaRPr lang="en-US" sz="1730" dirty="0">
              <a:latin typeface="Arial" charset="0"/>
              <a:cs typeface="Arial" charset="0"/>
              <a:sym typeface="Symbol" charset="2"/>
            </a:endParaRPr>
          </a:p>
          <a:p>
            <a:pPr marL="574675" lvl="1" defTabSz="914400" eaLnBrk="1" hangingPunct="1">
              <a:spcBef>
                <a:spcPct val="5000"/>
              </a:spcBef>
            </a:pPr>
            <a:r>
              <a:rPr lang="en-US" sz="1730" dirty="0">
                <a:latin typeface="Arial" charset="0"/>
                <a:cs typeface="Arial" charset="0"/>
                <a:sym typeface="Symbol" charset="2"/>
              </a:rPr>
              <a:t>Electron collider ring</a:t>
            </a:r>
          </a:p>
          <a:p>
            <a:pPr marL="227013" indent="-227013" defTabSz="914400" eaLnBrk="1" hangingPunct="1">
              <a:spcBef>
                <a:spcPct val="5000"/>
              </a:spcBef>
              <a:buFont typeface="Arial" charset="0"/>
              <a:buBlip>
                <a:blip r:embed="rId5"/>
              </a:buBlip>
            </a:pPr>
            <a:r>
              <a:rPr lang="en-US" sz="1800" b="1" dirty="0">
                <a:latin typeface="Arial" charset="0"/>
                <a:cs typeface="Arial" charset="0"/>
              </a:rPr>
              <a:t>Ion complex</a:t>
            </a:r>
          </a:p>
          <a:p>
            <a:pPr marL="574675" lvl="1" defTabSz="914400" eaLnBrk="1" hangingPunct="1">
              <a:spcBef>
                <a:spcPct val="5000"/>
              </a:spcBef>
            </a:pPr>
            <a:r>
              <a:rPr lang="en-US" sz="1600" dirty="0">
                <a:latin typeface="Arial" charset="0"/>
                <a:cs typeface="Arial" charset="0"/>
                <a:sym typeface="Symbol" charset="2"/>
              </a:rPr>
              <a:t>Ion source</a:t>
            </a:r>
          </a:p>
          <a:p>
            <a:pPr marL="574675" lvl="1" defTabSz="914400" eaLnBrk="1" hangingPunct="1">
              <a:spcBef>
                <a:spcPct val="5000"/>
              </a:spcBef>
            </a:pPr>
            <a:r>
              <a:rPr lang="en-US" sz="1600" dirty="0">
                <a:latin typeface="Arial" charset="0"/>
                <a:cs typeface="Arial" charset="0"/>
                <a:sym typeface="Symbol" charset="2"/>
              </a:rPr>
              <a:t>SRF linac (285 MeV/</a:t>
            </a:r>
            <a:r>
              <a:rPr lang="en-US" sz="1600" dirty="0" err="1">
                <a:latin typeface="Arial" charset="0"/>
                <a:cs typeface="Arial" charset="0"/>
                <a:sym typeface="Symbol" charset="2"/>
              </a:rPr>
              <a:t>u</a:t>
            </a:r>
            <a:r>
              <a:rPr lang="en-US" sz="1600" dirty="0">
                <a:latin typeface="Arial" charset="0"/>
                <a:cs typeface="Arial" charset="0"/>
                <a:sym typeface="Symbol" charset="2"/>
              </a:rPr>
              <a:t> for protons) </a:t>
            </a:r>
          </a:p>
          <a:p>
            <a:pPr marL="574675" lvl="1" defTabSz="914400" eaLnBrk="1" hangingPunct="1">
              <a:spcBef>
                <a:spcPct val="5000"/>
              </a:spcBef>
            </a:pPr>
            <a:r>
              <a:rPr lang="en-US" sz="1600" dirty="0">
                <a:latin typeface="Arial" charset="0"/>
                <a:cs typeface="Arial" charset="0"/>
                <a:sym typeface="Symbol" charset="2"/>
              </a:rPr>
              <a:t>Booster</a:t>
            </a:r>
          </a:p>
          <a:p>
            <a:pPr marL="574675" lvl="1" defTabSz="914400" eaLnBrk="1" hangingPunct="1">
              <a:spcBef>
                <a:spcPct val="5000"/>
              </a:spcBef>
            </a:pPr>
            <a:r>
              <a:rPr lang="en-US" sz="1600" dirty="0">
                <a:latin typeface="Arial" charset="0"/>
                <a:cs typeface="Arial" charset="0"/>
                <a:sym typeface="Symbol" charset="2"/>
              </a:rPr>
              <a:t>Ion collider ring</a:t>
            </a:r>
          </a:p>
          <a:p>
            <a:pPr marL="227013" indent="-227013" defTabSz="914400" eaLnBrk="1" hangingPunct="1">
              <a:spcBef>
                <a:spcPct val="5000"/>
              </a:spcBef>
              <a:buFont typeface="Arial" charset="0"/>
              <a:buBlip>
                <a:blip r:embed="rId5"/>
              </a:buBlip>
            </a:pPr>
            <a:r>
              <a:rPr lang="en-US" sz="1800" dirty="0" smtClean="0">
                <a:latin typeface="Arial" charset="0"/>
                <a:cs typeface="Arial" charset="0"/>
              </a:rPr>
              <a:t>Optimal integration machine-experiment</a:t>
            </a:r>
          </a:p>
          <a:p>
            <a:pPr marL="574675" lvl="1" defTabSz="914400" eaLnBrk="1" hangingPunct="1">
              <a:spcBef>
                <a:spcPct val="5000"/>
              </a:spcBef>
            </a:pPr>
            <a:endParaRPr lang="en-US" dirty="0">
              <a:latin typeface="Arial" charset="0"/>
              <a:cs typeface="Arial" charset="0"/>
              <a:sym typeface="Symbol" charset="2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4023696"/>
            <a:ext cx="1623536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energy range:</a:t>
            </a:r>
          </a:p>
          <a:p>
            <a:r>
              <a:rPr lang="en-US" dirty="0" err="1" smtClean="0"/>
              <a:t>e</a:t>
            </a:r>
            <a:r>
              <a:rPr lang="en-US" dirty="0" smtClean="0"/>
              <a:t>-: 	3-10 GeV</a:t>
            </a:r>
          </a:p>
          <a:p>
            <a:r>
              <a:rPr lang="en-US" dirty="0" err="1" smtClean="0"/>
              <a:t>p</a:t>
            </a:r>
            <a:r>
              <a:rPr lang="en-US" dirty="0" smtClean="0"/>
              <a:t> :  20-100 GeV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JLEIC Site Development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6-07-06 at 3.19.0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4101"/>
            <a:ext cx="5488274" cy="5641477"/>
          </a:xfrm>
          <a:prstGeom prst="rect">
            <a:avLst/>
          </a:prstGeom>
        </p:spPr>
      </p:pic>
      <p:pic>
        <p:nvPicPr>
          <p:cNvPr id="7" name="Picture 6" descr="JLEIC Ova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032" y="-212575"/>
            <a:ext cx="5299364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8800" y="1365697"/>
            <a:ext cx="3214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Cut-and cover and boring tunnel</a:t>
            </a:r>
          </a:p>
          <a:p>
            <a:r>
              <a:rPr lang="en-US" dirty="0" smtClean="0"/>
              <a:t>options compared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JLEIC 4th Collaboration Meeting</a:t>
            </a:r>
            <a:endParaRPr lang="en-US" i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JLEIC Planning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2132"/>
            <a:ext cx="8229600" cy="55224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00FF"/>
                </a:solidFill>
              </a:rPr>
              <a:t>Now to CD0 </a:t>
            </a:r>
            <a:r>
              <a:rPr lang="en-US" sz="2800" dirty="0" smtClean="0"/>
              <a:t>(est. end 2017 or 2018): </a:t>
            </a:r>
            <a:r>
              <a:rPr lang="en-US" sz="2800" dirty="0" smtClean="0">
                <a:solidFill>
                  <a:srgbClr val="0000FF"/>
                </a:solidFill>
              </a:rPr>
              <a:t>Pre-project</a:t>
            </a:r>
          </a:p>
          <a:p>
            <a:r>
              <a:rPr lang="en-US" sz="2000" dirty="0" smtClean="0"/>
              <a:t>Pre-project R&amp;D: </a:t>
            </a:r>
            <a:r>
              <a:rPr lang="en-US" sz="2000" b="1" dirty="0" smtClean="0"/>
              <a:t>validation</a:t>
            </a:r>
            <a:r>
              <a:rPr lang="en-US" sz="2000" dirty="0" smtClean="0"/>
              <a:t> of basic design technology and further </a:t>
            </a:r>
            <a:r>
              <a:rPr lang="en-US" sz="2000" b="1" dirty="0" smtClean="0"/>
              <a:t>risk reduction</a:t>
            </a:r>
            <a:r>
              <a:rPr lang="en-US" sz="2000" dirty="0" smtClean="0"/>
              <a:t> (JLEIC baseline design minimizes project risk)</a:t>
            </a:r>
          </a:p>
          <a:p>
            <a:r>
              <a:rPr lang="en-US" sz="2000" dirty="0" smtClean="0"/>
              <a:t>Pre-project activities (site evaluation and environmental impacts, configuration management)</a:t>
            </a:r>
          </a:p>
          <a:p>
            <a:r>
              <a:rPr lang="en-US" sz="2000" dirty="0" smtClean="0"/>
              <a:t>Collaboration on EIC (National Labs: BNL, ANL, SLAC, LBL, Universities, International, EICUG)</a:t>
            </a:r>
          </a:p>
          <a:p>
            <a:r>
              <a:rPr lang="en-US" sz="2000" dirty="0" smtClean="0"/>
              <a:t>Delivery of a  </a:t>
            </a:r>
            <a:r>
              <a:rPr lang="en-US" sz="2000" b="1" dirty="0" smtClean="0"/>
              <a:t>pre-CDR</a:t>
            </a:r>
            <a:r>
              <a:rPr lang="en-US" sz="2000" dirty="0" smtClean="0"/>
              <a:t>, to prepare for full CDR</a:t>
            </a:r>
          </a:p>
          <a:p>
            <a:endParaRPr lang="en-US" sz="300" dirty="0" smtClean="0"/>
          </a:p>
          <a:p>
            <a:pPr marL="0" indent="0">
              <a:buNone/>
            </a:pPr>
            <a:r>
              <a:rPr lang="en-US" sz="2800" dirty="0" smtClean="0">
                <a:solidFill>
                  <a:srgbClr val="0000FF"/>
                </a:solidFill>
              </a:rPr>
              <a:t>CD0 to CD1: On-project</a:t>
            </a:r>
          </a:p>
          <a:p>
            <a:r>
              <a:rPr lang="en-US" sz="2000" dirty="0" smtClean="0"/>
              <a:t>On-project R&amp;D (</a:t>
            </a:r>
            <a:r>
              <a:rPr lang="en-US" sz="2000" b="1" dirty="0" smtClean="0"/>
              <a:t>value engineering </a:t>
            </a:r>
            <a:r>
              <a:rPr lang="en-US" sz="2000" dirty="0" smtClean="0"/>
              <a:t>for performance optimization and cost reduction)</a:t>
            </a:r>
          </a:p>
          <a:p>
            <a:r>
              <a:rPr lang="en-US" sz="2000" dirty="0" smtClean="0"/>
              <a:t>Delivery of full </a:t>
            </a:r>
            <a:r>
              <a:rPr lang="en-US" sz="2000" b="1" dirty="0" smtClean="0"/>
              <a:t>CDR</a:t>
            </a:r>
            <a:r>
              <a:rPr lang="en-US" sz="1800" b="1" dirty="0" smtClean="0"/>
              <a:t>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JLEIC 4th Collaboration Meeting</a:t>
            </a:r>
            <a:endParaRPr lang="en-US" i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600" b="1">
                <a:latin typeface="Arial" charset="0"/>
                <a:cs typeface="Arial" charset="0"/>
              </a:rPr>
              <a:t>e-p Collision Luminosity</a:t>
            </a:r>
          </a:p>
        </p:txBody>
      </p:sp>
      <p:graphicFrame>
        <p:nvGraphicFramePr>
          <p:cNvPr id="141322" name="Group 10"/>
          <p:cNvGraphicFramePr>
            <a:graphicFrameLocks noGrp="1"/>
          </p:cNvGraphicFramePr>
          <p:nvPr/>
        </p:nvGraphicFramePr>
        <p:xfrm>
          <a:off x="173038" y="4870450"/>
          <a:ext cx="8812212" cy="1484313"/>
        </p:xfrm>
        <a:graphic>
          <a:graphicData uri="http://schemas.openxmlformats.org/drawingml/2006/table">
            <a:tbl>
              <a:tblPr/>
              <a:tblGrid>
                <a:gridCol w="2065337">
                  <a:extLst>
                    <a:ext uri="{9D8B030D-6E8A-4147-A177-3AD203B41FA5}"/>
                  </a:extLst>
                </a:gridCol>
                <a:gridCol w="1876425">
                  <a:extLst>
                    <a:ext uri="{9D8B030D-6E8A-4147-A177-3AD203B41FA5}"/>
                  </a:extLst>
                </a:gridCol>
                <a:gridCol w="1876425">
                  <a:extLst>
                    <a:ext uri="{9D8B030D-6E8A-4147-A177-3AD203B41FA5}"/>
                  </a:extLst>
                </a:gridCol>
                <a:gridCol w="2994025">
                  <a:extLst>
                    <a:ext uri="{9D8B030D-6E8A-4147-A177-3AD203B41FA5}"/>
                  </a:extLst>
                </a:gridCol>
              </a:tblGrid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point (CM)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energy (GeV)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kumimoji="0" lang="en-US" alt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energy (GeV)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 luminosity limitation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714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space charge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/>
                </a:extLst>
              </a:tr>
              <a:tr h="3714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equilibrium emittances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714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synchrotron radiation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44055" name="Picture 38" descr="luminosi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1788" y="884238"/>
            <a:ext cx="5938837" cy="380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600" b="1" dirty="0">
                <a:latin typeface="Arial" charset="0"/>
                <a:cs typeface="Arial" charset="0"/>
              </a:rPr>
              <a:t>Work in Progress</a:t>
            </a:r>
          </a:p>
        </p:txBody>
      </p:sp>
      <p:sp>
        <p:nvSpPr>
          <p:cNvPr id="45059" name="Content Placeholder 1"/>
          <p:cNvSpPr>
            <a:spLocks/>
          </p:cNvSpPr>
          <p:nvPr/>
        </p:nvSpPr>
        <p:spPr bwMode="auto">
          <a:xfrm>
            <a:off x="265113" y="939800"/>
            <a:ext cx="8645525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0">
            <a:prstTxWarp prst="textNoShape">
              <a:avLst/>
            </a:prstTxWarp>
          </a:bodyPr>
          <a:lstStyle/>
          <a:p>
            <a:pPr marL="344488" indent="-344488" defTabSz="914400" eaLnBrk="1" hangingPunct="1">
              <a:spcAft>
                <a:spcPct val="30000"/>
              </a:spcAft>
              <a:buFont typeface="Arial" charset="0"/>
              <a:buNone/>
            </a:pPr>
            <a:r>
              <a:rPr lang="en-US" sz="2400" dirty="0" smtClean="0"/>
              <a:t>	Study: </a:t>
            </a:r>
            <a:r>
              <a:rPr lang="en-US" sz="2400" u="sng" dirty="0" smtClean="0"/>
              <a:t>without bunched beam </a:t>
            </a:r>
            <a:r>
              <a:rPr lang="en-US" sz="2400" u="sng" dirty="0" err="1" smtClean="0"/>
              <a:t>e</a:t>
            </a:r>
            <a:r>
              <a:rPr lang="en-US" sz="2400" u="sng" dirty="0" smtClean="0"/>
              <a:t>-cooling </a:t>
            </a:r>
            <a:r>
              <a:rPr lang="en-US" sz="2400" dirty="0" smtClean="0"/>
              <a:t>in the ion collider the luminosity is </a:t>
            </a:r>
            <a:r>
              <a:rPr lang="en-US" sz="2400" dirty="0" smtClean="0">
                <a:solidFill>
                  <a:srgbClr val="3366FF"/>
                </a:solidFill>
              </a:rPr>
              <a:t>~1-2 10</a:t>
            </a:r>
            <a:r>
              <a:rPr lang="en-US" sz="2400" baseline="30000" dirty="0" smtClean="0">
                <a:solidFill>
                  <a:srgbClr val="3366FF"/>
                </a:solidFill>
              </a:rPr>
              <a:t>33</a:t>
            </a:r>
            <a:r>
              <a:rPr lang="en-US" sz="2400" dirty="0" smtClean="0">
                <a:solidFill>
                  <a:srgbClr val="3366FF"/>
                </a:solidFill>
              </a:rPr>
              <a:t> </a:t>
            </a:r>
            <a:r>
              <a:rPr lang="en-US" sz="2400" dirty="0" smtClean="0"/>
              <a:t>if we can re-inject every 2-3 hours </a:t>
            </a:r>
          </a:p>
          <a:p>
            <a:pPr marL="344488" indent="-344488" defTabSz="914400" eaLnBrk="1" hangingPunct="1">
              <a:spcAft>
                <a:spcPct val="30000"/>
              </a:spcAft>
              <a:buFont typeface="Arial" charset="0"/>
              <a:buNone/>
            </a:pPr>
            <a:r>
              <a:rPr lang="en-US" sz="2400" b="1" dirty="0" smtClean="0"/>
              <a:t>Performance </a:t>
            </a:r>
            <a:r>
              <a:rPr lang="en-US" sz="2400" b="1" dirty="0"/>
              <a:t>optimization:</a:t>
            </a:r>
          </a:p>
          <a:p>
            <a:pPr marL="344488" indent="-344488" defTabSz="914400" eaLnBrk="1" hangingPunct="1">
              <a:spcAft>
                <a:spcPct val="30000"/>
              </a:spcAft>
              <a:buFont typeface="Arial" charset="0"/>
              <a:buBlip>
                <a:blip r:embed="rId2"/>
              </a:buBlip>
            </a:pPr>
            <a:r>
              <a:rPr lang="en-US" sz="2400" dirty="0">
                <a:solidFill>
                  <a:srgbClr val="3366FF"/>
                </a:solidFill>
              </a:rPr>
              <a:t>Multi-turn electron cooling</a:t>
            </a:r>
            <a:r>
              <a:rPr lang="en-US" sz="2400" dirty="0"/>
              <a:t>: </a:t>
            </a:r>
            <a:br>
              <a:rPr lang="en-US" sz="2400" dirty="0"/>
            </a:br>
            <a:r>
              <a:rPr lang="en-US" sz="2400" dirty="0" smtClean="0"/>
              <a:t>re-circulate </a:t>
            </a:r>
            <a:r>
              <a:rPr lang="en-US" sz="2400" dirty="0"/>
              <a:t>cooling beam a few times</a:t>
            </a:r>
          </a:p>
          <a:p>
            <a:pPr marL="681038" lvl="1" indent="-222250" defTabSz="914400" eaLnBrk="1" hangingPunct="1">
              <a:spcAft>
                <a:spcPct val="30000"/>
              </a:spcAft>
              <a:buFont typeface="Arial" charset="0"/>
              <a:buChar char="–"/>
            </a:pPr>
            <a:r>
              <a:rPr lang="en-US" sz="2400" dirty="0"/>
              <a:t>Advances in ERL cooler development </a:t>
            </a:r>
          </a:p>
          <a:p>
            <a:pPr marL="681038" lvl="1" indent="-222250" defTabSz="914400" eaLnBrk="1" hangingPunct="1">
              <a:spcAft>
                <a:spcPct val="30000"/>
              </a:spcAft>
              <a:buFont typeface="Arial" charset="0"/>
              <a:buChar char="–"/>
            </a:pPr>
            <a:r>
              <a:rPr lang="en-US" sz="2400" dirty="0"/>
              <a:t>Fast kicker development</a:t>
            </a:r>
          </a:p>
          <a:p>
            <a:pPr marL="344488" indent="-344488" defTabSz="914400" eaLnBrk="1" hangingPunct="1">
              <a:spcAft>
                <a:spcPct val="30000"/>
              </a:spcAft>
              <a:buFont typeface="Arial" charset="0"/>
              <a:buBlip>
                <a:blip r:embed="rId2"/>
              </a:buBlip>
            </a:pPr>
            <a:r>
              <a:rPr lang="en-US" sz="2400" dirty="0"/>
              <a:t>Development of </a:t>
            </a:r>
            <a:r>
              <a:rPr lang="en-US" sz="2400" dirty="0">
                <a:solidFill>
                  <a:srgbClr val="3366FF"/>
                </a:solidFill>
              </a:rPr>
              <a:t>low </a:t>
            </a:r>
            <a:r>
              <a:rPr lang="en-US" sz="2400" dirty="0" err="1">
                <a:solidFill>
                  <a:srgbClr val="3366FF"/>
                </a:solidFill>
              </a:rPr>
              <a:t>emittance</a:t>
            </a:r>
            <a:r>
              <a:rPr lang="en-US" sz="2400" dirty="0">
                <a:solidFill>
                  <a:srgbClr val="3366FF"/>
                </a:solidFill>
              </a:rPr>
              <a:t> lattice </a:t>
            </a:r>
            <a:r>
              <a:rPr lang="en-US" sz="2400" dirty="0"/>
              <a:t>of electron collider ring</a:t>
            </a:r>
          </a:p>
          <a:p>
            <a:pPr marL="344488" indent="-344488" defTabSz="914400" eaLnBrk="1" hangingPunct="1">
              <a:spcAft>
                <a:spcPct val="30000"/>
              </a:spcAft>
              <a:buFont typeface="Arial" charset="0"/>
              <a:buBlip>
                <a:blip r:embed="rId2"/>
              </a:buBlip>
            </a:pPr>
            <a:r>
              <a:rPr lang="en-US" sz="2400" dirty="0"/>
              <a:t>Beam parameter </a:t>
            </a:r>
            <a:r>
              <a:rPr lang="en-US" sz="2400" dirty="0" smtClean="0">
                <a:solidFill>
                  <a:srgbClr val="3366FF"/>
                </a:solidFill>
              </a:rPr>
              <a:t>optimization </a:t>
            </a:r>
            <a:r>
              <a:rPr lang="en-US" sz="2400" dirty="0" smtClean="0"/>
              <a:t>(beta*)</a:t>
            </a:r>
          </a:p>
          <a:p>
            <a:pPr marL="344488" indent="-344488" defTabSz="914400">
              <a:spcAft>
                <a:spcPct val="30000"/>
              </a:spcAft>
            </a:pPr>
            <a:r>
              <a:rPr lang="en-US" sz="2400" b="1" dirty="0" smtClean="0"/>
              <a:t>Cost optimization:</a:t>
            </a:r>
          </a:p>
          <a:p>
            <a:pPr marL="344488" indent="-344488" defTabSz="914400">
              <a:spcAft>
                <a:spcPct val="30000"/>
              </a:spcAft>
              <a:buBlip>
                <a:blip r:embed="rId2"/>
              </a:buBlip>
            </a:pPr>
            <a:r>
              <a:rPr lang="en-US" sz="2400" dirty="0" smtClean="0">
                <a:solidFill>
                  <a:srgbClr val="3366FF"/>
                </a:solidFill>
              </a:rPr>
              <a:t>Reduction of SRF linac energy</a:t>
            </a:r>
            <a:r>
              <a:rPr lang="en-US" sz="2400" dirty="0" smtClean="0"/>
              <a:t> to 140 MeV</a:t>
            </a:r>
          </a:p>
          <a:p>
            <a:pPr marL="344488" indent="-344488" defTabSz="914400" eaLnBrk="1" hangingPunct="1">
              <a:spcAft>
                <a:spcPct val="30000"/>
              </a:spcAft>
              <a:buFont typeface="Arial" charset="0"/>
              <a:buBlip>
                <a:blip r:embed="rId2"/>
              </a:buBlip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JLEIC 4th Collaboration Meeting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AC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AAC Theme</Template>
  <TotalTime>12031</TotalTime>
  <Words>1890</Words>
  <Application>Microsoft Macintosh PowerPoint</Application>
  <PresentationFormat>On-screen Show (4:3)</PresentationFormat>
  <Paragraphs>400</Paragraphs>
  <Slides>23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AAC Theme</vt:lpstr>
      <vt:lpstr>Equation</vt:lpstr>
      <vt:lpstr>JLEIC Program Update</vt:lpstr>
      <vt:lpstr>JLEIC 4th Collaboration Meeting</vt:lpstr>
      <vt:lpstr>outline</vt:lpstr>
      <vt:lpstr>Key Design Concepts</vt:lpstr>
      <vt:lpstr>JLEIC baseline</vt:lpstr>
      <vt:lpstr>JLEIC Site Development</vt:lpstr>
      <vt:lpstr>JLEIC Planning Overview</vt:lpstr>
      <vt:lpstr>e-p Collision Luminosity</vt:lpstr>
      <vt:lpstr>Work in Progress</vt:lpstr>
      <vt:lpstr>Lower-Energy Linac</vt:lpstr>
      <vt:lpstr>ERL Cooler</vt:lpstr>
      <vt:lpstr>Slide 12</vt:lpstr>
      <vt:lpstr>Possible 4x Luminosity Increase</vt:lpstr>
      <vt:lpstr> JLEIC Pre-Project R&amp;D    </vt:lpstr>
      <vt:lpstr>Slide 15</vt:lpstr>
      <vt:lpstr>Super-Ferric Magnets</vt:lpstr>
      <vt:lpstr>Slide 17</vt:lpstr>
      <vt:lpstr>EIC R&amp;D: NP FOA’ s</vt:lpstr>
      <vt:lpstr>LDRD 2017</vt:lpstr>
      <vt:lpstr>EICUG</vt:lpstr>
      <vt:lpstr>Conclusions</vt:lpstr>
      <vt:lpstr> EIC Timeline</vt:lpstr>
      <vt:lpstr>JLEIC lumi: Baseline and Upgrade </vt:lpstr>
    </vt:vector>
  </TitlesOfParts>
  <Company>Jefferson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Fulvia Pilat</dc:creator>
  <cp:lastModifiedBy>Fulvia Pilat</cp:lastModifiedBy>
  <cp:revision>242</cp:revision>
  <cp:lastPrinted>2016-03-28T14:23:54Z</cp:lastPrinted>
  <dcterms:created xsi:type="dcterms:W3CDTF">2016-10-04T18:11:12Z</dcterms:created>
  <dcterms:modified xsi:type="dcterms:W3CDTF">2016-10-04T18:11:48Z</dcterms:modified>
</cp:coreProperties>
</file>