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24"/>
  </p:notesMasterIdLst>
  <p:sldIdLst>
    <p:sldId id="256" r:id="rId3"/>
    <p:sldId id="310" r:id="rId4"/>
    <p:sldId id="277" r:id="rId5"/>
    <p:sldId id="312" r:id="rId6"/>
    <p:sldId id="282" r:id="rId7"/>
    <p:sldId id="301" r:id="rId8"/>
    <p:sldId id="305" r:id="rId9"/>
    <p:sldId id="306" r:id="rId10"/>
    <p:sldId id="315" r:id="rId11"/>
    <p:sldId id="316" r:id="rId12"/>
    <p:sldId id="307" r:id="rId13"/>
    <p:sldId id="317" r:id="rId14"/>
    <p:sldId id="318" r:id="rId15"/>
    <p:sldId id="319" r:id="rId16"/>
    <p:sldId id="320" r:id="rId17"/>
    <p:sldId id="324" r:id="rId18"/>
    <p:sldId id="322" r:id="rId19"/>
    <p:sldId id="321" r:id="rId20"/>
    <p:sldId id="323" r:id="rId21"/>
    <p:sldId id="311" r:id="rId22"/>
    <p:sldId id="30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00FF00"/>
    <a:srgbClr val="00330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85" autoAdjust="0"/>
  </p:normalViewPr>
  <p:slideViewPr>
    <p:cSldViewPr>
      <p:cViewPr>
        <p:scale>
          <a:sx n="100" d="100"/>
          <a:sy n="100" d="100"/>
        </p:scale>
        <p:origin x="-1092"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a:pPr>
            <a:r>
              <a:rPr lang="en-US" sz="1000" b="0" dirty="0" smtClean="0"/>
              <a:t>Example: Waveform  that kicks 1 in every 10 bunches</a:t>
            </a:r>
          </a:p>
          <a:p>
            <a:pPr>
              <a:defRPr sz="1000" b="0"/>
            </a:pPr>
            <a:r>
              <a:rPr lang="en-US" sz="1000" b="0" dirty="0" smtClean="0"/>
              <a:t>bunch </a:t>
            </a:r>
            <a:r>
              <a:rPr lang="en-US" sz="1000" b="0" dirty="0" err="1" smtClean="0"/>
              <a:t>reprate</a:t>
            </a:r>
            <a:r>
              <a:rPr lang="en-US" sz="1000" b="0" dirty="0" smtClean="0"/>
              <a:t> 476MHz</a:t>
            </a:r>
            <a:endParaRPr lang="en-US" sz="1000" b="0" dirty="0"/>
          </a:p>
          <a:p>
            <a:pPr>
              <a:defRPr sz="1000" b="0"/>
            </a:pPr>
            <a:r>
              <a:rPr lang="en-US" sz="1000" b="0" dirty="0" smtClean="0"/>
              <a:t>Synthesized with 9 </a:t>
            </a:r>
            <a:r>
              <a:rPr lang="en-US" sz="1000" b="0" dirty="0"/>
              <a:t>RF </a:t>
            </a:r>
            <a:r>
              <a:rPr lang="en-US" sz="1000" b="0" dirty="0" smtClean="0"/>
              <a:t>harmonics and 1 DC mode</a:t>
            </a:r>
            <a:endParaRPr lang="en-US" sz="1000" b="0" dirty="0"/>
          </a:p>
        </c:rich>
      </c:tx>
      <c:layout>
        <c:manualLayout>
          <c:xMode val="edge"/>
          <c:yMode val="edge"/>
          <c:x val="0.17643911698537681"/>
          <c:y val="2.947287839020121E-3"/>
        </c:manualLayout>
      </c:layout>
      <c:overlay val="0"/>
    </c:title>
    <c:autoTitleDeleted val="0"/>
    <c:plotArea>
      <c:layout>
        <c:manualLayout>
          <c:layoutTarget val="inner"/>
          <c:xMode val="edge"/>
          <c:yMode val="edge"/>
          <c:x val="0.17611454222054418"/>
          <c:y val="0.22299321959755031"/>
          <c:w val="0.7661041352643172"/>
          <c:h val="0.54658169367424625"/>
        </c:manualLayout>
      </c:layout>
      <c:scatterChart>
        <c:scatterStyle val="lineMarker"/>
        <c:varyColors val="0"/>
        <c:ser>
          <c:idx val="13"/>
          <c:order val="0"/>
          <c:tx>
            <c:v>Synthesized waveform</c:v>
          </c:tx>
          <c:spPr>
            <a:ln>
              <a:solidFill>
                <a:srgbClr val="FF0000"/>
              </a:solidFill>
            </a:ln>
          </c:spPr>
          <c:marker>
            <c:symbol val="none"/>
          </c:marker>
          <c:xVal>
            <c:numRef>
              <c:f>'10-10'!$B$8:$B$211</c:f>
              <c:numCache>
                <c:formatCode>0.00E+00</c:formatCode>
                <c:ptCount val="204"/>
                <c:pt idx="0">
                  <c:v>0</c:v>
                </c:pt>
                <c:pt idx="1">
                  <c:v>1.5735880747428089E-2</c:v>
                </c:pt>
                <c:pt idx="2">
                  <c:v>3.1471761494856178E-2</c:v>
                </c:pt>
                <c:pt idx="3">
                  <c:v>4.563405416754146E-2</c:v>
                </c:pt>
                <c:pt idx="4">
                  <c:v>6.2943522989712355E-2</c:v>
                </c:pt>
                <c:pt idx="5">
                  <c:v>7.8679403737140455E-2</c:v>
                </c:pt>
                <c:pt idx="6">
                  <c:v>9.441528448456854E-2</c:v>
                </c:pt>
                <c:pt idx="7">
                  <c:v>0.12588704597942471</c:v>
                </c:pt>
                <c:pt idx="8">
                  <c:v>0.15735880747428091</c:v>
                </c:pt>
                <c:pt idx="9">
                  <c:v>0.18883056896913708</c:v>
                </c:pt>
                <c:pt idx="10">
                  <c:v>0.22030233046399328</c:v>
                </c:pt>
                <c:pt idx="11">
                  <c:v>0.25177409195884942</c:v>
                </c:pt>
                <c:pt idx="12">
                  <c:v>0.28324585345370562</c:v>
                </c:pt>
                <c:pt idx="13">
                  <c:v>0.31471761494856182</c:v>
                </c:pt>
                <c:pt idx="14">
                  <c:v>0.34618937644341796</c:v>
                </c:pt>
                <c:pt idx="15">
                  <c:v>0.37766113793827416</c:v>
                </c:pt>
                <c:pt idx="16">
                  <c:v>0.4091328994331303</c:v>
                </c:pt>
                <c:pt idx="17">
                  <c:v>0.44060466092798656</c:v>
                </c:pt>
                <c:pt idx="18">
                  <c:v>0.4720764224228427</c:v>
                </c:pt>
                <c:pt idx="19">
                  <c:v>0.50354818391769884</c:v>
                </c:pt>
                <c:pt idx="20">
                  <c:v>0.53501994541255504</c:v>
                </c:pt>
                <c:pt idx="21">
                  <c:v>0.56649170690741124</c:v>
                </c:pt>
                <c:pt idx="22">
                  <c:v>0.59796346840226744</c:v>
                </c:pt>
                <c:pt idx="23">
                  <c:v>0.62943522989712364</c:v>
                </c:pt>
                <c:pt idx="24">
                  <c:v>0.66090699139197984</c:v>
                </c:pt>
                <c:pt idx="25">
                  <c:v>0.69237875288683592</c:v>
                </c:pt>
                <c:pt idx="26">
                  <c:v>0.72385051438169212</c:v>
                </c:pt>
                <c:pt idx="27">
                  <c:v>0.75532227587654832</c:v>
                </c:pt>
                <c:pt idx="28">
                  <c:v>0.78679403737140452</c:v>
                </c:pt>
                <c:pt idx="29">
                  <c:v>0.81826579886626061</c:v>
                </c:pt>
                <c:pt idx="30">
                  <c:v>0.84973756036111692</c:v>
                </c:pt>
                <c:pt idx="31">
                  <c:v>0.88120932185597312</c:v>
                </c:pt>
                <c:pt idx="32">
                  <c:v>0.91268108335082931</c:v>
                </c:pt>
                <c:pt idx="33">
                  <c:v>0.9441528448456854</c:v>
                </c:pt>
                <c:pt idx="34">
                  <c:v>0.9756246063405416</c:v>
                </c:pt>
                <c:pt idx="35">
                  <c:v>1.0070963678353977</c:v>
                </c:pt>
                <c:pt idx="36">
                  <c:v>1.038568129330254</c:v>
                </c:pt>
                <c:pt idx="37">
                  <c:v>1.0700398908251101</c:v>
                </c:pt>
                <c:pt idx="38">
                  <c:v>1.1015116523199664</c:v>
                </c:pt>
                <c:pt idx="39">
                  <c:v>1.1329834138148225</c:v>
                </c:pt>
                <c:pt idx="40">
                  <c:v>1.1644551753096786</c:v>
                </c:pt>
                <c:pt idx="41">
                  <c:v>1.1959269368045349</c:v>
                </c:pt>
                <c:pt idx="42">
                  <c:v>1.2273986982993912</c:v>
                </c:pt>
                <c:pt idx="43">
                  <c:v>1.2588704597942473</c:v>
                </c:pt>
                <c:pt idx="44">
                  <c:v>1.2903422212891034</c:v>
                </c:pt>
                <c:pt idx="45">
                  <c:v>1.3218139827839597</c:v>
                </c:pt>
                <c:pt idx="46">
                  <c:v>1.353285744278816</c:v>
                </c:pt>
                <c:pt idx="47">
                  <c:v>1.3847575057736718</c:v>
                </c:pt>
                <c:pt idx="48">
                  <c:v>1.4162292672685282</c:v>
                </c:pt>
                <c:pt idx="49">
                  <c:v>1.4477010287633842</c:v>
                </c:pt>
                <c:pt idx="50">
                  <c:v>1.4791727902582406</c:v>
                </c:pt>
                <c:pt idx="51">
                  <c:v>1.5106445517530966</c:v>
                </c:pt>
                <c:pt idx="52">
                  <c:v>1.542116313247953</c:v>
                </c:pt>
                <c:pt idx="53">
                  <c:v>1.573588074742809</c:v>
                </c:pt>
                <c:pt idx="54">
                  <c:v>1.6050598362376653</c:v>
                </c:pt>
                <c:pt idx="55">
                  <c:v>1.6365315977325212</c:v>
                </c:pt>
                <c:pt idx="56">
                  <c:v>1.6680033592273775</c:v>
                </c:pt>
                <c:pt idx="57">
                  <c:v>1.6994751207222338</c:v>
                </c:pt>
                <c:pt idx="58">
                  <c:v>1.7309468822170899</c:v>
                </c:pt>
                <c:pt idx="59">
                  <c:v>1.7624186437119462</c:v>
                </c:pt>
                <c:pt idx="60">
                  <c:v>1.7938904052068023</c:v>
                </c:pt>
                <c:pt idx="61">
                  <c:v>1.8253621667016586</c:v>
                </c:pt>
                <c:pt idx="62">
                  <c:v>1.8568339281965145</c:v>
                </c:pt>
                <c:pt idx="63">
                  <c:v>1.8883056896913708</c:v>
                </c:pt>
                <c:pt idx="64">
                  <c:v>1.9197774511862269</c:v>
                </c:pt>
                <c:pt idx="65">
                  <c:v>1.9512492126810832</c:v>
                </c:pt>
                <c:pt idx="66">
                  <c:v>1.9827209741759393</c:v>
                </c:pt>
                <c:pt idx="67">
                  <c:v>2.0141927356707954</c:v>
                </c:pt>
                <c:pt idx="68">
                  <c:v>2.0456644971656517</c:v>
                </c:pt>
                <c:pt idx="69">
                  <c:v>2.077136258660508</c:v>
                </c:pt>
                <c:pt idx="70">
                  <c:v>2.1086080201553643</c:v>
                </c:pt>
                <c:pt idx="71">
                  <c:v>2.1400797816502202</c:v>
                </c:pt>
                <c:pt idx="72">
                  <c:v>2.1715515431450765</c:v>
                </c:pt>
                <c:pt idx="73">
                  <c:v>2.2030233046399328</c:v>
                </c:pt>
                <c:pt idx="74">
                  <c:v>2.2344950661347891</c:v>
                </c:pt>
                <c:pt idx="75">
                  <c:v>2.265966827629645</c:v>
                </c:pt>
                <c:pt idx="76">
                  <c:v>2.2974385891245013</c:v>
                </c:pt>
                <c:pt idx="77">
                  <c:v>2.3289103506193571</c:v>
                </c:pt>
                <c:pt idx="78">
                  <c:v>2.3603821121142134</c:v>
                </c:pt>
                <c:pt idx="79">
                  <c:v>2.3918538736090698</c:v>
                </c:pt>
                <c:pt idx="80">
                  <c:v>2.4233256351039261</c:v>
                </c:pt>
                <c:pt idx="81">
                  <c:v>2.4547973965987824</c:v>
                </c:pt>
                <c:pt idx="82">
                  <c:v>2.4862691580936382</c:v>
                </c:pt>
                <c:pt idx="83">
                  <c:v>2.5177409195884946</c:v>
                </c:pt>
                <c:pt idx="84">
                  <c:v>2.5492126810833504</c:v>
                </c:pt>
                <c:pt idx="85">
                  <c:v>2.5806844425782067</c:v>
                </c:pt>
                <c:pt idx="86">
                  <c:v>2.612156204073063</c:v>
                </c:pt>
                <c:pt idx="87">
                  <c:v>2.6436279655679193</c:v>
                </c:pt>
                <c:pt idx="88">
                  <c:v>2.6750997270627757</c:v>
                </c:pt>
                <c:pt idx="89">
                  <c:v>2.706571488557632</c:v>
                </c:pt>
                <c:pt idx="90">
                  <c:v>2.7380432500524874</c:v>
                </c:pt>
                <c:pt idx="91">
                  <c:v>2.7695150115473437</c:v>
                </c:pt>
                <c:pt idx="92">
                  <c:v>2.8009867730422</c:v>
                </c:pt>
                <c:pt idx="93">
                  <c:v>2.8324585345370563</c:v>
                </c:pt>
                <c:pt idx="94">
                  <c:v>2.8639302960319122</c:v>
                </c:pt>
                <c:pt idx="95">
                  <c:v>2.8954020575267685</c:v>
                </c:pt>
                <c:pt idx="96">
                  <c:v>2.9268738190216248</c:v>
                </c:pt>
                <c:pt idx="97">
                  <c:v>2.9583455805164811</c:v>
                </c:pt>
                <c:pt idx="98">
                  <c:v>2.989817342011337</c:v>
                </c:pt>
                <c:pt idx="99">
                  <c:v>3.0212891035061933</c:v>
                </c:pt>
                <c:pt idx="100">
                  <c:v>3.0527608650010496</c:v>
                </c:pt>
                <c:pt idx="101">
                  <c:v>3.0842326264959059</c:v>
                </c:pt>
                <c:pt idx="102">
                  <c:v>3.1157043879907622</c:v>
                </c:pt>
                <c:pt idx="103">
                  <c:v>3.1471761494856181</c:v>
                </c:pt>
                <c:pt idx="104">
                  <c:v>3.1786479109804744</c:v>
                </c:pt>
                <c:pt idx="105">
                  <c:v>3.2101196724753307</c:v>
                </c:pt>
                <c:pt idx="106">
                  <c:v>3.241591433970187</c:v>
                </c:pt>
                <c:pt idx="107">
                  <c:v>3.2730631954650424</c:v>
                </c:pt>
                <c:pt idx="108">
                  <c:v>3.3045349569598987</c:v>
                </c:pt>
                <c:pt idx="109">
                  <c:v>3.336006718454755</c:v>
                </c:pt>
                <c:pt idx="110">
                  <c:v>3.3674784799496114</c:v>
                </c:pt>
                <c:pt idx="111">
                  <c:v>3.3989502414444677</c:v>
                </c:pt>
                <c:pt idx="112">
                  <c:v>3.4304220029393235</c:v>
                </c:pt>
                <c:pt idx="113">
                  <c:v>3.4618937644341798</c:v>
                </c:pt>
                <c:pt idx="114">
                  <c:v>3.4933655259290362</c:v>
                </c:pt>
                <c:pt idx="115">
                  <c:v>3.5248372874238925</c:v>
                </c:pt>
                <c:pt idx="116">
                  <c:v>3.5563090489187483</c:v>
                </c:pt>
                <c:pt idx="117">
                  <c:v>3.5877808104136046</c:v>
                </c:pt>
                <c:pt idx="118">
                  <c:v>3.6192525719084609</c:v>
                </c:pt>
                <c:pt idx="119">
                  <c:v>3.6507243334033173</c:v>
                </c:pt>
                <c:pt idx="120">
                  <c:v>3.6821960948981727</c:v>
                </c:pt>
                <c:pt idx="121">
                  <c:v>3.713667856393029</c:v>
                </c:pt>
                <c:pt idx="122">
                  <c:v>3.7451396178878853</c:v>
                </c:pt>
                <c:pt idx="123">
                  <c:v>3.7766113793827416</c:v>
                </c:pt>
                <c:pt idx="124">
                  <c:v>3.8080831408775979</c:v>
                </c:pt>
                <c:pt idx="125">
                  <c:v>3.8395549023724538</c:v>
                </c:pt>
                <c:pt idx="126">
                  <c:v>3.8710266638673101</c:v>
                </c:pt>
                <c:pt idx="127">
                  <c:v>3.9024984253621664</c:v>
                </c:pt>
                <c:pt idx="128">
                  <c:v>3.9339701868570227</c:v>
                </c:pt>
                <c:pt idx="129">
                  <c:v>3.9654419483518786</c:v>
                </c:pt>
                <c:pt idx="130">
                  <c:v>3.9969137098467349</c:v>
                </c:pt>
                <c:pt idx="131">
                  <c:v>4.0283854713415908</c:v>
                </c:pt>
                <c:pt idx="132">
                  <c:v>4.0598572328364471</c:v>
                </c:pt>
                <c:pt idx="133">
                  <c:v>4.0913289943313034</c:v>
                </c:pt>
                <c:pt idx="134">
                  <c:v>4.1228007558261597</c:v>
                </c:pt>
                <c:pt idx="135">
                  <c:v>4.154272517321016</c:v>
                </c:pt>
                <c:pt idx="136">
                  <c:v>4.1857442788158723</c:v>
                </c:pt>
                <c:pt idx="137">
                  <c:v>4.2172160403107286</c:v>
                </c:pt>
                <c:pt idx="138">
                  <c:v>4.248687801805584</c:v>
                </c:pt>
                <c:pt idx="139">
                  <c:v>4.2801595633004403</c:v>
                </c:pt>
                <c:pt idx="140">
                  <c:v>4.3116313247952966</c:v>
                </c:pt>
                <c:pt idx="141">
                  <c:v>4.343103086290153</c:v>
                </c:pt>
                <c:pt idx="142">
                  <c:v>4.3745748477850093</c:v>
                </c:pt>
                <c:pt idx="143">
                  <c:v>4.4060466092798656</c:v>
                </c:pt>
                <c:pt idx="144">
                  <c:v>4.4375183707747219</c:v>
                </c:pt>
                <c:pt idx="145">
                  <c:v>4.4689901322695782</c:v>
                </c:pt>
                <c:pt idx="146">
                  <c:v>4.5004618937644345</c:v>
                </c:pt>
                <c:pt idx="147">
                  <c:v>4.5319336552592899</c:v>
                </c:pt>
                <c:pt idx="148">
                  <c:v>4.5634054167541462</c:v>
                </c:pt>
                <c:pt idx="149">
                  <c:v>4.5948771782490025</c:v>
                </c:pt>
                <c:pt idx="150">
                  <c:v>4.6263489397438589</c:v>
                </c:pt>
                <c:pt idx="151">
                  <c:v>4.6578207012387143</c:v>
                </c:pt>
                <c:pt idx="152">
                  <c:v>4.6892924627335706</c:v>
                </c:pt>
                <c:pt idx="153">
                  <c:v>4.7207642242284269</c:v>
                </c:pt>
                <c:pt idx="154">
                  <c:v>4.7522359857232832</c:v>
                </c:pt>
                <c:pt idx="155">
                  <c:v>4.7837077472181395</c:v>
                </c:pt>
                <c:pt idx="156">
                  <c:v>4.8151795087129958</c:v>
                </c:pt>
                <c:pt idx="157">
                  <c:v>4.8466512702078521</c:v>
                </c:pt>
                <c:pt idx="158">
                  <c:v>4.8781230317027084</c:v>
                </c:pt>
                <c:pt idx="159">
                  <c:v>4.9095947931975648</c:v>
                </c:pt>
                <c:pt idx="160">
                  <c:v>4.9410665546924202</c:v>
                </c:pt>
                <c:pt idx="161">
                  <c:v>4.9725383161872765</c:v>
                </c:pt>
                <c:pt idx="162">
                  <c:v>5.0040100776821328</c:v>
                </c:pt>
                <c:pt idx="163">
                  <c:v>5.0354818391769891</c:v>
                </c:pt>
                <c:pt idx="164">
                  <c:v>5.0669536006718454</c:v>
                </c:pt>
                <c:pt idx="165">
                  <c:v>5.0984253621667008</c:v>
                </c:pt>
                <c:pt idx="166">
                  <c:v>5.129897123661558</c:v>
                </c:pt>
                <c:pt idx="167">
                  <c:v>5.1613688851564135</c:v>
                </c:pt>
                <c:pt idx="168">
                  <c:v>5.1928406466512698</c:v>
                </c:pt>
                <c:pt idx="169">
                  <c:v>5.2243124081461261</c:v>
                </c:pt>
                <c:pt idx="170">
                  <c:v>5.2557841696409824</c:v>
                </c:pt>
                <c:pt idx="171">
                  <c:v>5.2872559311358387</c:v>
                </c:pt>
                <c:pt idx="172">
                  <c:v>5.318727692630695</c:v>
                </c:pt>
                <c:pt idx="173">
                  <c:v>5.3501994541255513</c:v>
                </c:pt>
                <c:pt idx="174">
                  <c:v>5.3816712156204076</c:v>
                </c:pt>
                <c:pt idx="175">
                  <c:v>5.4131429771152639</c:v>
                </c:pt>
                <c:pt idx="176">
                  <c:v>5.4446147386101185</c:v>
                </c:pt>
                <c:pt idx="177">
                  <c:v>5.4760865001049748</c:v>
                </c:pt>
                <c:pt idx="178">
                  <c:v>5.5075582615998311</c:v>
                </c:pt>
                <c:pt idx="179">
                  <c:v>5.5390300230946874</c:v>
                </c:pt>
                <c:pt idx="180">
                  <c:v>5.5705017845895437</c:v>
                </c:pt>
                <c:pt idx="181">
                  <c:v>5.6019735460844</c:v>
                </c:pt>
                <c:pt idx="182">
                  <c:v>5.6334453075792563</c:v>
                </c:pt>
                <c:pt idx="183">
                  <c:v>5.6649170690741126</c:v>
                </c:pt>
                <c:pt idx="184">
                  <c:v>5.6963888305689681</c:v>
                </c:pt>
                <c:pt idx="185">
                  <c:v>5.7278605920638244</c:v>
                </c:pt>
                <c:pt idx="186">
                  <c:v>5.7593323535586807</c:v>
                </c:pt>
                <c:pt idx="187">
                  <c:v>5.790804115053537</c:v>
                </c:pt>
                <c:pt idx="188">
                  <c:v>5.8222758765483933</c:v>
                </c:pt>
                <c:pt idx="189">
                  <c:v>5.8537476380432496</c:v>
                </c:pt>
                <c:pt idx="190">
                  <c:v>5.8852193995381059</c:v>
                </c:pt>
                <c:pt idx="191">
                  <c:v>5.9166911610329622</c:v>
                </c:pt>
                <c:pt idx="192">
                  <c:v>5.9481629225278185</c:v>
                </c:pt>
                <c:pt idx="193">
                  <c:v>5.979634684022674</c:v>
                </c:pt>
                <c:pt idx="194">
                  <c:v>6.0111064455175303</c:v>
                </c:pt>
                <c:pt idx="195">
                  <c:v>6.0425782070123866</c:v>
                </c:pt>
                <c:pt idx="196">
                  <c:v>6.0740499685072429</c:v>
                </c:pt>
                <c:pt idx="197">
                  <c:v>6.1055217300020992</c:v>
                </c:pt>
                <c:pt idx="198">
                  <c:v>6.1369934914969555</c:v>
                </c:pt>
                <c:pt idx="199">
                  <c:v>6.1684652529918118</c:v>
                </c:pt>
                <c:pt idx="200">
                  <c:v>6.1999370144866681</c:v>
                </c:pt>
                <c:pt idx="201">
                  <c:v>6.2314087759815244</c:v>
                </c:pt>
                <c:pt idx="202">
                  <c:v>6.2628805374763798</c:v>
                </c:pt>
                <c:pt idx="203">
                  <c:v>6.2943522989712362</c:v>
                </c:pt>
              </c:numCache>
            </c:numRef>
          </c:xVal>
          <c:yVal>
            <c:numRef>
              <c:f>'10-10'!$P$8:$P$211</c:f>
              <c:numCache>
                <c:formatCode>0.00E+00</c:formatCode>
                <c:ptCount val="204"/>
                <c:pt idx="0">
                  <c:v>55.000000000000007</c:v>
                </c:pt>
                <c:pt idx="1">
                  <c:v>54.888132336788551</c:v>
                </c:pt>
                <c:pt idx="2">
                  <c:v>54.553615413513789</c:v>
                </c:pt>
                <c:pt idx="3" formatCode="0.000E+00">
                  <c:v>54.064822378380903</c:v>
                </c:pt>
                <c:pt idx="4">
                  <c:v>53.231726741885403</c:v>
                </c:pt>
                <c:pt idx="5">
                  <c:v>52.257123023199632</c:v>
                </c:pt>
                <c:pt idx="6">
                  <c:v>51.085241770825668</c:v>
                </c:pt>
                <c:pt idx="7">
                  <c:v>48.196101156136798</c:v>
                </c:pt>
                <c:pt idx="8">
                  <c:v>44.673100669336847</c:v>
                </c:pt>
                <c:pt idx="9">
                  <c:v>40.646391809560164</c:v>
                </c:pt>
                <c:pt idx="10">
                  <c:v>36.260983117792577</c:v>
                </c:pt>
                <c:pt idx="11">
                  <c:v>31.669619944257285</c:v>
                </c:pt>
                <c:pt idx="12">
                  <c:v>27.025451801735496</c:v>
                </c:pt>
                <c:pt idx="13">
                  <c:v>22.474902003983775</c:v>
                </c:pt>
                <c:pt idx="14">
                  <c:v>18.151133987711642</c:v>
                </c:pt>
                <c:pt idx="15">
                  <c:v>14.168464217312099</c:v>
                </c:pt>
                <c:pt idx="16">
                  <c:v>10.618006131328078</c:v>
                </c:pt>
                <c:pt idx="17">
                  <c:v>7.5647478150150516</c:v>
                </c:pt>
                <c:pt idx="18">
                  <c:v>5.0461735980467122</c:v>
                </c:pt>
                <c:pt idx="19">
                  <c:v>3.0724428225271025</c:v>
                </c:pt>
                <c:pt idx="20">
                  <c:v>1.6280440276519104</c:v>
                </c:pt>
                <c:pt idx="21">
                  <c:v>0.67475591516665223</c:v>
                </c:pt>
                <c:pt idx="22">
                  <c:v>0.15567317509142942</c:v>
                </c:pt>
                <c:pt idx="23">
                  <c:v>1.3322676295501878E-15</c:v>
                </c:pt>
                <c:pt idx="24">
                  <c:v>0.12828000488560121</c:v>
                </c:pt>
                <c:pt idx="25">
                  <c:v>0.45771988921850171</c:v>
                </c:pt>
                <c:pt idx="26">
                  <c:v>0.90727552798702993</c:v>
                </c:pt>
                <c:pt idx="27">
                  <c:v>1.4022017063119943</c:v>
                </c:pt>
                <c:pt idx="28">
                  <c:v>1.8778174593051991</c:v>
                </c:pt>
                <c:pt idx="29">
                  <c:v>2.2823038255070354</c:v>
                </c:pt>
                <c:pt idx="30">
                  <c:v>2.5784248084018997</c:v>
                </c:pt>
                <c:pt idx="31">
                  <c:v>2.7441400389854524</c:v>
                </c:pt>
                <c:pt idx="32">
                  <c:v>2.7721535462966873</c:v>
                </c:pt>
                <c:pt idx="33">
                  <c:v>2.6685119979755543</c:v>
                </c:pt>
                <c:pt idx="34">
                  <c:v>2.4504232762372595</c:v>
                </c:pt>
                <c:pt idx="35">
                  <c:v>2.1435087940097723</c:v>
                </c:pt>
                <c:pt idx="36">
                  <c:v>1.7787282202134516</c:v>
                </c:pt>
                <c:pt idx="37">
                  <c:v>1.3892222885677143</c:v>
                </c:pt>
                <c:pt idx="38">
                  <c:v>1.0073084804158996</c:v>
                </c:pt>
                <c:pt idx="39">
                  <c:v>0.66183724744027606</c:v>
                </c:pt>
                <c:pt idx="40">
                  <c:v>0.37607583637364594</c:v>
                </c:pt>
                <c:pt idx="41">
                  <c:v>0.16623632638373764</c:v>
                </c:pt>
                <c:pt idx="42">
                  <c:v>4.0708392121401066E-2</c:v>
                </c:pt>
                <c:pt idx="43">
                  <c:v>3.4416913763379853E-15</c:v>
                </c:pt>
                <c:pt idx="44">
                  <c:v>3.7335067934861299E-2</c:v>
                </c:pt>
                <c:pt idx="45">
                  <c:v>0.13980998165644054</c:v>
                </c:pt>
                <c:pt idx="46">
                  <c:v>0.2899739738057614</c:v>
                </c:pt>
                <c:pt idx="47">
                  <c:v>0.46767402708692374</c:v>
                </c:pt>
                <c:pt idx="48">
                  <c:v>0.65199439427812012</c:v>
                </c:pt>
                <c:pt idx="49">
                  <c:v>0.82312415943283035</c:v>
                </c:pt>
                <c:pt idx="50">
                  <c:v>0.96400254202565083</c:v>
                </c:pt>
                <c:pt idx="51">
                  <c:v>1.0616189524742401</c:v>
                </c:pt>
                <c:pt idx="52">
                  <c:v>1.1078804498602617</c:v>
                </c:pt>
                <c:pt idx="53">
                  <c:v>1.100000000000001</c:v>
                </c:pt>
                <c:pt idx="54">
                  <c:v>1.0404012897067854</c:v>
                </c:pt>
                <c:pt idx="55">
                  <c:v>0.93617634766526125</c:v>
                </c:pt>
                <c:pt idx="56">
                  <c:v>0.7981676751108262</c:v>
                </c:pt>
                <c:pt idx="57">
                  <c:v>0.63977435788140935</c:v>
                </c:pt>
                <c:pt idx="58">
                  <c:v>0.47559979975247724</c:v>
                </c:pt>
                <c:pt idx="59">
                  <c:v>0.3200662233988214</c:v>
                </c:pt>
                <c:pt idx="60">
                  <c:v>0.18611777624709069</c:v>
                </c:pt>
                <c:pt idx="61">
                  <c:v>8.4120688550048284E-2</c:v>
                </c:pt>
                <c:pt idx="62">
                  <c:v>2.104699236029095E-2</c:v>
                </c:pt>
                <c:pt idx="63">
                  <c:v>1.0269562977782698E-14</c:v>
                </c:pt>
                <c:pt idx="64">
                  <c:v>2.0107681743072141E-2</c:v>
                </c:pt>
                <c:pt idx="65">
                  <c:v>7.6777112791145685E-2</c:v>
                </c:pt>
                <c:pt idx="66">
                  <c:v>0.16227209213774318</c:v>
                </c:pt>
                <c:pt idx="67">
                  <c:v>0.26654942692891825</c:v>
                </c:pt>
                <c:pt idx="68">
                  <c:v>0.37826932163485971</c:v>
                </c:pt>
                <c:pt idx="69">
                  <c:v>0.48588328781615719</c:v>
                </c:pt>
                <c:pt idx="70">
                  <c:v>0.5786997491560667</c:v>
                </c:pt>
                <c:pt idx="71">
                  <c:v>0.64783304351701743</c:v>
                </c:pt>
                <c:pt idx="72">
                  <c:v>0.68695506217972602</c:v>
                </c:pt>
                <c:pt idx="73">
                  <c:v>0.69278890102537249</c:v>
                </c:pt>
                <c:pt idx="74">
                  <c:v>0.66530869310290641</c:v>
                </c:pt>
                <c:pt idx="75">
                  <c:v>0.60763696705023962</c:v>
                </c:pt>
                <c:pt idx="76">
                  <c:v>0.52565800978656785</c:v>
                </c:pt>
                <c:pt idx="77">
                  <c:v>0.42739045074627946</c:v>
                </c:pt>
                <c:pt idx="78">
                  <c:v>0.32218254069479901</c:v>
                </c:pt>
                <c:pt idx="79">
                  <c:v>0.21980772066441068</c:v>
                </c:pt>
                <c:pt idx="80">
                  <c:v>0.12954498441462081</c:v>
                </c:pt>
                <c:pt idx="81">
                  <c:v>5.9327798604369208E-2</c:v>
                </c:pt>
                <c:pt idx="82">
                  <c:v>1.5037198371957494E-2</c:v>
                </c:pt>
                <c:pt idx="83">
                  <c:v>-9.5479180117763462E-15</c:v>
                </c:pt>
                <c:pt idx="84">
                  <c:v>1.4733294424270071E-2</c:v>
                </c:pt>
                <c:pt idx="85">
                  <c:v>5.6953349586776669E-2</c:v>
                </c:pt>
                <c:pt idx="86">
                  <c:v>0.12184284976041991</c:v>
                </c:pt>
                <c:pt idx="87">
                  <c:v>0.20254719398264814</c:v>
                </c:pt>
                <c:pt idx="88">
                  <c:v>0.29085039790440231</c:v>
                </c:pt>
                <c:pt idx="89">
                  <c:v>0.37796572973600628</c:v>
                </c:pt>
                <c:pt idx="90">
                  <c:v>0.45536685301928304</c:v>
                </c:pt>
                <c:pt idx="91">
                  <c:v>0.51558268751950509</c:v>
                </c:pt>
                <c:pt idx="92">
                  <c:v>0.55288356767042357</c:v>
                </c:pt>
                <c:pt idx="93">
                  <c:v>0.56379709701528746</c:v>
                </c:pt>
                <c:pt idx="94">
                  <c:v>0.54740832549882446</c:v>
                </c:pt>
                <c:pt idx="95">
                  <c:v>0.50541900720911348</c:v>
                </c:pt>
                <c:pt idx="96">
                  <c:v>0.44196289316561987</c:v>
                </c:pt>
                <c:pt idx="97">
                  <c:v>0.3631962757373125</c:v>
                </c:pt>
                <c:pt idx="98">
                  <c:v>0.27670333863070351</c:v>
                </c:pt>
                <c:pt idx="99">
                  <c:v>0.19077247552212612</c:v>
                </c:pt>
                <c:pt idx="100">
                  <c:v>0.11361116079611533</c:v>
                </c:pt>
                <c:pt idx="101">
                  <c:v>5.2572196156957851E-2</c:v>
                </c:pt>
                <c:pt idx="102">
                  <c:v>1.3462779553336635E-2</c:v>
                </c:pt>
                <c:pt idx="103">
                  <c:v>0</c:v>
                </c:pt>
                <c:pt idx="104">
                  <c:v>1.3462779553343962E-2</c:v>
                </c:pt>
                <c:pt idx="105">
                  <c:v>5.2572196156963402E-2</c:v>
                </c:pt>
                <c:pt idx="106">
                  <c:v>0.11361116079612965</c:v>
                </c:pt>
                <c:pt idx="107">
                  <c:v>0.19077247552213017</c:v>
                </c:pt>
                <c:pt idx="108">
                  <c:v>0.27670333863070168</c:v>
                </c:pt>
                <c:pt idx="109">
                  <c:v>0.36319627573730151</c:v>
                </c:pt>
                <c:pt idx="110">
                  <c:v>0.44196289316560428</c:v>
                </c:pt>
                <c:pt idx="111">
                  <c:v>0.50541900720911526</c:v>
                </c:pt>
                <c:pt idx="112">
                  <c:v>0.54740832549882756</c:v>
                </c:pt>
                <c:pt idx="113">
                  <c:v>0.56379709701531211</c:v>
                </c:pt>
                <c:pt idx="114">
                  <c:v>0.55288356767042712</c:v>
                </c:pt>
                <c:pt idx="115">
                  <c:v>0.51558268751949887</c:v>
                </c:pt>
                <c:pt idx="116">
                  <c:v>0.45536685301928359</c:v>
                </c:pt>
                <c:pt idx="117">
                  <c:v>0.37796572973600862</c:v>
                </c:pt>
                <c:pt idx="118">
                  <c:v>0.29085039790439443</c:v>
                </c:pt>
                <c:pt idx="119">
                  <c:v>0.20254719398264789</c:v>
                </c:pt>
                <c:pt idx="120">
                  <c:v>0.12184284976041365</c:v>
                </c:pt>
                <c:pt idx="121">
                  <c:v>5.6953349586793822E-2</c:v>
                </c:pt>
                <c:pt idx="122">
                  <c:v>1.4733294424288945E-2</c:v>
                </c:pt>
                <c:pt idx="123">
                  <c:v>-6.8833827526759706E-15</c:v>
                </c:pt>
                <c:pt idx="124">
                  <c:v>1.5037198371973703E-2</c:v>
                </c:pt>
                <c:pt idx="125">
                  <c:v>5.9327798604382975E-2</c:v>
                </c:pt>
                <c:pt idx="126">
                  <c:v>0.1295449844146277</c:v>
                </c:pt>
                <c:pt idx="127">
                  <c:v>0.21980772066443122</c:v>
                </c:pt>
                <c:pt idx="128">
                  <c:v>0.32218254069480889</c:v>
                </c:pt>
                <c:pt idx="129">
                  <c:v>0.42739045074628779</c:v>
                </c:pt>
                <c:pt idx="130">
                  <c:v>0.52565800978659016</c:v>
                </c:pt>
                <c:pt idx="131">
                  <c:v>0.60763696705027681</c:v>
                </c:pt>
                <c:pt idx="132">
                  <c:v>0.6653086931029264</c:v>
                </c:pt>
                <c:pt idx="133">
                  <c:v>0.69278890102538171</c:v>
                </c:pt>
                <c:pt idx="134">
                  <c:v>0.6869550621797279</c:v>
                </c:pt>
                <c:pt idx="135">
                  <c:v>0.64783304351703097</c:v>
                </c:pt>
                <c:pt idx="136">
                  <c:v>0.57869974915605771</c:v>
                </c:pt>
                <c:pt idx="137">
                  <c:v>0.48588328781616985</c:v>
                </c:pt>
                <c:pt idx="138">
                  <c:v>0.37826932163486349</c:v>
                </c:pt>
                <c:pt idx="139">
                  <c:v>0.26654942692888406</c:v>
                </c:pt>
                <c:pt idx="140">
                  <c:v>0.16227209213773941</c:v>
                </c:pt>
                <c:pt idx="141">
                  <c:v>7.6777112791116264E-2</c:v>
                </c:pt>
                <c:pt idx="142">
                  <c:v>2.0107681743072876E-2</c:v>
                </c:pt>
                <c:pt idx="143">
                  <c:v>-1.7430501486614958E-14</c:v>
                </c:pt>
                <c:pt idx="144">
                  <c:v>2.1046992360267081E-2</c:v>
                </c:pt>
                <c:pt idx="145">
                  <c:v>8.4120688550020528E-2</c:v>
                </c:pt>
                <c:pt idx="146">
                  <c:v>0.18611777624708892</c:v>
                </c:pt>
                <c:pt idx="147">
                  <c:v>0.32006622339878588</c:v>
                </c:pt>
                <c:pt idx="148">
                  <c:v>0.47559979975246969</c:v>
                </c:pt>
                <c:pt idx="149">
                  <c:v>0.63977435788140014</c:v>
                </c:pt>
                <c:pt idx="150">
                  <c:v>0.79816767511083619</c:v>
                </c:pt>
                <c:pt idx="151">
                  <c:v>0.93617634766525692</c:v>
                </c:pt>
                <c:pt idx="152">
                  <c:v>1.0404012897067942</c:v>
                </c:pt>
                <c:pt idx="153">
                  <c:v>1.1000000000000267</c:v>
                </c:pt>
                <c:pt idx="154">
                  <c:v>1.1078804498602912</c:v>
                </c:pt>
                <c:pt idx="155">
                  <c:v>1.0616189524742683</c:v>
                </c:pt>
                <c:pt idx="156">
                  <c:v>0.9640025420256505</c:v>
                </c:pt>
                <c:pt idx="157">
                  <c:v>0.82312415943286599</c:v>
                </c:pt>
                <c:pt idx="158">
                  <c:v>0.65199439427812578</c:v>
                </c:pt>
                <c:pt idx="159">
                  <c:v>0.4676740270869425</c:v>
                </c:pt>
                <c:pt idx="160">
                  <c:v>0.28997397380576684</c:v>
                </c:pt>
                <c:pt idx="161">
                  <c:v>0.13980998165643443</c:v>
                </c:pt>
                <c:pt idx="162">
                  <c:v>3.7335067934849198E-2</c:v>
                </c:pt>
                <c:pt idx="163">
                  <c:v>-2.2148949341271873E-14</c:v>
                </c:pt>
                <c:pt idx="164">
                  <c:v>4.0708392121379347E-2</c:v>
                </c:pt>
                <c:pt idx="165">
                  <c:v>0.16623632638372965</c:v>
                </c:pt>
                <c:pt idx="166">
                  <c:v>0.37607583637363118</c:v>
                </c:pt>
                <c:pt idx="167">
                  <c:v>0.66183724744026573</c:v>
                </c:pt>
                <c:pt idx="168">
                  <c:v>1.0073084804158903</c:v>
                </c:pt>
                <c:pt idx="169">
                  <c:v>1.3892222885676964</c:v>
                </c:pt>
                <c:pt idx="170">
                  <c:v>1.7787282202134145</c:v>
                </c:pt>
                <c:pt idx="171">
                  <c:v>2.1435087940097706</c:v>
                </c:pt>
                <c:pt idx="172">
                  <c:v>2.450423276237248</c:v>
                </c:pt>
                <c:pt idx="173">
                  <c:v>2.6685119979755507</c:v>
                </c:pt>
                <c:pt idx="174">
                  <c:v>2.7721535462966864</c:v>
                </c:pt>
                <c:pt idx="175">
                  <c:v>2.7441400389854387</c:v>
                </c:pt>
                <c:pt idx="176">
                  <c:v>2.5784248084019081</c:v>
                </c:pt>
                <c:pt idx="177">
                  <c:v>2.2823038255070873</c:v>
                </c:pt>
                <c:pt idx="178">
                  <c:v>1.8778174593052148</c:v>
                </c:pt>
                <c:pt idx="179">
                  <c:v>1.4022017063120034</c:v>
                </c:pt>
                <c:pt idx="180">
                  <c:v>0.90727552798706279</c:v>
                </c:pt>
                <c:pt idx="181">
                  <c:v>0.45771988921852258</c:v>
                </c:pt>
                <c:pt idx="182">
                  <c:v>0.12828000488561364</c:v>
                </c:pt>
                <c:pt idx="183">
                  <c:v>-1.1213252548714081E-14</c:v>
                </c:pt>
                <c:pt idx="184">
                  <c:v>0.15567317509143153</c:v>
                </c:pt>
                <c:pt idx="185">
                  <c:v>0.67475591516662625</c:v>
                </c:pt>
                <c:pt idx="186">
                  <c:v>1.6280440276518542</c:v>
                </c:pt>
                <c:pt idx="187">
                  <c:v>3.0724428225270577</c:v>
                </c:pt>
                <c:pt idx="188">
                  <c:v>5.0461735980466393</c:v>
                </c:pt>
                <c:pt idx="189">
                  <c:v>7.5647478150150231</c:v>
                </c:pt>
                <c:pt idx="190">
                  <c:v>10.618006131327974</c:v>
                </c:pt>
                <c:pt idx="191">
                  <c:v>14.168464217311998</c:v>
                </c:pt>
                <c:pt idx="192">
                  <c:v>18.151133987711571</c:v>
                </c:pt>
                <c:pt idx="193">
                  <c:v>22.47490200398363</c:v>
                </c:pt>
                <c:pt idx="194">
                  <c:v>27.02545180173534</c:v>
                </c:pt>
                <c:pt idx="195">
                  <c:v>31.669619944257224</c:v>
                </c:pt>
                <c:pt idx="196">
                  <c:v>36.260983117792492</c:v>
                </c:pt>
                <c:pt idx="197">
                  <c:v>40.646391809560065</c:v>
                </c:pt>
                <c:pt idx="198">
                  <c:v>44.673100669336804</c:v>
                </c:pt>
                <c:pt idx="199">
                  <c:v>48.196101156136741</c:v>
                </c:pt>
                <c:pt idx="200">
                  <c:v>51.085241770825675</c:v>
                </c:pt>
                <c:pt idx="201">
                  <c:v>53.231726741885396</c:v>
                </c:pt>
                <c:pt idx="202">
                  <c:v>54.553615413513761</c:v>
                </c:pt>
                <c:pt idx="203">
                  <c:v>55.000000000000007</c:v>
                </c:pt>
              </c:numCache>
            </c:numRef>
          </c:yVal>
          <c:smooth val="0"/>
        </c:ser>
        <c:dLbls>
          <c:showLegendKey val="0"/>
          <c:showVal val="0"/>
          <c:showCatName val="0"/>
          <c:showSerName val="0"/>
          <c:showPercent val="0"/>
          <c:showBubbleSize val="0"/>
        </c:dLbls>
        <c:axId val="36541952"/>
        <c:axId val="36543488"/>
      </c:scatterChart>
      <c:valAx>
        <c:axId val="36541952"/>
        <c:scaling>
          <c:orientation val="minMax"/>
          <c:max val="6.5"/>
          <c:min val="0"/>
        </c:scaling>
        <c:delete val="0"/>
        <c:axPos val="b"/>
        <c:numFmt formatCode="General" sourceLinked="0"/>
        <c:majorTickMark val="out"/>
        <c:minorTickMark val="none"/>
        <c:tickLblPos val="nextTo"/>
        <c:crossAx val="36543488"/>
        <c:crosses val="autoZero"/>
        <c:crossBetween val="midCat"/>
        <c:majorUnit val="1"/>
      </c:valAx>
      <c:valAx>
        <c:axId val="36543488"/>
        <c:scaling>
          <c:orientation val="minMax"/>
          <c:max val="60"/>
          <c:min val="0"/>
        </c:scaling>
        <c:delete val="0"/>
        <c:axPos val="l"/>
        <c:majorGridlines/>
        <c:numFmt formatCode="General" sourceLinked="0"/>
        <c:majorTickMark val="out"/>
        <c:minorTickMark val="none"/>
        <c:tickLblPos val="nextTo"/>
        <c:crossAx val="36541952"/>
        <c:crosses val="autoZero"/>
        <c:crossBetween val="midCat"/>
      </c:valAx>
    </c:plotArea>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0.40051</cdr:x>
      <cdr:y>0.87825</cdr:y>
    </cdr:from>
    <cdr:to>
      <cdr:x>0.64207</cdr:x>
      <cdr:y>0.95748</cdr:y>
    </cdr:to>
    <cdr:sp macro="" textlink="">
      <cdr:nvSpPr>
        <cdr:cNvPr id="2" name="TextBox 1"/>
        <cdr:cNvSpPr txBox="1"/>
      </cdr:nvSpPr>
      <cdr:spPr>
        <a:xfrm xmlns:a="http://schemas.openxmlformats.org/drawingml/2006/main">
          <a:off x="1476312" y="1926838"/>
          <a:ext cx="890417" cy="1738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000" dirty="0">
              <a:latin typeface="Times New Roman" panose="02020603050405020304" pitchFamily="18" charset="0"/>
              <a:cs typeface="Times New Roman" panose="02020603050405020304" pitchFamily="18" charset="0"/>
            </a:rPr>
            <a:t>Z</a:t>
          </a:r>
          <a:r>
            <a:rPr lang="en-US" sz="1000" baseline="-25000" dirty="0">
              <a:latin typeface="Times New Roman" panose="02020603050405020304" pitchFamily="18" charset="0"/>
              <a:cs typeface="Times New Roman" panose="02020603050405020304" pitchFamily="18" charset="0"/>
            </a:rPr>
            <a:t>0</a:t>
          </a:r>
          <a:r>
            <a:rPr lang="en-US" sz="1000" baseline="0" dirty="0">
              <a:latin typeface="Times New Roman" panose="02020603050405020304" pitchFamily="18" charset="0"/>
              <a:cs typeface="Times New Roman" panose="02020603050405020304" pitchFamily="18" charset="0"/>
            </a:rPr>
            <a:t> (m)</a:t>
          </a:r>
          <a:endParaRPr lang="en-US" sz="10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0.01941</cdr:x>
      <cdr:y>0.39394</cdr:y>
    </cdr:from>
    <cdr:to>
      <cdr:x>0.08175</cdr:x>
      <cdr:y>0.78366</cdr:y>
    </cdr:to>
    <cdr:sp macro="" textlink="">
      <cdr:nvSpPr>
        <cdr:cNvPr id="4" name="TextBox 1"/>
        <cdr:cNvSpPr txBox="1"/>
      </cdr:nvSpPr>
      <cdr:spPr>
        <a:xfrm xmlns:a="http://schemas.openxmlformats.org/drawingml/2006/main" rot="10800000">
          <a:off x="76200" y="990600"/>
          <a:ext cx="244717" cy="979990"/>
        </a:xfrm>
        <a:prstGeom xmlns:a="http://schemas.openxmlformats.org/drawingml/2006/main" prst="rect">
          <a:avLst/>
        </a:prstGeom>
      </cdr:spPr>
      <cdr:txBody>
        <a:bodyPr xmlns:a="http://schemas.openxmlformats.org/drawingml/2006/main" vert="eaVert"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solidFill>
                <a:sysClr val="windowText" lastClr="000000"/>
              </a:solidFill>
              <a:latin typeface="Times New Roman" panose="02020603050405020304" pitchFamily="18" charset="0"/>
              <a:cs typeface="Times New Roman" panose="02020603050405020304" pitchFamily="18" charset="0"/>
            </a:rPr>
            <a:t>Synthesized waveform (kV)</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135608-120E-499E-B61B-34C122A501B8}" type="datetimeFigureOut">
              <a:rPr lang="en-US" smtClean="0"/>
              <a:t>10/5/2016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E862A2-7183-4BB1-B9B9-0A513F20501F}" type="slidenum">
              <a:rPr lang="en-US" smtClean="0"/>
              <a:t>‹#›</a:t>
            </a:fld>
            <a:endParaRPr lang="en-US"/>
          </a:p>
        </p:txBody>
      </p:sp>
    </p:spTree>
    <p:extLst>
      <p:ext uri="{BB962C8B-B14F-4D97-AF65-F5344CB8AC3E}">
        <p14:creationId xmlns:p14="http://schemas.microsoft.com/office/powerpoint/2010/main" val="1201397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E862A2-7183-4BB1-B9B9-0A513F20501F}"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681599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4"/>
          <p:cNvSpPr>
            <a:spLocks noGrp="1"/>
          </p:cNvSpPr>
          <p:nvPr>
            <p:ph type="sldNum" sz="quarter" idx="10"/>
          </p:nvPr>
        </p:nvSpPr>
        <p:spPr/>
        <p:txBody>
          <a:bodyPr/>
          <a:lstStyle>
            <a:lvl1pPr>
              <a:defRPr/>
            </a:lvl1pPr>
          </a:lstStyle>
          <a:p>
            <a:pPr>
              <a:defRPr/>
            </a:pPr>
            <a:fld id="{03815EC4-445C-49AA-B539-875B6EA06A50}" type="slidenum">
              <a:rPr lang="en-US" altLang="en-US"/>
              <a:pPr>
                <a:defRPr/>
              </a:pPr>
              <a:t>‹#›</a:t>
            </a:fld>
            <a:endParaRPr lang="en-US" altLang="en-US"/>
          </a:p>
        </p:txBody>
      </p:sp>
    </p:spTree>
    <p:extLst>
      <p:ext uri="{BB962C8B-B14F-4D97-AF65-F5344CB8AC3E}">
        <p14:creationId xmlns:p14="http://schemas.microsoft.com/office/powerpoint/2010/main" val="4049739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SzPct val="150000"/>
              <a:buFontTx/>
              <a:buBlip>
                <a:blip r:embed="rId2"/>
              </a:buBlip>
              <a:defRPr/>
            </a:lvl1pPr>
            <a:lvl3pPr>
              <a:buClrTx/>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0"/>
          </p:nvPr>
        </p:nvSpPr>
        <p:spPr/>
        <p:txBody>
          <a:bodyPr/>
          <a:lstStyle>
            <a:lvl1pPr>
              <a:defRPr/>
            </a:lvl1pPr>
          </a:lstStyle>
          <a:p>
            <a:pPr>
              <a:defRPr/>
            </a:pPr>
            <a:fld id="{08D621CD-FDE4-4A9C-867E-F9942A440963}" type="slidenum">
              <a:rPr lang="en-US" altLang="en-US"/>
              <a:pPr>
                <a:defRPr/>
              </a:pPr>
              <a:t>‹#›</a:t>
            </a:fld>
            <a:endParaRPr lang="en-US" altLang="en-US"/>
          </a:p>
        </p:txBody>
      </p:sp>
    </p:spTree>
    <p:extLst>
      <p:ext uri="{BB962C8B-B14F-4D97-AF65-F5344CB8AC3E}">
        <p14:creationId xmlns:p14="http://schemas.microsoft.com/office/powerpoint/2010/main" val="984568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4"/>
          <p:cNvSpPr>
            <a:spLocks noGrp="1"/>
          </p:cNvSpPr>
          <p:nvPr>
            <p:ph type="sldNum" sz="quarter" idx="10"/>
          </p:nvPr>
        </p:nvSpPr>
        <p:spPr/>
        <p:txBody>
          <a:bodyPr/>
          <a:lstStyle>
            <a:lvl1pPr>
              <a:defRPr/>
            </a:lvl1pPr>
          </a:lstStyle>
          <a:p>
            <a:pPr>
              <a:defRPr/>
            </a:pPr>
            <a:fld id="{DC0C6ADF-CDF0-46B3-8210-9F393C9BF10A}" type="slidenum">
              <a:rPr lang="en-US" altLang="en-US"/>
              <a:pPr>
                <a:defRPr/>
              </a:pPr>
              <a:t>‹#›</a:t>
            </a:fld>
            <a:endParaRPr lang="en-US" altLang="en-US"/>
          </a:p>
        </p:txBody>
      </p:sp>
    </p:spTree>
    <p:extLst>
      <p:ext uri="{BB962C8B-B14F-4D97-AF65-F5344CB8AC3E}">
        <p14:creationId xmlns:p14="http://schemas.microsoft.com/office/powerpoint/2010/main" val="2492821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510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4"/>
          <p:cNvSpPr>
            <a:spLocks noGrp="1"/>
          </p:cNvSpPr>
          <p:nvPr>
            <p:ph type="sldNum" sz="quarter" idx="10"/>
          </p:nvPr>
        </p:nvSpPr>
        <p:spPr/>
        <p:txBody>
          <a:bodyPr/>
          <a:lstStyle>
            <a:lvl1pPr>
              <a:defRPr/>
            </a:lvl1pPr>
          </a:lstStyle>
          <a:p>
            <a:pPr>
              <a:defRPr/>
            </a:pPr>
            <a:fld id="{03815EC4-445C-49AA-B539-875B6EA06A50}" type="slidenum">
              <a:rPr lang="en-US" altLang="en-US"/>
              <a:pPr>
                <a:defRPr/>
              </a:pPr>
              <a:t>‹#›</a:t>
            </a:fld>
            <a:endParaRPr lang="en-US" altLang="en-US"/>
          </a:p>
        </p:txBody>
      </p:sp>
    </p:spTree>
    <p:extLst>
      <p:ext uri="{BB962C8B-B14F-4D97-AF65-F5344CB8AC3E}">
        <p14:creationId xmlns:p14="http://schemas.microsoft.com/office/powerpoint/2010/main" val="3344268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SzPct val="150000"/>
              <a:buFontTx/>
              <a:buBlip>
                <a:blip r:embed="rId2"/>
              </a:buBlip>
              <a:defRPr/>
            </a:lvl1pPr>
            <a:lvl3pPr>
              <a:buClrTx/>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0"/>
          </p:nvPr>
        </p:nvSpPr>
        <p:spPr/>
        <p:txBody>
          <a:bodyPr/>
          <a:lstStyle>
            <a:lvl1pPr>
              <a:defRPr/>
            </a:lvl1pPr>
          </a:lstStyle>
          <a:p>
            <a:pPr>
              <a:defRPr/>
            </a:pPr>
            <a:fld id="{08D621CD-FDE4-4A9C-867E-F9942A440963}" type="slidenum">
              <a:rPr lang="en-US" altLang="en-US"/>
              <a:pPr>
                <a:defRPr/>
              </a:pPr>
              <a:t>‹#›</a:t>
            </a:fld>
            <a:endParaRPr lang="en-US" altLang="en-US"/>
          </a:p>
        </p:txBody>
      </p:sp>
    </p:spTree>
    <p:extLst>
      <p:ext uri="{BB962C8B-B14F-4D97-AF65-F5344CB8AC3E}">
        <p14:creationId xmlns:p14="http://schemas.microsoft.com/office/powerpoint/2010/main" val="2758058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4"/>
          <p:cNvSpPr>
            <a:spLocks noGrp="1"/>
          </p:cNvSpPr>
          <p:nvPr>
            <p:ph type="sldNum" sz="quarter" idx="10"/>
          </p:nvPr>
        </p:nvSpPr>
        <p:spPr/>
        <p:txBody>
          <a:bodyPr/>
          <a:lstStyle>
            <a:lvl1pPr>
              <a:defRPr/>
            </a:lvl1pPr>
          </a:lstStyle>
          <a:p>
            <a:pPr>
              <a:defRPr/>
            </a:pPr>
            <a:fld id="{DC0C6ADF-CDF0-46B3-8210-9F393C9BF10A}" type="slidenum">
              <a:rPr lang="en-US" altLang="en-US"/>
              <a:pPr>
                <a:defRPr/>
              </a:pPr>
              <a:t>‹#›</a:t>
            </a:fld>
            <a:endParaRPr lang="en-US" altLang="en-US"/>
          </a:p>
        </p:txBody>
      </p:sp>
    </p:spTree>
    <p:extLst>
      <p:ext uri="{BB962C8B-B14F-4D97-AF65-F5344CB8AC3E}">
        <p14:creationId xmlns:p14="http://schemas.microsoft.com/office/powerpoint/2010/main" val="7379721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762000" y="9144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Slide Number Placeholder 4"/>
          <p:cNvSpPr>
            <a:spLocks noGrp="1"/>
          </p:cNvSpPr>
          <p:nvPr>
            <p:ph type="sldNum" sz="quarter" idx="4"/>
          </p:nvPr>
        </p:nvSpPr>
        <p:spPr>
          <a:xfrm>
            <a:off x="4495800" y="6492875"/>
            <a:ext cx="6858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500">
                <a:solidFill>
                  <a:srgbClr val="898989"/>
                </a:solidFill>
                <a:latin typeface="Arial" pitchFamily="34" charset="0"/>
                <a:cs typeface="Arial" pitchFamily="34" charset="0"/>
              </a:defRPr>
            </a:lvl1pPr>
          </a:lstStyle>
          <a:p>
            <a:pPr fontAlgn="base">
              <a:spcBef>
                <a:spcPct val="0"/>
              </a:spcBef>
              <a:spcAft>
                <a:spcPct val="0"/>
              </a:spcAft>
              <a:defRPr/>
            </a:pPr>
            <a:fld id="{7E096C14-8AB3-4C87-B24C-08338AAE80B5}" type="slidenum">
              <a:rPr lang="en-US" altLang="en-US">
                <a:ea typeface="MS PGothic" pitchFamily="34" charset="-128"/>
              </a:rPr>
              <a:pPr fontAlgn="base">
                <a:spcBef>
                  <a:spcPct val="0"/>
                </a:spcBef>
                <a:spcAft>
                  <a:spcPct val="0"/>
                </a:spcAft>
                <a:defRPr/>
              </a:pPr>
              <a:t>‹#›</a:t>
            </a:fld>
            <a:endParaRPr lang="en-US" altLang="en-US">
              <a:ea typeface="MS PGothic" pitchFamily="34" charset="-128"/>
            </a:endParaRPr>
          </a:p>
        </p:txBody>
      </p:sp>
      <p:sp>
        <p:nvSpPr>
          <p:cNvPr id="6" name="Footer Placeholder 3"/>
          <p:cNvSpPr txBox="1">
            <a:spLocks/>
          </p:cNvSpPr>
          <p:nvPr/>
        </p:nvSpPr>
        <p:spPr>
          <a:xfrm>
            <a:off x="990600" y="6492875"/>
            <a:ext cx="3505200" cy="365125"/>
          </a:xfrm>
          <a:prstGeom prst="rect">
            <a:avLst/>
          </a:prstGeom>
        </p:spPr>
        <p:txBody>
          <a:bodyPr anchor="ct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0" fontAlgn="base" hangingPunct="0">
              <a:spcBef>
                <a:spcPct val="0"/>
              </a:spcBef>
              <a:spcAft>
                <a:spcPct val="0"/>
              </a:spcAft>
              <a:defRPr/>
            </a:pPr>
            <a:endParaRPr lang="en-US" altLang="en-US" sz="1500" b="1">
              <a:solidFill>
                <a:srgbClr val="898989"/>
              </a:solidFill>
              <a:latin typeface="Arial" pitchFamily="34" charset="0"/>
              <a:cs typeface="Arial" pitchFamily="34" charset="0"/>
            </a:endParaRPr>
          </a:p>
        </p:txBody>
      </p:sp>
    </p:spTree>
    <p:extLst>
      <p:ext uri="{BB962C8B-B14F-4D97-AF65-F5344CB8AC3E}">
        <p14:creationId xmlns:p14="http://schemas.microsoft.com/office/powerpoint/2010/main" val="1372725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8" r:id="rId4"/>
  </p:sldLayoutIdLst>
  <p:timing>
    <p:tnLst>
      <p:par>
        <p:cTn id="1" dur="indefinite" restart="never" nodeType="tmRoot"/>
      </p:par>
    </p:tnLst>
  </p:timing>
  <p:hf hdr="0" dt="0"/>
  <p:txStyles>
    <p:titleStyle>
      <a:lvl1pPr algn="ctr" rtl="0" eaLnBrk="0" fontAlgn="base" hangingPunct="0">
        <a:spcBef>
          <a:spcPct val="0"/>
        </a:spcBef>
        <a:spcAft>
          <a:spcPct val="0"/>
        </a:spcAft>
        <a:defRPr sz="3600" b="1">
          <a:solidFill>
            <a:schemeClr val="tx2"/>
          </a:solidFill>
          <a:latin typeface="Arial" panose="020B0604020202020204" pitchFamily="34" charset="0"/>
          <a:ea typeface="MS PGothic" pitchFamily="34" charset="-128"/>
          <a:cs typeface="Arial" panose="020B0604020202020204" pitchFamily="34" charset="0"/>
        </a:defRPr>
      </a:lvl1pPr>
      <a:lvl2pPr algn="ctr" rtl="0" eaLnBrk="0" fontAlgn="base" hangingPunct="0">
        <a:spcBef>
          <a:spcPct val="0"/>
        </a:spcBef>
        <a:spcAft>
          <a:spcPct val="0"/>
        </a:spcAft>
        <a:defRPr sz="3600" b="1">
          <a:solidFill>
            <a:schemeClr val="tx2"/>
          </a:solidFill>
          <a:latin typeface="Arial" charset="0"/>
          <a:ea typeface="MS PGothic" pitchFamily="34" charset="-128"/>
          <a:cs typeface="Arial" charset="0"/>
        </a:defRPr>
      </a:lvl2pPr>
      <a:lvl3pPr algn="ctr" rtl="0" eaLnBrk="0" fontAlgn="base" hangingPunct="0">
        <a:spcBef>
          <a:spcPct val="0"/>
        </a:spcBef>
        <a:spcAft>
          <a:spcPct val="0"/>
        </a:spcAft>
        <a:defRPr sz="3600" b="1">
          <a:solidFill>
            <a:schemeClr val="tx2"/>
          </a:solidFill>
          <a:latin typeface="Arial" charset="0"/>
          <a:ea typeface="MS PGothic" pitchFamily="34" charset="-128"/>
          <a:cs typeface="Arial" charset="0"/>
        </a:defRPr>
      </a:lvl3pPr>
      <a:lvl4pPr algn="ctr" rtl="0" eaLnBrk="0" fontAlgn="base" hangingPunct="0">
        <a:spcBef>
          <a:spcPct val="0"/>
        </a:spcBef>
        <a:spcAft>
          <a:spcPct val="0"/>
        </a:spcAft>
        <a:defRPr sz="3600" b="1">
          <a:solidFill>
            <a:schemeClr val="tx2"/>
          </a:solidFill>
          <a:latin typeface="Arial" charset="0"/>
          <a:ea typeface="MS PGothic" pitchFamily="34" charset="-128"/>
          <a:cs typeface="Arial" charset="0"/>
        </a:defRPr>
      </a:lvl4pPr>
      <a:lvl5pPr algn="ctr" rtl="0" eaLnBrk="0" fontAlgn="base" hangingPunct="0">
        <a:spcBef>
          <a:spcPct val="0"/>
        </a:spcBef>
        <a:spcAft>
          <a:spcPct val="0"/>
        </a:spcAft>
        <a:defRPr sz="3600" b="1">
          <a:solidFill>
            <a:schemeClr val="tx2"/>
          </a:solidFill>
          <a:latin typeface="Arial" charset="0"/>
          <a:ea typeface="MS PGothic" pitchFamily="34" charset="-128"/>
          <a:cs typeface="Arial" charset="0"/>
        </a:defRPr>
      </a:lvl5pPr>
      <a:lvl6pPr marL="457200" algn="ctr" rtl="0" fontAlgn="base">
        <a:spcBef>
          <a:spcPct val="0"/>
        </a:spcBef>
        <a:spcAft>
          <a:spcPct val="0"/>
        </a:spcAft>
        <a:defRPr sz="3600" b="1">
          <a:solidFill>
            <a:schemeClr val="tx2"/>
          </a:solidFill>
          <a:latin typeface="Times" charset="0"/>
        </a:defRPr>
      </a:lvl6pPr>
      <a:lvl7pPr marL="914400" algn="ctr" rtl="0" fontAlgn="base">
        <a:spcBef>
          <a:spcPct val="0"/>
        </a:spcBef>
        <a:spcAft>
          <a:spcPct val="0"/>
        </a:spcAft>
        <a:defRPr sz="3600" b="1">
          <a:solidFill>
            <a:schemeClr val="tx2"/>
          </a:solidFill>
          <a:latin typeface="Times" charset="0"/>
        </a:defRPr>
      </a:lvl7pPr>
      <a:lvl8pPr marL="1371600" algn="ctr" rtl="0" fontAlgn="base">
        <a:spcBef>
          <a:spcPct val="0"/>
        </a:spcBef>
        <a:spcAft>
          <a:spcPct val="0"/>
        </a:spcAft>
        <a:defRPr sz="3600" b="1">
          <a:solidFill>
            <a:schemeClr val="tx2"/>
          </a:solidFill>
          <a:latin typeface="Times" charset="0"/>
        </a:defRPr>
      </a:lvl8pPr>
      <a:lvl9pPr marL="1828800" algn="ctr" rtl="0" fontAlgn="base">
        <a:spcBef>
          <a:spcPct val="0"/>
        </a:spcBef>
        <a:spcAft>
          <a:spcPct val="0"/>
        </a:spcAft>
        <a:defRPr sz="3600" b="1">
          <a:solidFill>
            <a:schemeClr val="tx2"/>
          </a:solidFill>
          <a:latin typeface="Times" charset="0"/>
        </a:defRPr>
      </a:lvl9pPr>
    </p:titleStyle>
    <p:bodyStyle>
      <a:lvl1pPr marL="342900" indent="-342900" algn="l" rtl="0" eaLnBrk="0" fontAlgn="base" hangingPunct="0">
        <a:spcBef>
          <a:spcPct val="20000"/>
        </a:spcBef>
        <a:spcAft>
          <a:spcPct val="0"/>
        </a:spcAft>
        <a:buBlip>
          <a:blip r:embed="rId7"/>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762000" y="9144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Slide Number Placeholder 4"/>
          <p:cNvSpPr>
            <a:spLocks noGrp="1"/>
          </p:cNvSpPr>
          <p:nvPr>
            <p:ph type="sldNum" sz="quarter" idx="4"/>
          </p:nvPr>
        </p:nvSpPr>
        <p:spPr>
          <a:xfrm>
            <a:off x="4495800" y="6492875"/>
            <a:ext cx="6858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500">
                <a:solidFill>
                  <a:srgbClr val="898989"/>
                </a:solidFill>
                <a:latin typeface="Arial" pitchFamily="34" charset="0"/>
                <a:cs typeface="Arial" pitchFamily="34" charset="0"/>
              </a:defRPr>
            </a:lvl1pPr>
          </a:lstStyle>
          <a:p>
            <a:pPr fontAlgn="base">
              <a:spcBef>
                <a:spcPct val="0"/>
              </a:spcBef>
              <a:spcAft>
                <a:spcPct val="0"/>
              </a:spcAft>
              <a:defRPr/>
            </a:pPr>
            <a:fld id="{7E096C14-8AB3-4C87-B24C-08338AAE80B5}" type="slidenum">
              <a:rPr lang="en-US" altLang="en-US">
                <a:ea typeface="MS PGothic" pitchFamily="34" charset="-128"/>
              </a:rPr>
              <a:pPr fontAlgn="base">
                <a:spcBef>
                  <a:spcPct val="0"/>
                </a:spcBef>
                <a:spcAft>
                  <a:spcPct val="0"/>
                </a:spcAft>
                <a:defRPr/>
              </a:pPr>
              <a:t>‹#›</a:t>
            </a:fld>
            <a:endParaRPr lang="en-US" altLang="en-US">
              <a:ea typeface="MS PGothic" pitchFamily="34" charset="-128"/>
            </a:endParaRPr>
          </a:p>
        </p:txBody>
      </p:sp>
      <p:sp>
        <p:nvSpPr>
          <p:cNvPr id="6" name="Footer Placeholder 3"/>
          <p:cNvSpPr txBox="1">
            <a:spLocks/>
          </p:cNvSpPr>
          <p:nvPr/>
        </p:nvSpPr>
        <p:spPr>
          <a:xfrm>
            <a:off x="990600" y="6492875"/>
            <a:ext cx="3505200" cy="365125"/>
          </a:xfrm>
          <a:prstGeom prst="rect">
            <a:avLst/>
          </a:prstGeom>
        </p:spPr>
        <p:txBody>
          <a:bodyPr anchor="ct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0" fontAlgn="base" hangingPunct="0">
              <a:spcBef>
                <a:spcPct val="0"/>
              </a:spcBef>
              <a:spcAft>
                <a:spcPct val="0"/>
              </a:spcAft>
              <a:defRPr/>
            </a:pPr>
            <a:endParaRPr lang="en-US" altLang="en-US" sz="1500" b="1">
              <a:solidFill>
                <a:srgbClr val="898989"/>
              </a:solidFill>
              <a:latin typeface="Arial" pitchFamily="34" charset="0"/>
              <a:cs typeface="Arial" pitchFamily="34" charset="0"/>
            </a:endParaRPr>
          </a:p>
        </p:txBody>
      </p:sp>
    </p:spTree>
    <p:extLst>
      <p:ext uri="{BB962C8B-B14F-4D97-AF65-F5344CB8AC3E}">
        <p14:creationId xmlns:p14="http://schemas.microsoft.com/office/powerpoint/2010/main" val="179654529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iming>
    <p:tnLst>
      <p:par>
        <p:cTn id="1" dur="indefinite" restart="never" nodeType="tmRoot"/>
      </p:par>
    </p:tnLst>
  </p:timing>
  <p:hf hdr="0" dt="0"/>
  <p:txStyles>
    <p:titleStyle>
      <a:lvl1pPr algn="ctr" rtl="0" eaLnBrk="0" fontAlgn="base" hangingPunct="0">
        <a:spcBef>
          <a:spcPct val="0"/>
        </a:spcBef>
        <a:spcAft>
          <a:spcPct val="0"/>
        </a:spcAft>
        <a:defRPr sz="3600" b="1">
          <a:solidFill>
            <a:schemeClr val="tx2"/>
          </a:solidFill>
          <a:latin typeface="Arial" panose="020B0604020202020204" pitchFamily="34" charset="0"/>
          <a:ea typeface="MS PGothic" pitchFamily="34" charset="-128"/>
          <a:cs typeface="Arial" panose="020B0604020202020204" pitchFamily="34" charset="0"/>
        </a:defRPr>
      </a:lvl1pPr>
      <a:lvl2pPr algn="ctr" rtl="0" eaLnBrk="0" fontAlgn="base" hangingPunct="0">
        <a:spcBef>
          <a:spcPct val="0"/>
        </a:spcBef>
        <a:spcAft>
          <a:spcPct val="0"/>
        </a:spcAft>
        <a:defRPr sz="3600" b="1">
          <a:solidFill>
            <a:schemeClr val="tx2"/>
          </a:solidFill>
          <a:latin typeface="Arial" charset="0"/>
          <a:ea typeface="MS PGothic" pitchFamily="34" charset="-128"/>
          <a:cs typeface="Arial" charset="0"/>
        </a:defRPr>
      </a:lvl2pPr>
      <a:lvl3pPr algn="ctr" rtl="0" eaLnBrk="0" fontAlgn="base" hangingPunct="0">
        <a:spcBef>
          <a:spcPct val="0"/>
        </a:spcBef>
        <a:spcAft>
          <a:spcPct val="0"/>
        </a:spcAft>
        <a:defRPr sz="3600" b="1">
          <a:solidFill>
            <a:schemeClr val="tx2"/>
          </a:solidFill>
          <a:latin typeface="Arial" charset="0"/>
          <a:ea typeface="MS PGothic" pitchFamily="34" charset="-128"/>
          <a:cs typeface="Arial" charset="0"/>
        </a:defRPr>
      </a:lvl3pPr>
      <a:lvl4pPr algn="ctr" rtl="0" eaLnBrk="0" fontAlgn="base" hangingPunct="0">
        <a:spcBef>
          <a:spcPct val="0"/>
        </a:spcBef>
        <a:spcAft>
          <a:spcPct val="0"/>
        </a:spcAft>
        <a:defRPr sz="3600" b="1">
          <a:solidFill>
            <a:schemeClr val="tx2"/>
          </a:solidFill>
          <a:latin typeface="Arial" charset="0"/>
          <a:ea typeface="MS PGothic" pitchFamily="34" charset="-128"/>
          <a:cs typeface="Arial" charset="0"/>
        </a:defRPr>
      </a:lvl4pPr>
      <a:lvl5pPr algn="ctr" rtl="0" eaLnBrk="0" fontAlgn="base" hangingPunct="0">
        <a:spcBef>
          <a:spcPct val="0"/>
        </a:spcBef>
        <a:spcAft>
          <a:spcPct val="0"/>
        </a:spcAft>
        <a:defRPr sz="3600" b="1">
          <a:solidFill>
            <a:schemeClr val="tx2"/>
          </a:solidFill>
          <a:latin typeface="Arial" charset="0"/>
          <a:ea typeface="MS PGothic" pitchFamily="34" charset="-128"/>
          <a:cs typeface="Arial" charset="0"/>
        </a:defRPr>
      </a:lvl5pPr>
      <a:lvl6pPr marL="457200" algn="ctr" rtl="0" fontAlgn="base">
        <a:spcBef>
          <a:spcPct val="0"/>
        </a:spcBef>
        <a:spcAft>
          <a:spcPct val="0"/>
        </a:spcAft>
        <a:defRPr sz="3600" b="1">
          <a:solidFill>
            <a:schemeClr val="tx2"/>
          </a:solidFill>
          <a:latin typeface="Times" charset="0"/>
        </a:defRPr>
      </a:lvl6pPr>
      <a:lvl7pPr marL="914400" algn="ctr" rtl="0" fontAlgn="base">
        <a:spcBef>
          <a:spcPct val="0"/>
        </a:spcBef>
        <a:spcAft>
          <a:spcPct val="0"/>
        </a:spcAft>
        <a:defRPr sz="3600" b="1">
          <a:solidFill>
            <a:schemeClr val="tx2"/>
          </a:solidFill>
          <a:latin typeface="Times" charset="0"/>
        </a:defRPr>
      </a:lvl7pPr>
      <a:lvl8pPr marL="1371600" algn="ctr" rtl="0" fontAlgn="base">
        <a:spcBef>
          <a:spcPct val="0"/>
        </a:spcBef>
        <a:spcAft>
          <a:spcPct val="0"/>
        </a:spcAft>
        <a:defRPr sz="3600" b="1">
          <a:solidFill>
            <a:schemeClr val="tx2"/>
          </a:solidFill>
          <a:latin typeface="Times" charset="0"/>
        </a:defRPr>
      </a:lvl8pPr>
      <a:lvl9pPr marL="1828800" algn="ctr" rtl="0" fontAlgn="base">
        <a:spcBef>
          <a:spcPct val="0"/>
        </a:spcBef>
        <a:spcAft>
          <a:spcPct val="0"/>
        </a:spcAft>
        <a:defRPr sz="3600" b="1">
          <a:solidFill>
            <a:schemeClr val="tx2"/>
          </a:solidFill>
          <a:latin typeface="Times" charset="0"/>
        </a:defRPr>
      </a:lvl9pPr>
    </p:titleStyle>
    <p:bodyStyle>
      <a:lvl1pPr marL="342900" indent="-342900" algn="l" rtl="0" eaLnBrk="0" fontAlgn="base" hangingPunct="0">
        <a:spcBef>
          <a:spcPct val="20000"/>
        </a:spcBef>
        <a:spcAft>
          <a:spcPct val="0"/>
        </a:spcAft>
        <a:buBlip>
          <a:blip r:embed="rId6"/>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11.wmf"/><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0.png"/><Relationship Id="rId7" Type="http://schemas.openxmlformats.org/officeDocument/2006/relationships/image" Target="../media/image100.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130.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smtClean="0">
                <a:latin typeface="Comic Sans MS" panose="030F0702030302020204" pitchFamily="66" charset="0"/>
              </a:rPr>
              <a:t>JLEIC Beam Formation Scheme</a:t>
            </a:r>
            <a:br>
              <a:rPr lang="en-US" sz="2400" dirty="0" smtClean="0">
                <a:latin typeface="Comic Sans MS" panose="030F0702030302020204" pitchFamily="66" charset="0"/>
              </a:rPr>
            </a:br>
            <a:r>
              <a:rPr lang="en-US" sz="2400" dirty="0" smtClean="0">
                <a:latin typeface="Comic Sans MS" panose="030F0702030302020204" pitchFamily="66" charset="0"/>
              </a:rPr>
              <a:t>Ion, Electron, and Positron </a:t>
            </a:r>
            <a:endParaRPr lang="en-US" sz="24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pPr>
              <a:defRPr/>
            </a:pPr>
            <a:fld id="{03815EC4-445C-49AA-B539-875B6EA06A50}" type="slidenum">
              <a:rPr lang="en-US" altLang="en-US" smtClean="0"/>
              <a:pPr>
                <a:defRPr/>
              </a:pPr>
              <a:t>1</a:t>
            </a:fld>
            <a:endParaRPr lang="en-US" altLang="en-US"/>
          </a:p>
        </p:txBody>
      </p:sp>
      <p:sp>
        <p:nvSpPr>
          <p:cNvPr id="5" name="Subtitle 4"/>
          <p:cNvSpPr>
            <a:spLocks noGrp="1"/>
          </p:cNvSpPr>
          <p:nvPr>
            <p:ph type="subTitle" idx="1"/>
          </p:nvPr>
        </p:nvSpPr>
        <p:spPr/>
        <p:txBody>
          <a:bodyPr/>
          <a:lstStyle/>
          <a:p>
            <a:r>
              <a:rPr lang="en-US" dirty="0" smtClean="0"/>
              <a:t>Jiquan </a:t>
            </a:r>
            <a:r>
              <a:rPr lang="en-US" dirty="0" err="1" smtClean="0"/>
              <a:t>Guo</a:t>
            </a:r>
            <a:endParaRPr lang="en-US" dirty="0" smtClean="0"/>
          </a:p>
          <a:p>
            <a:r>
              <a:rPr lang="en-US" dirty="0"/>
              <a:t>for the </a:t>
            </a:r>
            <a:r>
              <a:rPr lang="en-US" dirty="0" smtClean="0"/>
              <a:t>JLEIC </a:t>
            </a:r>
            <a:r>
              <a:rPr lang="en-US" dirty="0"/>
              <a:t>design study team</a:t>
            </a:r>
          </a:p>
          <a:p>
            <a:r>
              <a:rPr lang="en-US" dirty="0" smtClean="0"/>
              <a:t>Oct 5, 2016</a:t>
            </a:r>
            <a:endParaRPr lang="en-US" dirty="0"/>
          </a:p>
        </p:txBody>
      </p:sp>
    </p:spTree>
    <p:extLst>
      <p:ext uri="{BB962C8B-B14F-4D97-AF65-F5344CB8AC3E}">
        <p14:creationId xmlns:p14="http://schemas.microsoft.com/office/powerpoint/2010/main" val="3929707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06436" y="0"/>
            <a:ext cx="6341196" cy="762000"/>
          </a:xfrm>
        </p:spPr>
        <p:txBody>
          <a:bodyPr/>
          <a:lstStyle/>
          <a:p>
            <a:r>
              <a:rPr lang="en-US" sz="2000" dirty="0" smtClean="0">
                <a:latin typeface="Comic Sans MS" panose="030F0702030302020204" pitchFamily="66" charset="0"/>
              </a:rPr>
              <a:t>Alternative Ion Beam Formation Cycles</a:t>
            </a:r>
            <a:br>
              <a:rPr lang="en-US" sz="2000" dirty="0" smtClean="0">
                <a:latin typeface="Comic Sans MS" panose="030F0702030302020204" pitchFamily="66" charset="0"/>
              </a:rPr>
            </a:br>
            <a:r>
              <a:rPr lang="en-US" sz="2000" dirty="0" smtClean="0">
                <a:latin typeface="Comic Sans MS" panose="030F0702030302020204" pitchFamily="66" charset="0"/>
              </a:rPr>
              <a:t>(less bunch splitting stages)</a:t>
            </a:r>
            <a:endParaRPr lang="en-US" sz="20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pPr>
              <a:defRPr/>
            </a:pPr>
            <a:fld id="{08D621CD-FDE4-4A9C-867E-F9942A440963}" type="slidenum">
              <a:rPr lang="en-US" altLang="en-US" smtClean="0"/>
              <a:pPr>
                <a:defRPr/>
              </a:pPr>
              <a:t>10</a:t>
            </a:fld>
            <a:endParaRPr lang="en-US" altLang="en-US"/>
          </a:p>
        </p:txBody>
      </p:sp>
      <p:sp>
        <p:nvSpPr>
          <p:cNvPr id="6" name="TextBox 5"/>
          <p:cNvSpPr txBox="1"/>
          <p:nvPr/>
        </p:nvSpPr>
        <p:spPr>
          <a:xfrm>
            <a:off x="152401" y="3128916"/>
            <a:ext cx="8839200" cy="3416320"/>
          </a:xfrm>
          <a:prstGeom prst="rect">
            <a:avLst/>
          </a:prstGeom>
          <a:noFill/>
        </p:spPr>
        <p:txBody>
          <a:bodyPr wrap="square" rtlCol="0">
            <a:spAutoFit/>
          </a:bodyPr>
          <a:lstStyle/>
          <a:p>
            <a:r>
              <a:rPr lang="en-US" sz="1200" dirty="0" smtClean="0"/>
              <a:t>Collider circumference 2252.8m, harmonic # </a:t>
            </a:r>
            <a:r>
              <a:rPr lang="en-US" sz="1200" dirty="0" err="1" smtClean="0"/>
              <a:t>Nh</a:t>
            </a:r>
            <a:r>
              <a:rPr lang="en-US" sz="1200" dirty="0" smtClean="0"/>
              <a:t>=3580-3588 (for different collision energy), booster circumference 281.6m</a:t>
            </a:r>
            <a:endParaRPr lang="en-US" sz="1200" dirty="0" smtClean="0">
              <a:solidFill>
                <a:schemeClr val="bg1">
                  <a:lumMod val="65000"/>
                </a:schemeClr>
              </a:solidFill>
            </a:endParaRPr>
          </a:p>
          <a:p>
            <a:pPr marL="342900" indent="-342900">
              <a:buFont typeface="+mj-lt"/>
              <a:buAutoNum type="arabicPeriod"/>
            </a:pPr>
            <a:r>
              <a:rPr lang="en-US" sz="1200" dirty="0" smtClean="0"/>
              <a:t>Eject the used beam from the collider ring, cycle the magnets</a:t>
            </a:r>
          </a:p>
          <a:p>
            <a:pPr marL="342900" indent="-342900">
              <a:buFont typeface="+mj-lt"/>
              <a:buAutoNum type="arabicPeriod"/>
            </a:pPr>
            <a:r>
              <a:rPr lang="en-US" sz="1200" dirty="0" smtClean="0"/>
              <a:t>Multi-turn injection </a:t>
            </a:r>
            <a:r>
              <a:rPr lang="en-US" sz="1200" dirty="0"/>
              <a:t>of </a:t>
            </a:r>
            <a:r>
              <a:rPr lang="en-US" sz="1200" dirty="0" smtClean="0"/>
              <a:t>polarized </a:t>
            </a:r>
            <a:r>
              <a:rPr lang="en-US" sz="1200" dirty="0"/>
              <a:t>ion from linac to booster (non-polarized for heavy ions)</a:t>
            </a:r>
          </a:p>
          <a:p>
            <a:pPr marL="342900" indent="-342900">
              <a:buFont typeface="+mj-lt"/>
              <a:buAutoNum type="arabicPeriod"/>
            </a:pPr>
            <a:r>
              <a:rPr lang="en-US" sz="1200" dirty="0"/>
              <a:t>Capture beam into </a:t>
            </a:r>
            <a:r>
              <a:rPr lang="en-US" sz="1200" dirty="0" smtClean="0"/>
              <a:t>112 buckets (119MHz bucket, ~1.8m </a:t>
            </a:r>
            <a:r>
              <a:rPr lang="en-US" sz="1200" dirty="0"/>
              <a:t>bunch </a:t>
            </a:r>
            <a:r>
              <a:rPr lang="en-US" sz="1200" dirty="0" smtClean="0"/>
              <a:t>length), kick out 5-6 bunches to form a gap for extraction kicker rise time</a:t>
            </a:r>
            <a:endParaRPr lang="en-US" sz="1200" dirty="0"/>
          </a:p>
          <a:p>
            <a:pPr marL="342900" indent="-342900">
              <a:buFont typeface="+mj-lt"/>
              <a:buAutoNum type="arabicPeriod"/>
            </a:pPr>
            <a:r>
              <a:rPr lang="en-US" sz="1200" dirty="0"/>
              <a:t>Ramp </a:t>
            </a:r>
            <a:r>
              <a:rPr lang="en-US" sz="1200" dirty="0" smtClean="0"/>
              <a:t>to an intermediate energy (~2.0GeV proton), perform </a:t>
            </a:r>
            <a:r>
              <a:rPr lang="en-US" sz="1200" dirty="0"/>
              <a:t>DC </a:t>
            </a:r>
            <a:r>
              <a:rPr lang="en-US" sz="1200" dirty="0" smtClean="0"/>
              <a:t>cooling, ramp to ~8GeV (proton) </a:t>
            </a:r>
          </a:p>
          <a:p>
            <a:pPr marL="342900" indent="-342900">
              <a:buFont typeface="+mj-lt"/>
              <a:buAutoNum type="arabicPeriod"/>
            </a:pPr>
            <a:r>
              <a:rPr lang="en-US" sz="1200" dirty="0" smtClean="0"/>
              <a:t>Bucket-to-bucket </a:t>
            </a:r>
            <a:r>
              <a:rPr lang="en-US" sz="1200" dirty="0"/>
              <a:t>transfer </a:t>
            </a:r>
            <a:r>
              <a:rPr lang="en-US" sz="1200" dirty="0" smtClean="0"/>
              <a:t>the ~270m bunch train into the collider ring</a:t>
            </a:r>
          </a:p>
          <a:p>
            <a:pPr marL="342900" indent="-342900">
              <a:buFont typeface="+mj-lt"/>
              <a:buAutoNum type="arabicPeriod"/>
            </a:pPr>
            <a:r>
              <a:rPr lang="en-US" sz="1200" dirty="0" smtClean="0"/>
              <a:t>Repeat </a:t>
            </a:r>
            <a:r>
              <a:rPr lang="en-US" sz="1200" dirty="0"/>
              <a:t>step </a:t>
            </a:r>
            <a:r>
              <a:rPr lang="en-US" sz="1200" dirty="0" smtClean="0"/>
              <a:t>2-6 cycle for </a:t>
            </a:r>
            <a:r>
              <a:rPr lang="en-US" sz="1200" b="1" dirty="0" smtClean="0"/>
              <a:t>8</a:t>
            </a:r>
            <a:r>
              <a:rPr lang="en-US" sz="1200" dirty="0" smtClean="0"/>
              <a:t> times</a:t>
            </a:r>
          </a:p>
          <a:p>
            <a:pPr marL="342900" indent="-342900">
              <a:buFont typeface="+mj-lt"/>
              <a:buAutoNum type="arabicPeriod"/>
            </a:pPr>
            <a:r>
              <a:rPr lang="en-US" sz="1200" dirty="0" smtClean="0">
                <a:solidFill>
                  <a:srgbClr val="000000"/>
                </a:solidFill>
              </a:rPr>
              <a:t>Ramp </a:t>
            </a:r>
            <a:r>
              <a:rPr lang="en-US" sz="1200" dirty="0">
                <a:solidFill>
                  <a:srgbClr val="000000"/>
                </a:solidFill>
              </a:rPr>
              <a:t>collider ring to collision energy</a:t>
            </a:r>
          </a:p>
          <a:p>
            <a:pPr marL="342900" lvl="0" indent="-342900">
              <a:buFont typeface="+mj-lt"/>
              <a:buAutoNum type="arabicPeriod"/>
            </a:pPr>
            <a:r>
              <a:rPr lang="en-US" sz="1200" dirty="0">
                <a:solidFill>
                  <a:srgbClr val="000000"/>
                </a:solidFill>
              </a:rPr>
              <a:t>Perform up to 2 stages binary splitting (no splitting needed for low </a:t>
            </a:r>
            <a:r>
              <a:rPr lang="en-US" sz="1200" dirty="0" err="1">
                <a:solidFill>
                  <a:srgbClr val="000000"/>
                </a:solidFill>
              </a:rPr>
              <a:t>reptate</a:t>
            </a:r>
            <a:r>
              <a:rPr lang="en-US" sz="1200" dirty="0">
                <a:solidFill>
                  <a:srgbClr val="000000"/>
                </a:solidFill>
              </a:rPr>
              <a:t> option with high energy/low current electron beam), perform bunch length compression and BB cooling</a:t>
            </a:r>
          </a:p>
          <a:p>
            <a:pPr marL="342900" lvl="0" indent="-342900">
              <a:buFont typeface="+mj-lt"/>
              <a:buAutoNum type="arabicPeriod"/>
            </a:pPr>
            <a:r>
              <a:rPr lang="en-US" sz="1200" dirty="0">
                <a:solidFill>
                  <a:srgbClr val="000000"/>
                </a:solidFill>
              </a:rPr>
              <a:t>Manipulate the beam to create/remove several extra empty buckets (476 MHz) in the gap (</a:t>
            </a:r>
            <a:r>
              <a:rPr lang="en-US" sz="1200" dirty="0" err="1">
                <a:solidFill>
                  <a:srgbClr val="000000"/>
                </a:solidFill>
              </a:rPr>
              <a:t>Nh</a:t>
            </a:r>
            <a:r>
              <a:rPr lang="en-US" sz="1200" dirty="0">
                <a:solidFill>
                  <a:srgbClr val="000000"/>
                </a:solidFill>
              </a:rPr>
              <a:t>=3580-3588 depending on ion </a:t>
            </a:r>
            <a:r>
              <a:rPr lang="en-US" sz="1200" dirty="0" smtClean="0">
                <a:solidFill>
                  <a:srgbClr val="000000"/>
                </a:solidFill>
              </a:rPr>
              <a:t>energy, </a:t>
            </a:r>
            <a:r>
              <a:rPr lang="en-US" sz="1200" dirty="0">
                <a:solidFill>
                  <a:srgbClr val="000000"/>
                </a:solidFill>
              </a:rPr>
              <a:t>as required by beam </a:t>
            </a:r>
            <a:r>
              <a:rPr lang="en-US" sz="1200" dirty="0" smtClean="0">
                <a:solidFill>
                  <a:srgbClr val="000000"/>
                </a:solidFill>
              </a:rPr>
              <a:t>synchronization).</a:t>
            </a:r>
            <a:endParaRPr lang="en-US" sz="1200" dirty="0" smtClean="0"/>
          </a:p>
          <a:p>
            <a:endParaRPr lang="en-US" sz="1200" dirty="0"/>
          </a:p>
          <a:p>
            <a:r>
              <a:rPr lang="en-US" sz="1200" dirty="0" smtClean="0"/>
              <a:t>Pros:	Much less splitting stages.</a:t>
            </a:r>
          </a:p>
          <a:p>
            <a:r>
              <a:rPr lang="en-US" sz="1200" dirty="0" smtClean="0"/>
              <a:t>Potential problems:</a:t>
            </a:r>
          </a:p>
          <a:p>
            <a:r>
              <a:rPr lang="en-US" sz="1200" dirty="0"/>
              <a:t>	</a:t>
            </a:r>
            <a:r>
              <a:rPr lang="en-US" sz="1200" dirty="0" smtClean="0"/>
              <a:t>Lower ion collider ring beam current or higher ion linac energy.</a:t>
            </a:r>
          </a:p>
          <a:p>
            <a:endParaRPr lang="en-US" sz="1200" dirty="0" smtClean="0"/>
          </a:p>
        </p:txBody>
      </p:sp>
      <p:sp>
        <p:nvSpPr>
          <p:cNvPr id="57" name="TextBox 56"/>
          <p:cNvSpPr txBox="1"/>
          <p:nvPr/>
        </p:nvSpPr>
        <p:spPr>
          <a:xfrm>
            <a:off x="195301" y="831153"/>
            <a:ext cx="1388772" cy="400110"/>
          </a:xfrm>
          <a:prstGeom prst="rect">
            <a:avLst/>
          </a:prstGeom>
          <a:noFill/>
        </p:spPr>
        <p:txBody>
          <a:bodyPr wrap="square" rtlCol="0">
            <a:spAutoFit/>
          </a:bodyPr>
          <a:lstStyle/>
          <a:p>
            <a:r>
              <a:rPr lang="en-US" sz="1000" dirty="0" smtClean="0">
                <a:solidFill>
                  <a:schemeClr val="accent6"/>
                </a:solidFill>
                <a:latin typeface="Times New Roman" panose="02020603050405020304" pitchFamily="18" charset="0"/>
                <a:cs typeface="Times New Roman" panose="02020603050405020304" pitchFamily="18" charset="0"/>
              </a:rPr>
              <a:t>2. Accumulating coasting beam</a:t>
            </a:r>
            <a:endParaRPr lang="en-US" sz="1000" dirty="0">
              <a:solidFill>
                <a:schemeClr val="accent6"/>
              </a:solidFill>
              <a:latin typeface="Times New Roman" panose="02020603050405020304" pitchFamily="18" charset="0"/>
              <a:cs typeface="Times New Roman" panose="02020603050405020304" pitchFamily="18" charset="0"/>
            </a:endParaRPr>
          </a:p>
        </p:txBody>
      </p:sp>
      <p:grpSp>
        <p:nvGrpSpPr>
          <p:cNvPr id="58" name="Group 57"/>
          <p:cNvGrpSpPr>
            <a:grpSpLocks noChangeAspect="1"/>
          </p:cNvGrpSpPr>
          <p:nvPr/>
        </p:nvGrpSpPr>
        <p:grpSpPr>
          <a:xfrm>
            <a:off x="236287" y="1259685"/>
            <a:ext cx="826488" cy="826490"/>
            <a:chOff x="1792224" y="1828800"/>
            <a:chExt cx="1828800" cy="1828800"/>
          </a:xfrm>
        </p:grpSpPr>
        <p:grpSp>
          <p:nvGrpSpPr>
            <p:cNvPr id="59" name="Group 58"/>
            <p:cNvGrpSpPr>
              <a:grpSpLocks noChangeAspect="1"/>
            </p:cNvGrpSpPr>
            <p:nvPr/>
          </p:nvGrpSpPr>
          <p:grpSpPr>
            <a:xfrm>
              <a:off x="1792224" y="2322576"/>
              <a:ext cx="1335024" cy="1335024"/>
              <a:chOff x="1185672" y="1250576"/>
              <a:chExt cx="1335024" cy="1335024"/>
            </a:xfrm>
          </p:grpSpPr>
          <p:grpSp>
            <p:nvGrpSpPr>
              <p:cNvPr id="61" name="Group 60"/>
              <p:cNvGrpSpPr/>
              <p:nvPr/>
            </p:nvGrpSpPr>
            <p:grpSpPr>
              <a:xfrm>
                <a:off x="1185672" y="1598048"/>
                <a:ext cx="1335024" cy="987552"/>
                <a:chOff x="1185672" y="1598048"/>
                <a:chExt cx="1335024" cy="987552"/>
              </a:xfrm>
            </p:grpSpPr>
            <p:sp>
              <p:nvSpPr>
                <p:cNvPr id="63" name="Rectangle 62"/>
                <p:cNvSpPr/>
                <p:nvPr/>
              </p:nvSpPr>
              <p:spPr>
                <a:xfrm>
                  <a:off x="1679448" y="1598048"/>
                  <a:ext cx="841248" cy="14630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sp>
              <p:nvSpPr>
                <p:cNvPr id="64" name="Block Arc 63"/>
                <p:cNvSpPr/>
                <p:nvPr/>
              </p:nvSpPr>
              <p:spPr>
                <a:xfrm rot="10800000">
                  <a:off x="1185672" y="1598048"/>
                  <a:ext cx="987552" cy="987552"/>
                </a:xfrm>
                <a:prstGeom prst="blockArc">
                  <a:avLst>
                    <a:gd name="adj1" fmla="val 10800000"/>
                    <a:gd name="adj2" fmla="val 5440302"/>
                    <a:gd name="adj3" fmla="val 1449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sp>
            <p:nvSpPr>
              <p:cNvPr id="62" name="Rectangle 61"/>
              <p:cNvSpPr/>
              <p:nvPr/>
            </p:nvSpPr>
            <p:spPr>
              <a:xfrm>
                <a:off x="2026920" y="1250576"/>
                <a:ext cx="146304" cy="84124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sp>
          <p:nvSpPr>
            <p:cNvPr id="60" name="Block Arc 59"/>
            <p:cNvSpPr/>
            <p:nvPr/>
          </p:nvSpPr>
          <p:spPr>
            <a:xfrm>
              <a:off x="2633472" y="1828800"/>
              <a:ext cx="987552" cy="987552"/>
            </a:xfrm>
            <a:prstGeom prst="blockArc">
              <a:avLst>
                <a:gd name="adj1" fmla="val 10800000"/>
                <a:gd name="adj2" fmla="val 5440302"/>
                <a:gd name="adj3" fmla="val 1449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sp>
        <p:nvSpPr>
          <p:cNvPr id="65" name="TextBox 64"/>
          <p:cNvSpPr txBox="1"/>
          <p:nvPr/>
        </p:nvSpPr>
        <p:spPr>
          <a:xfrm>
            <a:off x="1794731" y="2664552"/>
            <a:ext cx="1176252" cy="400110"/>
          </a:xfrm>
          <a:prstGeom prst="rect">
            <a:avLst/>
          </a:prstGeom>
          <a:noFill/>
        </p:spPr>
        <p:txBody>
          <a:bodyPr wrap="square" rtlCol="0">
            <a:spAutoFit/>
          </a:bodyPr>
          <a:lstStyle/>
          <a:p>
            <a:r>
              <a:rPr lang="en-US" sz="1000" dirty="0" smtClean="0">
                <a:solidFill>
                  <a:schemeClr val="accent6"/>
                </a:solidFill>
                <a:latin typeface="Times New Roman" panose="02020603050405020304" pitchFamily="18" charset="0"/>
                <a:cs typeface="Times New Roman" panose="02020603050405020304" pitchFamily="18" charset="0"/>
              </a:rPr>
              <a:t>3. Capture to 119MHz bucket</a:t>
            </a:r>
            <a:endParaRPr lang="en-US" sz="1000" dirty="0">
              <a:solidFill>
                <a:schemeClr val="accent6"/>
              </a:solidFill>
              <a:latin typeface="Times New Roman" panose="02020603050405020304" pitchFamily="18" charset="0"/>
              <a:cs typeface="Times New Roman" panose="02020603050405020304" pitchFamily="18" charset="0"/>
            </a:endParaRPr>
          </a:p>
        </p:txBody>
      </p:sp>
      <p:sp>
        <p:nvSpPr>
          <p:cNvPr id="73" name="Right Arrow 72"/>
          <p:cNvSpPr>
            <a:spLocks/>
          </p:cNvSpPr>
          <p:nvPr/>
        </p:nvSpPr>
        <p:spPr>
          <a:xfrm rot="4882159">
            <a:off x="646614" y="2201434"/>
            <a:ext cx="220397" cy="11019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Times New Roman" panose="02020603050405020304" pitchFamily="18" charset="0"/>
              <a:cs typeface="Times New Roman" panose="02020603050405020304" pitchFamily="18" charset="0"/>
            </a:endParaRPr>
          </a:p>
        </p:txBody>
      </p:sp>
      <p:sp>
        <p:nvSpPr>
          <p:cNvPr id="82" name="TextBox 81"/>
          <p:cNvSpPr txBox="1"/>
          <p:nvPr/>
        </p:nvSpPr>
        <p:spPr>
          <a:xfrm>
            <a:off x="2416926" y="1259685"/>
            <a:ext cx="1502600" cy="246221"/>
          </a:xfrm>
          <a:prstGeom prst="rect">
            <a:avLst/>
          </a:prstGeom>
          <a:noFill/>
        </p:spPr>
        <p:txBody>
          <a:bodyPr wrap="square" rtlCol="0">
            <a:spAutoFit/>
          </a:bodyPr>
          <a:lstStyle/>
          <a:p>
            <a:r>
              <a:rPr lang="en-US" sz="1000" dirty="0" smtClean="0">
                <a:solidFill>
                  <a:schemeClr val="accent6"/>
                </a:solidFill>
                <a:latin typeface="Times New Roman" panose="02020603050405020304" pitchFamily="18" charset="0"/>
                <a:cs typeface="Times New Roman" panose="02020603050405020304" pitchFamily="18" charset="0"/>
              </a:rPr>
              <a:t>4. Accelerate and cool</a:t>
            </a:r>
            <a:endParaRPr lang="en-US" sz="1000" dirty="0">
              <a:solidFill>
                <a:schemeClr val="accent6"/>
              </a:solidFill>
              <a:latin typeface="Times New Roman" panose="02020603050405020304" pitchFamily="18" charset="0"/>
              <a:cs typeface="Times New Roman" panose="02020603050405020304" pitchFamily="18" charset="0"/>
            </a:endParaRPr>
          </a:p>
        </p:txBody>
      </p:sp>
      <p:sp>
        <p:nvSpPr>
          <p:cNvPr id="84" name="Rectangle 83"/>
          <p:cNvSpPr/>
          <p:nvPr/>
        </p:nvSpPr>
        <p:spPr>
          <a:xfrm>
            <a:off x="694205" y="1611753"/>
            <a:ext cx="67795" cy="112779"/>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Times New Roman" panose="02020603050405020304" pitchFamily="18" charset="0"/>
              <a:cs typeface="Times New Roman" panose="02020603050405020304" pitchFamily="18" charset="0"/>
            </a:endParaRPr>
          </a:p>
        </p:txBody>
      </p:sp>
      <p:sp>
        <p:nvSpPr>
          <p:cNvPr id="85" name="TextBox 84"/>
          <p:cNvSpPr txBox="1"/>
          <p:nvPr/>
        </p:nvSpPr>
        <p:spPr>
          <a:xfrm>
            <a:off x="664411" y="1728190"/>
            <a:ext cx="716863" cy="246221"/>
          </a:xfrm>
          <a:prstGeom prst="rect">
            <a:avLst/>
          </a:prstGeom>
          <a:noFill/>
        </p:spPr>
        <p:txBody>
          <a:bodyPr wrap="none" rtlCol="0">
            <a:spAutoFit/>
          </a:bodyPr>
          <a:lstStyle/>
          <a:p>
            <a:r>
              <a:rPr lang="en-US" sz="1000" dirty="0" smtClean="0">
                <a:solidFill>
                  <a:srgbClr val="0000CC"/>
                </a:solidFill>
                <a:latin typeface="Times New Roman" panose="02020603050405020304" pitchFamily="18" charset="0"/>
                <a:cs typeface="Times New Roman" panose="02020603050405020304" pitchFamily="18" charset="0"/>
              </a:rPr>
              <a:t>DC cooler</a:t>
            </a:r>
            <a:endParaRPr lang="en-US" sz="1000" dirty="0">
              <a:solidFill>
                <a:srgbClr val="0000CC"/>
              </a:solidFill>
              <a:latin typeface="Times New Roman" panose="02020603050405020304" pitchFamily="18" charset="0"/>
              <a:cs typeface="Times New Roman" panose="02020603050405020304" pitchFamily="18" charset="0"/>
            </a:endParaRPr>
          </a:p>
        </p:txBody>
      </p:sp>
      <p:sp>
        <p:nvSpPr>
          <p:cNvPr id="94" name="Right Arrow 93"/>
          <p:cNvSpPr>
            <a:spLocks/>
          </p:cNvSpPr>
          <p:nvPr/>
        </p:nvSpPr>
        <p:spPr>
          <a:xfrm rot="20847596">
            <a:off x="3883062" y="2078771"/>
            <a:ext cx="220397" cy="11019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Times New Roman" panose="02020603050405020304" pitchFamily="18" charset="0"/>
              <a:cs typeface="Times New Roman" panose="02020603050405020304" pitchFamily="18" charset="0"/>
            </a:endParaRPr>
          </a:p>
        </p:txBody>
      </p:sp>
      <p:sp>
        <p:nvSpPr>
          <p:cNvPr id="95" name="Right Arrow 94"/>
          <p:cNvSpPr>
            <a:spLocks/>
          </p:cNvSpPr>
          <p:nvPr/>
        </p:nvSpPr>
        <p:spPr>
          <a:xfrm rot="19603843">
            <a:off x="2069564" y="2025832"/>
            <a:ext cx="220397" cy="11019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Times New Roman" panose="02020603050405020304" pitchFamily="18" charset="0"/>
              <a:cs typeface="Times New Roman" panose="02020603050405020304" pitchFamily="18" charset="0"/>
            </a:endParaRPr>
          </a:p>
        </p:txBody>
      </p:sp>
      <p:sp>
        <p:nvSpPr>
          <p:cNvPr id="97" name="TextBox 96"/>
          <p:cNvSpPr txBox="1"/>
          <p:nvPr/>
        </p:nvSpPr>
        <p:spPr>
          <a:xfrm>
            <a:off x="4715580" y="762000"/>
            <a:ext cx="4047420" cy="400110"/>
          </a:xfrm>
          <a:prstGeom prst="rect">
            <a:avLst/>
          </a:prstGeom>
          <a:noFill/>
        </p:spPr>
        <p:txBody>
          <a:bodyPr wrap="square" rtlCol="0">
            <a:spAutoFit/>
          </a:bodyPr>
          <a:lstStyle/>
          <a:p>
            <a:r>
              <a:rPr lang="en-US" sz="1000" dirty="0" smtClean="0">
                <a:solidFill>
                  <a:schemeClr val="accent6"/>
                </a:solidFill>
                <a:latin typeface="Times New Roman" panose="02020603050405020304" pitchFamily="18" charset="0"/>
                <a:cs typeface="Times New Roman" panose="02020603050405020304" pitchFamily="18" charset="0"/>
              </a:rPr>
              <a:t>Step 6. Transfer the bunch train bucket-to-bucket into the collider ring, repeat 8 times, then ramp energy and perform BB cooling</a:t>
            </a:r>
            <a:endParaRPr lang="en-US" sz="1000" dirty="0">
              <a:solidFill>
                <a:schemeClr val="accent6"/>
              </a:solidFill>
              <a:latin typeface="Times New Roman" panose="02020603050405020304" pitchFamily="18" charset="0"/>
              <a:cs typeface="Times New Roman" panose="02020603050405020304" pitchFamily="18" charset="0"/>
            </a:endParaRPr>
          </a:p>
        </p:txBody>
      </p:sp>
      <p:grpSp>
        <p:nvGrpSpPr>
          <p:cNvPr id="8" name="Group 7"/>
          <p:cNvGrpSpPr/>
          <p:nvPr/>
        </p:nvGrpSpPr>
        <p:grpSpPr>
          <a:xfrm>
            <a:off x="994640" y="2207533"/>
            <a:ext cx="826488" cy="826490"/>
            <a:chOff x="773712" y="2180192"/>
            <a:chExt cx="826488" cy="826490"/>
          </a:xfrm>
        </p:grpSpPr>
        <p:grpSp>
          <p:nvGrpSpPr>
            <p:cNvPr id="66" name="Group 65"/>
            <p:cNvGrpSpPr>
              <a:grpSpLocks noChangeAspect="1"/>
            </p:cNvGrpSpPr>
            <p:nvPr/>
          </p:nvGrpSpPr>
          <p:grpSpPr>
            <a:xfrm>
              <a:off x="773712" y="2180192"/>
              <a:ext cx="826488" cy="826490"/>
              <a:chOff x="1792224" y="1828800"/>
              <a:chExt cx="1828800" cy="1828800"/>
            </a:xfrm>
          </p:grpSpPr>
          <p:grpSp>
            <p:nvGrpSpPr>
              <p:cNvPr id="67" name="Group 66"/>
              <p:cNvGrpSpPr>
                <a:grpSpLocks noChangeAspect="1"/>
              </p:cNvGrpSpPr>
              <p:nvPr/>
            </p:nvGrpSpPr>
            <p:grpSpPr>
              <a:xfrm>
                <a:off x="1792224" y="2322576"/>
                <a:ext cx="1335024" cy="1335024"/>
                <a:chOff x="1185672" y="1250576"/>
                <a:chExt cx="1335024" cy="1335024"/>
              </a:xfrm>
            </p:grpSpPr>
            <p:grpSp>
              <p:nvGrpSpPr>
                <p:cNvPr id="69" name="Group 68"/>
                <p:cNvGrpSpPr/>
                <p:nvPr/>
              </p:nvGrpSpPr>
              <p:grpSpPr>
                <a:xfrm>
                  <a:off x="1185672" y="1598048"/>
                  <a:ext cx="1335024" cy="987552"/>
                  <a:chOff x="1185672" y="1598048"/>
                  <a:chExt cx="1335024" cy="987552"/>
                </a:xfrm>
              </p:grpSpPr>
              <p:sp>
                <p:nvSpPr>
                  <p:cNvPr id="71" name="Rectangle 70"/>
                  <p:cNvSpPr/>
                  <p:nvPr/>
                </p:nvSpPr>
                <p:spPr>
                  <a:xfrm>
                    <a:off x="1679448" y="1649036"/>
                    <a:ext cx="841248" cy="365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sp>
                <p:nvSpPr>
                  <p:cNvPr id="72" name="Block Arc 71"/>
                  <p:cNvSpPr/>
                  <p:nvPr/>
                </p:nvSpPr>
                <p:spPr>
                  <a:xfrm rot="10800000">
                    <a:off x="1185672" y="1598048"/>
                    <a:ext cx="987552" cy="987552"/>
                  </a:xfrm>
                  <a:prstGeom prst="blockArc">
                    <a:avLst>
                      <a:gd name="adj1" fmla="val 10800000"/>
                      <a:gd name="adj2" fmla="val 5440302"/>
                      <a:gd name="adj3" fmla="val 14490"/>
                    </a:avLst>
                  </a:prstGeom>
                  <a:pattFill prst="wdUpDiag">
                    <a:fgClr>
                      <a:srgbClr val="00B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sp>
              <p:nvSpPr>
                <p:cNvPr id="70" name="Rectangle 69"/>
                <p:cNvSpPr/>
                <p:nvPr/>
              </p:nvSpPr>
              <p:spPr>
                <a:xfrm>
                  <a:off x="2026920" y="1250576"/>
                  <a:ext cx="146304" cy="841248"/>
                </a:xfrm>
                <a:prstGeom prst="rect">
                  <a:avLst/>
                </a:prstGeom>
                <a:pattFill prst="dkHorz">
                  <a:fgClr>
                    <a:srgbClr val="00B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sp>
            <p:nvSpPr>
              <p:cNvPr id="68" name="Block Arc 67"/>
              <p:cNvSpPr/>
              <p:nvPr/>
            </p:nvSpPr>
            <p:spPr>
              <a:xfrm>
                <a:off x="2633472" y="1828800"/>
                <a:ext cx="987552" cy="987552"/>
              </a:xfrm>
              <a:prstGeom prst="blockArc">
                <a:avLst>
                  <a:gd name="adj1" fmla="val 10800000"/>
                  <a:gd name="adj2" fmla="val 5440302"/>
                  <a:gd name="adj3" fmla="val 14490"/>
                </a:avLst>
              </a:prstGeom>
              <a:pattFill prst="wdUpDiag">
                <a:fgClr>
                  <a:srgbClr val="00B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sp>
          <p:nvSpPr>
            <p:cNvPr id="86" name="Rectangle 85"/>
            <p:cNvSpPr/>
            <p:nvPr/>
          </p:nvSpPr>
          <p:spPr>
            <a:xfrm rot="5400000">
              <a:off x="1145817" y="2397625"/>
              <a:ext cx="66119" cy="380186"/>
            </a:xfrm>
            <a:prstGeom prst="rect">
              <a:avLst/>
            </a:prstGeom>
            <a:pattFill prst="dkVert">
              <a:fgClr>
                <a:srgbClr val="00B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grpSp>
        <p:nvGrpSpPr>
          <p:cNvPr id="88" name="Group 87"/>
          <p:cNvGrpSpPr/>
          <p:nvPr/>
        </p:nvGrpSpPr>
        <p:grpSpPr>
          <a:xfrm>
            <a:off x="2557741" y="1582656"/>
            <a:ext cx="859547" cy="855587"/>
            <a:chOff x="740653" y="2151095"/>
            <a:chExt cx="859547" cy="855587"/>
          </a:xfrm>
        </p:grpSpPr>
        <p:grpSp>
          <p:nvGrpSpPr>
            <p:cNvPr id="98" name="Group 97"/>
            <p:cNvGrpSpPr>
              <a:grpSpLocks noChangeAspect="1"/>
            </p:cNvGrpSpPr>
            <p:nvPr/>
          </p:nvGrpSpPr>
          <p:grpSpPr>
            <a:xfrm>
              <a:off x="740653" y="2151095"/>
              <a:ext cx="859547" cy="855587"/>
              <a:chOff x="1719073" y="1764416"/>
              <a:chExt cx="1901951" cy="1893184"/>
            </a:xfrm>
          </p:grpSpPr>
          <p:grpSp>
            <p:nvGrpSpPr>
              <p:cNvPr id="101" name="Group 100"/>
              <p:cNvGrpSpPr>
                <a:grpSpLocks noChangeAspect="1"/>
              </p:cNvGrpSpPr>
              <p:nvPr/>
            </p:nvGrpSpPr>
            <p:grpSpPr>
              <a:xfrm>
                <a:off x="1719073" y="2152101"/>
                <a:ext cx="1015560" cy="1505499"/>
                <a:chOff x="1112521" y="1080101"/>
                <a:chExt cx="1015560" cy="1505499"/>
              </a:xfrm>
            </p:grpSpPr>
            <p:sp>
              <p:nvSpPr>
                <p:cNvPr id="109" name="Block Arc 108"/>
                <p:cNvSpPr/>
                <p:nvPr/>
              </p:nvSpPr>
              <p:spPr>
                <a:xfrm rot="10800000">
                  <a:off x="1112521" y="1598049"/>
                  <a:ext cx="987551" cy="987551"/>
                </a:xfrm>
                <a:prstGeom prst="blockArc">
                  <a:avLst>
                    <a:gd name="adj1" fmla="val 10800000"/>
                    <a:gd name="adj2" fmla="val 5346604"/>
                    <a:gd name="adj3" fmla="val 8085"/>
                  </a:avLst>
                </a:prstGeom>
                <a:pattFill prst="wdUpDiag">
                  <a:fgClr>
                    <a:srgbClr val="00B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sp>
              <p:nvSpPr>
                <p:cNvPr id="106" name="Rectangle 105"/>
                <p:cNvSpPr/>
                <p:nvPr/>
              </p:nvSpPr>
              <p:spPr>
                <a:xfrm>
                  <a:off x="2026917" y="1080101"/>
                  <a:ext cx="101164" cy="1011724"/>
                </a:xfrm>
                <a:prstGeom prst="rect">
                  <a:avLst/>
                </a:prstGeom>
                <a:pattFill prst="dkHorz">
                  <a:fgClr>
                    <a:srgbClr val="00B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sp>
            <p:nvSpPr>
              <p:cNvPr id="102" name="Block Arc 101"/>
              <p:cNvSpPr/>
              <p:nvPr/>
            </p:nvSpPr>
            <p:spPr>
              <a:xfrm>
                <a:off x="2633471" y="1764416"/>
                <a:ext cx="987553" cy="987553"/>
              </a:xfrm>
              <a:prstGeom prst="blockArc">
                <a:avLst>
                  <a:gd name="adj1" fmla="val 11530578"/>
                  <a:gd name="adj2" fmla="val 5346632"/>
                  <a:gd name="adj3" fmla="val 8085"/>
                </a:avLst>
              </a:prstGeom>
              <a:pattFill prst="wdUpDiag">
                <a:fgClr>
                  <a:srgbClr val="00B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sp>
          <p:nvSpPr>
            <p:cNvPr id="99" name="Rectangle 98"/>
            <p:cNvSpPr/>
            <p:nvPr/>
          </p:nvSpPr>
          <p:spPr>
            <a:xfrm rot="5400000">
              <a:off x="1143526" y="2374935"/>
              <a:ext cx="45719" cy="405166"/>
            </a:xfrm>
            <a:prstGeom prst="rect">
              <a:avLst/>
            </a:prstGeom>
            <a:pattFill prst="dkVert">
              <a:fgClr>
                <a:srgbClr val="00B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4715580" y="1274563"/>
            <a:ext cx="3960000" cy="1687710"/>
            <a:chOff x="4715580" y="1274563"/>
            <a:chExt cx="3960000" cy="1687710"/>
          </a:xfrm>
        </p:grpSpPr>
        <p:grpSp>
          <p:nvGrpSpPr>
            <p:cNvPr id="9" name="Group 8"/>
            <p:cNvGrpSpPr/>
            <p:nvPr/>
          </p:nvGrpSpPr>
          <p:grpSpPr>
            <a:xfrm>
              <a:off x="4722273" y="1274563"/>
              <a:ext cx="3930066" cy="1670343"/>
              <a:chOff x="4607301" y="1255735"/>
              <a:chExt cx="3930066" cy="1670343"/>
            </a:xfrm>
          </p:grpSpPr>
          <p:grpSp>
            <p:nvGrpSpPr>
              <p:cNvPr id="100" name="Group 99"/>
              <p:cNvGrpSpPr/>
              <p:nvPr/>
            </p:nvGrpSpPr>
            <p:grpSpPr>
              <a:xfrm>
                <a:off x="4629993" y="1280159"/>
                <a:ext cx="3302667" cy="1645919"/>
                <a:chOff x="2614915" y="2665470"/>
                <a:chExt cx="4159136" cy="1990320"/>
              </a:xfrm>
            </p:grpSpPr>
            <p:sp>
              <p:nvSpPr>
                <p:cNvPr id="104" name="Rectangle 103"/>
                <p:cNvSpPr/>
                <p:nvPr/>
              </p:nvSpPr>
              <p:spPr>
                <a:xfrm rot="18942557">
                  <a:off x="5330023" y="3083504"/>
                  <a:ext cx="466060" cy="247491"/>
                </a:xfrm>
                <a:prstGeom prst="rect">
                  <a:avLst/>
                </a:prstGeom>
                <a:solidFill>
                  <a:srgbClr val="0000CC"/>
                </a:solidFill>
                <a:ln w="25400" cap="flat" cmpd="sng" algn="ctr">
                  <a:noFill/>
                  <a:prstDash val="solid"/>
                </a:ln>
                <a:effectLst/>
              </p:spPr>
              <p:txBody>
                <a:bodyPr rtlCol="0" anchor="ctr"/>
                <a:lstStyle/>
                <a:p>
                  <a:pPr algn="ctr">
                    <a:defRPr/>
                  </a:pPr>
                  <a:endParaRPr lang="en-US" sz="1000" kern="0" smtClean="0">
                    <a:solidFill>
                      <a:prstClr val="white"/>
                    </a:solidFill>
                    <a:latin typeface="Times New Roman" panose="02020603050405020304" pitchFamily="18" charset="0"/>
                    <a:cs typeface="Times New Roman" panose="02020603050405020304" pitchFamily="18" charset="0"/>
                  </a:endParaRPr>
                </a:p>
              </p:txBody>
            </p:sp>
            <p:cxnSp>
              <p:nvCxnSpPr>
                <p:cNvPr id="105" name="Straight Connector 21"/>
                <p:cNvCxnSpPr>
                  <a:cxnSpLocks noChangeShapeType="1"/>
                </p:cNvCxnSpPr>
                <p:nvPr/>
              </p:nvCxnSpPr>
              <p:spPr bwMode="auto">
                <a:xfrm rot="8100000">
                  <a:off x="4038870" y="3660630"/>
                  <a:ext cx="2072751" cy="0"/>
                </a:xfrm>
                <a:prstGeom prst="line">
                  <a:avLst/>
                </a:prstGeom>
                <a:solidFill>
                  <a:srgbClr val="00B050"/>
                </a:solidFill>
                <a:ln w="28575" algn="ctr">
                  <a:solidFill>
                    <a:sysClr val="windowText" lastClr="000000"/>
                  </a:solidFill>
                  <a:round/>
                  <a:headEnd/>
                  <a:tailEnd/>
                </a:ln>
              </p:spPr>
            </p:cxnSp>
            <p:sp>
              <p:nvSpPr>
                <p:cNvPr id="144" name="Arc 143"/>
                <p:cNvSpPr/>
                <p:nvPr/>
              </p:nvSpPr>
              <p:spPr bwMode="auto">
                <a:xfrm rot="8100000">
                  <a:off x="2614915" y="2682054"/>
                  <a:ext cx="2038205" cy="1957148"/>
                </a:xfrm>
                <a:prstGeom prst="arc">
                  <a:avLst>
                    <a:gd name="adj1" fmla="val 16200000"/>
                    <a:gd name="adj2" fmla="val 10757434"/>
                  </a:avLst>
                </a:prstGeom>
                <a:noFill/>
                <a:ln w="28575" cap="flat" cmpd="sng" algn="ctr">
                  <a:solidFill>
                    <a:sysClr val="windowText" lastClr="000000"/>
                  </a:solidFill>
                  <a:prstDash val="solid"/>
                  <a:round/>
                  <a:headEnd type="none" w="med" len="med"/>
                  <a:tailEnd type="none" w="med" len="med"/>
                </a:ln>
                <a:effectLst/>
              </p:spPr>
              <p:txBody>
                <a:bodyPr/>
                <a:lstStyle/>
                <a:p>
                  <a:pPr>
                    <a:defRPr/>
                  </a:pPr>
                  <a:endParaRPr lang="en-US" sz="1000" b="1" kern="0">
                    <a:solidFill>
                      <a:prstClr val="black"/>
                    </a:solidFill>
                    <a:latin typeface="Times New Roman" panose="02020603050405020304" pitchFamily="18" charset="0"/>
                    <a:cs typeface="Times New Roman" panose="02020603050405020304" pitchFamily="18" charset="0"/>
                  </a:endParaRPr>
                </a:p>
              </p:txBody>
            </p:sp>
            <p:cxnSp>
              <p:nvCxnSpPr>
                <p:cNvPr id="108" name="Straight Connector 24"/>
                <p:cNvCxnSpPr>
                  <a:cxnSpLocks noChangeShapeType="1"/>
                </p:cNvCxnSpPr>
                <p:nvPr/>
              </p:nvCxnSpPr>
              <p:spPr bwMode="auto">
                <a:xfrm rot="13500000">
                  <a:off x="4080085" y="3660630"/>
                  <a:ext cx="1990320" cy="0"/>
                </a:xfrm>
                <a:prstGeom prst="line">
                  <a:avLst/>
                </a:prstGeom>
                <a:solidFill>
                  <a:srgbClr val="00B050"/>
                </a:solidFill>
                <a:ln w="28575" algn="ctr">
                  <a:solidFill>
                    <a:sysClr val="windowText" lastClr="000000"/>
                  </a:solidFill>
                  <a:round/>
                  <a:headEnd/>
                  <a:tailEnd/>
                </a:ln>
              </p:spPr>
            </p:cxnSp>
            <p:sp>
              <p:nvSpPr>
                <p:cNvPr id="139" name="TextBox 138"/>
                <p:cNvSpPr txBox="1"/>
                <p:nvPr/>
              </p:nvSpPr>
              <p:spPr>
                <a:xfrm>
                  <a:off x="5628656" y="3108061"/>
                  <a:ext cx="1145395" cy="307777"/>
                </a:xfrm>
                <a:prstGeom prst="rect">
                  <a:avLst/>
                </a:prstGeom>
                <a:noFill/>
              </p:spPr>
              <p:txBody>
                <a:bodyPr wrap="square" rtlCol="0">
                  <a:spAutoFit/>
                </a:bodyPr>
                <a:lstStyle/>
                <a:p>
                  <a:pPr>
                    <a:defRPr/>
                  </a:pPr>
                  <a:r>
                    <a:rPr lang="en-US" sz="1000" kern="0" dirty="0" smtClean="0">
                      <a:solidFill>
                        <a:srgbClr val="0000CC"/>
                      </a:solidFill>
                      <a:latin typeface="Times New Roman" panose="02020603050405020304" pitchFamily="18" charset="0"/>
                      <a:cs typeface="Times New Roman" panose="02020603050405020304" pitchFamily="18" charset="0"/>
                    </a:rPr>
                    <a:t>BB cooler</a:t>
                  </a:r>
                </a:p>
              </p:txBody>
            </p:sp>
          </p:grpSp>
          <p:sp>
            <p:nvSpPr>
              <p:cNvPr id="7" name="Block Arc 6"/>
              <p:cNvSpPr>
                <a:spLocks noChangeAspect="1"/>
              </p:cNvSpPr>
              <p:nvPr/>
            </p:nvSpPr>
            <p:spPr bwMode="auto">
              <a:xfrm>
                <a:off x="4607301" y="1255735"/>
                <a:ext cx="1645920" cy="1645920"/>
              </a:xfrm>
              <a:prstGeom prst="blockArc">
                <a:avLst>
                  <a:gd name="adj1" fmla="val 13801076"/>
                  <a:gd name="adj2" fmla="val 18790546"/>
                  <a:gd name="adj3" fmla="val 3289"/>
                </a:avLst>
              </a:prstGeom>
              <a:pattFill prst="dkVert">
                <a:fgClr>
                  <a:srgbClr val="00B050"/>
                </a:fgClr>
                <a:bgClr>
                  <a:schemeClr val="bg1"/>
                </a:bgClr>
              </a:pattFill>
              <a:ln w="9525" algn="ctr">
                <a:solidFill>
                  <a:sysClr val="windowText" lastClr="000000"/>
                </a:solidFill>
                <a:round/>
                <a:headEnd/>
                <a:tailEnd/>
              </a:ln>
            </p:spPr>
            <p:txBody>
              <a:bodyPr rtlCol="0" anchor="ctr"/>
              <a:lstStyle/>
              <a:p>
                <a:pPr algn="ct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55" name="Arc 154"/>
              <p:cNvSpPr/>
              <p:nvPr/>
            </p:nvSpPr>
            <p:spPr bwMode="auto">
              <a:xfrm rot="18900000">
                <a:off x="6918879" y="1297254"/>
                <a:ext cx="1618488" cy="1618487"/>
              </a:xfrm>
              <a:prstGeom prst="arc">
                <a:avLst>
                  <a:gd name="adj1" fmla="val 16200000"/>
                  <a:gd name="adj2" fmla="val 10757434"/>
                </a:avLst>
              </a:prstGeom>
              <a:noFill/>
              <a:ln w="28575" cap="flat" cmpd="sng" algn="ctr">
                <a:solidFill>
                  <a:sysClr val="windowText" lastClr="000000"/>
                </a:solidFill>
                <a:prstDash val="solid"/>
                <a:round/>
                <a:headEnd type="none" w="med" len="med"/>
                <a:tailEnd type="none" w="med" len="med"/>
              </a:ln>
              <a:effectLst/>
            </p:spPr>
            <p:txBody>
              <a:bodyPr/>
              <a:lstStyle/>
              <a:p>
                <a:pPr>
                  <a:defRPr/>
                </a:pPr>
                <a:endParaRPr lang="en-US" sz="1000" b="1" kern="0">
                  <a:solidFill>
                    <a:prstClr val="black"/>
                  </a:solidFill>
                  <a:latin typeface="Times New Roman" panose="02020603050405020304" pitchFamily="18" charset="0"/>
                  <a:cs typeface="Times New Roman" panose="02020603050405020304" pitchFamily="18" charset="0"/>
                </a:endParaRPr>
              </a:p>
            </p:txBody>
          </p:sp>
          <p:sp>
            <p:nvSpPr>
              <p:cNvPr id="176" name="Rectangle 175"/>
              <p:cNvSpPr/>
              <p:nvPr/>
            </p:nvSpPr>
            <p:spPr bwMode="auto">
              <a:xfrm rot="2700000">
                <a:off x="6526739" y="1365466"/>
                <a:ext cx="56824" cy="1534551"/>
              </a:xfrm>
              <a:prstGeom prst="rect">
                <a:avLst/>
              </a:prstGeom>
              <a:pattFill prst="wdDnDiag">
                <a:fgClr>
                  <a:srgbClr val="00B050"/>
                </a:fgClr>
                <a:bgClr>
                  <a:schemeClr val="bg1"/>
                </a:bgClr>
              </a:pattFill>
              <a:ln w="9525" algn="ctr">
                <a:solidFill>
                  <a:sysClr val="windowText" lastClr="000000"/>
                </a:solidFill>
                <a:round/>
                <a:headEnd/>
                <a:tailEnd/>
              </a:ln>
            </p:spPr>
            <p:txBody>
              <a:bodyPr rtlCol="0" anchor="ctr"/>
              <a:lstStyle/>
              <a:p>
                <a:pPr algn="ct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80" name="Rectangle 179"/>
              <p:cNvSpPr/>
              <p:nvPr/>
            </p:nvSpPr>
            <p:spPr bwMode="auto">
              <a:xfrm rot="18900000">
                <a:off x="6564141" y="1369690"/>
                <a:ext cx="45719" cy="1478900"/>
              </a:xfrm>
              <a:prstGeom prst="rect">
                <a:avLst/>
              </a:prstGeom>
              <a:pattFill prst="wdUpDiag">
                <a:fgClr>
                  <a:srgbClr val="00B050"/>
                </a:fgClr>
                <a:bgClr>
                  <a:schemeClr val="bg1"/>
                </a:bgClr>
              </a:pattFill>
              <a:ln w="9525" algn="ctr">
                <a:solidFill>
                  <a:sysClr val="windowText" lastClr="000000"/>
                </a:solidFill>
                <a:round/>
                <a:headEnd/>
                <a:tailEnd/>
              </a:ln>
            </p:spPr>
            <p:txBody>
              <a:bodyPr rtlCol="0" anchor="ctr"/>
              <a:lstStyle/>
              <a:p>
                <a:pPr algn="ctr"/>
                <a:endParaRPr lang="en-US" sz="1000" kern="0">
                  <a:solidFill>
                    <a:prstClr val="black"/>
                  </a:solidFill>
                  <a:latin typeface="Times New Roman" panose="02020603050405020304" pitchFamily="18" charset="0"/>
                  <a:cs typeface="Times New Roman" panose="02020603050405020304" pitchFamily="18" charset="0"/>
                </a:endParaRPr>
              </a:p>
            </p:txBody>
          </p:sp>
        </p:grpSp>
        <p:sp>
          <p:nvSpPr>
            <p:cNvPr id="119" name="Block Arc 118"/>
            <p:cNvSpPr>
              <a:spLocks noChangeAspect="1"/>
            </p:cNvSpPr>
            <p:nvPr/>
          </p:nvSpPr>
          <p:spPr bwMode="auto">
            <a:xfrm rot="-5400000">
              <a:off x="4715580" y="1291221"/>
              <a:ext cx="1645920" cy="1645920"/>
            </a:xfrm>
            <a:prstGeom prst="blockArc">
              <a:avLst>
                <a:gd name="adj1" fmla="val 13801076"/>
                <a:gd name="adj2" fmla="val 18790546"/>
                <a:gd name="adj3" fmla="val 3289"/>
              </a:avLst>
            </a:prstGeom>
            <a:pattFill prst="dkHorz">
              <a:fgClr>
                <a:srgbClr val="00B050"/>
              </a:fgClr>
              <a:bgClr>
                <a:schemeClr val="bg1"/>
              </a:bgClr>
            </a:pattFill>
            <a:ln w="9525" algn="ctr">
              <a:solidFill>
                <a:sysClr val="windowText" lastClr="000000"/>
              </a:solidFill>
              <a:round/>
              <a:headEnd/>
              <a:tailEnd/>
            </a:ln>
          </p:spPr>
          <p:txBody>
            <a:bodyPr rtlCol="0" anchor="ctr"/>
            <a:lstStyle/>
            <a:p>
              <a:pPr algn="ct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20" name="Block Arc 119"/>
            <p:cNvSpPr>
              <a:spLocks noChangeAspect="1"/>
            </p:cNvSpPr>
            <p:nvPr/>
          </p:nvSpPr>
          <p:spPr bwMode="auto">
            <a:xfrm rot="10800000">
              <a:off x="4722273" y="1316353"/>
              <a:ext cx="1645920" cy="1645920"/>
            </a:xfrm>
            <a:prstGeom prst="blockArc">
              <a:avLst>
                <a:gd name="adj1" fmla="val 13801076"/>
                <a:gd name="adj2" fmla="val 18790546"/>
                <a:gd name="adj3" fmla="val 3289"/>
              </a:avLst>
            </a:prstGeom>
            <a:pattFill prst="dkVert">
              <a:fgClr>
                <a:srgbClr val="00B050"/>
              </a:fgClr>
              <a:bgClr>
                <a:schemeClr val="bg1"/>
              </a:bgClr>
            </a:pattFill>
            <a:ln w="9525" algn="ctr">
              <a:solidFill>
                <a:sysClr val="windowText" lastClr="000000"/>
              </a:solidFill>
              <a:round/>
              <a:headEnd/>
              <a:tailEnd/>
            </a:ln>
          </p:spPr>
          <p:txBody>
            <a:bodyPr rtlCol="0" anchor="ctr"/>
            <a:lstStyle/>
            <a:p>
              <a:pPr algn="ct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21" name="Block Arc 120"/>
            <p:cNvSpPr>
              <a:spLocks noChangeAspect="1"/>
            </p:cNvSpPr>
            <p:nvPr/>
          </p:nvSpPr>
          <p:spPr bwMode="auto">
            <a:xfrm>
              <a:off x="7020135" y="1275672"/>
              <a:ext cx="1645920" cy="1645920"/>
            </a:xfrm>
            <a:prstGeom prst="blockArc">
              <a:avLst>
                <a:gd name="adj1" fmla="val 13801076"/>
                <a:gd name="adj2" fmla="val 18790546"/>
                <a:gd name="adj3" fmla="val 3289"/>
              </a:avLst>
            </a:prstGeom>
            <a:pattFill prst="dkVert">
              <a:fgClr>
                <a:srgbClr val="00B050"/>
              </a:fgClr>
              <a:bgClr>
                <a:schemeClr val="bg1"/>
              </a:bgClr>
            </a:pattFill>
            <a:ln w="9525" algn="ctr">
              <a:solidFill>
                <a:sysClr val="windowText" lastClr="000000"/>
              </a:solidFill>
              <a:round/>
              <a:headEnd/>
              <a:tailEnd/>
            </a:ln>
          </p:spPr>
          <p:txBody>
            <a:bodyPr rtlCol="0" anchor="ctr"/>
            <a:lstStyle/>
            <a:p>
              <a:pPr algn="ct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22" name="Block Arc 121"/>
            <p:cNvSpPr>
              <a:spLocks noChangeAspect="1"/>
            </p:cNvSpPr>
            <p:nvPr/>
          </p:nvSpPr>
          <p:spPr bwMode="auto">
            <a:xfrm rot="10800000">
              <a:off x="7020135" y="1316353"/>
              <a:ext cx="1645920" cy="1645920"/>
            </a:xfrm>
            <a:prstGeom prst="blockArc">
              <a:avLst>
                <a:gd name="adj1" fmla="val 13801076"/>
                <a:gd name="adj2" fmla="val 18790546"/>
                <a:gd name="adj3" fmla="val 3289"/>
              </a:avLst>
            </a:prstGeom>
            <a:pattFill prst="dkVert">
              <a:fgClr>
                <a:srgbClr val="00B050"/>
              </a:fgClr>
              <a:bgClr>
                <a:schemeClr val="bg1"/>
              </a:bgClr>
            </a:pattFill>
            <a:ln w="9525" algn="ctr">
              <a:solidFill>
                <a:sysClr val="windowText" lastClr="000000"/>
              </a:solidFill>
              <a:round/>
              <a:headEnd/>
              <a:tailEnd/>
            </a:ln>
          </p:spPr>
          <p:txBody>
            <a:bodyPr rtlCol="0" anchor="ctr"/>
            <a:lstStyle/>
            <a:p>
              <a:pPr algn="ct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23" name="Block Arc 122"/>
            <p:cNvSpPr>
              <a:spLocks noChangeAspect="1"/>
            </p:cNvSpPr>
            <p:nvPr/>
          </p:nvSpPr>
          <p:spPr bwMode="auto">
            <a:xfrm rot="5400000">
              <a:off x="7029660" y="1302365"/>
              <a:ext cx="1645920" cy="1645920"/>
            </a:xfrm>
            <a:prstGeom prst="blockArc">
              <a:avLst>
                <a:gd name="adj1" fmla="val 13801076"/>
                <a:gd name="adj2" fmla="val 18790546"/>
                <a:gd name="adj3" fmla="val 3289"/>
              </a:avLst>
            </a:prstGeom>
            <a:pattFill prst="dkHorz">
              <a:fgClr>
                <a:srgbClr val="00B050"/>
              </a:fgClr>
              <a:bgClr>
                <a:schemeClr val="bg1"/>
              </a:bgClr>
            </a:pattFill>
            <a:ln w="9525" algn="ctr">
              <a:solidFill>
                <a:sysClr val="windowText" lastClr="000000"/>
              </a:solidFill>
              <a:round/>
              <a:headEnd/>
              <a:tailEnd/>
            </a:ln>
          </p:spPr>
          <p:txBody>
            <a:bodyPr rtlCol="0" anchor="ctr"/>
            <a:lstStyle/>
            <a:p>
              <a:pPr algn="ctr"/>
              <a:endParaRPr lang="en-US" sz="1000" kern="0">
                <a:solidFill>
                  <a:prstClr val="black"/>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83835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838200"/>
            <a:ext cx="7772400" cy="5334000"/>
          </a:xfrm>
        </p:spPr>
        <p:txBody>
          <a:bodyPr/>
          <a:lstStyle/>
          <a:p>
            <a:r>
              <a:rPr lang="en-US" sz="1600" dirty="0" smtClean="0">
                <a:latin typeface="+mn-lt"/>
              </a:rPr>
              <a:t>The current preferred scheme is to inject compressed long bunches from the booster into the collider ring, and perform multiple (up to 7) binary splits in the collider ring.</a:t>
            </a:r>
          </a:p>
          <a:p>
            <a:r>
              <a:rPr lang="en-US" sz="1600" dirty="0" smtClean="0">
                <a:latin typeface="+mn-lt"/>
              </a:rPr>
              <a:t>Compress the bunch length in the booster (at the booster’s top energy) allows more booster cycles, resulting higher ion collider ring beam current and/or lower linac energy, with a safe space charge </a:t>
            </a:r>
            <a:r>
              <a:rPr lang="en-US" sz="1600" dirty="0" err="1" smtClean="0">
                <a:latin typeface="+mn-lt"/>
              </a:rPr>
              <a:t>tuneshift</a:t>
            </a:r>
            <a:r>
              <a:rPr lang="en-US" sz="1600" dirty="0" smtClean="0">
                <a:latin typeface="+mn-lt"/>
              </a:rPr>
              <a:t>. The total injection time is longer, but still in ~0.5hr range </a:t>
            </a:r>
          </a:p>
          <a:p>
            <a:r>
              <a:rPr lang="en-US" sz="1600" dirty="0" smtClean="0">
                <a:latin typeface="+mn-lt"/>
              </a:rPr>
              <a:t>The gap between long bunches is preferred to be ~80ns for a conservative injection kicker rise time, but 40ns or shorter is possible to achieve. </a:t>
            </a:r>
          </a:p>
          <a:p>
            <a:r>
              <a:rPr lang="en-US" sz="1600" dirty="0" smtClean="0">
                <a:latin typeface="+mn-lt"/>
              </a:rPr>
              <a:t>To split bunched beam, binary splitting needs the most number of stages, but is easier to get even splitting with low beam loss. It also requires the least number of RF frequencies. </a:t>
            </a:r>
          </a:p>
          <a:p>
            <a:r>
              <a:rPr lang="en-US" sz="1600" dirty="0" smtClean="0">
                <a:latin typeface="+mn-lt"/>
              </a:rPr>
              <a:t>Moving (most of) the bunch splitting to the booster ring is possible, but results in extra gaps in the collider ring. The splitting needs to be repeated for each booster cycle, which may result in a longer beam formation time.</a:t>
            </a:r>
          </a:p>
          <a:p>
            <a:r>
              <a:rPr lang="en-US" sz="1600" dirty="0" smtClean="0">
                <a:latin typeface="+mn-lt"/>
              </a:rPr>
              <a:t>An alternative to binary splitting bunched beam is to form a rectangular beam with barrier bucket, and split to 119MHz or 476MHz with single frequency.</a:t>
            </a:r>
          </a:p>
        </p:txBody>
      </p:sp>
      <p:sp>
        <p:nvSpPr>
          <p:cNvPr id="3" name="Title 2"/>
          <p:cNvSpPr>
            <a:spLocks noGrp="1"/>
          </p:cNvSpPr>
          <p:nvPr>
            <p:ph type="title"/>
          </p:nvPr>
        </p:nvSpPr>
        <p:spPr/>
        <p:txBody>
          <a:bodyPr/>
          <a:lstStyle/>
          <a:p>
            <a:r>
              <a:rPr lang="en-US" sz="2000" dirty="0" smtClean="0">
                <a:latin typeface="Comic Sans MS" panose="030F0702030302020204" pitchFamily="66" charset="0"/>
              </a:rPr>
              <a:t>Summary for Ion beam formation scheme</a:t>
            </a:r>
            <a:endParaRPr lang="en-US" sz="20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pPr>
              <a:defRPr/>
            </a:pPr>
            <a:fld id="{08D621CD-FDE4-4A9C-867E-F9942A440963}" type="slidenum">
              <a:rPr lang="en-US" altLang="en-US" smtClean="0"/>
              <a:pPr>
                <a:defRPr/>
              </a:pPr>
              <a:t>11</a:t>
            </a:fld>
            <a:endParaRPr lang="en-US" altLang="en-US"/>
          </a:p>
        </p:txBody>
      </p:sp>
    </p:spTree>
    <p:extLst>
      <p:ext uri="{BB962C8B-B14F-4D97-AF65-F5344CB8AC3E}">
        <p14:creationId xmlns:p14="http://schemas.microsoft.com/office/powerpoint/2010/main" val="4240250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838200"/>
            <a:ext cx="8001000" cy="5334000"/>
          </a:xfrm>
        </p:spPr>
        <p:txBody>
          <a:bodyPr/>
          <a:lstStyle/>
          <a:p>
            <a:r>
              <a:rPr lang="en-US" sz="1600" dirty="0" smtClean="0">
                <a:latin typeface="+mn-lt"/>
              </a:rPr>
              <a:t>Electron: no much change since last year</a:t>
            </a:r>
          </a:p>
          <a:p>
            <a:pPr lvl="1"/>
            <a:r>
              <a:rPr lang="en-US" sz="1400" dirty="0" smtClean="0">
                <a:latin typeface="+mn-lt"/>
              </a:rPr>
              <a:t>Using CEBAF to accelerate electron pulses of ~1050m bunch trains, yielding ~5.5MW pulsed extracted beam power.</a:t>
            </a:r>
          </a:p>
          <a:p>
            <a:pPr lvl="1"/>
            <a:r>
              <a:rPr lang="en-US" sz="1400" dirty="0" smtClean="0">
                <a:latin typeface="+mn-lt"/>
              </a:rPr>
              <a:t>Bunch </a:t>
            </a:r>
            <a:r>
              <a:rPr lang="en-US" sz="1400" dirty="0" err="1" smtClean="0">
                <a:latin typeface="+mn-lt"/>
              </a:rPr>
              <a:t>reprate</a:t>
            </a:r>
            <a:r>
              <a:rPr lang="en-US" sz="1400" dirty="0" smtClean="0">
                <a:latin typeface="+mn-lt"/>
              </a:rPr>
              <a:t> 68MHz in CEBAF to match the electron ring/PEP-II RF frequency, up to 35pC per bunch</a:t>
            </a:r>
          </a:p>
          <a:p>
            <a:pPr lvl="1"/>
            <a:r>
              <a:rPr lang="en-US" sz="1400" dirty="0" smtClean="0">
                <a:latin typeface="+mn-lt"/>
              </a:rPr>
              <a:t>Each bunch train fills 1/7 of the buckets in half of the electron ring alternately</a:t>
            </a:r>
            <a:r>
              <a:rPr lang="en-US" sz="1400" dirty="0" smtClean="0">
                <a:solidFill>
                  <a:srgbClr val="000000"/>
                </a:solidFill>
                <a:latin typeface="Times"/>
              </a:rPr>
              <a:t> with alternating </a:t>
            </a:r>
            <a:r>
              <a:rPr lang="en-US" sz="1400" dirty="0">
                <a:solidFill>
                  <a:srgbClr val="000000"/>
                </a:solidFill>
                <a:latin typeface="Times"/>
              </a:rPr>
              <a:t>polarization</a:t>
            </a:r>
            <a:r>
              <a:rPr lang="en-US" sz="1400" dirty="0" smtClean="0">
                <a:latin typeface="+mn-lt"/>
              </a:rPr>
              <a:t>; ~1× electron ring damping time between two injecting bunch trains</a:t>
            </a:r>
          </a:p>
          <a:p>
            <a:pPr lvl="1"/>
            <a:r>
              <a:rPr lang="en-US" sz="1400" dirty="0" smtClean="0">
                <a:latin typeface="+mn-lt"/>
              </a:rPr>
              <a:t>Injection time range from a few minutes to 20 minutes, depending on energy and beam current in the collider ring.</a:t>
            </a:r>
          </a:p>
          <a:p>
            <a:pPr lvl="1"/>
            <a:r>
              <a:rPr lang="en-US" sz="1400" dirty="0" smtClean="0">
                <a:latin typeface="+mn-lt"/>
              </a:rPr>
              <a:t>Using feedforward to match CEBAF klystron power with beam pattern and minimize linac gradient drooping</a:t>
            </a:r>
          </a:p>
          <a:p>
            <a:r>
              <a:rPr lang="en-US" sz="1600" dirty="0" smtClean="0">
                <a:latin typeface="+mn-lt"/>
              </a:rPr>
              <a:t>Positron:</a:t>
            </a:r>
          </a:p>
          <a:p>
            <a:pPr lvl="1"/>
            <a:r>
              <a:rPr lang="en-US" sz="1400" dirty="0" smtClean="0">
                <a:latin typeface="+mn-lt"/>
              </a:rPr>
              <a:t>Polarized positron source using ~10MeV electron beam shower</a:t>
            </a:r>
          </a:p>
          <a:p>
            <a:pPr lvl="2"/>
            <a:r>
              <a:rPr lang="en-US" sz="1400" dirty="0" smtClean="0">
                <a:latin typeface="+mn-lt"/>
              </a:rPr>
              <a:t>~10</a:t>
            </a:r>
            <a:r>
              <a:rPr lang="en-US" sz="1400" baseline="30000" dirty="0" smtClean="0">
                <a:latin typeface="+mn-lt"/>
              </a:rPr>
              <a:t>-4</a:t>
            </a:r>
            <a:r>
              <a:rPr lang="en-US" sz="1400" dirty="0" smtClean="0">
                <a:latin typeface="+mn-lt"/>
              </a:rPr>
              <a:t> yield including collecting efficiency</a:t>
            </a:r>
          </a:p>
          <a:p>
            <a:pPr lvl="2"/>
            <a:r>
              <a:rPr lang="en-US" sz="1400" dirty="0" smtClean="0">
                <a:latin typeface="+mn-lt"/>
              </a:rPr>
              <a:t>Simply increasing charge per bunch in the electron gun can not produce positron at anything close to 35pC/bunch, but average positron beam current is sufficient for JLEIC injection with current electron gun capability</a:t>
            </a:r>
            <a:endParaRPr lang="en-US" sz="1400" dirty="0">
              <a:latin typeface="+mn-lt"/>
            </a:endParaRPr>
          </a:p>
          <a:p>
            <a:pPr lvl="1"/>
            <a:r>
              <a:rPr lang="en-US" sz="1400" dirty="0" smtClean="0">
                <a:latin typeface="+mn-lt"/>
              </a:rPr>
              <a:t>Need to adapt the source’s  low peak current/high duty factor characteristics for JLEIC injection</a:t>
            </a:r>
          </a:p>
          <a:p>
            <a:pPr lvl="2"/>
            <a:r>
              <a:rPr lang="en-US" sz="1400" dirty="0" smtClean="0">
                <a:latin typeface="+mn-lt"/>
              </a:rPr>
              <a:t>Multi-turn injection into an accumulator ring from electron gun with phase painting</a:t>
            </a:r>
          </a:p>
          <a:p>
            <a:pPr lvl="2"/>
            <a:r>
              <a:rPr lang="en-US" sz="1400" dirty="0" smtClean="0">
                <a:latin typeface="+mn-lt"/>
              </a:rPr>
              <a:t>Multi-turn injection into JLEIC within one damping cycle using phase painting (may also apply to electron injection)</a:t>
            </a:r>
          </a:p>
          <a:p>
            <a:pPr lvl="1"/>
            <a:endParaRPr lang="en-US" sz="1600" dirty="0" smtClean="0">
              <a:latin typeface="+mn-lt"/>
            </a:endParaRPr>
          </a:p>
        </p:txBody>
      </p:sp>
      <p:sp>
        <p:nvSpPr>
          <p:cNvPr id="3" name="Title 2"/>
          <p:cNvSpPr>
            <a:spLocks noGrp="1"/>
          </p:cNvSpPr>
          <p:nvPr>
            <p:ph type="title"/>
          </p:nvPr>
        </p:nvSpPr>
        <p:spPr/>
        <p:txBody>
          <a:bodyPr/>
          <a:lstStyle/>
          <a:p>
            <a:r>
              <a:rPr lang="en-US" sz="2000" dirty="0" smtClean="0">
                <a:latin typeface="Comic Sans MS" panose="030F0702030302020204" pitchFamily="66" charset="0"/>
              </a:rPr>
              <a:t>Electron Ring Injection (electron and positron)</a:t>
            </a:r>
            <a:endParaRPr lang="en-US" sz="20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pPr>
              <a:defRPr/>
            </a:pPr>
            <a:fld id="{08D621CD-FDE4-4A9C-867E-F9942A440963}" type="slidenum">
              <a:rPr lang="en-US" altLang="en-US" smtClean="0"/>
              <a:pPr>
                <a:defRPr/>
              </a:pPr>
              <a:t>12</a:t>
            </a:fld>
            <a:endParaRPr lang="en-US" altLang="en-US"/>
          </a:p>
        </p:txBody>
      </p:sp>
    </p:spTree>
    <p:extLst>
      <p:ext uri="{BB962C8B-B14F-4D97-AF65-F5344CB8AC3E}">
        <p14:creationId xmlns:p14="http://schemas.microsoft.com/office/powerpoint/2010/main" val="1562892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2"/>
          <p:cNvSpPr>
            <a:spLocks noGrp="1"/>
          </p:cNvSpPr>
          <p:nvPr>
            <p:ph type="title"/>
          </p:nvPr>
        </p:nvSpPr>
        <p:spPr>
          <a:xfrm>
            <a:off x="304800" y="-131384"/>
            <a:ext cx="8382000" cy="914400"/>
          </a:xfrm>
        </p:spPr>
        <p:txBody>
          <a:bodyPr/>
          <a:lstStyle/>
          <a:p>
            <a:r>
              <a:rPr lang="en-US" sz="2000" dirty="0" smtClean="0">
                <a:latin typeface="Comic Sans MS" panose="030F0702030302020204" pitchFamily="66" charset="0"/>
                <a:ea typeface="ＭＳ Ｐゴシック" charset="0"/>
                <a:cs typeface="Arial" charset="0"/>
              </a:rPr>
              <a:t>CEBAF as JLEIC Positron Injector</a:t>
            </a:r>
            <a:endParaRPr lang="en-US" sz="2000" dirty="0">
              <a:latin typeface="Comic Sans MS" panose="030F0702030302020204" pitchFamily="66" charset="0"/>
              <a:ea typeface="ＭＳ Ｐゴシック" charset="0"/>
              <a:cs typeface="Arial" charset="0"/>
            </a:endParaRPr>
          </a:p>
        </p:txBody>
      </p:sp>
      <p:sp>
        <p:nvSpPr>
          <p:cNvPr id="34" name="Text Box 6"/>
          <p:cNvSpPr txBox="1">
            <a:spLocks noChangeArrowheads="1"/>
          </p:cNvSpPr>
          <p:nvPr/>
        </p:nvSpPr>
        <p:spPr bwMode="auto">
          <a:xfrm>
            <a:off x="468994" y="2637171"/>
            <a:ext cx="1508556" cy="393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4861" tIns="27431" rIns="54861" bIns="27431">
            <a:spAutoFit/>
          </a:bodyPr>
          <a:lstStyle>
            <a:lvl1pPr defTabSz="547688">
              <a:defRPr>
                <a:solidFill>
                  <a:schemeClr val="tx1"/>
                </a:solidFill>
                <a:latin typeface="Arial" charset="0"/>
                <a:ea typeface="ＭＳ Ｐゴシック" charset="0"/>
                <a:cs typeface="Arial" charset="0"/>
              </a:defRPr>
            </a:lvl1pPr>
            <a:lvl2pPr marL="444500" indent="-171450" defTabSz="547688">
              <a:defRPr>
                <a:solidFill>
                  <a:schemeClr val="tx1"/>
                </a:solidFill>
                <a:latin typeface="Arial" charset="0"/>
                <a:ea typeface="ＭＳ Ｐゴシック" charset="0"/>
                <a:cs typeface="Arial" charset="0"/>
              </a:defRPr>
            </a:lvl2pPr>
            <a:lvl3pPr marL="685800" indent="-138113" defTabSz="547688">
              <a:defRPr>
                <a:solidFill>
                  <a:schemeClr val="tx1"/>
                </a:solidFill>
                <a:latin typeface="Arial" charset="0"/>
                <a:ea typeface="ＭＳ Ｐゴシック" charset="0"/>
                <a:cs typeface="Arial" charset="0"/>
              </a:defRPr>
            </a:lvl3pPr>
            <a:lvl4pPr marL="958850" indent="-134938" defTabSz="547688">
              <a:defRPr>
                <a:solidFill>
                  <a:schemeClr val="tx1"/>
                </a:solidFill>
                <a:latin typeface="Arial" charset="0"/>
                <a:ea typeface="ＭＳ Ｐゴシック" charset="0"/>
                <a:cs typeface="Arial" charset="0"/>
              </a:defRPr>
            </a:lvl4pPr>
            <a:lvl5pPr marL="1233488" indent="-134938" defTabSz="547688">
              <a:defRPr>
                <a:solidFill>
                  <a:schemeClr val="tx1"/>
                </a:solidFill>
                <a:latin typeface="Arial" charset="0"/>
                <a:ea typeface="ＭＳ Ｐゴシック" charset="0"/>
                <a:cs typeface="Arial" charset="0"/>
              </a:defRPr>
            </a:lvl5pPr>
            <a:lvl6pPr marL="1690688" indent="-134938" defTabSz="547688" eaLnBrk="0" hangingPunct="0">
              <a:defRPr>
                <a:solidFill>
                  <a:schemeClr val="tx1"/>
                </a:solidFill>
                <a:latin typeface="Arial" charset="0"/>
                <a:ea typeface="ＭＳ Ｐゴシック" charset="0"/>
                <a:cs typeface="Arial" charset="0"/>
              </a:defRPr>
            </a:lvl6pPr>
            <a:lvl7pPr marL="2147888" indent="-134938" defTabSz="547688" eaLnBrk="0" hangingPunct="0">
              <a:defRPr>
                <a:solidFill>
                  <a:schemeClr val="tx1"/>
                </a:solidFill>
                <a:latin typeface="Arial" charset="0"/>
                <a:ea typeface="ＭＳ Ｐゴシック" charset="0"/>
                <a:cs typeface="Arial" charset="0"/>
              </a:defRPr>
            </a:lvl7pPr>
            <a:lvl8pPr marL="2605088" indent="-134938" defTabSz="547688" eaLnBrk="0" hangingPunct="0">
              <a:defRPr>
                <a:solidFill>
                  <a:schemeClr val="tx1"/>
                </a:solidFill>
                <a:latin typeface="Arial" charset="0"/>
                <a:ea typeface="ＭＳ Ｐゴシック" charset="0"/>
                <a:cs typeface="Arial" charset="0"/>
              </a:defRPr>
            </a:lvl8pPr>
            <a:lvl9pPr marL="3062288" indent="-134938" defTabSz="547688" eaLnBrk="0" hangingPunct="0">
              <a:defRPr>
                <a:solidFill>
                  <a:schemeClr val="tx1"/>
                </a:solidFill>
                <a:latin typeface="Arial" charset="0"/>
                <a:ea typeface="ＭＳ Ｐゴシック" charset="0"/>
                <a:cs typeface="Arial" charset="0"/>
              </a:defRPr>
            </a:lvl9pPr>
          </a:lstStyle>
          <a:p>
            <a:pPr algn="ctr"/>
            <a:r>
              <a:rPr lang="en-US" sz="1100" b="1" dirty="0">
                <a:latin typeface="Arial"/>
                <a:cs typeface="Arial"/>
              </a:rPr>
              <a:t>10 MeV polarized e</a:t>
            </a:r>
            <a:r>
              <a:rPr lang="en-US" sz="1100" b="1" baseline="30000" dirty="0">
                <a:latin typeface="Arial"/>
                <a:cs typeface="Arial"/>
              </a:rPr>
              <a:t>-</a:t>
            </a:r>
            <a:endParaRPr lang="en-US" sz="1100" b="1" dirty="0">
              <a:latin typeface="Arial"/>
              <a:cs typeface="Arial"/>
            </a:endParaRPr>
          </a:p>
          <a:p>
            <a:pPr algn="ctr"/>
            <a:r>
              <a:rPr lang="en-US" sz="1100" b="1" dirty="0">
                <a:latin typeface="Arial"/>
                <a:cs typeface="Arial"/>
              </a:rPr>
              <a:t> 1.33 </a:t>
            </a:r>
            <a:r>
              <a:rPr lang="en-US" sz="1100" b="1" dirty="0" err="1">
                <a:latin typeface="Arial"/>
                <a:cs typeface="Arial"/>
              </a:rPr>
              <a:t>pC</a:t>
            </a:r>
            <a:r>
              <a:rPr lang="en-US" sz="1100" b="1" dirty="0">
                <a:latin typeface="Arial"/>
                <a:cs typeface="Arial"/>
              </a:rPr>
              <a:t> @ 1500 </a:t>
            </a:r>
            <a:r>
              <a:rPr lang="en-US" sz="1100" b="1" dirty="0" smtClean="0">
                <a:latin typeface="Arial"/>
                <a:cs typeface="Arial"/>
              </a:rPr>
              <a:t>MHz</a:t>
            </a:r>
            <a:endParaRPr lang="en-US" sz="1100" b="1" dirty="0">
              <a:latin typeface="Arial"/>
              <a:cs typeface="Arial"/>
            </a:endParaRPr>
          </a:p>
        </p:txBody>
      </p:sp>
      <p:sp>
        <p:nvSpPr>
          <p:cNvPr id="35" name="AutoShape 44"/>
          <p:cNvSpPr>
            <a:spLocks noChangeArrowheads="1"/>
          </p:cNvSpPr>
          <p:nvPr/>
        </p:nvSpPr>
        <p:spPr bwMode="auto">
          <a:xfrm>
            <a:off x="4017560" y="2030746"/>
            <a:ext cx="2143125" cy="104775"/>
          </a:xfrm>
          <a:prstGeom prst="diamond">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b="1">
              <a:latin typeface="Arial"/>
              <a:cs typeface="Arial"/>
            </a:endParaRPr>
          </a:p>
        </p:txBody>
      </p:sp>
      <p:sp>
        <p:nvSpPr>
          <p:cNvPr id="36" name="Text Box 6"/>
          <p:cNvSpPr txBox="1">
            <a:spLocks noChangeArrowheads="1"/>
          </p:cNvSpPr>
          <p:nvPr/>
        </p:nvSpPr>
        <p:spPr bwMode="auto">
          <a:xfrm>
            <a:off x="2038118" y="2451434"/>
            <a:ext cx="1676400" cy="563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4861" tIns="27431" rIns="54861" bIns="27431">
            <a:spAutoFit/>
          </a:bodyPr>
          <a:lstStyle>
            <a:lvl1pPr defTabSz="547688">
              <a:defRPr>
                <a:solidFill>
                  <a:schemeClr val="tx1"/>
                </a:solidFill>
                <a:latin typeface="Arial" charset="0"/>
                <a:ea typeface="ＭＳ Ｐゴシック" charset="0"/>
                <a:cs typeface="Arial" charset="0"/>
              </a:defRPr>
            </a:lvl1pPr>
            <a:lvl2pPr marL="444500" indent="-171450" defTabSz="547688">
              <a:defRPr>
                <a:solidFill>
                  <a:schemeClr val="tx1"/>
                </a:solidFill>
                <a:latin typeface="Arial" charset="0"/>
                <a:ea typeface="ＭＳ Ｐゴシック" charset="0"/>
                <a:cs typeface="Arial" charset="0"/>
              </a:defRPr>
            </a:lvl2pPr>
            <a:lvl3pPr marL="685800" indent="-138113" defTabSz="547688">
              <a:defRPr>
                <a:solidFill>
                  <a:schemeClr val="tx1"/>
                </a:solidFill>
                <a:latin typeface="Arial" charset="0"/>
                <a:ea typeface="ＭＳ Ｐゴシック" charset="0"/>
                <a:cs typeface="Arial" charset="0"/>
              </a:defRPr>
            </a:lvl3pPr>
            <a:lvl4pPr marL="958850" indent="-134938" defTabSz="547688">
              <a:defRPr>
                <a:solidFill>
                  <a:schemeClr val="tx1"/>
                </a:solidFill>
                <a:latin typeface="Arial" charset="0"/>
                <a:ea typeface="ＭＳ Ｐゴシック" charset="0"/>
                <a:cs typeface="Arial" charset="0"/>
              </a:defRPr>
            </a:lvl4pPr>
            <a:lvl5pPr marL="1233488" indent="-134938" defTabSz="547688">
              <a:defRPr>
                <a:solidFill>
                  <a:schemeClr val="tx1"/>
                </a:solidFill>
                <a:latin typeface="Arial" charset="0"/>
                <a:ea typeface="ＭＳ Ｐゴシック" charset="0"/>
                <a:cs typeface="Arial" charset="0"/>
              </a:defRPr>
            </a:lvl5pPr>
            <a:lvl6pPr marL="1690688" indent="-134938" defTabSz="547688" eaLnBrk="0" hangingPunct="0">
              <a:defRPr>
                <a:solidFill>
                  <a:schemeClr val="tx1"/>
                </a:solidFill>
                <a:latin typeface="Arial" charset="0"/>
                <a:ea typeface="ＭＳ Ｐゴシック" charset="0"/>
                <a:cs typeface="Arial" charset="0"/>
              </a:defRPr>
            </a:lvl6pPr>
            <a:lvl7pPr marL="2147888" indent="-134938" defTabSz="547688" eaLnBrk="0" hangingPunct="0">
              <a:defRPr>
                <a:solidFill>
                  <a:schemeClr val="tx1"/>
                </a:solidFill>
                <a:latin typeface="Arial" charset="0"/>
                <a:ea typeface="ＭＳ Ｐゴシック" charset="0"/>
                <a:cs typeface="Arial" charset="0"/>
              </a:defRPr>
            </a:lvl7pPr>
            <a:lvl8pPr marL="2605088" indent="-134938" defTabSz="547688" eaLnBrk="0" hangingPunct="0">
              <a:defRPr>
                <a:solidFill>
                  <a:schemeClr val="tx1"/>
                </a:solidFill>
                <a:latin typeface="Arial" charset="0"/>
                <a:ea typeface="ＭＳ Ｐゴシック" charset="0"/>
                <a:cs typeface="Arial" charset="0"/>
              </a:defRPr>
            </a:lvl8pPr>
            <a:lvl9pPr marL="3062288" indent="-134938" defTabSz="547688" eaLnBrk="0" hangingPunct="0">
              <a:defRPr>
                <a:solidFill>
                  <a:schemeClr val="tx1"/>
                </a:solidFill>
                <a:latin typeface="Arial" charset="0"/>
                <a:ea typeface="ＭＳ Ｐゴシック" charset="0"/>
                <a:cs typeface="Arial" charset="0"/>
              </a:defRPr>
            </a:lvl9pPr>
          </a:lstStyle>
          <a:p>
            <a:pPr algn="ctr"/>
            <a:r>
              <a:rPr lang="en-US" sz="1100" b="1" dirty="0">
                <a:latin typeface="Arial"/>
                <a:cs typeface="Arial"/>
              </a:rPr>
              <a:t>10 MeV pol e</a:t>
            </a:r>
            <a:r>
              <a:rPr lang="en-US" sz="1100" b="1" baseline="30000" dirty="0">
                <a:latin typeface="Arial"/>
                <a:cs typeface="Arial"/>
              </a:rPr>
              <a:t>-</a:t>
            </a:r>
            <a:endParaRPr lang="en-US" sz="1100" b="1" dirty="0">
              <a:latin typeface="Arial"/>
              <a:cs typeface="Arial"/>
            </a:endParaRPr>
          </a:p>
          <a:p>
            <a:pPr algn="ctr"/>
            <a:r>
              <a:rPr lang="en-US" sz="1100" b="1" dirty="0">
                <a:latin typeface="Arial"/>
                <a:cs typeface="Arial"/>
              </a:rPr>
              <a:t>0.67 </a:t>
            </a:r>
            <a:r>
              <a:rPr lang="en-US" sz="1100" b="1" dirty="0" err="1">
                <a:latin typeface="Arial"/>
                <a:cs typeface="Arial"/>
              </a:rPr>
              <a:t>nC</a:t>
            </a:r>
            <a:r>
              <a:rPr lang="en-US" sz="1100" b="1" dirty="0">
                <a:latin typeface="Arial"/>
                <a:cs typeface="Arial"/>
              </a:rPr>
              <a:t> bunches </a:t>
            </a:r>
          </a:p>
          <a:p>
            <a:pPr algn="ctr"/>
            <a:r>
              <a:rPr lang="en-US" sz="1100" b="1" dirty="0">
                <a:latin typeface="Arial"/>
                <a:cs typeface="Arial"/>
              </a:rPr>
              <a:t>@ 1500 </a:t>
            </a:r>
            <a:r>
              <a:rPr lang="en-US" sz="1100" b="1" dirty="0" smtClean="0">
                <a:latin typeface="Arial"/>
                <a:cs typeface="Arial"/>
              </a:rPr>
              <a:t>MHz</a:t>
            </a:r>
            <a:endParaRPr lang="en-US" sz="1100" b="1" dirty="0">
              <a:latin typeface="Arial"/>
              <a:cs typeface="Arial"/>
            </a:endParaRPr>
          </a:p>
        </p:txBody>
      </p:sp>
      <p:sp>
        <p:nvSpPr>
          <p:cNvPr id="37" name="Text Box 6"/>
          <p:cNvSpPr txBox="1">
            <a:spLocks noChangeArrowheads="1"/>
          </p:cNvSpPr>
          <p:nvPr/>
        </p:nvSpPr>
        <p:spPr bwMode="auto">
          <a:xfrm>
            <a:off x="2028593" y="832441"/>
            <a:ext cx="1476608" cy="563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54861" tIns="27431" rIns="54861" bIns="27431">
            <a:spAutoFit/>
          </a:bodyPr>
          <a:lstStyle>
            <a:lvl1pPr defTabSz="547688">
              <a:defRPr>
                <a:solidFill>
                  <a:schemeClr val="tx1"/>
                </a:solidFill>
                <a:latin typeface="Arial" charset="0"/>
                <a:ea typeface="ＭＳ Ｐゴシック" charset="0"/>
                <a:cs typeface="Arial" charset="0"/>
              </a:defRPr>
            </a:lvl1pPr>
            <a:lvl2pPr marL="444500" indent="-171450" defTabSz="547688">
              <a:defRPr>
                <a:solidFill>
                  <a:schemeClr val="tx1"/>
                </a:solidFill>
                <a:latin typeface="Arial" charset="0"/>
                <a:ea typeface="ＭＳ Ｐゴシック" charset="0"/>
                <a:cs typeface="Arial" charset="0"/>
              </a:defRPr>
            </a:lvl2pPr>
            <a:lvl3pPr marL="685800" indent="-138113" defTabSz="547688">
              <a:defRPr>
                <a:solidFill>
                  <a:schemeClr val="tx1"/>
                </a:solidFill>
                <a:latin typeface="Arial" charset="0"/>
                <a:ea typeface="ＭＳ Ｐゴシック" charset="0"/>
                <a:cs typeface="Arial" charset="0"/>
              </a:defRPr>
            </a:lvl3pPr>
            <a:lvl4pPr marL="958850" indent="-134938" defTabSz="547688">
              <a:defRPr>
                <a:solidFill>
                  <a:schemeClr val="tx1"/>
                </a:solidFill>
                <a:latin typeface="Arial" charset="0"/>
                <a:ea typeface="ＭＳ Ｐゴシック" charset="0"/>
                <a:cs typeface="Arial" charset="0"/>
              </a:defRPr>
            </a:lvl4pPr>
            <a:lvl5pPr marL="1233488" indent="-134938" defTabSz="547688">
              <a:defRPr>
                <a:solidFill>
                  <a:schemeClr val="tx1"/>
                </a:solidFill>
                <a:latin typeface="Arial" charset="0"/>
                <a:ea typeface="ＭＳ Ｐゴシック" charset="0"/>
                <a:cs typeface="Arial" charset="0"/>
              </a:defRPr>
            </a:lvl5pPr>
            <a:lvl6pPr marL="1690688" indent="-134938" defTabSz="547688" eaLnBrk="0" hangingPunct="0">
              <a:defRPr>
                <a:solidFill>
                  <a:schemeClr val="tx1"/>
                </a:solidFill>
                <a:latin typeface="Arial" charset="0"/>
                <a:ea typeface="ＭＳ Ｐゴシック" charset="0"/>
                <a:cs typeface="Arial" charset="0"/>
              </a:defRPr>
            </a:lvl6pPr>
            <a:lvl7pPr marL="2147888" indent="-134938" defTabSz="547688" eaLnBrk="0" hangingPunct="0">
              <a:defRPr>
                <a:solidFill>
                  <a:schemeClr val="tx1"/>
                </a:solidFill>
                <a:latin typeface="Arial" charset="0"/>
                <a:ea typeface="ＭＳ Ｐゴシック" charset="0"/>
                <a:cs typeface="Arial" charset="0"/>
              </a:defRPr>
            </a:lvl7pPr>
            <a:lvl8pPr marL="2605088" indent="-134938" defTabSz="547688" eaLnBrk="0" hangingPunct="0">
              <a:defRPr>
                <a:solidFill>
                  <a:schemeClr val="tx1"/>
                </a:solidFill>
                <a:latin typeface="Arial" charset="0"/>
                <a:ea typeface="ＭＳ Ｐゴシック" charset="0"/>
                <a:cs typeface="Arial" charset="0"/>
              </a:defRPr>
            </a:lvl8pPr>
            <a:lvl9pPr marL="3062288" indent="-134938" defTabSz="547688" eaLnBrk="0" hangingPunct="0">
              <a:defRPr>
                <a:solidFill>
                  <a:schemeClr val="tx1"/>
                </a:solidFill>
                <a:latin typeface="Arial" charset="0"/>
                <a:ea typeface="ＭＳ Ｐゴシック" charset="0"/>
                <a:cs typeface="Arial" charset="0"/>
              </a:defRPr>
            </a:lvl9pPr>
          </a:lstStyle>
          <a:p>
            <a:pPr algn="ctr"/>
            <a:r>
              <a:rPr lang="en-US" sz="1100" b="1" dirty="0" smtClean="0">
                <a:latin typeface="Arial"/>
                <a:cs typeface="Arial"/>
              </a:rPr>
              <a:t>500-Turn</a:t>
            </a:r>
          </a:p>
          <a:p>
            <a:pPr algn="ctr"/>
            <a:r>
              <a:rPr lang="en-US" sz="1100" b="1" dirty="0" smtClean="0">
                <a:latin typeface="Arial"/>
                <a:cs typeface="Arial"/>
              </a:rPr>
              <a:t>Accumulator Ring</a:t>
            </a:r>
          </a:p>
          <a:p>
            <a:pPr algn="ctr"/>
            <a:r>
              <a:rPr lang="en-US" sz="1100" b="1" dirty="0" smtClean="0">
                <a:latin typeface="Arial"/>
                <a:cs typeface="Arial"/>
              </a:rPr>
              <a:t>(23.8m)</a:t>
            </a:r>
            <a:endParaRPr lang="en-US" sz="1100" b="1" dirty="0">
              <a:latin typeface="Arial"/>
              <a:cs typeface="Arial"/>
            </a:endParaRPr>
          </a:p>
        </p:txBody>
      </p:sp>
      <p:sp>
        <p:nvSpPr>
          <p:cNvPr id="38" name="AutoShape 47"/>
          <p:cNvSpPr>
            <a:spLocks noChangeArrowheads="1"/>
          </p:cNvSpPr>
          <p:nvPr/>
        </p:nvSpPr>
        <p:spPr bwMode="auto">
          <a:xfrm>
            <a:off x="5098647" y="1722771"/>
            <a:ext cx="119063" cy="609600"/>
          </a:xfrm>
          <a:prstGeom prst="diamond">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b="1">
              <a:latin typeface="Arial"/>
              <a:cs typeface="Arial"/>
            </a:endParaRPr>
          </a:p>
        </p:txBody>
      </p:sp>
      <p:sp>
        <p:nvSpPr>
          <p:cNvPr id="39" name="Text Box 6"/>
          <p:cNvSpPr txBox="1">
            <a:spLocks noChangeArrowheads="1"/>
          </p:cNvSpPr>
          <p:nvPr/>
        </p:nvSpPr>
        <p:spPr bwMode="auto">
          <a:xfrm>
            <a:off x="4659371" y="1036971"/>
            <a:ext cx="982827" cy="393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4861" tIns="27431" rIns="54861" bIns="27431">
            <a:spAutoFit/>
          </a:bodyPr>
          <a:lstStyle>
            <a:lvl1pPr defTabSz="547688">
              <a:defRPr>
                <a:solidFill>
                  <a:schemeClr val="tx1"/>
                </a:solidFill>
                <a:latin typeface="Arial" charset="0"/>
                <a:ea typeface="ＭＳ Ｐゴシック" charset="0"/>
                <a:cs typeface="Arial" charset="0"/>
              </a:defRPr>
            </a:lvl1pPr>
            <a:lvl2pPr marL="444500" indent="-171450" defTabSz="547688">
              <a:defRPr>
                <a:solidFill>
                  <a:schemeClr val="tx1"/>
                </a:solidFill>
                <a:latin typeface="Arial" charset="0"/>
                <a:ea typeface="ＭＳ Ｐゴシック" charset="0"/>
                <a:cs typeface="Arial" charset="0"/>
              </a:defRPr>
            </a:lvl2pPr>
            <a:lvl3pPr marL="685800" indent="-138113" defTabSz="547688">
              <a:defRPr>
                <a:solidFill>
                  <a:schemeClr val="tx1"/>
                </a:solidFill>
                <a:latin typeface="Arial" charset="0"/>
                <a:ea typeface="ＭＳ Ｐゴシック" charset="0"/>
                <a:cs typeface="Arial" charset="0"/>
              </a:defRPr>
            </a:lvl3pPr>
            <a:lvl4pPr marL="958850" indent="-134938" defTabSz="547688">
              <a:defRPr>
                <a:solidFill>
                  <a:schemeClr val="tx1"/>
                </a:solidFill>
                <a:latin typeface="Arial" charset="0"/>
                <a:ea typeface="ＭＳ Ｐゴシック" charset="0"/>
                <a:cs typeface="Arial" charset="0"/>
              </a:defRPr>
            </a:lvl4pPr>
            <a:lvl5pPr marL="1233488" indent="-134938" defTabSz="547688">
              <a:defRPr>
                <a:solidFill>
                  <a:schemeClr val="tx1"/>
                </a:solidFill>
                <a:latin typeface="Arial" charset="0"/>
                <a:ea typeface="ＭＳ Ｐゴシック" charset="0"/>
                <a:cs typeface="Arial" charset="0"/>
              </a:defRPr>
            </a:lvl5pPr>
            <a:lvl6pPr marL="1690688" indent="-134938" defTabSz="547688" eaLnBrk="0" hangingPunct="0">
              <a:defRPr>
                <a:solidFill>
                  <a:schemeClr val="tx1"/>
                </a:solidFill>
                <a:latin typeface="Arial" charset="0"/>
                <a:ea typeface="ＭＳ Ｐゴシック" charset="0"/>
                <a:cs typeface="Arial" charset="0"/>
              </a:defRPr>
            </a:lvl6pPr>
            <a:lvl7pPr marL="2147888" indent="-134938" defTabSz="547688" eaLnBrk="0" hangingPunct="0">
              <a:defRPr>
                <a:solidFill>
                  <a:schemeClr val="tx1"/>
                </a:solidFill>
                <a:latin typeface="Arial" charset="0"/>
                <a:ea typeface="ＭＳ Ｐゴシック" charset="0"/>
                <a:cs typeface="Arial" charset="0"/>
              </a:defRPr>
            </a:lvl7pPr>
            <a:lvl8pPr marL="2605088" indent="-134938" defTabSz="547688" eaLnBrk="0" hangingPunct="0">
              <a:defRPr>
                <a:solidFill>
                  <a:schemeClr val="tx1"/>
                </a:solidFill>
                <a:latin typeface="Arial" charset="0"/>
                <a:ea typeface="ＭＳ Ｐゴシック" charset="0"/>
                <a:cs typeface="Arial" charset="0"/>
              </a:defRPr>
            </a:lvl8pPr>
            <a:lvl9pPr marL="3062288" indent="-134938" defTabSz="547688" eaLnBrk="0" hangingPunct="0">
              <a:defRPr>
                <a:solidFill>
                  <a:schemeClr val="tx1"/>
                </a:solidFill>
                <a:latin typeface="Arial" charset="0"/>
                <a:ea typeface="ＭＳ Ｐゴシック" charset="0"/>
                <a:cs typeface="Arial" charset="0"/>
              </a:defRPr>
            </a:lvl9pPr>
          </a:lstStyle>
          <a:p>
            <a:pPr algn="ctr"/>
            <a:r>
              <a:rPr lang="en-US" sz="1100" b="1" dirty="0" smtClean="0">
                <a:latin typeface="Arial"/>
                <a:cs typeface="Arial"/>
              </a:rPr>
              <a:t>Bunch</a:t>
            </a:r>
          </a:p>
          <a:p>
            <a:pPr algn="ctr"/>
            <a:r>
              <a:rPr lang="en-US" sz="1100" b="1" dirty="0" smtClean="0">
                <a:latin typeface="Arial"/>
                <a:cs typeface="Arial"/>
              </a:rPr>
              <a:t>Management</a:t>
            </a:r>
            <a:endParaRPr lang="en-US" sz="1100" b="1" dirty="0">
              <a:latin typeface="Arial"/>
              <a:cs typeface="Arial"/>
            </a:endParaRPr>
          </a:p>
        </p:txBody>
      </p:sp>
      <p:sp>
        <p:nvSpPr>
          <p:cNvPr id="40" name="Text Box 6"/>
          <p:cNvSpPr txBox="1">
            <a:spLocks noChangeArrowheads="1"/>
          </p:cNvSpPr>
          <p:nvPr/>
        </p:nvSpPr>
        <p:spPr bwMode="auto">
          <a:xfrm>
            <a:off x="4262055" y="2542257"/>
            <a:ext cx="1430065" cy="563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4861" tIns="27431" rIns="54861" bIns="27431">
            <a:spAutoFit/>
          </a:bodyPr>
          <a:lstStyle>
            <a:lvl1pPr defTabSz="547688">
              <a:defRPr>
                <a:solidFill>
                  <a:schemeClr val="tx1"/>
                </a:solidFill>
                <a:latin typeface="Arial" charset="0"/>
                <a:ea typeface="ＭＳ Ｐゴシック" charset="0"/>
                <a:cs typeface="Arial" charset="0"/>
              </a:defRPr>
            </a:lvl1pPr>
            <a:lvl2pPr marL="444500" indent="-171450" defTabSz="547688">
              <a:defRPr>
                <a:solidFill>
                  <a:schemeClr val="tx1"/>
                </a:solidFill>
                <a:latin typeface="Arial" charset="0"/>
                <a:ea typeface="ＭＳ Ｐゴシック" charset="0"/>
                <a:cs typeface="Arial" charset="0"/>
              </a:defRPr>
            </a:lvl2pPr>
            <a:lvl3pPr marL="685800" indent="-138113" defTabSz="547688">
              <a:defRPr>
                <a:solidFill>
                  <a:schemeClr val="tx1"/>
                </a:solidFill>
                <a:latin typeface="Arial" charset="0"/>
                <a:ea typeface="ＭＳ Ｐゴシック" charset="0"/>
                <a:cs typeface="Arial" charset="0"/>
              </a:defRPr>
            </a:lvl3pPr>
            <a:lvl4pPr marL="958850" indent="-134938" defTabSz="547688">
              <a:defRPr>
                <a:solidFill>
                  <a:schemeClr val="tx1"/>
                </a:solidFill>
                <a:latin typeface="Arial" charset="0"/>
                <a:ea typeface="ＭＳ Ｐゴシック" charset="0"/>
                <a:cs typeface="Arial" charset="0"/>
              </a:defRPr>
            </a:lvl4pPr>
            <a:lvl5pPr marL="1233488" indent="-134938" defTabSz="547688">
              <a:defRPr>
                <a:solidFill>
                  <a:schemeClr val="tx1"/>
                </a:solidFill>
                <a:latin typeface="Arial" charset="0"/>
                <a:ea typeface="ＭＳ Ｐゴシック" charset="0"/>
                <a:cs typeface="Arial" charset="0"/>
              </a:defRPr>
            </a:lvl5pPr>
            <a:lvl6pPr marL="1690688" indent="-134938" defTabSz="547688" eaLnBrk="0" hangingPunct="0">
              <a:defRPr>
                <a:solidFill>
                  <a:schemeClr val="tx1"/>
                </a:solidFill>
                <a:latin typeface="Arial" charset="0"/>
                <a:ea typeface="ＭＳ Ｐゴシック" charset="0"/>
                <a:cs typeface="Arial" charset="0"/>
              </a:defRPr>
            </a:lvl6pPr>
            <a:lvl7pPr marL="2147888" indent="-134938" defTabSz="547688" eaLnBrk="0" hangingPunct="0">
              <a:defRPr>
                <a:solidFill>
                  <a:schemeClr val="tx1"/>
                </a:solidFill>
                <a:latin typeface="Arial" charset="0"/>
                <a:ea typeface="ＭＳ Ｐゴシック" charset="0"/>
                <a:cs typeface="Arial" charset="0"/>
              </a:defRPr>
            </a:lvl7pPr>
            <a:lvl8pPr marL="2605088" indent="-134938" defTabSz="547688" eaLnBrk="0" hangingPunct="0">
              <a:defRPr>
                <a:solidFill>
                  <a:schemeClr val="tx1"/>
                </a:solidFill>
                <a:latin typeface="Arial" charset="0"/>
                <a:ea typeface="ＭＳ Ｐゴシック" charset="0"/>
                <a:cs typeface="Arial" charset="0"/>
              </a:defRPr>
            </a:lvl8pPr>
            <a:lvl9pPr marL="3062288" indent="-134938" defTabSz="547688" eaLnBrk="0" hangingPunct="0">
              <a:defRPr>
                <a:solidFill>
                  <a:schemeClr val="tx1"/>
                </a:solidFill>
                <a:latin typeface="Arial" charset="0"/>
                <a:ea typeface="ＭＳ Ｐゴシック" charset="0"/>
                <a:cs typeface="Arial" charset="0"/>
              </a:defRPr>
            </a:lvl9pPr>
          </a:lstStyle>
          <a:p>
            <a:pPr algn="ctr"/>
            <a:r>
              <a:rPr lang="en-US" sz="1100" b="1" dirty="0">
                <a:latin typeface="Arial"/>
                <a:cs typeface="Arial"/>
              </a:rPr>
              <a:t>10 MeV polarized e</a:t>
            </a:r>
            <a:r>
              <a:rPr lang="en-US" sz="1100" b="1" baseline="30000" dirty="0">
                <a:latin typeface="Arial"/>
                <a:cs typeface="Arial"/>
              </a:rPr>
              <a:t>-</a:t>
            </a:r>
            <a:endParaRPr lang="en-US" sz="1100" b="1" dirty="0">
              <a:latin typeface="Arial"/>
              <a:cs typeface="Arial"/>
            </a:endParaRPr>
          </a:p>
          <a:p>
            <a:pPr algn="ctr"/>
            <a:r>
              <a:rPr lang="en-US" sz="1100" b="1" dirty="0">
                <a:latin typeface="Arial"/>
                <a:cs typeface="Arial"/>
              </a:rPr>
              <a:t>0.67 </a:t>
            </a:r>
            <a:r>
              <a:rPr lang="en-US" sz="1100" b="1" dirty="0" err="1">
                <a:latin typeface="Arial"/>
                <a:cs typeface="Arial"/>
              </a:rPr>
              <a:t>nC</a:t>
            </a:r>
            <a:r>
              <a:rPr lang="en-US" sz="1100" b="1" dirty="0">
                <a:latin typeface="Arial"/>
                <a:cs typeface="Arial"/>
              </a:rPr>
              <a:t> @ 68.1 </a:t>
            </a:r>
            <a:r>
              <a:rPr lang="en-US" sz="1100" b="1" dirty="0" smtClean="0">
                <a:latin typeface="Arial"/>
                <a:cs typeface="Arial"/>
              </a:rPr>
              <a:t>MHz</a:t>
            </a:r>
          </a:p>
          <a:p>
            <a:pPr algn="ctr"/>
            <a:r>
              <a:rPr lang="en-US" sz="1100" b="1" dirty="0" smtClean="0">
                <a:latin typeface="Arial"/>
                <a:cs typeface="Arial"/>
              </a:rPr>
              <a:t>(22× stretching)</a:t>
            </a:r>
            <a:endParaRPr lang="en-US" sz="1100" b="1" dirty="0">
              <a:latin typeface="Arial"/>
              <a:cs typeface="Arial"/>
            </a:endParaRPr>
          </a:p>
        </p:txBody>
      </p:sp>
      <p:sp>
        <p:nvSpPr>
          <p:cNvPr id="41" name="AutoShape 56"/>
          <p:cNvSpPr>
            <a:spLocks noChangeArrowheads="1"/>
          </p:cNvSpPr>
          <p:nvPr/>
        </p:nvSpPr>
        <p:spPr bwMode="auto">
          <a:xfrm>
            <a:off x="6151160" y="1875171"/>
            <a:ext cx="1309687" cy="381000"/>
          </a:xfrm>
          <a:prstGeom prst="diamond">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b="1">
              <a:latin typeface="Arial"/>
              <a:cs typeface="Arial"/>
            </a:endParaRPr>
          </a:p>
        </p:txBody>
      </p:sp>
      <p:sp>
        <p:nvSpPr>
          <p:cNvPr id="42" name="AutoShape 57"/>
          <p:cNvSpPr>
            <a:spLocks noChangeArrowheads="1"/>
          </p:cNvSpPr>
          <p:nvPr/>
        </p:nvSpPr>
        <p:spPr bwMode="auto">
          <a:xfrm>
            <a:off x="6775047" y="1494171"/>
            <a:ext cx="123825" cy="1123950"/>
          </a:xfrm>
          <a:prstGeom prst="diamond">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b="1">
              <a:latin typeface="Arial"/>
              <a:cs typeface="Arial"/>
            </a:endParaRPr>
          </a:p>
        </p:txBody>
      </p:sp>
      <p:sp>
        <p:nvSpPr>
          <p:cNvPr id="43" name="Rectangle 48"/>
          <p:cNvSpPr>
            <a:spLocks noChangeArrowheads="1"/>
          </p:cNvSpPr>
          <p:nvPr/>
        </p:nvSpPr>
        <p:spPr bwMode="auto">
          <a:xfrm>
            <a:off x="6089247" y="1687846"/>
            <a:ext cx="152400" cy="763588"/>
          </a:xfrm>
          <a:prstGeom prst="rect">
            <a:avLst/>
          </a:prstGeom>
          <a:solidFill>
            <a:srgbClr val="008000"/>
          </a:solidFill>
          <a:ln w="9525">
            <a:solidFill>
              <a:srgbClr val="008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b="1">
              <a:latin typeface="Arial"/>
              <a:cs typeface="Arial"/>
            </a:endParaRPr>
          </a:p>
        </p:txBody>
      </p:sp>
      <p:sp>
        <p:nvSpPr>
          <p:cNvPr id="44" name="Text Box 6"/>
          <p:cNvSpPr txBox="1">
            <a:spLocks noChangeArrowheads="1"/>
          </p:cNvSpPr>
          <p:nvPr/>
        </p:nvSpPr>
        <p:spPr bwMode="auto">
          <a:xfrm>
            <a:off x="5778603" y="839995"/>
            <a:ext cx="1992887" cy="393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54861" tIns="27431" rIns="54861" bIns="27431">
            <a:spAutoFit/>
          </a:bodyPr>
          <a:lstStyle>
            <a:lvl1pPr defTabSz="547688">
              <a:defRPr>
                <a:solidFill>
                  <a:schemeClr val="tx1"/>
                </a:solidFill>
                <a:latin typeface="Arial" charset="0"/>
                <a:ea typeface="ＭＳ Ｐゴシック" charset="0"/>
                <a:cs typeface="Arial" charset="0"/>
              </a:defRPr>
            </a:lvl1pPr>
            <a:lvl2pPr marL="444500" indent="-171450" defTabSz="547688">
              <a:defRPr>
                <a:solidFill>
                  <a:schemeClr val="tx1"/>
                </a:solidFill>
                <a:latin typeface="Arial" charset="0"/>
                <a:ea typeface="ＭＳ Ｐゴシック" charset="0"/>
                <a:cs typeface="Arial" charset="0"/>
              </a:defRPr>
            </a:lvl2pPr>
            <a:lvl3pPr marL="685800" indent="-138113" defTabSz="547688">
              <a:defRPr>
                <a:solidFill>
                  <a:schemeClr val="tx1"/>
                </a:solidFill>
                <a:latin typeface="Arial" charset="0"/>
                <a:ea typeface="ＭＳ Ｐゴシック" charset="0"/>
                <a:cs typeface="Arial" charset="0"/>
              </a:defRPr>
            </a:lvl3pPr>
            <a:lvl4pPr marL="958850" indent="-134938" defTabSz="547688">
              <a:defRPr>
                <a:solidFill>
                  <a:schemeClr val="tx1"/>
                </a:solidFill>
                <a:latin typeface="Arial" charset="0"/>
                <a:ea typeface="ＭＳ Ｐゴシック" charset="0"/>
                <a:cs typeface="Arial" charset="0"/>
              </a:defRPr>
            </a:lvl4pPr>
            <a:lvl5pPr marL="1233488" indent="-134938" defTabSz="547688">
              <a:defRPr>
                <a:solidFill>
                  <a:schemeClr val="tx1"/>
                </a:solidFill>
                <a:latin typeface="Arial" charset="0"/>
                <a:ea typeface="ＭＳ Ｐゴシック" charset="0"/>
                <a:cs typeface="Arial" charset="0"/>
              </a:defRPr>
            </a:lvl5pPr>
            <a:lvl6pPr marL="1690688" indent="-134938" defTabSz="547688" eaLnBrk="0" hangingPunct="0">
              <a:defRPr>
                <a:solidFill>
                  <a:schemeClr val="tx1"/>
                </a:solidFill>
                <a:latin typeface="Arial" charset="0"/>
                <a:ea typeface="ＭＳ Ｐゴシック" charset="0"/>
                <a:cs typeface="Arial" charset="0"/>
              </a:defRPr>
            </a:lvl6pPr>
            <a:lvl7pPr marL="2147888" indent="-134938" defTabSz="547688" eaLnBrk="0" hangingPunct="0">
              <a:defRPr>
                <a:solidFill>
                  <a:schemeClr val="tx1"/>
                </a:solidFill>
                <a:latin typeface="Arial" charset="0"/>
                <a:ea typeface="ＭＳ Ｐゴシック" charset="0"/>
                <a:cs typeface="Arial" charset="0"/>
              </a:defRPr>
            </a:lvl7pPr>
            <a:lvl8pPr marL="2605088" indent="-134938" defTabSz="547688" eaLnBrk="0" hangingPunct="0">
              <a:defRPr>
                <a:solidFill>
                  <a:schemeClr val="tx1"/>
                </a:solidFill>
                <a:latin typeface="Arial" charset="0"/>
                <a:ea typeface="ＭＳ Ｐゴシック" charset="0"/>
                <a:cs typeface="Arial" charset="0"/>
              </a:defRPr>
            </a:lvl8pPr>
            <a:lvl9pPr marL="3062288" indent="-134938" defTabSz="547688" eaLnBrk="0" hangingPunct="0">
              <a:defRPr>
                <a:solidFill>
                  <a:schemeClr val="tx1"/>
                </a:solidFill>
                <a:latin typeface="Arial" charset="0"/>
                <a:ea typeface="ＭＳ Ｐゴシック" charset="0"/>
                <a:cs typeface="Arial" charset="0"/>
              </a:defRPr>
            </a:lvl9pPr>
          </a:lstStyle>
          <a:p>
            <a:pPr algn="ctr"/>
            <a:r>
              <a:rPr lang="en-US" sz="1100" b="1" dirty="0" smtClean="0">
                <a:latin typeface="Arial"/>
                <a:cs typeface="Arial"/>
              </a:rPr>
              <a:t>Positron Conversion/Collection Efficiency ~ </a:t>
            </a:r>
            <a:r>
              <a:rPr lang="en-US" sz="1100" b="1" dirty="0">
                <a:latin typeface="Arial"/>
                <a:cs typeface="Arial"/>
              </a:rPr>
              <a:t>10</a:t>
            </a:r>
            <a:r>
              <a:rPr lang="en-US" sz="1100" b="1" baseline="30000" dirty="0">
                <a:latin typeface="Arial"/>
                <a:cs typeface="Arial"/>
              </a:rPr>
              <a:t>-4</a:t>
            </a:r>
            <a:endParaRPr lang="en-US" sz="1100" b="1" dirty="0">
              <a:latin typeface="Arial"/>
              <a:cs typeface="Arial"/>
            </a:endParaRPr>
          </a:p>
        </p:txBody>
      </p:sp>
      <p:sp>
        <p:nvSpPr>
          <p:cNvPr id="45" name="Text Box 6"/>
          <p:cNvSpPr txBox="1">
            <a:spLocks noChangeArrowheads="1"/>
          </p:cNvSpPr>
          <p:nvPr/>
        </p:nvSpPr>
        <p:spPr bwMode="auto">
          <a:xfrm>
            <a:off x="7155303" y="2713371"/>
            <a:ext cx="1482964" cy="393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4861" tIns="27431" rIns="54861" bIns="27431">
            <a:spAutoFit/>
          </a:bodyPr>
          <a:lstStyle>
            <a:lvl1pPr defTabSz="547688">
              <a:defRPr>
                <a:solidFill>
                  <a:schemeClr val="tx1"/>
                </a:solidFill>
                <a:latin typeface="Arial" charset="0"/>
                <a:ea typeface="ＭＳ Ｐゴシック" charset="0"/>
                <a:cs typeface="Arial" charset="0"/>
              </a:defRPr>
            </a:lvl1pPr>
            <a:lvl2pPr marL="444500" indent="-171450" defTabSz="547688">
              <a:defRPr>
                <a:solidFill>
                  <a:schemeClr val="tx1"/>
                </a:solidFill>
                <a:latin typeface="Arial" charset="0"/>
                <a:ea typeface="ＭＳ Ｐゴシック" charset="0"/>
                <a:cs typeface="Arial" charset="0"/>
              </a:defRPr>
            </a:lvl2pPr>
            <a:lvl3pPr marL="685800" indent="-138113" defTabSz="547688">
              <a:defRPr>
                <a:solidFill>
                  <a:schemeClr val="tx1"/>
                </a:solidFill>
                <a:latin typeface="Arial" charset="0"/>
                <a:ea typeface="ＭＳ Ｐゴシック" charset="0"/>
                <a:cs typeface="Arial" charset="0"/>
              </a:defRPr>
            </a:lvl3pPr>
            <a:lvl4pPr marL="958850" indent="-134938" defTabSz="547688">
              <a:defRPr>
                <a:solidFill>
                  <a:schemeClr val="tx1"/>
                </a:solidFill>
                <a:latin typeface="Arial" charset="0"/>
                <a:ea typeface="ＭＳ Ｐゴシック" charset="0"/>
                <a:cs typeface="Arial" charset="0"/>
              </a:defRPr>
            </a:lvl4pPr>
            <a:lvl5pPr marL="1233488" indent="-134938" defTabSz="547688">
              <a:defRPr>
                <a:solidFill>
                  <a:schemeClr val="tx1"/>
                </a:solidFill>
                <a:latin typeface="Arial" charset="0"/>
                <a:ea typeface="ＭＳ Ｐゴシック" charset="0"/>
                <a:cs typeface="Arial" charset="0"/>
              </a:defRPr>
            </a:lvl5pPr>
            <a:lvl6pPr marL="1690688" indent="-134938" defTabSz="547688" eaLnBrk="0" hangingPunct="0">
              <a:defRPr>
                <a:solidFill>
                  <a:schemeClr val="tx1"/>
                </a:solidFill>
                <a:latin typeface="Arial" charset="0"/>
                <a:ea typeface="ＭＳ Ｐゴシック" charset="0"/>
                <a:cs typeface="Arial" charset="0"/>
              </a:defRPr>
            </a:lvl6pPr>
            <a:lvl7pPr marL="2147888" indent="-134938" defTabSz="547688" eaLnBrk="0" hangingPunct="0">
              <a:defRPr>
                <a:solidFill>
                  <a:schemeClr val="tx1"/>
                </a:solidFill>
                <a:latin typeface="Arial" charset="0"/>
                <a:ea typeface="ＭＳ Ｐゴシック" charset="0"/>
                <a:cs typeface="Arial" charset="0"/>
              </a:defRPr>
            </a:lvl7pPr>
            <a:lvl8pPr marL="2605088" indent="-134938" defTabSz="547688" eaLnBrk="0" hangingPunct="0">
              <a:defRPr>
                <a:solidFill>
                  <a:schemeClr val="tx1"/>
                </a:solidFill>
                <a:latin typeface="Arial" charset="0"/>
                <a:ea typeface="ＭＳ Ｐゴシック" charset="0"/>
                <a:cs typeface="Arial" charset="0"/>
              </a:defRPr>
            </a:lvl8pPr>
            <a:lvl9pPr marL="3062288" indent="-134938" defTabSz="547688" eaLnBrk="0" hangingPunct="0">
              <a:defRPr>
                <a:solidFill>
                  <a:schemeClr val="tx1"/>
                </a:solidFill>
                <a:latin typeface="Arial" charset="0"/>
                <a:ea typeface="ＭＳ Ｐゴシック" charset="0"/>
                <a:cs typeface="Arial" charset="0"/>
              </a:defRPr>
            </a:lvl9pPr>
          </a:lstStyle>
          <a:p>
            <a:pPr algn="ctr"/>
            <a:r>
              <a:rPr lang="en-US" sz="1100" b="1" dirty="0">
                <a:latin typeface="Arial"/>
                <a:cs typeface="Arial"/>
              </a:rPr>
              <a:t>5-7 MeV Polarized e</a:t>
            </a:r>
            <a:r>
              <a:rPr lang="en-US" sz="1100" b="1" baseline="30000" dirty="0">
                <a:latin typeface="Arial"/>
                <a:cs typeface="Arial"/>
              </a:rPr>
              <a:t>+</a:t>
            </a:r>
            <a:endParaRPr lang="en-US" sz="1100" b="1" dirty="0">
              <a:latin typeface="Arial"/>
              <a:cs typeface="Arial"/>
            </a:endParaRPr>
          </a:p>
          <a:p>
            <a:pPr algn="ctr"/>
            <a:r>
              <a:rPr lang="en-US" sz="1100" b="1" dirty="0">
                <a:latin typeface="Arial"/>
                <a:cs typeface="Arial"/>
              </a:rPr>
              <a:t>67 </a:t>
            </a:r>
            <a:r>
              <a:rPr lang="en-US" sz="1100" b="1" dirty="0" err="1">
                <a:latin typeface="Arial"/>
                <a:cs typeface="Arial"/>
              </a:rPr>
              <a:t>fC</a:t>
            </a:r>
            <a:r>
              <a:rPr lang="en-US" sz="1100" b="1" dirty="0">
                <a:latin typeface="Arial"/>
                <a:cs typeface="Arial"/>
              </a:rPr>
              <a:t> @ 68.1 </a:t>
            </a:r>
            <a:r>
              <a:rPr lang="en-US" sz="1100" b="1" dirty="0" smtClean="0">
                <a:latin typeface="Arial"/>
                <a:cs typeface="Arial"/>
              </a:rPr>
              <a:t>MHz</a:t>
            </a:r>
            <a:endParaRPr lang="en-US" sz="1100" b="1" dirty="0">
              <a:latin typeface="Arial"/>
              <a:cs typeface="Arial"/>
            </a:endParaRPr>
          </a:p>
        </p:txBody>
      </p:sp>
      <p:sp>
        <p:nvSpPr>
          <p:cNvPr id="46" name="Text Box 6"/>
          <p:cNvSpPr txBox="1">
            <a:spLocks noChangeArrowheads="1"/>
          </p:cNvSpPr>
          <p:nvPr/>
        </p:nvSpPr>
        <p:spPr bwMode="auto">
          <a:xfrm>
            <a:off x="7636960" y="1735536"/>
            <a:ext cx="1220792" cy="22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4861" tIns="27431" rIns="54861" bIns="27431">
            <a:spAutoFit/>
          </a:bodyPr>
          <a:lstStyle>
            <a:lvl1pPr defTabSz="547688">
              <a:defRPr>
                <a:solidFill>
                  <a:schemeClr val="tx1"/>
                </a:solidFill>
                <a:latin typeface="Arial" charset="0"/>
                <a:ea typeface="ＭＳ Ｐゴシック" charset="0"/>
                <a:cs typeface="Arial" charset="0"/>
              </a:defRPr>
            </a:lvl1pPr>
            <a:lvl2pPr marL="444500" indent="-171450" defTabSz="547688">
              <a:defRPr>
                <a:solidFill>
                  <a:schemeClr val="tx1"/>
                </a:solidFill>
                <a:latin typeface="Arial" charset="0"/>
                <a:ea typeface="ＭＳ Ｐゴシック" charset="0"/>
                <a:cs typeface="Arial" charset="0"/>
              </a:defRPr>
            </a:lvl2pPr>
            <a:lvl3pPr marL="685800" indent="-138113" defTabSz="547688">
              <a:defRPr>
                <a:solidFill>
                  <a:schemeClr val="tx1"/>
                </a:solidFill>
                <a:latin typeface="Arial" charset="0"/>
                <a:ea typeface="ＭＳ Ｐゴシック" charset="0"/>
                <a:cs typeface="Arial" charset="0"/>
              </a:defRPr>
            </a:lvl3pPr>
            <a:lvl4pPr marL="958850" indent="-134938" defTabSz="547688">
              <a:defRPr>
                <a:solidFill>
                  <a:schemeClr val="tx1"/>
                </a:solidFill>
                <a:latin typeface="Arial" charset="0"/>
                <a:ea typeface="ＭＳ Ｐゴシック" charset="0"/>
                <a:cs typeface="Arial" charset="0"/>
              </a:defRPr>
            </a:lvl4pPr>
            <a:lvl5pPr marL="1233488" indent="-134938" defTabSz="547688">
              <a:defRPr>
                <a:solidFill>
                  <a:schemeClr val="tx1"/>
                </a:solidFill>
                <a:latin typeface="Arial" charset="0"/>
                <a:ea typeface="ＭＳ Ｐゴシック" charset="0"/>
                <a:cs typeface="Arial" charset="0"/>
              </a:defRPr>
            </a:lvl5pPr>
            <a:lvl6pPr marL="1690688" indent="-134938" defTabSz="547688" eaLnBrk="0" hangingPunct="0">
              <a:defRPr>
                <a:solidFill>
                  <a:schemeClr val="tx1"/>
                </a:solidFill>
                <a:latin typeface="Arial" charset="0"/>
                <a:ea typeface="ＭＳ Ｐゴシック" charset="0"/>
                <a:cs typeface="Arial" charset="0"/>
              </a:defRPr>
            </a:lvl6pPr>
            <a:lvl7pPr marL="2147888" indent="-134938" defTabSz="547688" eaLnBrk="0" hangingPunct="0">
              <a:defRPr>
                <a:solidFill>
                  <a:schemeClr val="tx1"/>
                </a:solidFill>
                <a:latin typeface="Arial" charset="0"/>
                <a:ea typeface="ＭＳ Ｐゴシック" charset="0"/>
                <a:cs typeface="Arial" charset="0"/>
              </a:defRPr>
            </a:lvl7pPr>
            <a:lvl8pPr marL="2605088" indent="-134938" defTabSz="547688" eaLnBrk="0" hangingPunct="0">
              <a:defRPr>
                <a:solidFill>
                  <a:schemeClr val="tx1"/>
                </a:solidFill>
                <a:latin typeface="Arial" charset="0"/>
                <a:ea typeface="ＭＳ Ｐゴシック" charset="0"/>
                <a:cs typeface="Arial" charset="0"/>
              </a:defRPr>
            </a:lvl8pPr>
            <a:lvl9pPr marL="3062288" indent="-134938" defTabSz="547688" eaLnBrk="0" hangingPunct="0">
              <a:defRPr>
                <a:solidFill>
                  <a:schemeClr val="tx1"/>
                </a:solidFill>
                <a:latin typeface="Arial" charset="0"/>
                <a:ea typeface="ＭＳ Ｐゴシック" charset="0"/>
                <a:cs typeface="Arial" charset="0"/>
              </a:defRPr>
            </a:lvl9pPr>
          </a:lstStyle>
          <a:p>
            <a:pPr algn="ctr"/>
            <a:r>
              <a:rPr lang="en-US" sz="1100" b="1" dirty="0">
                <a:latin typeface="Arial"/>
                <a:cs typeface="Arial"/>
              </a:rPr>
              <a:t>t</a:t>
            </a:r>
            <a:r>
              <a:rPr lang="en-US" sz="1100" b="1" dirty="0" smtClean="0">
                <a:latin typeface="Arial"/>
                <a:cs typeface="Arial"/>
              </a:rPr>
              <a:t>o CEBAF/JLEIC</a:t>
            </a:r>
            <a:endParaRPr lang="en-US" sz="1100" b="1" dirty="0">
              <a:latin typeface="Arial"/>
              <a:cs typeface="Arial"/>
            </a:endParaRPr>
          </a:p>
        </p:txBody>
      </p:sp>
      <p:sp>
        <p:nvSpPr>
          <p:cNvPr id="47" name="Rectangle 68"/>
          <p:cNvSpPr>
            <a:spLocks noChangeArrowheads="1"/>
          </p:cNvSpPr>
          <p:nvPr/>
        </p:nvSpPr>
        <p:spPr bwMode="auto">
          <a:xfrm>
            <a:off x="1177522" y="2030746"/>
            <a:ext cx="320675" cy="104775"/>
          </a:xfrm>
          <a:prstGeom prst="rect">
            <a:avLst/>
          </a:prstGeom>
          <a:solidFill>
            <a:schemeClr val="bg1"/>
          </a:solidFill>
          <a:ln w="1905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b="1">
              <a:latin typeface="Arial"/>
              <a:cs typeface="Arial"/>
            </a:endParaRPr>
          </a:p>
        </p:txBody>
      </p:sp>
      <p:sp>
        <p:nvSpPr>
          <p:cNvPr id="48" name="Rectangle 69"/>
          <p:cNvSpPr>
            <a:spLocks noChangeArrowheads="1"/>
          </p:cNvSpPr>
          <p:nvPr/>
        </p:nvSpPr>
        <p:spPr bwMode="auto">
          <a:xfrm>
            <a:off x="1018772" y="1925971"/>
            <a:ext cx="574675" cy="300038"/>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b="1">
              <a:latin typeface="Arial"/>
              <a:cs typeface="Arial"/>
            </a:endParaRPr>
          </a:p>
        </p:txBody>
      </p:sp>
      <p:sp>
        <p:nvSpPr>
          <p:cNvPr id="49" name="Rectangle 70"/>
          <p:cNvSpPr>
            <a:spLocks noChangeArrowheads="1"/>
          </p:cNvSpPr>
          <p:nvPr/>
        </p:nvSpPr>
        <p:spPr bwMode="auto">
          <a:xfrm>
            <a:off x="1653772" y="2024396"/>
            <a:ext cx="650875" cy="104775"/>
          </a:xfrm>
          <a:prstGeom prst="rect">
            <a:avLst/>
          </a:prstGeom>
          <a:solidFill>
            <a:schemeClr val="bg1"/>
          </a:solidFill>
          <a:ln w="1905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b="1">
              <a:latin typeface="Arial"/>
              <a:cs typeface="Arial"/>
            </a:endParaRPr>
          </a:p>
        </p:txBody>
      </p:sp>
      <p:sp>
        <p:nvSpPr>
          <p:cNvPr id="50" name="Line 43"/>
          <p:cNvSpPr>
            <a:spLocks noChangeShapeType="1"/>
          </p:cNvSpPr>
          <p:nvPr/>
        </p:nvSpPr>
        <p:spPr bwMode="auto">
          <a:xfrm rot="10800000" flipH="1">
            <a:off x="1329922" y="2084721"/>
            <a:ext cx="3214688" cy="0"/>
          </a:xfrm>
          <a:prstGeom prst="line">
            <a:avLst/>
          </a:prstGeom>
          <a:noFill/>
          <a:ln w="19050">
            <a:solidFill>
              <a:srgbClr val="FF0000"/>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400" b="1">
              <a:latin typeface="Arial"/>
              <a:cs typeface="Arial"/>
            </a:endParaRPr>
          </a:p>
        </p:txBody>
      </p:sp>
      <p:sp>
        <p:nvSpPr>
          <p:cNvPr id="51" name="Oval 38"/>
          <p:cNvSpPr>
            <a:spLocks noChangeArrowheads="1"/>
          </p:cNvSpPr>
          <p:nvPr/>
        </p:nvSpPr>
        <p:spPr bwMode="auto">
          <a:xfrm>
            <a:off x="2279247" y="1613234"/>
            <a:ext cx="914400" cy="455612"/>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b="1">
              <a:latin typeface="Arial"/>
              <a:cs typeface="Arial"/>
            </a:endParaRPr>
          </a:p>
        </p:txBody>
      </p:sp>
      <p:sp>
        <p:nvSpPr>
          <p:cNvPr id="53" name="Text Box 6"/>
          <p:cNvSpPr txBox="1">
            <a:spLocks noChangeArrowheads="1"/>
          </p:cNvSpPr>
          <p:nvPr/>
        </p:nvSpPr>
        <p:spPr bwMode="auto">
          <a:xfrm>
            <a:off x="3193647" y="1682831"/>
            <a:ext cx="1207249" cy="393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4861" tIns="27431" rIns="54861" bIns="27431">
            <a:spAutoFit/>
          </a:bodyPr>
          <a:lstStyle>
            <a:lvl1pPr defTabSz="547688">
              <a:defRPr>
                <a:solidFill>
                  <a:schemeClr val="tx1"/>
                </a:solidFill>
                <a:latin typeface="Arial" charset="0"/>
                <a:ea typeface="ＭＳ Ｐゴシック" charset="0"/>
                <a:cs typeface="Arial" charset="0"/>
              </a:defRPr>
            </a:lvl1pPr>
            <a:lvl2pPr marL="444500" indent="-171450" defTabSz="547688">
              <a:defRPr>
                <a:solidFill>
                  <a:schemeClr val="tx1"/>
                </a:solidFill>
                <a:latin typeface="Arial" charset="0"/>
                <a:ea typeface="ＭＳ Ｐゴシック" charset="0"/>
                <a:cs typeface="Arial" charset="0"/>
              </a:defRPr>
            </a:lvl2pPr>
            <a:lvl3pPr marL="685800" indent="-138113" defTabSz="547688">
              <a:defRPr>
                <a:solidFill>
                  <a:schemeClr val="tx1"/>
                </a:solidFill>
                <a:latin typeface="Arial" charset="0"/>
                <a:ea typeface="ＭＳ Ｐゴシック" charset="0"/>
                <a:cs typeface="Arial" charset="0"/>
              </a:defRPr>
            </a:lvl3pPr>
            <a:lvl4pPr marL="958850" indent="-134938" defTabSz="547688">
              <a:defRPr>
                <a:solidFill>
                  <a:schemeClr val="tx1"/>
                </a:solidFill>
                <a:latin typeface="Arial" charset="0"/>
                <a:ea typeface="ＭＳ Ｐゴシック" charset="0"/>
                <a:cs typeface="Arial" charset="0"/>
              </a:defRPr>
            </a:lvl4pPr>
            <a:lvl5pPr marL="1233488" indent="-134938" defTabSz="547688">
              <a:defRPr>
                <a:solidFill>
                  <a:schemeClr val="tx1"/>
                </a:solidFill>
                <a:latin typeface="Arial" charset="0"/>
                <a:ea typeface="ＭＳ Ｐゴシック" charset="0"/>
                <a:cs typeface="Arial" charset="0"/>
              </a:defRPr>
            </a:lvl5pPr>
            <a:lvl6pPr marL="1690688" indent="-134938" defTabSz="547688" eaLnBrk="0" hangingPunct="0">
              <a:defRPr>
                <a:solidFill>
                  <a:schemeClr val="tx1"/>
                </a:solidFill>
                <a:latin typeface="Arial" charset="0"/>
                <a:ea typeface="ＭＳ Ｐゴシック" charset="0"/>
                <a:cs typeface="Arial" charset="0"/>
              </a:defRPr>
            </a:lvl6pPr>
            <a:lvl7pPr marL="2147888" indent="-134938" defTabSz="547688" eaLnBrk="0" hangingPunct="0">
              <a:defRPr>
                <a:solidFill>
                  <a:schemeClr val="tx1"/>
                </a:solidFill>
                <a:latin typeface="Arial" charset="0"/>
                <a:ea typeface="ＭＳ Ｐゴシック" charset="0"/>
                <a:cs typeface="Arial" charset="0"/>
              </a:defRPr>
            </a:lvl7pPr>
            <a:lvl8pPr marL="2605088" indent="-134938" defTabSz="547688" eaLnBrk="0" hangingPunct="0">
              <a:defRPr>
                <a:solidFill>
                  <a:schemeClr val="tx1"/>
                </a:solidFill>
                <a:latin typeface="Arial" charset="0"/>
                <a:ea typeface="ＭＳ Ｐゴシック" charset="0"/>
                <a:cs typeface="Arial" charset="0"/>
              </a:defRPr>
            </a:lvl8pPr>
            <a:lvl9pPr marL="3062288" indent="-134938" defTabSz="547688" eaLnBrk="0" hangingPunct="0">
              <a:defRPr>
                <a:solidFill>
                  <a:schemeClr val="tx1"/>
                </a:solidFill>
                <a:latin typeface="Arial" charset="0"/>
                <a:ea typeface="ＭＳ Ｐゴシック" charset="0"/>
                <a:cs typeface="Arial" charset="0"/>
              </a:defRPr>
            </a:lvl9pPr>
          </a:lstStyle>
          <a:p>
            <a:pPr algn="ctr"/>
            <a:r>
              <a:rPr lang="en-US" sz="1100" b="1" dirty="0" smtClean="0">
                <a:latin typeface="Arial"/>
                <a:cs typeface="Arial"/>
              </a:rPr>
              <a:t>Harmonic kicker</a:t>
            </a:r>
          </a:p>
          <a:p>
            <a:pPr algn="ctr"/>
            <a:r>
              <a:rPr lang="en-US" sz="1100" b="1" dirty="0" smtClean="0">
                <a:latin typeface="Arial"/>
                <a:cs typeface="Arial"/>
              </a:rPr>
              <a:t>Extraction</a:t>
            </a:r>
          </a:p>
        </p:txBody>
      </p:sp>
      <p:graphicFrame>
        <p:nvGraphicFramePr>
          <p:cNvPr id="54" name="Table 53"/>
          <p:cNvGraphicFramePr>
            <a:graphicFrameLocks noGrp="1"/>
          </p:cNvGraphicFramePr>
          <p:nvPr>
            <p:extLst>
              <p:ext uri="{D42A27DB-BD31-4B8C-83A1-F6EECF244321}">
                <p14:modId xmlns:p14="http://schemas.microsoft.com/office/powerpoint/2010/main" val="729735950"/>
              </p:ext>
            </p:extLst>
          </p:nvPr>
        </p:nvGraphicFramePr>
        <p:xfrm>
          <a:off x="449944" y="3352800"/>
          <a:ext cx="8206873" cy="1347747"/>
        </p:xfrm>
        <a:graphic>
          <a:graphicData uri="http://schemas.openxmlformats.org/drawingml/2006/table">
            <a:tbl>
              <a:tblPr firstRow="1" bandRow="1">
                <a:tableStyleId>{37CE84F3-28C3-443E-9E96-99CF82512B78}</a:tableStyleId>
              </a:tblPr>
              <a:tblGrid>
                <a:gridCol w="1573259"/>
                <a:gridCol w="1317686"/>
                <a:gridCol w="1677776"/>
                <a:gridCol w="1711858"/>
                <a:gridCol w="1926294"/>
              </a:tblGrid>
              <a:tr h="404793">
                <a:tc>
                  <a:txBody>
                    <a:bodyPr/>
                    <a:lstStyle/>
                    <a:p>
                      <a:pPr algn="ctr"/>
                      <a:r>
                        <a:rPr lang="en-US" sz="1200" b="0" i="0" dirty="0" smtClean="0">
                          <a:latin typeface="Arial"/>
                          <a:cs typeface="Arial"/>
                        </a:rPr>
                        <a:t>Polarized</a:t>
                      </a:r>
                    </a:p>
                    <a:p>
                      <a:pPr algn="ctr"/>
                      <a:r>
                        <a:rPr lang="en-US" sz="1200" b="0" i="0" dirty="0" smtClean="0">
                          <a:latin typeface="Arial"/>
                          <a:cs typeface="Arial"/>
                        </a:rPr>
                        <a:t>Electron Source</a:t>
                      </a:r>
                      <a:endParaRPr lang="en-US" sz="1200" b="0" i="0" dirty="0">
                        <a:solidFill>
                          <a:schemeClr val="tx1"/>
                        </a:solidFill>
                        <a:latin typeface="Arial"/>
                        <a:cs typeface="Arial"/>
                      </a:endParaRPr>
                    </a:p>
                  </a:txBody>
                  <a:tcPr marL="91436" marR="91436" marT="45690" marB="45690"/>
                </a:tc>
                <a:tc>
                  <a:txBody>
                    <a:bodyPr/>
                    <a:lstStyle/>
                    <a:p>
                      <a:pPr algn="ctr"/>
                      <a:r>
                        <a:rPr lang="en-US" sz="1200" b="0" i="0" dirty="0" smtClean="0">
                          <a:latin typeface="Arial"/>
                          <a:cs typeface="Arial"/>
                        </a:rPr>
                        <a:t>Accumulator </a:t>
                      </a:r>
                      <a:r>
                        <a:rPr lang="en-US" sz="1200" b="0" i="0" baseline="0" dirty="0" smtClean="0">
                          <a:latin typeface="Arial"/>
                          <a:cs typeface="Arial"/>
                        </a:rPr>
                        <a:t>Ring</a:t>
                      </a:r>
                      <a:endParaRPr lang="en-US" sz="1200" b="0" i="0" dirty="0">
                        <a:solidFill>
                          <a:schemeClr val="tx1"/>
                        </a:solidFill>
                        <a:latin typeface="Arial"/>
                        <a:cs typeface="Arial"/>
                      </a:endParaRPr>
                    </a:p>
                  </a:txBody>
                  <a:tcPr marL="91436" marR="91436" marT="45690" marB="45690"/>
                </a:tc>
                <a:tc>
                  <a:txBody>
                    <a:bodyPr/>
                    <a:lstStyle/>
                    <a:p>
                      <a:pPr algn="ctr"/>
                      <a:r>
                        <a:rPr lang="en-US" sz="1200" b="0" i="0" dirty="0" smtClean="0">
                          <a:latin typeface="Arial"/>
                          <a:cs typeface="Arial"/>
                        </a:rPr>
                        <a:t>Electrons</a:t>
                      </a:r>
                      <a:r>
                        <a:rPr lang="en-US" sz="1200" b="0" i="0" baseline="0" dirty="0" smtClean="0">
                          <a:latin typeface="Arial"/>
                          <a:cs typeface="Arial"/>
                        </a:rPr>
                        <a:t> at</a:t>
                      </a:r>
                    </a:p>
                    <a:p>
                      <a:pPr algn="ctr"/>
                      <a:r>
                        <a:rPr lang="en-US" sz="1200" b="0" i="0" baseline="0" dirty="0" smtClean="0">
                          <a:latin typeface="Arial"/>
                          <a:cs typeface="Arial"/>
                        </a:rPr>
                        <a:t>Converter</a:t>
                      </a:r>
                      <a:endParaRPr lang="en-US" sz="1200" b="0" i="0" dirty="0">
                        <a:solidFill>
                          <a:schemeClr val="tx1"/>
                        </a:solidFill>
                        <a:latin typeface="Arial"/>
                        <a:cs typeface="Arial"/>
                      </a:endParaRPr>
                    </a:p>
                  </a:txBody>
                  <a:tcPr marL="91436" marR="91436" marT="45690" marB="45690"/>
                </a:tc>
                <a:tc>
                  <a:txBody>
                    <a:bodyPr/>
                    <a:lstStyle/>
                    <a:p>
                      <a:pPr algn="ctr"/>
                      <a:r>
                        <a:rPr lang="en-US" sz="1200" b="0" i="0" dirty="0" smtClean="0">
                          <a:latin typeface="Arial"/>
                          <a:cs typeface="Arial"/>
                        </a:rPr>
                        <a:t>Polarized</a:t>
                      </a:r>
                    </a:p>
                    <a:p>
                      <a:pPr algn="ctr"/>
                      <a:r>
                        <a:rPr lang="en-US" sz="1200" b="0" i="0" dirty="0" smtClean="0">
                          <a:latin typeface="Arial"/>
                          <a:cs typeface="Arial"/>
                        </a:rPr>
                        <a:t>Positron Source</a:t>
                      </a:r>
                      <a:endParaRPr lang="en-US" sz="1200" b="0" i="0" dirty="0">
                        <a:solidFill>
                          <a:schemeClr val="tx1"/>
                        </a:solidFill>
                        <a:latin typeface="Arial"/>
                        <a:cs typeface="Arial"/>
                      </a:endParaRPr>
                    </a:p>
                  </a:txBody>
                  <a:tcPr marL="91436" marR="91436" marT="45690" marB="45690"/>
                </a:tc>
                <a:tc>
                  <a:txBody>
                    <a:bodyPr/>
                    <a:lstStyle/>
                    <a:p>
                      <a:pPr algn="ctr"/>
                      <a:r>
                        <a:rPr lang="en-US" sz="1200" b="0" i="0" dirty="0" smtClean="0">
                          <a:latin typeface="Arial"/>
                          <a:cs typeface="Arial"/>
                        </a:rPr>
                        <a:t>R&amp;D</a:t>
                      </a:r>
                    </a:p>
                    <a:p>
                      <a:pPr algn="ctr"/>
                      <a:r>
                        <a:rPr lang="en-US" sz="1200" b="0" i="0" dirty="0" smtClean="0">
                          <a:latin typeface="Arial"/>
                          <a:cs typeface="Arial"/>
                        </a:rPr>
                        <a:t>Challenge</a:t>
                      </a:r>
                      <a:endParaRPr lang="en-US" sz="1200" b="0" i="0" dirty="0">
                        <a:solidFill>
                          <a:schemeClr val="tx1"/>
                        </a:solidFill>
                        <a:latin typeface="Arial"/>
                        <a:cs typeface="Arial"/>
                      </a:endParaRPr>
                    </a:p>
                  </a:txBody>
                  <a:tcPr marL="91436" marR="91436" marT="45690" marB="45690"/>
                </a:tc>
              </a:tr>
              <a:tr h="890607">
                <a:tc>
                  <a:txBody>
                    <a:bodyPr/>
                    <a:lstStyle/>
                    <a:p>
                      <a:pPr algn="ctr"/>
                      <a:r>
                        <a:rPr lang="en-US" sz="1200" b="0" i="0" baseline="0" dirty="0" smtClean="0">
                          <a:latin typeface="+mn-lt"/>
                          <a:cs typeface="Arial"/>
                        </a:rPr>
                        <a:t>1.33 </a:t>
                      </a:r>
                      <a:r>
                        <a:rPr lang="en-US" sz="1200" b="0" i="0" baseline="0" dirty="0" err="1" smtClean="0">
                          <a:latin typeface="+mn-lt"/>
                          <a:cs typeface="Arial"/>
                        </a:rPr>
                        <a:t>pC</a:t>
                      </a:r>
                      <a:r>
                        <a:rPr lang="en-US" sz="1200" b="0" i="0" baseline="0" dirty="0" smtClean="0">
                          <a:latin typeface="+mn-lt"/>
                          <a:cs typeface="Arial"/>
                        </a:rPr>
                        <a:t> @ 1497 MHz</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baseline="0" dirty="0" smtClean="0">
                          <a:latin typeface="+mn-lt"/>
                          <a:cs typeface="Arial"/>
                        </a:rPr>
                        <a:t>2 mA peak</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baseline="0" dirty="0" smtClean="0">
                          <a:latin typeface="+mn-lt"/>
                          <a:cs typeface="Arial"/>
                        </a:rPr>
                        <a:t>Up to 0.12mA </a:t>
                      </a:r>
                      <a:r>
                        <a:rPr lang="en-US" sz="1200" b="0" i="0" baseline="0" dirty="0" err="1" smtClean="0">
                          <a:latin typeface="+mn-lt"/>
                          <a:cs typeface="Arial"/>
                        </a:rPr>
                        <a:t>avg</a:t>
                      </a:r>
                      <a:r>
                        <a:rPr lang="en-US" sz="1200" b="0" i="0" baseline="0" dirty="0" smtClean="0">
                          <a:latin typeface="+mn-lt"/>
                          <a:cs typeface="Arial"/>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baseline="0" dirty="0" smtClean="0">
                          <a:latin typeface="+mn-lt"/>
                          <a:cs typeface="Arial"/>
                        </a:rPr>
                        <a:t>~40</a:t>
                      </a:r>
                      <a:r>
                        <a:rPr lang="el-GR" sz="1200" b="0" i="0" baseline="0" dirty="0" smtClean="0">
                          <a:latin typeface="+mn-lt"/>
                          <a:cs typeface="Times New Roman"/>
                        </a:rPr>
                        <a:t>μ</a:t>
                      </a:r>
                      <a:r>
                        <a:rPr lang="en-US" sz="1200" b="0" i="0" baseline="0" dirty="0" smtClean="0">
                          <a:latin typeface="+mn-lt"/>
                          <a:cs typeface="Times New Roman"/>
                        </a:rPr>
                        <a:t>s mini train</a:t>
                      </a:r>
                      <a:endParaRPr lang="en-US" sz="1200" b="0" i="0" baseline="0" dirty="0" smtClean="0">
                        <a:latin typeface="+mn-lt"/>
                        <a:cs typeface="Arial"/>
                      </a:endParaRPr>
                    </a:p>
                  </a:txBody>
                  <a:tcPr marL="91436" marR="91436" marT="45690" marB="45690"/>
                </a:tc>
                <a:tc>
                  <a:txBody>
                    <a:bodyPr/>
                    <a:lstStyle/>
                    <a:p>
                      <a:pPr algn="ctr"/>
                      <a:r>
                        <a:rPr lang="en-US" sz="1200" b="0" i="0" baseline="0" dirty="0" smtClean="0">
                          <a:latin typeface="+mn-lt"/>
                          <a:cs typeface="Arial"/>
                        </a:rPr>
                        <a:t>1497 MHz</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smtClean="0">
                          <a:latin typeface="+mn-lt"/>
                          <a:cs typeface="Arial"/>
                        </a:rPr>
                        <a:t>1 </a:t>
                      </a:r>
                      <a:r>
                        <a:rPr lang="en-US" sz="1200" b="0" i="0" baseline="0" dirty="0" smtClean="0">
                          <a:latin typeface="+mn-lt"/>
                          <a:cs typeface="Arial"/>
                        </a:rPr>
                        <a:t>A peak</a:t>
                      </a:r>
                    </a:p>
                    <a:p>
                      <a:pPr algn="ctr"/>
                      <a:r>
                        <a:rPr lang="en-US" sz="1200" b="0" i="0" baseline="0" dirty="0" smtClean="0">
                          <a:latin typeface="+mn-lt"/>
                          <a:cs typeface="Arial"/>
                        </a:rPr>
                        <a:t>119 bunches</a:t>
                      </a:r>
                    </a:p>
                  </a:txBody>
                  <a:tcPr marL="91436" marR="91436" marT="45690" marB="45690"/>
                </a:tc>
                <a:tc>
                  <a:txBody>
                    <a:bodyPr/>
                    <a:lstStyle/>
                    <a:p>
                      <a:pPr algn="ctr"/>
                      <a:r>
                        <a:rPr lang="en-US" sz="1200" b="0" i="0" baseline="0" dirty="0" smtClean="0">
                          <a:latin typeface="+mn-lt"/>
                          <a:cs typeface="Arial"/>
                        </a:rPr>
                        <a:t>68.1 MHz</a:t>
                      </a:r>
                    </a:p>
                    <a:p>
                      <a:pPr algn="ctr"/>
                      <a:r>
                        <a:rPr lang="en-US" sz="1200" b="0" i="0" baseline="0" dirty="0" smtClean="0">
                          <a:latin typeface="+mn-lt"/>
                          <a:cs typeface="Arial"/>
                        </a:rPr>
                        <a:t>45mA peak</a:t>
                      </a:r>
                    </a:p>
                    <a:p>
                      <a:pPr algn="ctr"/>
                      <a:r>
                        <a:rPr lang="en-US" sz="1200" b="0" i="0" baseline="0" dirty="0" smtClean="0">
                          <a:latin typeface="+mn-lt"/>
                          <a:cs typeface="Arial"/>
                        </a:rPr>
                        <a:t>up to 0.12mA </a:t>
                      </a:r>
                      <a:r>
                        <a:rPr lang="en-US" sz="1200" b="0" i="0" baseline="0" dirty="0" err="1" smtClean="0">
                          <a:latin typeface="+mn-lt"/>
                          <a:cs typeface="Arial"/>
                        </a:rPr>
                        <a:t>avg</a:t>
                      </a:r>
                      <a:endParaRPr lang="en-US" sz="1200" b="0" i="0" baseline="0" dirty="0" smtClean="0">
                        <a:latin typeface="+mn-lt"/>
                        <a:cs typeface="Arial"/>
                      </a:endParaRPr>
                    </a:p>
                    <a:p>
                      <a:pPr algn="ctr"/>
                      <a:r>
                        <a:rPr lang="en-US" sz="1200" b="0" i="0" baseline="0" dirty="0" smtClean="0">
                          <a:latin typeface="+mn-lt"/>
                          <a:cs typeface="Arial"/>
                        </a:rPr>
                        <a:t>1.75</a:t>
                      </a:r>
                      <a:r>
                        <a:rPr lang="el-GR" sz="1200" b="0" i="0" baseline="0" dirty="0" smtClean="0">
                          <a:latin typeface="Times New Roman"/>
                          <a:cs typeface="Times New Roman"/>
                        </a:rPr>
                        <a:t>μ</a:t>
                      </a:r>
                      <a:r>
                        <a:rPr lang="en-US" sz="1200" b="0" i="0" baseline="0" dirty="0" smtClean="0">
                          <a:latin typeface="Times New Roman"/>
                          <a:cs typeface="Times New Roman"/>
                        </a:rPr>
                        <a:t>s, 525m train</a:t>
                      </a:r>
                    </a:p>
                  </a:txBody>
                  <a:tcPr marL="91436" marR="91436" marT="45690" marB="45690"/>
                </a:tc>
                <a:tc>
                  <a:txBody>
                    <a:bodyPr/>
                    <a:lstStyle/>
                    <a:p>
                      <a:pPr algn="ctr"/>
                      <a:r>
                        <a:rPr lang="en-US" sz="1200" b="0" i="0" baseline="0" dirty="0" smtClean="0">
                          <a:latin typeface="+mn-lt"/>
                          <a:cs typeface="Arial"/>
                        </a:rPr>
                        <a:t>68.1 MHz</a:t>
                      </a:r>
                    </a:p>
                    <a:p>
                      <a:pPr algn="ctr"/>
                      <a:r>
                        <a:rPr lang="en-US" sz="1200" b="0" i="0" baseline="0" dirty="0" smtClean="0">
                          <a:latin typeface="+mn-lt"/>
                          <a:cs typeface="Arial"/>
                        </a:rPr>
                        <a:t>4.5</a:t>
                      </a:r>
                      <a:r>
                        <a:rPr lang="el-GR" sz="1200" b="0" i="0" baseline="0" dirty="0" smtClean="0">
                          <a:latin typeface="Times New Roman"/>
                          <a:cs typeface="Times New Roman"/>
                        </a:rPr>
                        <a:t>μ</a:t>
                      </a:r>
                      <a:r>
                        <a:rPr lang="en-US" sz="1200" b="0" i="0" baseline="0" dirty="0" smtClean="0">
                          <a:latin typeface="Times New Roman"/>
                          <a:cs typeface="Times New Roman"/>
                        </a:rPr>
                        <a:t>A peak</a:t>
                      </a:r>
                    </a:p>
                    <a:p>
                      <a:pPr algn="ctr"/>
                      <a:r>
                        <a:rPr lang="en-US" sz="1200" b="0" i="0" baseline="0" dirty="0" smtClean="0">
                          <a:latin typeface="Times New Roman"/>
                          <a:cs typeface="Times New Roman"/>
                        </a:rPr>
                        <a:t>up to 12nA </a:t>
                      </a:r>
                      <a:r>
                        <a:rPr lang="en-US" sz="1200" b="0" i="0" baseline="0" dirty="0" err="1" smtClean="0">
                          <a:latin typeface="Times New Roman"/>
                          <a:cs typeface="Times New Roman"/>
                        </a:rPr>
                        <a:t>avg</a:t>
                      </a:r>
                      <a:endParaRPr lang="en-US" sz="1200" b="0" i="0" baseline="0" dirty="0" smtClean="0">
                        <a:latin typeface="+mn-lt"/>
                        <a:cs typeface="Aria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baseline="0" dirty="0" smtClean="0">
                          <a:latin typeface="+mn-lt"/>
                          <a:cs typeface="Arial"/>
                        </a:rPr>
                        <a:t>1.75</a:t>
                      </a:r>
                      <a:r>
                        <a:rPr lang="el-GR" sz="1200" b="0" i="0" baseline="0" dirty="0" smtClean="0">
                          <a:latin typeface="Times New Roman"/>
                          <a:cs typeface="Times New Roman"/>
                        </a:rPr>
                        <a:t>μ</a:t>
                      </a:r>
                      <a:r>
                        <a:rPr lang="en-US" sz="1200" b="0" i="0" baseline="0" dirty="0" smtClean="0">
                          <a:latin typeface="Times New Roman"/>
                          <a:cs typeface="Times New Roman"/>
                        </a:rPr>
                        <a:t>s, 525m train</a:t>
                      </a:r>
                      <a:endParaRPr lang="en-US" sz="1200" b="0" i="0" baseline="0" dirty="0" smtClean="0">
                        <a:latin typeface="+mn-lt"/>
                        <a:cs typeface="Arial"/>
                      </a:endParaRPr>
                    </a:p>
                  </a:txBody>
                  <a:tcPr marL="91436" marR="91436" marT="45690" marB="45690"/>
                </a:tc>
                <a:tc>
                  <a:txBody>
                    <a:bodyPr/>
                    <a:lstStyle/>
                    <a:p>
                      <a:pPr algn="ctr"/>
                      <a:r>
                        <a:rPr lang="en-US" sz="1200" b="0" i="0" dirty="0" smtClean="0">
                          <a:latin typeface="+mn-lt"/>
                          <a:cs typeface="Arial"/>
                        </a:rPr>
                        <a:t>Electron</a:t>
                      </a:r>
                      <a:r>
                        <a:rPr lang="en-US" sz="1200" b="0" i="0" baseline="0" dirty="0" smtClean="0">
                          <a:latin typeface="+mn-lt"/>
                          <a:cs typeface="Arial"/>
                        </a:rPr>
                        <a:t> accumulator</a:t>
                      </a:r>
                    </a:p>
                    <a:p>
                      <a:pPr algn="ctr"/>
                      <a:r>
                        <a:rPr lang="en-US" sz="1200" b="0" i="0" baseline="0" dirty="0" smtClean="0">
                          <a:latin typeface="+mn-lt"/>
                          <a:cs typeface="Arial"/>
                        </a:rPr>
                        <a:t>Harmonic extraction</a:t>
                      </a:r>
                    </a:p>
                    <a:p>
                      <a:pPr algn="ctr"/>
                      <a:r>
                        <a:rPr lang="en-US" sz="1200" b="0" i="0" baseline="0" dirty="0" smtClean="0">
                          <a:latin typeface="+mn-lt"/>
                          <a:cs typeface="Arial"/>
                        </a:rPr>
                        <a:t>Target: 450 kW peak</a:t>
                      </a:r>
                      <a:endParaRPr lang="en-US" sz="1200" b="0" i="0" dirty="0" smtClean="0">
                        <a:solidFill>
                          <a:srgbClr val="000000"/>
                        </a:solidFill>
                        <a:latin typeface="+mn-lt"/>
                        <a:cs typeface="Arial"/>
                      </a:endParaRPr>
                    </a:p>
                  </a:txBody>
                  <a:tcPr marL="91436" marR="91436" marT="45690" marB="45690"/>
                </a:tc>
              </a:tr>
            </a:tbl>
          </a:graphicData>
        </a:graphic>
      </p:graphicFrame>
      <p:sp>
        <p:nvSpPr>
          <p:cNvPr id="55" name="Left Brace 1"/>
          <p:cNvSpPr>
            <a:spLocks/>
          </p:cNvSpPr>
          <p:nvPr/>
        </p:nvSpPr>
        <p:spPr bwMode="auto">
          <a:xfrm rot="5400000">
            <a:off x="6546446" y="732172"/>
            <a:ext cx="228601" cy="1447800"/>
          </a:xfrm>
          <a:prstGeom prst="leftBrace">
            <a:avLst>
              <a:gd name="adj1" fmla="val 4991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b="1">
              <a:latin typeface="Arial"/>
              <a:cs typeface="Arial"/>
            </a:endParaRPr>
          </a:p>
        </p:txBody>
      </p:sp>
      <p:sp>
        <p:nvSpPr>
          <p:cNvPr id="57" name="Text Box 6"/>
          <p:cNvSpPr txBox="1">
            <a:spLocks noChangeArrowheads="1"/>
          </p:cNvSpPr>
          <p:nvPr/>
        </p:nvSpPr>
        <p:spPr bwMode="auto">
          <a:xfrm>
            <a:off x="763088" y="977108"/>
            <a:ext cx="1145632" cy="563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4861" tIns="27431" rIns="54861" bIns="27431">
            <a:spAutoFit/>
          </a:bodyPr>
          <a:lstStyle>
            <a:lvl1pPr defTabSz="547688">
              <a:defRPr>
                <a:solidFill>
                  <a:schemeClr val="tx1"/>
                </a:solidFill>
                <a:latin typeface="Arial" charset="0"/>
                <a:ea typeface="ＭＳ Ｐゴシック" charset="0"/>
                <a:cs typeface="Arial" charset="0"/>
              </a:defRPr>
            </a:lvl1pPr>
            <a:lvl2pPr marL="444500" indent="-171450" defTabSz="547688">
              <a:defRPr>
                <a:solidFill>
                  <a:schemeClr val="tx1"/>
                </a:solidFill>
                <a:latin typeface="Arial" charset="0"/>
                <a:ea typeface="ＭＳ Ｐゴシック" charset="0"/>
                <a:cs typeface="Arial" charset="0"/>
              </a:defRPr>
            </a:lvl2pPr>
            <a:lvl3pPr marL="685800" indent="-138113" defTabSz="547688">
              <a:defRPr>
                <a:solidFill>
                  <a:schemeClr val="tx1"/>
                </a:solidFill>
                <a:latin typeface="Arial" charset="0"/>
                <a:ea typeface="ＭＳ Ｐゴシック" charset="0"/>
                <a:cs typeface="Arial" charset="0"/>
              </a:defRPr>
            </a:lvl3pPr>
            <a:lvl4pPr marL="958850" indent="-134938" defTabSz="547688">
              <a:defRPr>
                <a:solidFill>
                  <a:schemeClr val="tx1"/>
                </a:solidFill>
                <a:latin typeface="Arial" charset="0"/>
                <a:ea typeface="ＭＳ Ｐゴシック" charset="0"/>
                <a:cs typeface="Arial" charset="0"/>
              </a:defRPr>
            </a:lvl4pPr>
            <a:lvl5pPr marL="1233488" indent="-134938" defTabSz="547688">
              <a:defRPr>
                <a:solidFill>
                  <a:schemeClr val="tx1"/>
                </a:solidFill>
                <a:latin typeface="Arial" charset="0"/>
                <a:ea typeface="ＭＳ Ｐゴシック" charset="0"/>
                <a:cs typeface="Arial" charset="0"/>
              </a:defRPr>
            </a:lvl5pPr>
            <a:lvl6pPr marL="1690688" indent="-134938" defTabSz="547688" eaLnBrk="0" hangingPunct="0">
              <a:defRPr>
                <a:solidFill>
                  <a:schemeClr val="tx1"/>
                </a:solidFill>
                <a:latin typeface="Arial" charset="0"/>
                <a:ea typeface="ＭＳ Ｐゴシック" charset="0"/>
                <a:cs typeface="Arial" charset="0"/>
              </a:defRPr>
            </a:lvl6pPr>
            <a:lvl7pPr marL="2147888" indent="-134938" defTabSz="547688" eaLnBrk="0" hangingPunct="0">
              <a:defRPr>
                <a:solidFill>
                  <a:schemeClr val="tx1"/>
                </a:solidFill>
                <a:latin typeface="Arial" charset="0"/>
                <a:ea typeface="ＭＳ Ｐゴシック" charset="0"/>
                <a:cs typeface="Arial" charset="0"/>
              </a:defRPr>
            </a:lvl7pPr>
            <a:lvl8pPr marL="2605088" indent="-134938" defTabSz="547688" eaLnBrk="0" hangingPunct="0">
              <a:defRPr>
                <a:solidFill>
                  <a:schemeClr val="tx1"/>
                </a:solidFill>
                <a:latin typeface="Arial" charset="0"/>
                <a:ea typeface="ＭＳ Ｐゴシック" charset="0"/>
                <a:cs typeface="Arial" charset="0"/>
              </a:defRPr>
            </a:lvl8pPr>
            <a:lvl9pPr marL="3062288" indent="-134938" defTabSz="547688" eaLnBrk="0" hangingPunct="0">
              <a:defRPr>
                <a:solidFill>
                  <a:schemeClr val="tx1"/>
                </a:solidFill>
                <a:latin typeface="Arial" charset="0"/>
                <a:ea typeface="ＭＳ Ｐゴシック" charset="0"/>
                <a:cs typeface="Arial" charset="0"/>
              </a:defRPr>
            </a:lvl9pPr>
          </a:lstStyle>
          <a:p>
            <a:pPr algn="ctr"/>
            <a:r>
              <a:rPr lang="en-US" sz="1100" b="1" dirty="0" smtClean="0">
                <a:latin typeface="Arial"/>
                <a:cs typeface="Arial"/>
              </a:rPr>
              <a:t>Polarized</a:t>
            </a:r>
          </a:p>
          <a:p>
            <a:pPr algn="ctr"/>
            <a:r>
              <a:rPr lang="en-US" sz="1100" b="1" dirty="0" smtClean="0">
                <a:latin typeface="Arial"/>
                <a:cs typeface="Arial"/>
              </a:rPr>
              <a:t>Electron</a:t>
            </a:r>
          </a:p>
          <a:p>
            <a:pPr algn="ctr"/>
            <a:r>
              <a:rPr lang="en-US" sz="1100" b="1" dirty="0" smtClean="0">
                <a:latin typeface="Arial"/>
                <a:cs typeface="Arial"/>
              </a:rPr>
              <a:t>10 MeV Injector</a:t>
            </a:r>
            <a:endParaRPr lang="en-US" sz="1100" b="1" dirty="0">
              <a:latin typeface="Arial"/>
              <a:cs typeface="Arial"/>
            </a:endParaRPr>
          </a:p>
        </p:txBody>
      </p:sp>
      <p:sp>
        <p:nvSpPr>
          <p:cNvPr id="58" name="Right Arrow 57"/>
          <p:cNvSpPr/>
          <p:nvPr/>
        </p:nvSpPr>
        <p:spPr bwMode="auto">
          <a:xfrm>
            <a:off x="7232247" y="1951371"/>
            <a:ext cx="685800" cy="228600"/>
          </a:xfrm>
          <a:prstGeom prst="rightArrow">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u="none" strike="noStrike" cap="none" normalizeH="0" baseline="0" smtClean="0">
              <a:ln>
                <a:noFill/>
              </a:ln>
              <a:solidFill>
                <a:schemeClr val="tx1"/>
              </a:solidFill>
              <a:effectLst/>
              <a:latin typeface="Arial"/>
              <a:cs typeface="Arial"/>
            </a:endParaRPr>
          </a:p>
        </p:txBody>
      </p:sp>
      <p:sp>
        <p:nvSpPr>
          <p:cNvPr id="3" name="Rectangle 2"/>
          <p:cNvSpPr/>
          <p:nvPr/>
        </p:nvSpPr>
        <p:spPr bwMode="auto">
          <a:xfrm>
            <a:off x="2019068" y="839995"/>
            <a:ext cx="3759536" cy="2360405"/>
          </a:xfrm>
          <a:prstGeom prst="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30" name="Slide Number Placeholder 8"/>
          <p:cNvSpPr txBox="1">
            <a:spLocks/>
          </p:cNvSpPr>
          <p:nvPr/>
        </p:nvSpPr>
        <p:spPr>
          <a:xfrm>
            <a:off x="4010271" y="6471935"/>
            <a:ext cx="446380"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z="1200" i="1" smtClean="0">
                <a:solidFill>
                  <a:srgbClr val="FFFFFF"/>
                </a:solidFill>
                <a:latin typeface="Arial"/>
                <a:cs typeface="Arial"/>
              </a:rPr>
              <a:pPr/>
              <a:t>13</a:t>
            </a:fld>
            <a:endParaRPr lang="en-US" sz="1200" i="1" dirty="0">
              <a:solidFill>
                <a:srgbClr val="FFFFFF"/>
              </a:solidFill>
              <a:latin typeface="Arial"/>
              <a:cs typeface="Arial"/>
            </a:endParaRPr>
          </a:p>
        </p:txBody>
      </p:sp>
      <p:sp>
        <p:nvSpPr>
          <p:cNvPr id="2" name="Rectangle 1"/>
          <p:cNvSpPr/>
          <p:nvPr/>
        </p:nvSpPr>
        <p:spPr bwMode="auto">
          <a:xfrm>
            <a:off x="7008293" y="2653395"/>
            <a:ext cx="1763832" cy="489202"/>
          </a:xfrm>
          <a:prstGeom prst="rect">
            <a:avLst/>
          </a:prstGeom>
          <a:noFill/>
          <a:ln w="317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4" name="TextBox 3"/>
          <p:cNvSpPr txBox="1"/>
          <p:nvPr/>
        </p:nvSpPr>
        <p:spPr>
          <a:xfrm>
            <a:off x="405849" y="4656053"/>
            <a:ext cx="8387999" cy="1815882"/>
          </a:xfrm>
          <a:prstGeom prst="rect">
            <a:avLst/>
          </a:prstGeom>
          <a:noFill/>
        </p:spPr>
        <p:txBody>
          <a:bodyPr wrap="square" rtlCol="0">
            <a:spAutoFit/>
          </a:bodyPr>
          <a:lstStyle/>
          <a:p>
            <a:r>
              <a:rPr lang="en-US" sz="1400" dirty="0" smtClean="0"/>
              <a:t>One macro bunch train contains about 30 mini trains; Mini train is 40</a:t>
            </a:r>
            <a:r>
              <a:rPr lang="el-GR" sz="1400" dirty="0" smtClean="0">
                <a:latin typeface="Times New Roman"/>
                <a:cs typeface="Times New Roman"/>
              </a:rPr>
              <a:t>μ</a:t>
            </a:r>
            <a:r>
              <a:rPr lang="en-US" sz="1400" dirty="0" smtClean="0">
                <a:latin typeface="Times New Roman"/>
                <a:cs typeface="Times New Roman"/>
              </a:rPr>
              <a:t>s from the source, ~80ns in the accumulator, and stretched to 1.75</a:t>
            </a:r>
            <a:r>
              <a:rPr lang="el-GR" sz="1400" dirty="0" smtClean="0">
                <a:latin typeface="Times New Roman"/>
                <a:cs typeface="Times New Roman"/>
              </a:rPr>
              <a:t>μ</a:t>
            </a:r>
            <a:r>
              <a:rPr lang="en-US" sz="1400" dirty="0" smtClean="0">
                <a:latin typeface="Times New Roman"/>
                <a:cs typeface="Times New Roman"/>
              </a:rPr>
              <a:t>s in CEBAF.</a:t>
            </a:r>
            <a:r>
              <a:rPr lang="en-US" sz="1400" dirty="0" smtClean="0"/>
              <a:t> Each of the 30 mini trains will be injected into the same 119 buckets in a quarter of the JLEIC collider ring at the interval of ~6 collider ring revs (~45</a:t>
            </a:r>
            <a:r>
              <a:rPr lang="el-GR" sz="1400" dirty="0" smtClean="0">
                <a:latin typeface="Times New Roman"/>
                <a:cs typeface="Times New Roman"/>
              </a:rPr>
              <a:t>μ</a:t>
            </a:r>
            <a:r>
              <a:rPr lang="en-US" sz="1400" dirty="0" smtClean="0">
                <a:latin typeface="Times New Roman"/>
                <a:cs typeface="Times New Roman"/>
              </a:rPr>
              <a:t>s) with phase painting. Interval between macro bunch trains will be around 2x transverse damping time, ranging from 20-700ms depending on energy and use of damping wigglers.</a:t>
            </a:r>
          </a:p>
          <a:p>
            <a:r>
              <a:rPr lang="en-US" sz="1400" dirty="0" smtClean="0">
                <a:latin typeface="Times New Roman"/>
                <a:cs typeface="Times New Roman"/>
              </a:rPr>
              <a:t>Using 20ms interval and 10GeV 0.71A colliding beam, the injection time can be &lt;10 min.</a:t>
            </a:r>
          </a:p>
          <a:p>
            <a:r>
              <a:rPr lang="en-US" sz="1400" dirty="0" smtClean="0">
                <a:latin typeface="Times New Roman"/>
                <a:cs typeface="Times New Roman"/>
              </a:rPr>
              <a:t>For lower collision beam energy, it may take longer due to damping time, but we may have options to increase injection rate, like increasing the painting cycles in one damping cycle, and using damping wigglers</a:t>
            </a:r>
            <a:endParaRPr lang="en-US" sz="1400" dirty="0"/>
          </a:p>
        </p:txBody>
      </p:sp>
    </p:spTree>
    <p:extLst>
      <p:ext uri="{BB962C8B-B14F-4D97-AF65-F5344CB8AC3E}">
        <p14:creationId xmlns:p14="http://schemas.microsoft.com/office/powerpoint/2010/main" val="248637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dissolve">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Content Placeholder 1"/>
          <p:cNvSpPr>
            <a:spLocks noGrp="1"/>
          </p:cNvSpPr>
          <p:nvPr>
            <p:ph idx="4294967295"/>
          </p:nvPr>
        </p:nvSpPr>
        <p:spPr>
          <a:xfrm>
            <a:off x="152400" y="787400"/>
            <a:ext cx="8839200" cy="5608638"/>
          </a:xfrm>
        </p:spPr>
        <p:txBody>
          <a:bodyPr/>
          <a:lstStyle/>
          <a:p>
            <a:pPr marL="344488" indent="-344488">
              <a:spcBef>
                <a:spcPct val="0"/>
              </a:spcBef>
              <a:buFontTx/>
              <a:buBlip>
                <a:blip r:embed="rId2"/>
              </a:buBlip>
            </a:pPr>
            <a:r>
              <a:rPr lang="en-US" sz="1800" dirty="0">
                <a:latin typeface="+mn-lt"/>
                <a:ea typeface="MS PGothic" charset="0"/>
                <a:cs typeface="Arial" charset="0"/>
              </a:rPr>
              <a:t>Concept: an orbit bump created near a septum and then slowly reduced as beam being injected (phase-space painting)</a:t>
            </a:r>
          </a:p>
          <a:p>
            <a:pPr marL="344488" indent="-344488">
              <a:spcBef>
                <a:spcPct val="0"/>
              </a:spcBef>
              <a:buFontTx/>
              <a:buBlip>
                <a:blip r:embed="rId2"/>
              </a:buBlip>
            </a:pPr>
            <a:endParaRPr lang="en-US" sz="1800" dirty="0">
              <a:latin typeface="+mn-lt"/>
              <a:ea typeface="MS PGothic" charset="0"/>
              <a:cs typeface="Arial" charset="0"/>
            </a:endParaRPr>
          </a:p>
          <a:p>
            <a:pPr marL="344488" indent="-344488">
              <a:spcBef>
                <a:spcPct val="0"/>
              </a:spcBef>
              <a:buFontTx/>
              <a:buBlip>
                <a:blip r:embed="rId2"/>
              </a:buBlip>
            </a:pPr>
            <a:endParaRPr lang="en-US" sz="1800" dirty="0">
              <a:latin typeface="+mn-lt"/>
              <a:ea typeface="MS PGothic" charset="0"/>
              <a:cs typeface="Arial" charset="0"/>
            </a:endParaRPr>
          </a:p>
          <a:p>
            <a:pPr marL="344488" indent="-344488">
              <a:spcBef>
                <a:spcPct val="0"/>
              </a:spcBef>
              <a:buFontTx/>
              <a:buBlip>
                <a:blip r:embed="rId2"/>
              </a:buBlip>
            </a:pPr>
            <a:endParaRPr lang="en-US" sz="1800" dirty="0">
              <a:latin typeface="+mn-lt"/>
              <a:ea typeface="MS PGothic" charset="0"/>
              <a:cs typeface="Arial" charset="0"/>
            </a:endParaRPr>
          </a:p>
          <a:p>
            <a:pPr marL="344488" indent="-344488">
              <a:spcBef>
                <a:spcPct val="0"/>
              </a:spcBef>
              <a:buFontTx/>
              <a:buBlip>
                <a:blip r:embed="rId2"/>
              </a:buBlip>
            </a:pPr>
            <a:endParaRPr lang="en-US" sz="1800" dirty="0">
              <a:latin typeface="+mn-lt"/>
              <a:ea typeface="MS PGothic" charset="0"/>
              <a:cs typeface="Arial" charset="0"/>
            </a:endParaRPr>
          </a:p>
          <a:p>
            <a:pPr marL="344488" indent="-344488">
              <a:spcBef>
                <a:spcPct val="0"/>
              </a:spcBef>
              <a:buFontTx/>
              <a:buBlip>
                <a:blip r:embed="rId2"/>
              </a:buBlip>
            </a:pPr>
            <a:endParaRPr lang="en-US" sz="1800" dirty="0">
              <a:latin typeface="+mn-lt"/>
              <a:ea typeface="MS PGothic" charset="0"/>
              <a:cs typeface="Arial" charset="0"/>
            </a:endParaRPr>
          </a:p>
          <a:p>
            <a:pPr marL="344488" indent="-344488">
              <a:spcBef>
                <a:spcPct val="0"/>
              </a:spcBef>
              <a:buFontTx/>
              <a:buBlip>
                <a:blip r:embed="rId2"/>
              </a:buBlip>
            </a:pPr>
            <a:endParaRPr lang="en-US" sz="1800" dirty="0">
              <a:latin typeface="+mn-lt"/>
              <a:ea typeface="MS PGothic" charset="0"/>
              <a:cs typeface="Arial" charset="0"/>
            </a:endParaRPr>
          </a:p>
          <a:p>
            <a:pPr marL="344488" indent="-344488">
              <a:spcBef>
                <a:spcPct val="0"/>
              </a:spcBef>
              <a:buFontTx/>
              <a:buBlip>
                <a:blip r:embed="rId2"/>
              </a:buBlip>
            </a:pPr>
            <a:endParaRPr lang="en-US" sz="1800" dirty="0">
              <a:latin typeface="+mn-lt"/>
              <a:ea typeface="MS PGothic" charset="0"/>
              <a:cs typeface="Arial" charset="0"/>
            </a:endParaRPr>
          </a:p>
          <a:p>
            <a:pPr marL="0" indent="0">
              <a:spcBef>
                <a:spcPct val="0"/>
              </a:spcBef>
              <a:buNone/>
            </a:pPr>
            <a:endParaRPr lang="en-US" sz="1000" dirty="0">
              <a:latin typeface="+mn-lt"/>
              <a:ea typeface="MS PGothic" charset="0"/>
              <a:cs typeface="Arial" charset="0"/>
            </a:endParaRPr>
          </a:p>
          <a:p>
            <a:pPr marL="344488" indent="-344488">
              <a:spcBef>
                <a:spcPct val="0"/>
              </a:spcBef>
              <a:buFontTx/>
              <a:buBlip>
                <a:blip r:embed="rId2"/>
              </a:buBlip>
            </a:pPr>
            <a:r>
              <a:rPr lang="en-US" sz="1800" dirty="0">
                <a:latin typeface="+mn-lt"/>
                <a:ea typeface="MS PGothic" charset="0"/>
                <a:cs typeface="Arial" charset="0"/>
              </a:rPr>
              <a:t>A number of painting schemes </a:t>
            </a:r>
            <a:r>
              <a:rPr lang="en-US" sz="1800" dirty="0" smtClean="0">
                <a:latin typeface="+mn-lt"/>
                <a:ea typeface="MS PGothic" charset="0"/>
                <a:cs typeface="Arial" charset="0"/>
              </a:rPr>
              <a:t>have been </a:t>
            </a:r>
            <a:r>
              <a:rPr lang="en-US" sz="1800" dirty="0">
                <a:latin typeface="+mn-lt"/>
                <a:ea typeface="MS PGothic" charset="0"/>
                <a:cs typeface="Arial" charset="0"/>
              </a:rPr>
              <a:t>developed</a:t>
            </a:r>
          </a:p>
          <a:p>
            <a:pPr marL="344488" indent="-344488">
              <a:spcBef>
                <a:spcPct val="0"/>
              </a:spcBef>
              <a:buFontTx/>
              <a:buBlip>
                <a:blip r:embed="rId2"/>
              </a:buBlip>
            </a:pPr>
            <a:r>
              <a:rPr lang="en-US" sz="1800" dirty="0">
                <a:latin typeface="+mn-lt"/>
                <a:ea typeface="MS PGothic" charset="0"/>
                <a:cs typeface="Arial" charset="0"/>
              </a:rPr>
              <a:t>Process can also be simultaneously occurring </a:t>
            </a:r>
            <a:r>
              <a:rPr lang="en-US" sz="1800" dirty="0" smtClean="0">
                <a:latin typeface="+mn-lt"/>
                <a:ea typeface="MS PGothic" charset="0"/>
                <a:cs typeface="Arial" charset="0"/>
              </a:rPr>
              <a:t>in </a:t>
            </a:r>
            <a:r>
              <a:rPr lang="en-US" sz="1800" dirty="0">
                <a:latin typeface="+mn-lt"/>
                <a:ea typeface="MS PGothic" charset="0"/>
                <a:cs typeface="Arial" charset="0"/>
              </a:rPr>
              <a:t>vertical and </a:t>
            </a:r>
            <a:endParaRPr lang="en-US" sz="1800" dirty="0" smtClean="0">
              <a:latin typeface="+mn-lt"/>
              <a:ea typeface="MS PGothic" charset="0"/>
              <a:cs typeface="Arial" charset="0"/>
            </a:endParaRPr>
          </a:p>
          <a:p>
            <a:pPr marL="0" indent="0">
              <a:spcBef>
                <a:spcPct val="0"/>
              </a:spcBef>
              <a:buNone/>
            </a:pPr>
            <a:r>
              <a:rPr lang="en-US" sz="1800" dirty="0" smtClean="0">
                <a:latin typeface="+mn-lt"/>
                <a:ea typeface="MS PGothic" charset="0"/>
                <a:cs typeface="Arial" charset="0"/>
              </a:rPr>
              <a:t>longitudinal </a:t>
            </a:r>
            <a:r>
              <a:rPr lang="en-US" sz="1800" dirty="0">
                <a:latin typeface="+mn-lt"/>
                <a:ea typeface="MS PGothic" charset="0"/>
                <a:cs typeface="Arial" charset="0"/>
              </a:rPr>
              <a:t>dimensions</a:t>
            </a:r>
          </a:p>
          <a:p>
            <a:pPr marL="344488" indent="-344488">
              <a:spcBef>
                <a:spcPct val="0"/>
              </a:spcBef>
              <a:buFontTx/>
              <a:buBlip>
                <a:blip r:embed="rId2"/>
              </a:buBlip>
            </a:pPr>
            <a:r>
              <a:rPr lang="en-US" sz="1800" dirty="0">
                <a:latin typeface="+mn-lt"/>
                <a:ea typeface="MS PGothic" charset="0"/>
                <a:cs typeface="Arial" charset="0"/>
              </a:rPr>
              <a:t>CERN’s LEIR has a design for 75-turn injection of Pb</a:t>
            </a:r>
            <a:r>
              <a:rPr lang="en-US" sz="1800" baseline="30000" dirty="0">
                <a:latin typeface="+mn-lt"/>
                <a:ea typeface="MS PGothic" charset="0"/>
                <a:cs typeface="Arial" charset="0"/>
              </a:rPr>
              <a:t>54</a:t>
            </a:r>
            <a:r>
              <a:rPr lang="en-US" sz="1800" baseline="30000" dirty="0" smtClean="0">
                <a:latin typeface="+mn-lt"/>
                <a:ea typeface="MS PGothic" charset="0"/>
                <a:cs typeface="Arial" charset="0"/>
              </a:rPr>
              <a:t>+</a:t>
            </a:r>
            <a:r>
              <a:rPr lang="en-US" sz="1800" dirty="0" smtClean="0">
                <a:latin typeface="+mn-lt"/>
                <a:ea typeface="MS PGothic" charset="0"/>
                <a:cs typeface="Arial" charset="0"/>
              </a:rPr>
              <a:t>,</a:t>
            </a:r>
          </a:p>
          <a:p>
            <a:pPr marL="344488" indent="-344488">
              <a:spcBef>
                <a:spcPct val="0"/>
              </a:spcBef>
              <a:buFontTx/>
              <a:buBlip>
                <a:blip r:embed="rId2"/>
              </a:buBlip>
            </a:pPr>
            <a:r>
              <a:rPr lang="en-US" dirty="0">
                <a:latin typeface="+mn-lt"/>
                <a:ea typeface="MS PGothic" charset="0"/>
                <a:cs typeface="Arial" charset="0"/>
              </a:rPr>
              <a:t>W</a:t>
            </a:r>
            <a:r>
              <a:rPr lang="en-US" sz="1800" dirty="0" smtClean="0">
                <a:latin typeface="+mn-lt"/>
                <a:ea typeface="MS PGothic" charset="0"/>
                <a:cs typeface="Arial" charset="0"/>
              </a:rPr>
              <a:t>e </a:t>
            </a:r>
            <a:r>
              <a:rPr lang="en-US" sz="1800" dirty="0">
                <a:latin typeface="+mn-lt"/>
                <a:ea typeface="MS PGothic" charset="0"/>
                <a:cs typeface="Arial" charset="0"/>
              </a:rPr>
              <a:t>plan to push this number to a few hundred to </a:t>
            </a:r>
            <a:r>
              <a:rPr lang="en-US" sz="1800" dirty="0" smtClean="0">
                <a:latin typeface="+mn-lt"/>
                <a:ea typeface="MS PGothic" charset="0"/>
                <a:cs typeface="Arial" charset="0"/>
              </a:rPr>
              <a:t>~1000 in the</a:t>
            </a:r>
          </a:p>
          <a:p>
            <a:pPr marL="0" indent="0">
              <a:spcBef>
                <a:spcPct val="0"/>
              </a:spcBef>
              <a:buNone/>
            </a:pPr>
            <a:r>
              <a:rPr lang="en-US" dirty="0" smtClean="0">
                <a:latin typeface="+mn-lt"/>
                <a:ea typeface="MS PGothic" charset="0"/>
                <a:cs typeface="Arial" charset="0"/>
              </a:rPr>
              <a:t>accumulator </a:t>
            </a:r>
            <a:r>
              <a:rPr lang="en-US" sz="1800" dirty="0" smtClean="0">
                <a:latin typeface="+mn-lt"/>
                <a:ea typeface="MS PGothic" charset="0"/>
                <a:cs typeface="Arial" charset="0"/>
              </a:rPr>
              <a:t>using </a:t>
            </a:r>
            <a:r>
              <a:rPr lang="en-US" sz="1800" dirty="0">
                <a:latin typeface="+mn-lt"/>
                <a:ea typeface="MS PGothic" charset="0"/>
                <a:cs typeface="Arial" charset="0"/>
              </a:rPr>
              <a:t>low electron </a:t>
            </a:r>
            <a:r>
              <a:rPr lang="en-US" sz="1800" dirty="0" smtClean="0">
                <a:latin typeface="+mn-lt"/>
                <a:ea typeface="MS PGothic" charset="0"/>
                <a:cs typeface="Arial" charset="0"/>
              </a:rPr>
              <a:t>emittance, and ~30 in collider ring</a:t>
            </a:r>
            <a:endParaRPr lang="en-US" sz="1800" dirty="0">
              <a:latin typeface="+mn-lt"/>
              <a:ea typeface="MS PGothic" charset="0"/>
              <a:cs typeface="Arial" charset="0"/>
            </a:endParaRPr>
          </a:p>
          <a:p>
            <a:pPr marL="344488" indent="-344488">
              <a:spcBef>
                <a:spcPct val="0"/>
              </a:spcBef>
              <a:buFontTx/>
              <a:buBlip>
                <a:blip r:embed="rId2"/>
              </a:buBlip>
            </a:pPr>
            <a:r>
              <a:rPr lang="en-US" sz="1800" dirty="0">
                <a:latin typeface="+mn-lt"/>
                <a:ea typeface="MS PGothic" charset="0"/>
                <a:cs typeface="Arial" charset="0"/>
              </a:rPr>
              <a:t>Main injection system components</a:t>
            </a:r>
          </a:p>
          <a:p>
            <a:pPr marL="690563" lvl="1" indent="-231775">
              <a:spcBef>
                <a:spcPct val="0"/>
              </a:spcBef>
            </a:pPr>
            <a:r>
              <a:rPr lang="en-US" sz="1600" dirty="0">
                <a:latin typeface="+mn-lt"/>
                <a:ea typeface="MS PGothic" charset="0"/>
                <a:cs typeface="Arial" charset="0"/>
              </a:rPr>
              <a:t>Magnetic or electrostatic septum</a:t>
            </a:r>
          </a:p>
          <a:p>
            <a:pPr marL="690563" lvl="1" indent="-231775">
              <a:spcBef>
                <a:spcPct val="0"/>
              </a:spcBef>
            </a:pPr>
            <a:r>
              <a:rPr lang="en-US" sz="1600" dirty="0">
                <a:latin typeface="+mn-lt"/>
                <a:ea typeface="MS PGothic" charset="0"/>
                <a:cs typeface="Arial" charset="0"/>
              </a:rPr>
              <a:t>Four bumper magnets with ~1 </a:t>
            </a:r>
            <a:r>
              <a:rPr lang="en-US" sz="1600" dirty="0">
                <a:latin typeface="+mn-lt"/>
                <a:ea typeface="MS PGothic" charset="0"/>
                <a:cs typeface="Arial" charset="0"/>
                <a:sym typeface="Symbol" charset="0"/>
              </a:rPr>
              <a:t>s rise </a:t>
            </a:r>
            <a:r>
              <a:rPr lang="en-US" sz="1600" dirty="0" smtClean="0">
                <a:latin typeface="+mn-lt"/>
                <a:ea typeface="MS PGothic" charset="0"/>
                <a:cs typeface="Arial" charset="0"/>
                <a:sym typeface="Symbol" charset="0"/>
              </a:rPr>
              <a:t>time for 10MeV, </a:t>
            </a:r>
            <a:r>
              <a:rPr lang="en-US" sz="1600" dirty="0">
                <a:latin typeface="+mn-lt"/>
                <a:ea typeface="MS PGothic" charset="0"/>
                <a:cs typeface="Arial" charset="0"/>
                <a:sym typeface="Symbol" charset="0"/>
              </a:rPr>
              <a:t>reasonably </a:t>
            </a:r>
            <a:br>
              <a:rPr lang="en-US" sz="1600" dirty="0">
                <a:latin typeface="+mn-lt"/>
                <a:ea typeface="MS PGothic" charset="0"/>
                <a:cs typeface="Arial" charset="0"/>
                <a:sym typeface="Symbol" charset="0"/>
              </a:rPr>
            </a:br>
            <a:r>
              <a:rPr lang="en-US" sz="1600" dirty="0">
                <a:latin typeface="+mn-lt"/>
                <a:ea typeface="MS PGothic" charset="0"/>
                <a:cs typeface="Arial" charset="0"/>
                <a:sym typeface="Symbol" charset="0"/>
              </a:rPr>
              <a:t>fast fall-off time and ~10 </a:t>
            </a:r>
            <a:r>
              <a:rPr lang="en-US" sz="1600" dirty="0" err="1">
                <a:latin typeface="+mn-lt"/>
                <a:ea typeface="MS PGothic" charset="0"/>
                <a:cs typeface="Arial" charset="0"/>
                <a:sym typeface="Symbol" charset="0"/>
              </a:rPr>
              <a:t>mrad</a:t>
            </a:r>
            <a:r>
              <a:rPr lang="en-US" sz="1600" dirty="0">
                <a:latin typeface="+mn-lt"/>
                <a:ea typeface="MS PGothic" charset="0"/>
                <a:cs typeface="Arial" charset="0"/>
                <a:sym typeface="Symbol" charset="0"/>
              </a:rPr>
              <a:t> maximum </a:t>
            </a:r>
            <a:r>
              <a:rPr lang="en-US" sz="1600" dirty="0" smtClean="0">
                <a:latin typeface="+mn-lt"/>
                <a:ea typeface="MS PGothic" charset="0"/>
                <a:cs typeface="Arial" charset="0"/>
                <a:sym typeface="Symbol" charset="0"/>
              </a:rPr>
              <a:t>deflection</a:t>
            </a:r>
          </a:p>
          <a:p>
            <a:pPr marL="690563" lvl="1" indent="-231775">
              <a:spcBef>
                <a:spcPct val="0"/>
              </a:spcBef>
            </a:pPr>
            <a:r>
              <a:rPr lang="en-US" sz="1600" dirty="0" smtClean="0">
                <a:latin typeface="+mn-lt"/>
                <a:ea typeface="MS PGothic" charset="0"/>
                <a:cs typeface="Arial" charset="0"/>
                <a:sym typeface="Symbol" charset="0"/>
              </a:rPr>
              <a:t>For 3-10GeV electron beam, rise time ~1.4ms (180 turns), ~1mrad </a:t>
            </a:r>
            <a:endParaRPr lang="en-US" sz="1600" dirty="0">
              <a:latin typeface="+mn-lt"/>
              <a:ea typeface="MS PGothic" charset="0"/>
              <a:cs typeface="Arial" charset="0"/>
              <a:sym typeface="Symbol" charset="0"/>
            </a:endParaRPr>
          </a:p>
        </p:txBody>
      </p:sp>
      <p:sp>
        <p:nvSpPr>
          <p:cNvPr id="126979" name="Title 2"/>
          <p:cNvSpPr>
            <a:spLocks noGrp="1"/>
          </p:cNvSpPr>
          <p:nvPr>
            <p:ph type="title" idx="4294967295"/>
          </p:nvPr>
        </p:nvSpPr>
        <p:spPr>
          <a:xfrm>
            <a:off x="241300" y="0"/>
            <a:ext cx="8661400" cy="714375"/>
          </a:xfrm>
        </p:spPr>
        <p:txBody>
          <a:bodyPr/>
          <a:lstStyle/>
          <a:p>
            <a:r>
              <a:rPr lang="en-US" sz="2000" dirty="0" smtClean="0">
                <a:latin typeface="Comic Sans MS" panose="030F0702030302020204" pitchFamily="66" charset="0"/>
                <a:ea typeface="MS PGothic" charset="0"/>
                <a:cs typeface="Arial" charset="0"/>
              </a:rPr>
              <a:t>Multi-turn Injection: Phase Painting</a:t>
            </a:r>
            <a:endParaRPr lang="en-US" sz="2000" dirty="0">
              <a:latin typeface="Comic Sans MS" panose="030F0702030302020204" pitchFamily="66" charset="0"/>
              <a:ea typeface="MS PGothic" charset="0"/>
              <a:cs typeface="Arial" charset="0"/>
            </a:endParaRPr>
          </a:p>
        </p:txBody>
      </p:sp>
      <p:grpSp>
        <p:nvGrpSpPr>
          <p:cNvPr id="127014" name="Group 38"/>
          <p:cNvGrpSpPr>
            <a:grpSpLocks/>
          </p:cNvGrpSpPr>
          <p:nvPr/>
        </p:nvGrpSpPr>
        <p:grpSpPr bwMode="auto">
          <a:xfrm>
            <a:off x="341313" y="1528763"/>
            <a:ext cx="4784725" cy="1822450"/>
            <a:chOff x="215" y="933"/>
            <a:chExt cx="3014" cy="1148"/>
          </a:xfrm>
        </p:grpSpPr>
        <p:pic>
          <p:nvPicPr>
            <p:cNvPr id="12698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 y="933"/>
              <a:ext cx="2303" cy="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6984" name="Text Box 8"/>
            <p:cNvSpPr txBox="1">
              <a:spLocks noChangeArrowheads="1"/>
            </p:cNvSpPr>
            <p:nvPr/>
          </p:nvSpPr>
          <p:spPr bwMode="auto">
            <a:xfrm>
              <a:off x="215" y="1761"/>
              <a:ext cx="756"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a:t>Injected beam</a:t>
              </a:r>
            </a:p>
          </p:txBody>
        </p:sp>
        <p:sp>
          <p:nvSpPr>
            <p:cNvPr id="126985" name="Text Box 9"/>
            <p:cNvSpPr txBox="1">
              <a:spLocks noChangeArrowheads="1"/>
            </p:cNvSpPr>
            <p:nvPr/>
          </p:nvSpPr>
          <p:spPr bwMode="auto">
            <a:xfrm>
              <a:off x="2262" y="1034"/>
              <a:ext cx="967"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a:t>Accumulator ring</a:t>
              </a:r>
            </a:p>
          </p:txBody>
        </p:sp>
      </p:grpSp>
      <p:grpSp>
        <p:nvGrpSpPr>
          <p:cNvPr id="127013" name="Group 37"/>
          <p:cNvGrpSpPr>
            <a:grpSpLocks/>
          </p:cNvGrpSpPr>
          <p:nvPr/>
        </p:nvGrpSpPr>
        <p:grpSpPr bwMode="auto">
          <a:xfrm>
            <a:off x="5503863" y="1065213"/>
            <a:ext cx="3582987" cy="2695575"/>
            <a:chOff x="3491" y="671"/>
            <a:chExt cx="2257" cy="1698"/>
          </a:xfrm>
        </p:grpSpPr>
        <p:pic>
          <p:nvPicPr>
            <p:cNvPr id="126986" name="Picture 10" descr="ArchimedesSpiral_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 y="990"/>
              <a:ext cx="1517" cy="1375"/>
            </a:xfrm>
            <a:prstGeom prst="rect">
              <a:avLst/>
            </a:prstGeom>
            <a:noFill/>
            <a:extLst>
              <a:ext uri="{909E8E84-426E-40DD-AFC4-6F175D3DCCD1}">
                <a14:hiddenFill xmlns:a14="http://schemas.microsoft.com/office/drawing/2010/main">
                  <a:solidFill>
                    <a:srgbClr val="FFFFFF"/>
                  </a:solidFill>
                </a14:hiddenFill>
              </a:ext>
            </a:extLst>
          </p:spPr>
        </p:pic>
        <p:sp>
          <p:nvSpPr>
            <p:cNvPr id="126987" name="Text Box 11"/>
            <p:cNvSpPr txBox="1">
              <a:spLocks noChangeArrowheads="1"/>
            </p:cNvSpPr>
            <p:nvPr/>
          </p:nvSpPr>
          <p:spPr bwMode="auto">
            <a:xfrm>
              <a:off x="5043" y="1436"/>
              <a:ext cx="19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Arial Narrow" charset="0"/>
                </a:rPr>
                <a:t>x</a:t>
              </a:r>
            </a:p>
          </p:txBody>
        </p:sp>
        <p:sp>
          <p:nvSpPr>
            <p:cNvPr id="126988" name="Text Box 12"/>
            <p:cNvSpPr txBox="1">
              <a:spLocks noChangeArrowheads="1"/>
            </p:cNvSpPr>
            <p:nvPr/>
          </p:nvSpPr>
          <p:spPr bwMode="auto">
            <a:xfrm>
              <a:off x="4076" y="671"/>
              <a:ext cx="24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Arial Narrow" charset="0"/>
                </a:rPr>
                <a:t>x</a:t>
              </a:r>
              <a:r>
                <a:rPr lang="en-US">
                  <a:latin typeface="Arial Narrow" charset="0"/>
                  <a:sym typeface="Symbol" charset="0"/>
                </a:rPr>
                <a:t></a:t>
              </a:r>
            </a:p>
          </p:txBody>
        </p:sp>
        <p:sp>
          <p:nvSpPr>
            <p:cNvPr id="126989" name="Oval 13"/>
            <p:cNvSpPr>
              <a:spLocks noChangeAspect="1" noChangeArrowheads="1"/>
            </p:cNvSpPr>
            <p:nvPr/>
          </p:nvSpPr>
          <p:spPr bwMode="auto">
            <a:xfrm>
              <a:off x="4138" y="1569"/>
              <a:ext cx="86" cy="86"/>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991" name="Oval 15"/>
            <p:cNvSpPr>
              <a:spLocks noChangeAspect="1" noChangeArrowheads="1"/>
            </p:cNvSpPr>
            <p:nvPr/>
          </p:nvSpPr>
          <p:spPr bwMode="auto">
            <a:xfrm>
              <a:off x="4239" y="1748"/>
              <a:ext cx="86" cy="86"/>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993" name="Oval 17"/>
            <p:cNvSpPr>
              <a:spLocks noChangeAspect="1" noChangeArrowheads="1"/>
            </p:cNvSpPr>
            <p:nvPr/>
          </p:nvSpPr>
          <p:spPr bwMode="auto">
            <a:xfrm>
              <a:off x="4377" y="1415"/>
              <a:ext cx="86" cy="86"/>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994" name="Oval 18"/>
            <p:cNvSpPr>
              <a:spLocks noChangeAspect="1" noChangeArrowheads="1"/>
            </p:cNvSpPr>
            <p:nvPr/>
          </p:nvSpPr>
          <p:spPr bwMode="auto">
            <a:xfrm>
              <a:off x="4053" y="1244"/>
              <a:ext cx="86" cy="86"/>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995" name="Oval 19"/>
            <p:cNvSpPr>
              <a:spLocks noChangeAspect="1" noChangeArrowheads="1"/>
            </p:cNvSpPr>
            <p:nvPr/>
          </p:nvSpPr>
          <p:spPr bwMode="auto">
            <a:xfrm>
              <a:off x="3781" y="1436"/>
              <a:ext cx="86" cy="86"/>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996" name="Oval 20"/>
            <p:cNvSpPr>
              <a:spLocks noChangeAspect="1" noChangeArrowheads="1"/>
            </p:cNvSpPr>
            <p:nvPr/>
          </p:nvSpPr>
          <p:spPr bwMode="auto">
            <a:xfrm>
              <a:off x="3793" y="1807"/>
              <a:ext cx="86" cy="86"/>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997" name="Oval 21"/>
            <p:cNvSpPr>
              <a:spLocks noChangeAspect="1" noChangeArrowheads="1"/>
            </p:cNvSpPr>
            <p:nvPr/>
          </p:nvSpPr>
          <p:spPr bwMode="auto">
            <a:xfrm>
              <a:off x="4058" y="2012"/>
              <a:ext cx="86" cy="86"/>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998" name="Oval 22"/>
            <p:cNvSpPr>
              <a:spLocks noChangeAspect="1" noChangeArrowheads="1"/>
            </p:cNvSpPr>
            <p:nvPr/>
          </p:nvSpPr>
          <p:spPr bwMode="auto">
            <a:xfrm>
              <a:off x="4411" y="1960"/>
              <a:ext cx="86" cy="86"/>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999" name="Oval 23"/>
            <p:cNvSpPr>
              <a:spLocks noChangeAspect="1" noChangeArrowheads="1"/>
            </p:cNvSpPr>
            <p:nvPr/>
          </p:nvSpPr>
          <p:spPr bwMode="auto">
            <a:xfrm>
              <a:off x="4640" y="1666"/>
              <a:ext cx="86" cy="86"/>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7000" name="Oval 24"/>
            <p:cNvSpPr>
              <a:spLocks noChangeAspect="1" noChangeArrowheads="1"/>
            </p:cNvSpPr>
            <p:nvPr/>
          </p:nvSpPr>
          <p:spPr bwMode="auto">
            <a:xfrm>
              <a:off x="4581" y="1260"/>
              <a:ext cx="86" cy="86"/>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7001" name="Oval 25"/>
            <p:cNvSpPr>
              <a:spLocks noChangeAspect="1" noChangeArrowheads="1"/>
            </p:cNvSpPr>
            <p:nvPr/>
          </p:nvSpPr>
          <p:spPr bwMode="auto">
            <a:xfrm>
              <a:off x="4251" y="1001"/>
              <a:ext cx="86" cy="86"/>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7002" name="Oval 26"/>
            <p:cNvSpPr>
              <a:spLocks noChangeAspect="1" noChangeArrowheads="1"/>
            </p:cNvSpPr>
            <p:nvPr/>
          </p:nvSpPr>
          <p:spPr bwMode="auto">
            <a:xfrm>
              <a:off x="3811" y="1049"/>
              <a:ext cx="86" cy="86"/>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7003" name="Oval 27"/>
            <p:cNvSpPr>
              <a:spLocks noChangeAspect="1" noChangeArrowheads="1"/>
            </p:cNvSpPr>
            <p:nvPr/>
          </p:nvSpPr>
          <p:spPr bwMode="auto">
            <a:xfrm>
              <a:off x="3535" y="1355"/>
              <a:ext cx="86" cy="86"/>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7004" name="Oval 28"/>
            <p:cNvSpPr>
              <a:spLocks noChangeAspect="1" noChangeArrowheads="1"/>
            </p:cNvSpPr>
            <p:nvPr/>
          </p:nvSpPr>
          <p:spPr bwMode="auto">
            <a:xfrm>
              <a:off x="3511" y="1795"/>
              <a:ext cx="86" cy="86"/>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7005" name="Oval 29"/>
            <p:cNvSpPr>
              <a:spLocks noChangeAspect="1" noChangeArrowheads="1"/>
            </p:cNvSpPr>
            <p:nvPr/>
          </p:nvSpPr>
          <p:spPr bwMode="auto">
            <a:xfrm>
              <a:off x="3717" y="2124"/>
              <a:ext cx="86" cy="86"/>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7006" name="Oval 30"/>
            <p:cNvSpPr>
              <a:spLocks noChangeAspect="1" noChangeArrowheads="1"/>
            </p:cNvSpPr>
            <p:nvPr/>
          </p:nvSpPr>
          <p:spPr bwMode="auto">
            <a:xfrm>
              <a:off x="4134" y="2283"/>
              <a:ext cx="86" cy="86"/>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7007" name="Oval 31"/>
            <p:cNvSpPr>
              <a:spLocks noChangeAspect="1" noChangeArrowheads="1"/>
            </p:cNvSpPr>
            <p:nvPr/>
          </p:nvSpPr>
          <p:spPr bwMode="auto">
            <a:xfrm>
              <a:off x="4552" y="2183"/>
              <a:ext cx="86" cy="86"/>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7008" name="Oval 32"/>
            <p:cNvSpPr>
              <a:spLocks noChangeAspect="1" noChangeArrowheads="1"/>
            </p:cNvSpPr>
            <p:nvPr/>
          </p:nvSpPr>
          <p:spPr bwMode="auto">
            <a:xfrm>
              <a:off x="4851" y="1824"/>
              <a:ext cx="86" cy="86"/>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7009" name="Line 33"/>
            <p:cNvSpPr>
              <a:spLocks noChangeShapeType="1"/>
            </p:cNvSpPr>
            <p:nvPr/>
          </p:nvSpPr>
          <p:spPr bwMode="auto">
            <a:xfrm>
              <a:off x="4714" y="1328"/>
              <a:ext cx="265" cy="0"/>
            </a:xfrm>
            <a:prstGeom prst="line">
              <a:avLst/>
            </a:prstGeom>
            <a:noFill/>
            <a:ln w="1905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7010" name="Line 34"/>
            <p:cNvSpPr>
              <a:spLocks noChangeShapeType="1"/>
            </p:cNvSpPr>
            <p:nvPr/>
          </p:nvSpPr>
          <p:spPr bwMode="auto">
            <a:xfrm>
              <a:off x="4708" y="1283"/>
              <a:ext cx="0" cy="65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7011" name="Line 35"/>
            <p:cNvSpPr>
              <a:spLocks noChangeShapeType="1"/>
            </p:cNvSpPr>
            <p:nvPr/>
          </p:nvSpPr>
          <p:spPr bwMode="auto">
            <a:xfrm>
              <a:off x="4965" y="1280"/>
              <a:ext cx="0" cy="65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7012" name="Text Box 36"/>
            <p:cNvSpPr txBox="1">
              <a:spLocks noChangeArrowheads="1"/>
            </p:cNvSpPr>
            <p:nvPr/>
          </p:nvSpPr>
          <p:spPr bwMode="auto">
            <a:xfrm>
              <a:off x="4651" y="932"/>
              <a:ext cx="1097"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a:t>&gt; Septum thickness +</a:t>
              </a:r>
              <a:br>
                <a:rPr lang="en-US" sz="1400"/>
              </a:br>
              <a:r>
                <a:rPr lang="en-US" sz="1400"/>
                <a:t>bunch width</a:t>
              </a:r>
            </a:p>
          </p:txBody>
        </p:sp>
      </p:grpSp>
      <p:pic>
        <p:nvPicPr>
          <p:cNvPr id="127015" name="Picture 3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5714" y="3760788"/>
            <a:ext cx="2611584" cy="263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6" name="Slide Number Placeholder 8"/>
          <p:cNvSpPr txBox="1">
            <a:spLocks/>
          </p:cNvSpPr>
          <p:nvPr/>
        </p:nvSpPr>
        <p:spPr>
          <a:xfrm>
            <a:off x="4240214" y="6490985"/>
            <a:ext cx="446380"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z="1200" i="1" smtClean="0">
                <a:solidFill>
                  <a:srgbClr val="FFFFFF"/>
                </a:solidFill>
                <a:latin typeface="Arial"/>
                <a:cs typeface="Arial"/>
              </a:rPr>
              <a:pPr/>
              <a:t>14</a:t>
            </a:fld>
            <a:endParaRPr lang="en-US" sz="1200" i="1" dirty="0">
              <a:solidFill>
                <a:srgbClr val="FFFFFF"/>
              </a:solidFill>
              <a:latin typeface="Arial"/>
              <a:cs typeface="Arial"/>
            </a:endParaRPr>
          </a:p>
        </p:txBody>
      </p:sp>
    </p:spTree>
    <p:extLst>
      <p:ext uri="{BB962C8B-B14F-4D97-AF65-F5344CB8AC3E}">
        <p14:creationId xmlns:p14="http://schemas.microsoft.com/office/powerpoint/2010/main" val="2912317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9589" y="3406202"/>
            <a:ext cx="8549612" cy="2994598"/>
          </a:xfrm>
        </p:spPr>
        <p:txBody>
          <a:bodyPr/>
          <a:lstStyle/>
          <a:p>
            <a:r>
              <a:rPr lang="en-US" sz="1400" dirty="0" smtClean="0">
                <a:latin typeface="+mn-lt"/>
              </a:rPr>
              <a:t>Generate 68MHz (or 34/17MHz) bunch train for JLEIC injection from a compact 1497MHz accumulator (i.e., 24m circumference).</a:t>
            </a:r>
          </a:p>
          <a:p>
            <a:r>
              <a:rPr lang="en-US" sz="1400" dirty="0" smtClean="0">
                <a:latin typeface="+mn-lt"/>
              </a:rPr>
              <a:t>The extracted bunch train will be stretched, and it will be ideal if it matches the bunch train length in the </a:t>
            </a:r>
            <a:r>
              <a:rPr lang="en-US" sz="1400" dirty="0">
                <a:latin typeface="+mn-lt"/>
              </a:rPr>
              <a:t>collider ring </a:t>
            </a:r>
            <a:r>
              <a:rPr lang="en-US" sz="1400" dirty="0" smtClean="0">
                <a:latin typeface="+mn-lt"/>
              </a:rPr>
              <a:t>or its fraction (1050m or 525/350m)</a:t>
            </a:r>
          </a:p>
          <a:p>
            <a:r>
              <a:rPr lang="en-US" sz="1400" dirty="0" smtClean="0">
                <a:latin typeface="+mn-lt"/>
              </a:rPr>
              <a:t>Harmonic kicker kicks out 1 in every 22 bunches to generate 68MHz beam from 1497MHz beam. In synergy  with the harmonic kicker R&amp;D for the circulating e-cooler ring, which kicks 1 in every 10 or 25 bunches (Y. Huang’s talk in this meeting).</a:t>
            </a:r>
          </a:p>
          <a:p>
            <a:r>
              <a:rPr lang="en-US" sz="1400" dirty="0" smtClean="0">
                <a:latin typeface="+mn-lt"/>
              </a:rPr>
              <a:t>Accumulator ring harmonic number needs to be reciprocal with 22 (or other bunch stretching ratio to be used). </a:t>
            </a:r>
          </a:p>
          <a:p>
            <a:r>
              <a:rPr lang="en-US" sz="1400" dirty="0" smtClean="0">
                <a:latin typeface="+mn-lt"/>
              </a:rPr>
              <a:t>Kicker rise time should be few ns (unless </a:t>
            </a:r>
            <a:r>
              <a:rPr lang="en-US" sz="1400" dirty="0" err="1" smtClean="0">
                <a:latin typeface="+mn-lt"/>
              </a:rPr>
              <a:t>Nh</a:t>
            </a:r>
            <a:r>
              <a:rPr lang="en-US" sz="1400" dirty="0" smtClean="0">
                <a:latin typeface="+mn-lt"/>
              </a:rPr>
              <a:t>=stretching ratio±1, where a gap in the ring won’t break the continuity of the stretched bunch train), possible with stripline kicker (and the </a:t>
            </a:r>
            <a:r>
              <a:rPr lang="en-US" sz="1400" dirty="0" err="1" smtClean="0">
                <a:latin typeface="+mn-lt"/>
              </a:rPr>
              <a:t>stripline’s</a:t>
            </a:r>
            <a:r>
              <a:rPr lang="en-US" sz="1400" dirty="0" smtClean="0">
                <a:latin typeface="+mn-lt"/>
              </a:rPr>
              <a:t> power requirement for 10MeV beam is not bad). </a:t>
            </a:r>
          </a:p>
          <a:p>
            <a:r>
              <a:rPr lang="en-US" sz="1400" dirty="0" smtClean="0">
                <a:latin typeface="+mn-lt"/>
              </a:rPr>
              <a:t>If the harmonic kicker rise time is a problem (comparable to the accumulator ring revolution time), we need a second ring, in which a harmonic extraction kicker keeps firing all the time. </a:t>
            </a:r>
          </a:p>
          <a:p>
            <a:endParaRPr lang="en-US" sz="1400" dirty="0">
              <a:latin typeface="+mn-lt"/>
            </a:endParaRPr>
          </a:p>
        </p:txBody>
      </p:sp>
      <p:sp>
        <p:nvSpPr>
          <p:cNvPr id="3" name="Title 2"/>
          <p:cNvSpPr>
            <a:spLocks noGrp="1"/>
          </p:cNvSpPr>
          <p:nvPr>
            <p:ph type="title"/>
          </p:nvPr>
        </p:nvSpPr>
        <p:spPr/>
        <p:txBody>
          <a:bodyPr/>
          <a:lstStyle/>
          <a:p>
            <a:r>
              <a:rPr lang="en-US" sz="2000" dirty="0" smtClean="0">
                <a:latin typeface="Comic Sans MS" panose="030F0702030302020204" pitchFamily="66" charset="0"/>
              </a:rPr>
              <a:t>Harmonic Kicker Extraction</a:t>
            </a:r>
            <a:endParaRPr lang="en-US" sz="20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pPr>
              <a:defRPr/>
            </a:pPr>
            <a:fld id="{08D621CD-FDE4-4A9C-867E-F9942A440963}" type="slidenum">
              <a:rPr lang="en-US" altLang="en-US" smtClean="0"/>
              <a:pPr>
                <a:defRPr/>
              </a:pPr>
              <a:t>15</a:t>
            </a:fld>
            <a:endParaRPr lang="en-US" altLang="en-US"/>
          </a:p>
        </p:txBody>
      </p:sp>
      <p:grpSp>
        <p:nvGrpSpPr>
          <p:cNvPr id="58" name="Group 57"/>
          <p:cNvGrpSpPr/>
          <p:nvPr/>
        </p:nvGrpSpPr>
        <p:grpSpPr>
          <a:xfrm>
            <a:off x="289588" y="1314939"/>
            <a:ext cx="5015900" cy="2062688"/>
            <a:chOff x="270363" y="1460133"/>
            <a:chExt cx="5015900" cy="2062688"/>
          </a:xfrm>
        </p:grpSpPr>
        <p:sp>
          <p:nvSpPr>
            <p:cNvPr id="6" name="Rectangle 5"/>
            <p:cNvSpPr/>
            <p:nvPr/>
          </p:nvSpPr>
          <p:spPr>
            <a:xfrm>
              <a:off x="1621657" y="2463058"/>
              <a:ext cx="277126" cy="261929"/>
            </a:xfrm>
            <a:prstGeom prst="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a typeface="+mn-ea"/>
                <a:cs typeface="+mn-cs"/>
              </a:endParaRPr>
            </a:p>
          </p:txBody>
        </p:sp>
        <p:sp>
          <p:nvSpPr>
            <p:cNvPr id="7" name="Rounded Rectangle 6"/>
            <p:cNvSpPr/>
            <p:nvPr/>
          </p:nvSpPr>
          <p:spPr>
            <a:xfrm>
              <a:off x="762000" y="1505853"/>
              <a:ext cx="1447800" cy="1112520"/>
            </a:xfrm>
            <a:prstGeom prst="roundRect">
              <a:avLst>
                <a:gd name="adj" fmla="val 50000"/>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a typeface="+mn-ea"/>
                <a:cs typeface="+mn-cs"/>
              </a:endParaRPr>
            </a:p>
          </p:txBody>
        </p:sp>
        <p:cxnSp>
          <p:nvCxnSpPr>
            <p:cNvPr id="8" name="Straight Connector 7"/>
            <p:cNvCxnSpPr/>
            <p:nvPr/>
          </p:nvCxnSpPr>
          <p:spPr>
            <a:xfrm>
              <a:off x="1752600" y="2620278"/>
              <a:ext cx="2895600" cy="0"/>
            </a:xfrm>
            <a:prstGeom prst="line">
              <a:avLst/>
            </a:prstGeom>
            <a:noFill/>
            <a:ln w="25400" cap="flat" cmpd="sng" algn="ctr">
              <a:solidFill>
                <a:srgbClr val="4F81BD">
                  <a:shade val="95000"/>
                  <a:satMod val="105000"/>
                </a:srgbClr>
              </a:solidFill>
              <a:prstDash val="solid"/>
            </a:ln>
            <a:effectLst/>
          </p:spPr>
        </p:cxnSp>
        <p:sp>
          <p:nvSpPr>
            <p:cNvPr id="9" name="Oval 8"/>
            <p:cNvSpPr/>
            <p:nvPr/>
          </p:nvSpPr>
          <p:spPr>
            <a:xfrm>
              <a:off x="1691640" y="2563215"/>
              <a:ext cx="137160" cy="9144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a typeface="+mn-ea"/>
                <a:cs typeface="+mn-cs"/>
              </a:endParaRPr>
            </a:p>
          </p:txBody>
        </p:sp>
        <p:sp>
          <p:nvSpPr>
            <p:cNvPr id="10" name="Oval 9"/>
            <p:cNvSpPr/>
            <p:nvPr/>
          </p:nvSpPr>
          <p:spPr>
            <a:xfrm rot="7200000">
              <a:off x="2067335" y="2273906"/>
              <a:ext cx="137160" cy="91440"/>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a typeface="+mn-ea"/>
                <a:cs typeface="+mn-cs"/>
              </a:endParaRPr>
            </a:p>
          </p:txBody>
        </p:sp>
        <p:sp>
          <p:nvSpPr>
            <p:cNvPr id="11" name="Oval 10"/>
            <p:cNvSpPr/>
            <p:nvPr/>
          </p:nvSpPr>
          <p:spPr>
            <a:xfrm>
              <a:off x="1679595" y="1469474"/>
              <a:ext cx="137160" cy="9144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a typeface="+mn-ea"/>
                <a:cs typeface="+mn-cs"/>
              </a:endParaRPr>
            </a:p>
          </p:txBody>
        </p:sp>
        <p:sp>
          <p:nvSpPr>
            <p:cNvPr id="12" name="Oval 11"/>
            <p:cNvSpPr/>
            <p:nvPr/>
          </p:nvSpPr>
          <p:spPr>
            <a:xfrm>
              <a:off x="1219200" y="1460133"/>
              <a:ext cx="137160" cy="91440"/>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a typeface="+mn-ea"/>
                <a:cs typeface="+mn-cs"/>
              </a:endParaRPr>
            </a:p>
          </p:txBody>
        </p:sp>
        <p:sp>
          <p:nvSpPr>
            <p:cNvPr id="13" name="Oval 12"/>
            <p:cNvSpPr/>
            <p:nvPr/>
          </p:nvSpPr>
          <p:spPr>
            <a:xfrm>
              <a:off x="1219200" y="2563215"/>
              <a:ext cx="137160" cy="91440"/>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a typeface="+mn-ea"/>
                <a:cs typeface="+mn-cs"/>
              </a:endParaRPr>
            </a:p>
          </p:txBody>
        </p:sp>
        <p:sp>
          <p:nvSpPr>
            <p:cNvPr id="14" name="Oval 13"/>
            <p:cNvSpPr/>
            <p:nvPr/>
          </p:nvSpPr>
          <p:spPr>
            <a:xfrm>
              <a:off x="2411953" y="1558895"/>
              <a:ext cx="137160" cy="91440"/>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a typeface="+mn-ea"/>
                <a:cs typeface="+mn-cs"/>
              </a:endParaRPr>
            </a:p>
          </p:txBody>
        </p:sp>
        <p:sp>
          <p:nvSpPr>
            <p:cNvPr id="15" name="Oval 14"/>
            <p:cNvSpPr/>
            <p:nvPr/>
          </p:nvSpPr>
          <p:spPr>
            <a:xfrm>
              <a:off x="2411953" y="1783975"/>
              <a:ext cx="137160" cy="9144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a typeface="+mn-ea"/>
                <a:cs typeface="+mn-cs"/>
              </a:endParaRPr>
            </a:p>
          </p:txBody>
        </p:sp>
        <p:sp>
          <p:nvSpPr>
            <p:cNvPr id="16" name="Oval 15"/>
            <p:cNvSpPr/>
            <p:nvPr/>
          </p:nvSpPr>
          <p:spPr>
            <a:xfrm>
              <a:off x="2411953" y="1999242"/>
              <a:ext cx="137160" cy="91440"/>
            </a:xfrm>
            <a:prstGeom prst="ellipse">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a typeface="+mn-ea"/>
                <a:cs typeface="+mn-cs"/>
              </a:endParaRPr>
            </a:p>
          </p:txBody>
        </p:sp>
        <p:sp>
          <p:nvSpPr>
            <p:cNvPr id="17" name="Oval 16"/>
            <p:cNvSpPr/>
            <p:nvPr/>
          </p:nvSpPr>
          <p:spPr>
            <a:xfrm>
              <a:off x="2413674" y="2238752"/>
              <a:ext cx="137160" cy="91440"/>
            </a:xfrm>
            <a:prstGeom prst="ellipse">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a typeface="+mn-ea"/>
                <a:cs typeface="+mn-cs"/>
              </a:endParaRPr>
            </a:p>
          </p:txBody>
        </p:sp>
        <p:sp>
          <p:nvSpPr>
            <p:cNvPr id="18" name="Oval 17"/>
            <p:cNvSpPr/>
            <p:nvPr/>
          </p:nvSpPr>
          <p:spPr>
            <a:xfrm>
              <a:off x="2148840" y="2563215"/>
              <a:ext cx="137160" cy="91440"/>
            </a:xfrm>
            <a:prstGeom prst="ellipse">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a typeface="+mn-ea"/>
                <a:cs typeface="+mn-cs"/>
              </a:endParaRPr>
            </a:p>
          </p:txBody>
        </p:sp>
        <p:sp>
          <p:nvSpPr>
            <p:cNvPr id="19" name="Oval 18"/>
            <p:cNvSpPr/>
            <p:nvPr/>
          </p:nvSpPr>
          <p:spPr>
            <a:xfrm>
              <a:off x="2514600" y="2563215"/>
              <a:ext cx="137160" cy="91440"/>
            </a:xfrm>
            <a:prstGeom prst="ellipse">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a typeface="+mn-ea"/>
                <a:cs typeface="+mn-cs"/>
              </a:endParaRPr>
            </a:p>
          </p:txBody>
        </p:sp>
        <p:sp>
          <p:nvSpPr>
            <p:cNvPr id="20" name="Oval 19"/>
            <p:cNvSpPr/>
            <p:nvPr/>
          </p:nvSpPr>
          <p:spPr>
            <a:xfrm>
              <a:off x="2880360" y="2563215"/>
              <a:ext cx="137160" cy="91440"/>
            </a:xfrm>
            <a:prstGeom prst="ellipse">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a typeface="+mn-ea"/>
                <a:cs typeface="+mn-cs"/>
              </a:endParaRPr>
            </a:p>
          </p:txBody>
        </p:sp>
        <p:sp>
          <p:nvSpPr>
            <p:cNvPr id="21" name="Oval 20"/>
            <p:cNvSpPr/>
            <p:nvPr/>
          </p:nvSpPr>
          <p:spPr>
            <a:xfrm>
              <a:off x="3246120" y="2563215"/>
              <a:ext cx="137160" cy="91440"/>
            </a:xfrm>
            <a:prstGeom prst="ellipse">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a typeface="+mn-ea"/>
                <a:cs typeface="+mn-cs"/>
              </a:endParaRPr>
            </a:p>
          </p:txBody>
        </p:sp>
        <p:sp>
          <p:nvSpPr>
            <p:cNvPr id="22" name="Oval 21"/>
            <p:cNvSpPr/>
            <p:nvPr/>
          </p:nvSpPr>
          <p:spPr>
            <a:xfrm>
              <a:off x="3611880" y="2563215"/>
              <a:ext cx="137160" cy="91440"/>
            </a:xfrm>
            <a:prstGeom prst="ellipse">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a typeface="+mn-ea"/>
                <a:cs typeface="+mn-cs"/>
              </a:endParaRPr>
            </a:p>
          </p:txBody>
        </p:sp>
        <p:sp>
          <p:nvSpPr>
            <p:cNvPr id="23" name="Oval 22"/>
            <p:cNvSpPr/>
            <p:nvPr/>
          </p:nvSpPr>
          <p:spPr>
            <a:xfrm>
              <a:off x="3977640" y="2563215"/>
              <a:ext cx="137160" cy="91440"/>
            </a:xfrm>
            <a:prstGeom prst="ellipse">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a typeface="+mn-ea"/>
                <a:cs typeface="+mn-cs"/>
              </a:endParaRPr>
            </a:p>
          </p:txBody>
        </p:sp>
        <p:sp>
          <p:nvSpPr>
            <p:cNvPr id="24" name="Oval 23"/>
            <p:cNvSpPr/>
            <p:nvPr/>
          </p:nvSpPr>
          <p:spPr>
            <a:xfrm>
              <a:off x="4343400" y="2563215"/>
              <a:ext cx="137160" cy="91440"/>
            </a:xfrm>
            <a:prstGeom prst="ellipse">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a typeface="+mn-ea"/>
                <a:cs typeface="+mn-cs"/>
              </a:endParaRPr>
            </a:p>
          </p:txBody>
        </p:sp>
        <p:sp>
          <p:nvSpPr>
            <p:cNvPr id="25" name="Oval 24"/>
            <p:cNvSpPr/>
            <p:nvPr/>
          </p:nvSpPr>
          <p:spPr>
            <a:xfrm rot="3600000">
              <a:off x="2080362" y="1782432"/>
              <a:ext cx="137160" cy="9144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a typeface="+mn-ea"/>
                <a:cs typeface="+mn-cs"/>
              </a:endParaRPr>
            </a:p>
          </p:txBody>
        </p:sp>
        <p:sp>
          <p:nvSpPr>
            <p:cNvPr id="26" name="Oval 25"/>
            <p:cNvSpPr/>
            <p:nvPr/>
          </p:nvSpPr>
          <p:spPr>
            <a:xfrm rot="3600000">
              <a:off x="773214" y="2335086"/>
              <a:ext cx="137160" cy="9144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a typeface="+mn-ea"/>
                <a:cs typeface="+mn-cs"/>
              </a:endParaRPr>
            </a:p>
          </p:txBody>
        </p:sp>
        <p:sp>
          <p:nvSpPr>
            <p:cNvPr id="27" name="Oval 26"/>
            <p:cNvSpPr/>
            <p:nvPr/>
          </p:nvSpPr>
          <p:spPr>
            <a:xfrm rot="7200000">
              <a:off x="767304" y="1782431"/>
              <a:ext cx="137160" cy="9144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a typeface="+mn-ea"/>
                <a:cs typeface="+mn-cs"/>
              </a:endParaRPr>
            </a:p>
          </p:txBody>
        </p:sp>
        <p:cxnSp>
          <p:nvCxnSpPr>
            <p:cNvPr id="28" name="Straight Arrow Connector 27"/>
            <p:cNvCxnSpPr>
              <a:stCxn id="6" idx="1"/>
              <a:endCxn id="29" idx="0"/>
            </p:cNvCxnSpPr>
            <p:nvPr/>
          </p:nvCxnSpPr>
          <p:spPr>
            <a:xfrm flipH="1">
              <a:off x="1015292" y="2594023"/>
              <a:ext cx="606365" cy="148592"/>
            </a:xfrm>
            <a:prstGeom prst="straightConnector1">
              <a:avLst/>
            </a:prstGeom>
            <a:noFill/>
            <a:ln w="9525" cap="flat" cmpd="sng" algn="ctr">
              <a:solidFill>
                <a:srgbClr val="FFC000"/>
              </a:solidFill>
              <a:prstDash val="solid"/>
              <a:headEnd type="triangle"/>
              <a:tailEnd type="none"/>
            </a:ln>
            <a:effectLst/>
          </p:spPr>
        </p:cxnSp>
        <p:sp>
          <p:nvSpPr>
            <p:cNvPr id="29" name="TextBox 28"/>
            <p:cNvSpPr txBox="1"/>
            <p:nvPr/>
          </p:nvSpPr>
          <p:spPr>
            <a:xfrm>
              <a:off x="270363" y="2742615"/>
              <a:ext cx="1489857" cy="400110"/>
            </a:xfrm>
            <a:prstGeom prst="rect">
              <a:avLst/>
            </a:prstGeom>
            <a:noFill/>
            <a:ln>
              <a:solidFill>
                <a:srgbClr val="FFC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rPr>
                <a:t>Harmonic kicker that kicks every 3</a:t>
              </a:r>
              <a:r>
                <a:rPr kumimoji="0" lang="en-US" sz="1000" b="0" i="0" u="none" strike="noStrike" kern="0" cap="none" spc="0" normalizeH="0" baseline="30000" noProof="0" dirty="0" smtClean="0">
                  <a:ln>
                    <a:noFill/>
                  </a:ln>
                  <a:solidFill>
                    <a:prstClr val="black"/>
                  </a:solidFill>
                  <a:effectLst/>
                  <a:uLnTx/>
                  <a:uFillTx/>
                </a:rPr>
                <a:t>rd</a:t>
              </a:r>
              <a:r>
                <a:rPr kumimoji="0" lang="en-US" sz="1000" b="0" i="0" u="none" strike="noStrike" kern="0" cap="none" spc="0" normalizeH="0" baseline="0" noProof="0" dirty="0" smtClean="0">
                  <a:ln>
                    <a:noFill/>
                  </a:ln>
                  <a:solidFill>
                    <a:prstClr val="black"/>
                  </a:solidFill>
                  <a:effectLst/>
                  <a:uLnTx/>
                  <a:uFillTx/>
                </a:rPr>
                <a:t> bunch</a:t>
              </a:r>
            </a:p>
          </p:txBody>
        </p:sp>
        <p:sp>
          <p:nvSpPr>
            <p:cNvPr id="30" name="TextBox 29"/>
            <p:cNvSpPr txBox="1"/>
            <p:nvPr/>
          </p:nvSpPr>
          <p:spPr>
            <a:xfrm>
              <a:off x="2692283" y="1460637"/>
              <a:ext cx="2593980"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rPr>
                <a:t>Empty ring buckets already kicked out to linac</a:t>
              </a:r>
            </a:p>
          </p:txBody>
        </p:sp>
        <p:sp>
          <p:nvSpPr>
            <p:cNvPr id="31" name="TextBox 30"/>
            <p:cNvSpPr txBox="1"/>
            <p:nvPr/>
          </p:nvSpPr>
          <p:spPr>
            <a:xfrm>
              <a:off x="2695748" y="1702070"/>
              <a:ext cx="2182008"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rPr>
                <a:t>Ring buckets still occupied by bunches</a:t>
              </a:r>
            </a:p>
          </p:txBody>
        </p:sp>
        <p:sp>
          <p:nvSpPr>
            <p:cNvPr id="32" name="TextBox 31"/>
            <p:cNvSpPr txBox="1"/>
            <p:nvPr/>
          </p:nvSpPr>
          <p:spPr>
            <a:xfrm>
              <a:off x="2704597" y="1939002"/>
              <a:ext cx="1233030"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rPr>
                <a:t>Empty linac buckets</a:t>
              </a:r>
            </a:p>
          </p:txBody>
        </p:sp>
        <p:sp>
          <p:nvSpPr>
            <p:cNvPr id="33" name="TextBox 32"/>
            <p:cNvSpPr txBox="1"/>
            <p:nvPr/>
          </p:nvSpPr>
          <p:spPr>
            <a:xfrm>
              <a:off x="2710854" y="2172659"/>
              <a:ext cx="2531462"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rPr>
                <a:t>Linac buckets occupied by extracted bunches</a:t>
              </a:r>
            </a:p>
          </p:txBody>
        </p:sp>
        <p:grpSp>
          <p:nvGrpSpPr>
            <p:cNvPr id="51" name="Group 50"/>
            <p:cNvGrpSpPr/>
            <p:nvPr/>
          </p:nvGrpSpPr>
          <p:grpSpPr>
            <a:xfrm>
              <a:off x="1485900" y="2819400"/>
              <a:ext cx="3242925" cy="457200"/>
              <a:chOff x="1485900" y="2819400"/>
              <a:chExt cx="3242925" cy="457200"/>
            </a:xfrm>
          </p:grpSpPr>
          <p:cxnSp>
            <p:nvCxnSpPr>
              <p:cNvPr id="46" name="Straight Connector 45"/>
              <p:cNvCxnSpPr/>
              <p:nvPr/>
            </p:nvCxnSpPr>
            <p:spPr bwMode="auto">
              <a:xfrm>
                <a:off x="1485900" y="3276600"/>
                <a:ext cx="3242925"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Rectangle 47"/>
              <p:cNvSpPr/>
              <p:nvPr/>
            </p:nvSpPr>
            <p:spPr bwMode="auto">
              <a:xfrm flipV="1">
                <a:off x="2110842" y="2819400"/>
                <a:ext cx="223970" cy="457200"/>
              </a:xfrm>
              <a:prstGeom prst="rect">
                <a:avLst/>
              </a:prstGeom>
              <a:noFill/>
              <a:ln w="9525" algn="ctr">
                <a:solidFill>
                  <a:sysClr val="windowText" lastClr="000000"/>
                </a:solidFill>
                <a:round/>
                <a:headEnd/>
                <a:tailEnd/>
              </a:ln>
            </p:spPr>
            <p:txBody>
              <a:bodyPr rtlCol="0" anchor="ctr"/>
              <a:lstStyle/>
              <a:p>
                <a:pPr algn="ctr"/>
                <a:endParaRPr lang="en-US" sz="1000" kern="0">
                  <a:solidFill>
                    <a:prstClr val="black"/>
                  </a:solidFill>
                  <a:cs typeface="Times New Roman" panose="02020603050405020304" pitchFamily="18" charset="0"/>
                </a:endParaRPr>
              </a:p>
            </p:txBody>
          </p:sp>
          <p:sp>
            <p:nvSpPr>
              <p:cNvPr id="49" name="Rectangle 48"/>
              <p:cNvSpPr/>
              <p:nvPr/>
            </p:nvSpPr>
            <p:spPr bwMode="auto">
              <a:xfrm flipV="1">
                <a:off x="3202715" y="2819400"/>
                <a:ext cx="223970" cy="457200"/>
              </a:xfrm>
              <a:prstGeom prst="rect">
                <a:avLst/>
              </a:prstGeom>
              <a:noFill/>
              <a:ln w="9525" algn="ctr">
                <a:solidFill>
                  <a:sysClr val="windowText" lastClr="000000"/>
                </a:solidFill>
                <a:round/>
                <a:headEnd/>
                <a:tailEnd/>
              </a:ln>
            </p:spPr>
            <p:txBody>
              <a:bodyPr rtlCol="0" anchor="ctr"/>
              <a:lstStyle/>
              <a:p>
                <a:pPr algn="ctr"/>
                <a:endParaRPr lang="en-US" sz="1000" kern="0">
                  <a:solidFill>
                    <a:prstClr val="black"/>
                  </a:solidFill>
                  <a:cs typeface="Times New Roman" panose="02020603050405020304" pitchFamily="18" charset="0"/>
                </a:endParaRPr>
              </a:p>
            </p:txBody>
          </p:sp>
          <p:sp>
            <p:nvSpPr>
              <p:cNvPr id="50" name="Rectangle 49"/>
              <p:cNvSpPr/>
              <p:nvPr/>
            </p:nvSpPr>
            <p:spPr bwMode="auto">
              <a:xfrm flipV="1">
                <a:off x="4299995" y="2819400"/>
                <a:ext cx="223970" cy="457200"/>
              </a:xfrm>
              <a:prstGeom prst="rect">
                <a:avLst/>
              </a:prstGeom>
              <a:noFill/>
              <a:ln w="9525" algn="ctr">
                <a:solidFill>
                  <a:sysClr val="windowText" lastClr="000000"/>
                </a:solidFill>
                <a:round/>
                <a:headEnd/>
                <a:tailEnd/>
              </a:ln>
            </p:spPr>
            <p:txBody>
              <a:bodyPr rtlCol="0" anchor="ctr"/>
              <a:lstStyle/>
              <a:p>
                <a:pPr algn="ctr"/>
                <a:endParaRPr lang="en-US" sz="1000" kern="0">
                  <a:solidFill>
                    <a:prstClr val="black"/>
                  </a:solidFill>
                  <a:cs typeface="Times New Roman" panose="02020603050405020304" pitchFamily="18" charset="0"/>
                </a:endParaRPr>
              </a:p>
            </p:txBody>
          </p:sp>
        </p:grpSp>
        <p:sp>
          <p:nvSpPr>
            <p:cNvPr id="56" name="TextBox 55"/>
            <p:cNvSpPr txBox="1"/>
            <p:nvPr/>
          </p:nvSpPr>
          <p:spPr>
            <a:xfrm>
              <a:off x="2482254" y="3276600"/>
              <a:ext cx="1099981" cy="246221"/>
            </a:xfrm>
            <a:prstGeom prst="rect">
              <a:avLst/>
            </a:prstGeom>
            <a:noFill/>
          </p:spPr>
          <p:txBody>
            <a:bodyPr wrap="none" rtlCol="0">
              <a:spAutoFit/>
            </a:bodyPr>
            <a:lstStyle/>
            <a:p>
              <a:r>
                <a:rPr lang="en-US" sz="1000" dirty="0" smtClean="0"/>
                <a:t>Ideal kicker pulse</a:t>
              </a:r>
              <a:endParaRPr lang="en-US" sz="1000" dirty="0"/>
            </a:p>
          </p:txBody>
        </p:sp>
      </p:grpSp>
      <p:sp>
        <p:nvSpPr>
          <p:cNvPr id="57" name="TextBox 56"/>
          <p:cNvSpPr txBox="1"/>
          <p:nvPr/>
        </p:nvSpPr>
        <p:spPr>
          <a:xfrm>
            <a:off x="4268" y="895347"/>
            <a:ext cx="5451621" cy="307777"/>
          </a:xfrm>
          <a:prstGeom prst="rect">
            <a:avLst/>
          </a:prstGeom>
          <a:noFill/>
        </p:spPr>
        <p:txBody>
          <a:bodyPr wrap="none" rtlCol="0">
            <a:spAutoFit/>
          </a:bodyPr>
          <a:lstStyle/>
          <a:p>
            <a:r>
              <a:rPr lang="en-US" sz="1400" dirty="0" smtClean="0"/>
              <a:t>Example: A ring using a harmonic kicker to extract bunch train 3× longer</a:t>
            </a:r>
            <a:endParaRPr lang="en-US" sz="1400" dirty="0"/>
          </a:p>
        </p:txBody>
      </p:sp>
      <p:graphicFrame>
        <p:nvGraphicFramePr>
          <p:cNvPr id="60" name="Chart 59"/>
          <p:cNvGraphicFramePr>
            <a:graphicFrameLocks/>
          </p:cNvGraphicFramePr>
          <p:nvPr>
            <p:extLst>
              <p:ext uri="{D42A27DB-BD31-4B8C-83A1-F6EECF244321}">
                <p14:modId xmlns:p14="http://schemas.microsoft.com/office/powerpoint/2010/main" val="140033638"/>
              </p:ext>
            </p:extLst>
          </p:nvPr>
        </p:nvGraphicFramePr>
        <p:xfrm>
          <a:off x="5305488" y="1060564"/>
          <a:ext cx="3686112" cy="21939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0414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3276600"/>
            <a:ext cx="7772400" cy="2971800"/>
          </a:xfrm>
        </p:spPr>
        <p:txBody>
          <a:bodyPr/>
          <a:lstStyle/>
          <a:p>
            <a:r>
              <a:rPr lang="en-US" sz="1400" dirty="0" smtClean="0">
                <a:latin typeface="+mn-lt"/>
              </a:rPr>
              <a:t>PEP-II feedback kicker design as an example</a:t>
            </a:r>
          </a:p>
          <a:p>
            <a:pPr lvl="1"/>
            <a:r>
              <a:rPr lang="en-US" sz="1400" dirty="0" smtClean="0">
                <a:latin typeface="+mn-lt"/>
              </a:rPr>
              <a:t>Travelling wave TEM mode RF kicker</a:t>
            </a:r>
          </a:p>
          <a:p>
            <a:pPr lvl="1"/>
            <a:r>
              <a:rPr lang="en-US" sz="1400" dirty="0" smtClean="0">
                <a:latin typeface="+mn-lt"/>
              </a:rPr>
              <a:t>Need to adjust the length of the kicker to optimize the efficiency for desired waveform, ~0.7 wavelength of the highest mode</a:t>
            </a:r>
          </a:p>
          <a:p>
            <a:pPr lvl="1"/>
            <a:r>
              <a:rPr lang="en-US" sz="1400" dirty="0" smtClean="0">
                <a:latin typeface="+mn-lt"/>
              </a:rPr>
              <a:t>Kicker rise time should be twice the electrical length of the kicker (~1ns in our case) plus the rise time of the RF sources (including sync error of different modes). </a:t>
            </a:r>
          </a:p>
          <a:p>
            <a:pPr lvl="1"/>
            <a:r>
              <a:rPr lang="en-US" sz="1400" dirty="0" smtClean="0">
                <a:latin typeface="+mn-lt"/>
              </a:rPr>
              <a:t>Less than 1kW needed to get ~1mrad for 10MeV beam and kicking ratio of 22</a:t>
            </a:r>
          </a:p>
          <a:p>
            <a:endParaRPr lang="en-US" sz="1400" dirty="0">
              <a:latin typeface="+mn-lt"/>
            </a:endParaRPr>
          </a:p>
        </p:txBody>
      </p:sp>
      <p:sp>
        <p:nvSpPr>
          <p:cNvPr id="3" name="Title 2"/>
          <p:cNvSpPr>
            <a:spLocks noGrp="1"/>
          </p:cNvSpPr>
          <p:nvPr>
            <p:ph type="title"/>
          </p:nvPr>
        </p:nvSpPr>
        <p:spPr/>
        <p:txBody>
          <a:bodyPr/>
          <a:lstStyle/>
          <a:p>
            <a:r>
              <a:rPr lang="en-US" sz="2000" dirty="0" smtClean="0">
                <a:latin typeface="Comic Sans MS" panose="030F0702030302020204" pitchFamily="66" charset="0"/>
              </a:rPr>
              <a:t>Harmonic Stripline Kicker</a:t>
            </a:r>
            <a:endParaRPr lang="en-US" sz="20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pPr>
              <a:defRPr/>
            </a:pPr>
            <a:fld id="{08D621CD-FDE4-4A9C-867E-F9942A440963}" type="slidenum">
              <a:rPr lang="en-US" altLang="en-US" smtClean="0"/>
              <a:pPr>
                <a:defRPr/>
              </a:pPr>
              <a:t>16</a:t>
            </a:fld>
            <a:endParaRPr lang="en-US" altLang="en-US"/>
          </a:p>
        </p:txBody>
      </p:sp>
      <p:grpSp>
        <p:nvGrpSpPr>
          <p:cNvPr id="9" name="Group 8"/>
          <p:cNvGrpSpPr/>
          <p:nvPr/>
        </p:nvGrpSpPr>
        <p:grpSpPr>
          <a:xfrm>
            <a:off x="5981041" y="1054593"/>
            <a:ext cx="2286000" cy="1856143"/>
            <a:chOff x="5981041" y="1054593"/>
            <a:chExt cx="2286000" cy="1856143"/>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720634" y="2638244"/>
              <a:ext cx="365760" cy="179223"/>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051077">
              <a:off x="6185366" y="1312188"/>
              <a:ext cx="365760" cy="179223"/>
            </a:xfrm>
            <a:prstGeom prst="rect">
              <a:avLst/>
            </a:prstGeom>
          </p:spPr>
        </p:pic>
        <p:grpSp>
          <p:nvGrpSpPr>
            <p:cNvPr id="12" name="Group 11"/>
            <p:cNvGrpSpPr>
              <a:grpSpLocks noChangeAspect="1"/>
            </p:cNvGrpSpPr>
            <p:nvPr/>
          </p:nvGrpSpPr>
          <p:grpSpPr>
            <a:xfrm>
              <a:off x="5981041" y="1054593"/>
              <a:ext cx="2286000" cy="1828800"/>
              <a:chOff x="2743200" y="2743200"/>
              <a:chExt cx="3429000" cy="2743200"/>
            </a:xfrm>
          </p:grpSpPr>
          <p:sp>
            <p:nvSpPr>
              <p:cNvPr id="14" name="Oval 13"/>
              <p:cNvSpPr>
                <a:spLocks noChangeAspect="1"/>
              </p:cNvSpPr>
              <p:nvPr/>
            </p:nvSpPr>
            <p:spPr>
              <a:xfrm>
                <a:off x="2743200" y="2743200"/>
                <a:ext cx="2743200" cy="2743200"/>
              </a:xfrm>
              <a:prstGeom prst="ellipse">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5" name="Arc 14"/>
              <p:cNvSpPr>
                <a:spLocks noChangeAspect="1"/>
              </p:cNvSpPr>
              <p:nvPr/>
            </p:nvSpPr>
            <p:spPr>
              <a:xfrm rot="-2700000">
                <a:off x="3200400" y="3200400"/>
                <a:ext cx="1828800" cy="1828800"/>
              </a:xfrm>
              <a:prstGeom prst="arc">
                <a:avLst>
                  <a:gd name="adj1" fmla="val 15153390"/>
                  <a:gd name="adj2" fmla="val 1344320"/>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6" name="Arc 15"/>
              <p:cNvSpPr>
                <a:spLocks noChangeAspect="1"/>
              </p:cNvSpPr>
              <p:nvPr/>
            </p:nvSpPr>
            <p:spPr>
              <a:xfrm rot="8100000">
                <a:off x="3200400" y="3200400"/>
                <a:ext cx="1828800" cy="1828800"/>
              </a:xfrm>
              <a:prstGeom prst="arc">
                <a:avLst>
                  <a:gd name="adj1" fmla="val 15068875"/>
                  <a:gd name="adj2" fmla="val 1032992"/>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cxnSp>
            <p:nvCxnSpPr>
              <p:cNvPr id="17" name="Elbow Connector 16"/>
              <p:cNvCxnSpPr>
                <a:stCxn id="14" idx="6"/>
              </p:cNvCxnSpPr>
              <p:nvPr/>
            </p:nvCxnSpPr>
            <p:spPr>
              <a:xfrm>
                <a:off x="5486400" y="4114800"/>
                <a:ext cx="457200" cy="914400"/>
              </a:xfrm>
              <a:prstGeom prst="bentConnector2">
                <a:avLst/>
              </a:prstGeom>
              <a:noFill/>
              <a:ln w="25400" cap="flat" cmpd="sng" algn="ctr">
                <a:solidFill>
                  <a:sysClr val="windowText" lastClr="000000"/>
                </a:solidFill>
                <a:prstDash val="solid"/>
              </a:ln>
              <a:effectLst/>
            </p:spPr>
          </p:cxnSp>
          <p:cxnSp>
            <p:nvCxnSpPr>
              <p:cNvPr id="18" name="Straight Connector 17"/>
              <p:cNvCxnSpPr/>
              <p:nvPr/>
            </p:nvCxnSpPr>
            <p:spPr>
              <a:xfrm>
                <a:off x="5715000" y="5029200"/>
                <a:ext cx="457200" cy="0"/>
              </a:xfrm>
              <a:prstGeom prst="line">
                <a:avLst/>
              </a:prstGeom>
              <a:noFill/>
              <a:ln w="25400" cap="flat" cmpd="sng" algn="ctr">
                <a:solidFill>
                  <a:sysClr val="windowText" lastClr="000000"/>
                </a:solidFill>
                <a:prstDash val="solid"/>
              </a:ln>
              <a:effectLst/>
            </p:spPr>
          </p:cxnSp>
          <p:cxnSp>
            <p:nvCxnSpPr>
              <p:cNvPr id="19" name="Straight Connector 18"/>
              <p:cNvCxnSpPr/>
              <p:nvPr/>
            </p:nvCxnSpPr>
            <p:spPr>
              <a:xfrm>
                <a:off x="5760720" y="5181600"/>
                <a:ext cx="365760" cy="0"/>
              </a:xfrm>
              <a:prstGeom prst="line">
                <a:avLst/>
              </a:prstGeom>
              <a:noFill/>
              <a:ln w="25400" cap="flat" cmpd="sng" algn="ctr">
                <a:solidFill>
                  <a:sysClr val="windowText" lastClr="000000"/>
                </a:solidFill>
                <a:prstDash val="solid"/>
              </a:ln>
              <a:effectLst/>
            </p:spPr>
          </p:cxnSp>
          <p:cxnSp>
            <p:nvCxnSpPr>
              <p:cNvPr id="20" name="Straight Connector 19"/>
              <p:cNvCxnSpPr/>
              <p:nvPr/>
            </p:nvCxnSpPr>
            <p:spPr>
              <a:xfrm>
                <a:off x="5852160" y="5334000"/>
                <a:ext cx="182880" cy="0"/>
              </a:xfrm>
              <a:prstGeom prst="line">
                <a:avLst/>
              </a:prstGeom>
              <a:noFill/>
              <a:ln w="25400" cap="flat" cmpd="sng" algn="ctr">
                <a:solidFill>
                  <a:sysClr val="windowText" lastClr="000000"/>
                </a:solidFill>
                <a:prstDash val="solid"/>
              </a:ln>
              <a:effectLst/>
            </p:spPr>
          </p:cxnSp>
          <p:cxnSp>
            <p:nvCxnSpPr>
              <p:cNvPr id="21" name="Straight Arrow Connector 20"/>
              <p:cNvCxnSpPr/>
              <p:nvPr/>
            </p:nvCxnSpPr>
            <p:spPr>
              <a:xfrm>
                <a:off x="4114800" y="3200400"/>
                <a:ext cx="0" cy="1828800"/>
              </a:xfrm>
              <a:prstGeom prst="straightConnector1">
                <a:avLst/>
              </a:prstGeom>
              <a:noFill/>
              <a:ln w="9525" cap="flat" cmpd="sng" algn="ctr">
                <a:solidFill>
                  <a:schemeClr val="tx1"/>
                </a:solidFill>
                <a:prstDash val="solid"/>
                <a:headEnd type="arrow"/>
                <a:tailEnd type="arrow"/>
              </a:ln>
              <a:effectLst/>
            </p:spPr>
          </p:cxnSp>
          <p:sp>
            <p:nvSpPr>
              <p:cNvPr id="22" name="TextBox 21"/>
              <p:cNvSpPr txBox="1"/>
              <p:nvPr/>
            </p:nvSpPr>
            <p:spPr>
              <a:xfrm>
                <a:off x="4061549" y="3930134"/>
                <a:ext cx="306494" cy="36933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d</a:t>
                </a:r>
              </a:p>
            </p:txBody>
          </p:sp>
          <p:sp>
            <p:nvSpPr>
              <p:cNvPr id="23" name="TextBox 22"/>
              <p:cNvSpPr txBox="1"/>
              <p:nvPr/>
            </p:nvSpPr>
            <p:spPr>
              <a:xfrm>
                <a:off x="3124200" y="3563567"/>
                <a:ext cx="43152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C00000"/>
                    </a:solidFill>
                    <a:effectLst/>
                    <a:uLnTx/>
                    <a:uFillTx/>
                    <a:latin typeface="Calibri"/>
                  </a:rPr>
                  <a:t>+V</a:t>
                </a:r>
              </a:p>
            </p:txBody>
          </p:sp>
          <p:sp>
            <p:nvSpPr>
              <p:cNvPr id="24" name="TextBox 23"/>
              <p:cNvSpPr txBox="1"/>
              <p:nvPr/>
            </p:nvSpPr>
            <p:spPr>
              <a:xfrm>
                <a:off x="3130280" y="4202668"/>
                <a:ext cx="386644" cy="36933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C00000"/>
                    </a:solidFill>
                    <a:effectLst/>
                    <a:uLnTx/>
                    <a:uFillTx/>
                    <a:latin typeface="Calibri"/>
                  </a:rPr>
                  <a:t>-V</a:t>
                </a:r>
              </a:p>
            </p:txBody>
          </p:sp>
        </p:grpSp>
        <p:sp>
          <p:nvSpPr>
            <p:cNvPr id="13" name="TextBox 12"/>
            <p:cNvSpPr txBox="1"/>
            <p:nvPr/>
          </p:nvSpPr>
          <p:spPr>
            <a:xfrm>
              <a:off x="6424857" y="1082394"/>
              <a:ext cx="957313" cy="276999"/>
            </a:xfrm>
            <a:prstGeom prst="rect">
              <a:avLst/>
            </a:prstGeom>
            <a:noFill/>
          </p:spPr>
          <p:txBody>
            <a:bodyPr wrap="none" rtlCol="0">
              <a:spAutoFit/>
            </a:bodyPr>
            <a:lstStyle/>
            <a:p>
              <a:r>
                <a:rPr lang="en-US" sz="1200" dirty="0" smtClean="0">
                  <a:solidFill>
                    <a:srgbClr val="0070C0"/>
                  </a:solidFill>
                </a:rPr>
                <a:t>Z</a:t>
              </a:r>
              <a:r>
                <a:rPr lang="en-US" sz="1200" baseline="-25000" dirty="0" smtClean="0">
                  <a:solidFill>
                    <a:srgbClr val="0070C0"/>
                  </a:solidFill>
                </a:rPr>
                <a:t>0</a:t>
              </a:r>
              <a:r>
                <a:rPr lang="en-US" sz="1200" dirty="0" smtClean="0">
                  <a:solidFill>
                    <a:srgbClr val="0070C0"/>
                  </a:solidFill>
                </a:rPr>
                <a:t>, 50-100</a:t>
              </a:r>
              <a:r>
                <a:rPr lang="el-GR" sz="1200" dirty="0" smtClean="0">
                  <a:solidFill>
                    <a:srgbClr val="0070C0"/>
                  </a:solidFill>
                </a:rPr>
                <a:t>Ω</a:t>
              </a:r>
              <a:endParaRPr lang="en-US" sz="1200" dirty="0">
                <a:solidFill>
                  <a:srgbClr val="0070C0"/>
                </a:solidFill>
              </a:endParaRPr>
            </a:p>
          </p:txBody>
        </p:sp>
      </p:grpSp>
      <p:grpSp>
        <p:nvGrpSpPr>
          <p:cNvPr id="25" name="Group 24"/>
          <p:cNvGrpSpPr>
            <a:grpSpLocks noChangeAspect="1"/>
          </p:cNvGrpSpPr>
          <p:nvPr/>
        </p:nvGrpSpPr>
        <p:grpSpPr>
          <a:xfrm>
            <a:off x="804929" y="903456"/>
            <a:ext cx="3767071" cy="2248232"/>
            <a:chOff x="1828800" y="1527175"/>
            <a:chExt cx="6373286" cy="3803650"/>
          </a:xfrm>
        </p:grpSpPr>
        <p:pic>
          <p:nvPicPr>
            <p:cNvPr id="26" name="Picture 25"/>
            <p:cNvPicPr/>
            <p:nvPr/>
          </p:nvPicPr>
          <p:blipFill>
            <a:blip r:embed="rId3" cstate="print">
              <a:extLst>
                <a:ext uri="{28A0092B-C50C-407E-A947-70E740481C1C}">
                  <a14:useLocalDpi xmlns:a14="http://schemas.microsoft.com/office/drawing/2010/main" val="0"/>
                </a:ext>
              </a:extLst>
            </a:blip>
            <a:stretch>
              <a:fillRect/>
            </a:stretch>
          </p:blipFill>
          <p:spPr>
            <a:xfrm>
              <a:off x="1828800" y="1527175"/>
              <a:ext cx="5486400" cy="3803650"/>
            </a:xfrm>
            <a:prstGeom prst="rect">
              <a:avLst/>
            </a:prstGeom>
          </p:spPr>
        </p:pic>
        <p:sp>
          <p:nvSpPr>
            <p:cNvPr id="27" name="Text Box 2"/>
            <p:cNvSpPr txBox="1">
              <a:spLocks noChangeArrowheads="1"/>
            </p:cNvSpPr>
            <p:nvPr/>
          </p:nvSpPr>
          <p:spPr bwMode="auto">
            <a:xfrm>
              <a:off x="3812871" y="4490070"/>
              <a:ext cx="1061901" cy="4425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a:ea typeface="SimSun"/>
                  <a:cs typeface="Times New Roman"/>
                </a:rPr>
                <a:t>Port1</a:t>
              </a:r>
            </a:p>
          </p:txBody>
        </p:sp>
        <p:sp>
          <p:nvSpPr>
            <p:cNvPr id="28" name="Text Box 2"/>
            <p:cNvSpPr txBox="1">
              <a:spLocks noChangeArrowheads="1"/>
            </p:cNvSpPr>
            <p:nvPr/>
          </p:nvSpPr>
          <p:spPr bwMode="auto">
            <a:xfrm>
              <a:off x="2848290" y="2536190"/>
              <a:ext cx="964581" cy="38025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a:ea typeface="SimSun"/>
                  <a:cs typeface="Times New Roman"/>
                </a:rPr>
                <a:t>Port2</a:t>
              </a:r>
            </a:p>
          </p:txBody>
        </p:sp>
        <p:sp>
          <p:nvSpPr>
            <p:cNvPr id="29" name="Text Box 2"/>
            <p:cNvSpPr txBox="1">
              <a:spLocks noChangeArrowheads="1"/>
            </p:cNvSpPr>
            <p:nvPr/>
          </p:nvSpPr>
          <p:spPr bwMode="auto">
            <a:xfrm>
              <a:off x="6385055" y="1562956"/>
              <a:ext cx="1817031" cy="110277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smtClean="0">
                  <a:effectLst/>
                  <a:latin typeface="Calibri"/>
                  <a:ea typeface="SimSun"/>
                  <a:cs typeface="Times New Roman"/>
                </a:rPr>
                <a:t>Port4, to matched load</a:t>
              </a:r>
              <a:endParaRPr lang="en-US" sz="1100" dirty="0">
                <a:effectLst/>
                <a:latin typeface="Calibri"/>
                <a:ea typeface="SimSun"/>
                <a:cs typeface="Times New Roman"/>
              </a:endParaRPr>
            </a:p>
          </p:txBody>
        </p:sp>
        <p:sp>
          <p:nvSpPr>
            <p:cNvPr id="30" name="Text Box 2"/>
            <p:cNvSpPr txBox="1">
              <a:spLocks noChangeArrowheads="1"/>
            </p:cNvSpPr>
            <p:nvPr/>
          </p:nvSpPr>
          <p:spPr bwMode="auto">
            <a:xfrm>
              <a:off x="5770562" y="3813173"/>
              <a:ext cx="1786933" cy="71995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smtClean="0">
                  <a:effectLst/>
                  <a:latin typeface="Calibri"/>
                  <a:ea typeface="SimSun"/>
                  <a:cs typeface="Times New Roman"/>
                </a:rPr>
                <a:t>Port3, to matched load</a:t>
              </a:r>
              <a:endParaRPr lang="en-US" sz="1100" dirty="0">
                <a:effectLst/>
                <a:latin typeface="Calibri"/>
                <a:ea typeface="SimSun"/>
                <a:cs typeface="Times New Roman"/>
              </a:endParaRPr>
            </a:p>
          </p:txBody>
        </p:sp>
      </p:grpSp>
    </p:spTree>
    <p:extLst>
      <p:ext uri="{BB962C8B-B14F-4D97-AF65-F5344CB8AC3E}">
        <p14:creationId xmlns:p14="http://schemas.microsoft.com/office/powerpoint/2010/main" val="3443147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2"/>
          <p:cNvSpPr>
            <a:spLocks noGrp="1"/>
          </p:cNvSpPr>
          <p:nvPr>
            <p:ph type="title"/>
          </p:nvPr>
        </p:nvSpPr>
        <p:spPr>
          <a:xfrm>
            <a:off x="304800" y="-131384"/>
            <a:ext cx="8382000" cy="914400"/>
          </a:xfrm>
        </p:spPr>
        <p:txBody>
          <a:bodyPr/>
          <a:lstStyle/>
          <a:p>
            <a:r>
              <a:rPr lang="en-US" sz="2000" dirty="0" smtClean="0">
                <a:latin typeface="Comic Sans MS" panose="030F0702030302020204" pitchFamily="66" charset="0"/>
                <a:ea typeface="ＭＳ Ｐゴシック" charset="0"/>
                <a:cs typeface="Arial" charset="0"/>
              </a:rPr>
              <a:t>Alternative </a:t>
            </a:r>
            <a:r>
              <a:rPr lang="en-US" sz="2000" dirty="0">
                <a:latin typeface="Comic Sans MS" panose="030F0702030302020204" pitchFamily="66" charset="0"/>
                <a:ea typeface="ＭＳ Ｐゴシック" charset="0"/>
                <a:cs typeface="Arial" charset="0"/>
              </a:rPr>
              <a:t>P</a:t>
            </a:r>
            <a:r>
              <a:rPr lang="en-US" sz="2000" dirty="0" smtClean="0">
                <a:latin typeface="Comic Sans MS" panose="030F0702030302020204" pitchFamily="66" charset="0"/>
                <a:ea typeface="ＭＳ Ｐゴシック" charset="0"/>
                <a:cs typeface="Arial" charset="0"/>
              </a:rPr>
              <a:t>arameters for Positron Formation</a:t>
            </a:r>
            <a:br>
              <a:rPr lang="en-US" sz="2000" dirty="0" smtClean="0">
                <a:latin typeface="Comic Sans MS" panose="030F0702030302020204" pitchFamily="66" charset="0"/>
                <a:ea typeface="ＭＳ Ｐゴシック" charset="0"/>
                <a:cs typeface="Arial" charset="0"/>
              </a:rPr>
            </a:br>
            <a:r>
              <a:rPr lang="en-US" sz="2000" dirty="0" smtClean="0">
                <a:latin typeface="Comic Sans MS" panose="030F0702030302020204" pitchFamily="66" charset="0"/>
                <a:ea typeface="ＭＳ Ｐゴシック" charset="0"/>
                <a:cs typeface="Arial" charset="0"/>
              </a:rPr>
              <a:t>Stretching bunch train with gap in the accumulator ring</a:t>
            </a:r>
            <a:endParaRPr lang="en-US" sz="2000" dirty="0">
              <a:latin typeface="Comic Sans MS" panose="030F0702030302020204" pitchFamily="66" charset="0"/>
              <a:ea typeface="ＭＳ Ｐゴシック" charset="0"/>
              <a:cs typeface="Arial" charset="0"/>
            </a:endParaRPr>
          </a:p>
        </p:txBody>
      </p:sp>
      <p:sp>
        <p:nvSpPr>
          <p:cNvPr id="34" name="Text Box 6"/>
          <p:cNvSpPr txBox="1">
            <a:spLocks noChangeArrowheads="1"/>
          </p:cNvSpPr>
          <p:nvPr/>
        </p:nvSpPr>
        <p:spPr bwMode="auto">
          <a:xfrm>
            <a:off x="508240" y="2637171"/>
            <a:ext cx="1430065" cy="393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4861" tIns="27431" rIns="54861" bIns="27431">
            <a:spAutoFit/>
          </a:bodyPr>
          <a:lstStyle>
            <a:lvl1pPr defTabSz="547688">
              <a:defRPr>
                <a:solidFill>
                  <a:schemeClr val="tx1"/>
                </a:solidFill>
                <a:latin typeface="Arial" charset="0"/>
                <a:ea typeface="ＭＳ Ｐゴシック" charset="0"/>
                <a:cs typeface="Arial" charset="0"/>
              </a:defRPr>
            </a:lvl1pPr>
            <a:lvl2pPr marL="444500" indent="-171450" defTabSz="547688">
              <a:defRPr>
                <a:solidFill>
                  <a:schemeClr val="tx1"/>
                </a:solidFill>
                <a:latin typeface="Arial" charset="0"/>
                <a:ea typeface="ＭＳ Ｐゴシック" charset="0"/>
                <a:cs typeface="Arial" charset="0"/>
              </a:defRPr>
            </a:lvl2pPr>
            <a:lvl3pPr marL="685800" indent="-138113" defTabSz="547688">
              <a:defRPr>
                <a:solidFill>
                  <a:schemeClr val="tx1"/>
                </a:solidFill>
                <a:latin typeface="Arial" charset="0"/>
                <a:ea typeface="ＭＳ Ｐゴシック" charset="0"/>
                <a:cs typeface="Arial" charset="0"/>
              </a:defRPr>
            </a:lvl3pPr>
            <a:lvl4pPr marL="958850" indent="-134938" defTabSz="547688">
              <a:defRPr>
                <a:solidFill>
                  <a:schemeClr val="tx1"/>
                </a:solidFill>
                <a:latin typeface="Arial" charset="0"/>
                <a:ea typeface="ＭＳ Ｐゴシック" charset="0"/>
                <a:cs typeface="Arial" charset="0"/>
              </a:defRPr>
            </a:lvl4pPr>
            <a:lvl5pPr marL="1233488" indent="-134938" defTabSz="547688">
              <a:defRPr>
                <a:solidFill>
                  <a:schemeClr val="tx1"/>
                </a:solidFill>
                <a:latin typeface="Arial" charset="0"/>
                <a:ea typeface="ＭＳ Ｐゴシック" charset="0"/>
                <a:cs typeface="Arial" charset="0"/>
              </a:defRPr>
            </a:lvl5pPr>
            <a:lvl6pPr marL="1690688" indent="-134938" defTabSz="547688" eaLnBrk="0" hangingPunct="0">
              <a:defRPr>
                <a:solidFill>
                  <a:schemeClr val="tx1"/>
                </a:solidFill>
                <a:latin typeface="Arial" charset="0"/>
                <a:ea typeface="ＭＳ Ｐゴシック" charset="0"/>
                <a:cs typeface="Arial" charset="0"/>
              </a:defRPr>
            </a:lvl6pPr>
            <a:lvl7pPr marL="2147888" indent="-134938" defTabSz="547688" eaLnBrk="0" hangingPunct="0">
              <a:defRPr>
                <a:solidFill>
                  <a:schemeClr val="tx1"/>
                </a:solidFill>
                <a:latin typeface="Arial" charset="0"/>
                <a:ea typeface="ＭＳ Ｐゴシック" charset="0"/>
                <a:cs typeface="Arial" charset="0"/>
              </a:defRPr>
            </a:lvl7pPr>
            <a:lvl8pPr marL="2605088" indent="-134938" defTabSz="547688" eaLnBrk="0" hangingPunct="0">
              <a:defRPr>
                <a:solidFill>
                  <a:schemeClr val="tx1"/>
                </a:solidFill>
                <a:latin typeface="Arial" charset="0"/>
                <a:ea typeface="ＭＳ Ｐゴシック" charset="0"/>
                <a:cs typeface="Arial" charset="0"/>
              </a:defRPr>
            </a:lvl8pPr>
            <a:lvl9pPr marL="3062288" indent="-134938" defTabSz="547688" eaLnBrk="0" hangingPunct="0">
              <a:defRPr>
                <a:solidFill>
                  <a:schemeClr val="tx1"/>
                </a:solidFill>
                <a:latin typeface="Arial" charset="0"/>
                <a:ea typeface="ＭＳ Ｐゴシック" charset="0"/>
                <a:cs typeface="Arial" charset="0"/>
              </a:defRPr>
            </a:lvl9pPr>
          </a:lstStyle>
          <a:p>
            <a:pPr algn="ctr"/>
            <a:r>
              <a:rPr lang="en-US" sz="1100" b="1" dirty="0">
                <a:latin typeface="Arial"/>
                <a:cs typeface="Arial"/>
              </a:rPr>
              <a:t>10 MeV polarized e</a:t>
            </a:r>
            <a:r>
              <a:rPr lang="en-US" sz="1100" b="1" baseline="30000" dirty="0">
                <a:latin typeface="Arial"/>
                <a:cs typeface="Arial"/>
              </a:rPr>
              <a:t>-</a:t>
            </a:r>
            <a:endParaRPr lang="en-US" sz="1100" b="1" dirty="0">
              <a:latin typeface="Arial"/>
              <a:cs typeface="Arial"/>
            </a:endParaRPr>
          </a:p>
          <a:p>
            <a:pPr algn="ctr"/>
            <a:r>
              <a:rPr lang="en-US" sz="1100" b="1" dirty="0">
                <a:latin typeface="Arial"/>
                <a:cs typeface="Arial"/>
              </a:rPr>
              <a:t> </a:t>
            </a:r>
            <a:r>
              <a:rPr lang="en-US" sz="1100" b="1" dirty="0" smtClean="0">
                <a:latin typeface="Arial"/>
                <a:cs typeface="Arial"/>
              </a:rPr>
              <a:t>4 </a:t>
            </a:r>
            <a:r>
              <a:rPr lang="en-US" sz="1100" b="1" dirty="0" err="1">
                <a:latin typeface="Arial"/>
                <a:cs typeface="Arial"/>
              </a:rPr>
              <a:t>pC</a:t>
            </a:r>
            <a:r>
              <a:rPr lang="en-US" sz="1100" b="1" dirty="0">
                <a:latin typeface="Arial"/>
                <a:cs typeface="Arial"/>
              </a:rPr>
              <a:t> @ </a:t>
            </a:r>
            <a:r>
              <a:rPr lang="en-US" sz="1100" b="1" dirty="0" smtClean="0">
                <a:latin typeface="Arial"/>
                <a:cs typeface="Arial"/>
              </a:rPr>
              <a:t>748.5 MHz</a:t>
            </a:r>
            <a:endParaRPr lang="en-US" sz="1100" b="1" dirty="0">
              <a:latin typeface="Arial"/>
              <a:cs typeface="Arial"/>
            </a:endParaRPr>
          </a:p>
        </p:txBody>
      </p:sp>
      <p:sp>
        <p:nvSpPr>
          <p:cNvPr id="35" name="AutoShape 44"/>
          <p:cNvSpPr>
            <a:spLocks noChangeArrowheads="1"/>
          </p:cNvSpPr>
          <p:nvPr/>
        </p:nvSpPr>
        <p:spPr bwMode="auto">
          <a:xfrm>
            <a:off x="4017560" y="2030746"/>
            <a:ext cx="2143125" cy="104775"/>
          </a:xfrm>
          <a:prstGeom prst="diamond">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b="1">
              <a:latin typeface="Arial"/>
              <a:cs typeface="Arial"/>
            </a:endParaRPr>
          </a:p>
        </p:txBody>
      </p:sp>
      <p:sp>
        <p:nvSpPr>
          <p:cNvPr id="36" name="Text Box 6"/>
          <p:cNvSpPr txBox="1">
            <a:spLocks noChangeArrowheads="1"/>
          </p:cNvSpPr>
          <p:nvPr/>
        </p:nvSpPr>
        <p:spPr bwMode="auto">
          <a:xfrm>
            <a:off x="2038118" y="2451434"/>
            <a:ext cx="1676400" cy="563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4861" tIns="27431" rIns="54861" bIns="27431">
            <a:spAutoFit/>
          </a:bodyPr>
          <a:lstStyle>
            <a:lvl1pPr defTabSz="547688">
              <a:defRPr>
                <a:solidFill>
                  <a:schemeClr val="tx1"/>
                </a:solidFill>
                <a:latin typeface="Arial" charset="0"/>
                <a:ea typeface="ＭＳ Ｐゴシック" charset="0"/>
                <a:cs typeface="Arial" charset="0"/>
              </a:defRPr>
            </a:lvl1pPr>
            <a:lvl2pPr marL="444500" indent="-171450" defTabSz="547688">
              <a:defRPr>
                <a:solidFill>
                  <a:schemeClr val="tx1"/>
                </a:solidFill>
                <a:latin typeface="Arial" charset="0"/>
                <a:ea typeface="ＭＳ Ｐゴシック" charset="0"/>
                <a:cs typeface="Arial" charset="0"/>
              </a:defRPr>
            </a:lvl2pPr>
            <a:lvl3pPr marL="685800" indent="-138113" defTabSz="547688">
              <a:defRPr>
                <a:solidFill>
                  <a:schemeClr val="tx1"/>
                </a:solidFill>
                <a:latin typeface="Arial" charset="0"/>
                <a:ea typeface="ＭＳ Ｐゴシック" charset="0"/>
                <a:cs typeface="Arial" charset="0"/>
              </a:defRPr>
            </a:lvl3pPr>
            <a:lvl4pPr marL="958850" indent="-134938" defTabSz="547688">
              <a:defRPr>
                <a:solidFill>
                  <a:schemeClr val="tx1"/>
                </a:solidFill>
                <a:latin typeface="Arial" charset="0"/>
                <a:ea typeface="ＭＳ Ｐゴシック" charset="0"/>
                <a:cs typeface="Arial" charset="0"/>
              </a:defRPr>
            </a:lvl4pPr>
            <a:lvl5pPr marL="1233488" indent="-134938" defTabSz="547688">
              <a:defRPr>
                <a:solidFill>
                  <a:schemeClr val="tx1"/>
                </a:solidFill>
                <a:latin typeface="Arial" charset="0"/>
                <a:ea typeface="ＭＳ Ｐゴシック" charset="0"/>
                <a:cs typeface="Arial" charset="0"/>
              </a:defRPr>
            </a:lvl5pPr>
            <a:lvl6pPr marL="1690688" indent="-134938" defTabSz="547688" eaLnBrk="0" hangingPunct="0">
              <a:defRPr>
                <a:solidFill>
                  <a:schemeClr val="tx1"/>
                </a:solidFill>
                <a:latin typeface="Arial" charset="0"/>
                <a:ea typeface="ＭＳ Ｐゴシック" charset="0"/>
                <a:cs typeface="Arial" charset="0"/>
              </a:defRPr>
            </a:lvl6pPr>
            <a:lvl7pPr marL="2147888" indent="-134938" defTabSz="547688" eaLnBrk="0" hangingPunct="0">
              <a:defRPr>
                <a:solidFill>
                  <a:schemeClr val="tx1"/>
                </a:solidFill>
                <a:latin typeface="Arial" charset="0"/>
                <a:ea typeface="ＭＳ Ｐゴシック" charset="0"/>
                <a:cs typeface="Arial" charset="0"/>
              </a:defRPr>
            </a:lvl7pPr>
            <a:lvl8pPr marL="2605088" indent="-134938" defTabSz="547688" eaLnBrk="0" hangingPunct="0">
              <a:defRPr>
                <a:solidFill>
                  <a:schemeClr val="tx1"/>
                </a:solidFill>
                <a:latin typeface="Arial" charset="0"/>
                <a:ea typeface="ＭＳ Ｐゴシック" charset="0"/>
                <a:cs typeface="Arial" charset="0"/>
              </a:defRPr>
            </a:lvl8pPr>
            <a:lvl9pPr marL="3062288" indent="-134938" defTabSz="547688" eaLnBrk="0" hangingPunct="0">
              <a:defRPr>
                <a:solidFill>
                  <a:schemeClr val="tx1"/>
                </a:solidFill>
                <a:latin typeface="Arial" charset="0"/>
                <a:ea typeface="ＭＳ Ｐゴシック" charset="0"/>
                <a:cs typeface="Arial" charset="0"/>
              </a:defRPr>
            </a:lvl9pPr>
          </a:lstStyle>
          <a:p>
            <a:pPr algn="ctr"/>
            <a:r>
              <a:rPr lang="en-US" sz="1100" b="1" dirty="0">
                <a:latin typeface="Arial"/>
                <a:cs typeface="Arial"/>
              </a:rPr>
              <a:t>10 MeV pol e</a:t>
            </a:r>
            <a:r>
              <a:rPr lang="en-US" sz="1100" b="1" baseline="30000" dirty="0">
                <a:latin typeface="Arial"/>
                <a:cs typeface="Arial"/>
              </a:rPr>
              <a:t>-</a:t>
            </a:r>
            <a:endParaRPr lang="en-US" sz="1100" b="1" dirty="0">
              <a:latin typeface="Arial"/>
              <a:cs typeface="Arial"/>
            </a:endParaRPr>
          </a:p>
          <a:p>
            <a:pPr algn="ctr"/>
            <a:r>
              <a:rPr lang="en-US" sz="1100" b="1" dirty="0" smtClean="0">
                <a:latin typeface="Arial"/>
                <a:cs typeface="Arial"/>
              </a:rPr>
              <a:t>2 </a:t>
            </a:r>
            <a:r>
              <a:rPr lang="en-US" sz="1100" b="1" dirty="0" err="1">
                <a:latin typeface="Arial"/>
                <a:cs typeface="Arial"/>
              </a:rPr>
              <a:t>nC</a:t>
            </a:r>
            <a:r>
              <a:rPr lang="en-US" sz="1100" b="1" dirty="0">
                <a:latin typeface="Arial"/>
                <a:cs typeface="Arial"/>
              </a:rPr>
              <a:t> bunches </a:t>
            </a:r>
          </a:p>
          <a:p>
            <a:pPr algn="ctr"/>
            <a:r>
              <a:rPr lang="en-US" sz="1100" b="1" dirty="0">
                <a:latin typeface="Arial"/>
                <a:cs typeface="Arial"/>
              </a:rPr>
              <a:t>@ </a:t>
            </a:r>
            <a:r>
              <a:rPr lang="en-US" sz="1100" b="1" dirty="0" smtClean="0">
                <a:latin typeface="Arial"/>
                <a:cs typeface="Arial"/>
              </a:rPr>
              <a:t>748.5 MHz</a:t>
            </a:r>
            <a:endParaRPr lang="en-US" sz="1100" b="1" dirty="0">
              <a:latin typeface="Arial"/>
              <a:cs typeface="Arial"/>
            </a:endParaRPr>
          </a:p>
        </p:txBody>
      </p:sp>
      <p:sp>
        <p:nvSpPr>
          <p:cNvPr id="37" name="Text Box 6"/>
          <p:cNvSpPr txBox="1">
            <a:spLocks noChangeArrowheads="1"/>
          </p:cNvSpPr>
          <p:nvPr/>
        </p:nvSpPr>
        <p:spPr bwMode="auto">
          <a:xfrm>
            <a:off x="2028593" y="832441"/>
            <a:ext cx="1476608" cy="563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54861" tIns="27431" rIns="54861" bIns="27431">
            <a:spAutoFit/>
          </a:bodyPr>
          <a:lstStyle>
            <a:lvl1pPr defTabSz="547688">
              <a:defRPr>
                <a:solidFill>
                  <a:schemeClr val="tx1"/>
                </a:solidFill>
                <a:latin typeface="Arial" charset="0"/>
                <a:ea typeface="ＭＳ Ｐゴシック" charset="0"/>
                <a:cs typeface="Arial" charset="0"/>
              </a:defRPr>
            </a:lvl1pPr>
            <a:lvl2pPr marL="444500" indent="-171450" defTabSz="547688">
              <a:defRPr>
                <a:solidFill>
                  <a:schemeClr val="tx1"/>
                </a:solidFill>
                <a:latin typeface="Arial" charset="0"/>
                <a:ea typeface="ＭＳ Ｐゴシック" charset="0"/>
                <a:cs typeface="Arial" charset="0"/>
              </a:defRPr>
            </a:lvl2pPr>
            <a:lvl3pPr marL="685800" indent="-138113" defTabSz="547688">
              <a:defRPr>
                <a:solidFill>
                  <a:schemeClr val="tx1"/>
                </a:solidFill>
                <a:latin typeface="Arial" charset="0"/>
                <a:ea typeface="ＭＳ Ｐゴシック" charset="0"/>
                <a:cs typeface="Arial" charset="0"/>
              </a:defRPr>
            </a:lvl3pPr>
            <a:lvl4pPr marL="958850" indent="-134938" defTabSz="547688">
              <a:defRPr>
                <a:solidFill>
                  <a:schemeClr val="tx1"/>
                </a:solidFill>
                <a:latin typeface="Arial" charset="0"/>
                <a:ea typeface="ＭＳ Ｐゴシック" charset="0"/>
                <a:cs typeface="Arial" charset="0"/>
              </a:defRPr>
            </a:lvl4pPr>
            <a:lvl5pPr marL="1233488" indent="-134938" defTabSz="547688">
              <a:defRPr>
                <a:solidFill>
                  <a:schemeClr val="tx1"/>
                </a:solidFill>
                <a:latin typeface="Arial" charset="0"/>
                <a:ea typeface="ＭＳ Ｐゴシック" charset="0"/>
                <a:cs typeface="Arial" charset="0"/>
              </a:defRPr>
            </a:lvl5pPr>
            <a:lvl6pPr marL="1690688" indent="-134938" defTabSz="547688" eaLnBrk="0" hangingPunct="0">
              <a:defRPr>
                <a:solidFill>
                  <a:schemeClr val="tx1"/>
                </a:solidFill>
                <a:latin typeface="Arial" charset="0"/>
                <a:ea typeface="ＭＳ Ｐゴシック" charset="0"/>
                <a:cs typeface="Arial" charset="0"/>
              </a:defRPr>
            </a:lvl6pPr>
            <a:lvl7pPr marL="2147888" indent="-134938" defTabSz="547688" eaLnBrk="0" hangingPunct="0">
              <a:defRPr>
                <a:solidFill>
                  <a:schemeClr val="tx1"/>
                </a:solidFill>
                <a:latin typeface="Arial" charset="0"/>
                <a:ea typeface="ＭＳ Ｐゴシック" charset="0"/>
                <a:cs typeface="Arial" charset="0"/>
              </a:defRPr>
            </a:lvl7pPr>
            <a:lvl8pPr marL="2605088" indent="-134938" defTabSz="547688" eaLnBrk="0" hangingPunct="0">
              <a:defRPr>
                <a:solidFill>
                  <a:schemeClr val="tx1"/>
                </a:solidFill>
                <a:latin typeface="Arial" charset="0"/>
                <a:ea typeface="ＭＳ Ｐゴシック" charset="0"/>
                <a:cs typeface="Arial" charset="0"/>
              </a:defRPr>
            </a:lvl8pPr>
            <a:lvl9pPr marL="3062288" indent="-134938" defTabSz="547688" eaLnBrk="0" hangingPunct="0">
              <a:defRPr>
                <a:solidFill>
                  <a:schemeClr val="tx1"/>
                </a:solidFill>
                <a:latin typeface="Arial" charset="0"/>
                <a:ea typeface="ＭＳ Ｐゴシック" charset="0"/>
                <a:cs typeface="Arial" charset="0"/>
              </a:defRPr>
            </a:lvl9pPr>
          </a:lstStyle>
          <a:p>
            <a:pPr algn="ctr"/>
            <a:r>
              <a:rPr lang="en-US" sz="1100" b="1" dirty="0" smtClean="0">
                <a:latin typeface="Arial"/>
                <a:cs typeface="Arial"/>
              </a:rPr>
              <a:t>500-Turn</a:t>
            </a:r>
          </a:p>
          <a:p>
            <a:pPr algn="ctr"/>
            <a:r>
              <a:rPr lang="en-US" sz="1100" b="1" dirty="0" smtClean="0">
                <a:latin typeface="Arial"/>
                <a:cs typeface="Arial"/>
              </a:rPr>
              <a:t>Accumulator Ring</a:t>
            </a:r>
          </a:p>
          <a:p>
            <a:pPr algn="ctr"/>
            <a:r>
              <a:rPr lang="en-US" sz="1100" b="1" dirty="0" smtClean="0">
                <a:latin typeface="Arial"/>
                <a:cs typeface="Arial"/>
              </a:rPr>
              <a:t>(18m)</a:t>
            </a:r>
            <a:endParaRPr lang="en-US" sz="1100" b="1" dirty="0">
              <a:latin typeface="Arial"/>
              <a:cs typeface="Arial"/>
            </a:endParaRPr>
          </a:p>
        </p:txBody>
      </p:sp>
      <p:sp>
        <p:nvSpPr>
          <p:cNvPr id="38" name="AutoShape 47"/>
          <p:cNvSpPr>
            <a:spLocks noChangeArrowheads="1"/>
          </p:cNvSpPr>
          <p:nvPr/>
        </p:nvSpPr>
        <p:spPr bwMode="auto">
          <a:xfrm>
            <a:off x="5098647" y="1722771"/>
            <a:ext cx="119063" cy="609600"/>
          </a:xfrm>
          <a:prstGeom prst="diamond">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b="1">
              <a:latin typeface="Arial"/>
              <a:cs typeface="Arial"/>
            </a:endParaRPr>
          </a:p>
        </p:txBody>
      </p:sp>
      <p:sp>
        <p:nvSpPr>
          <p:cNvPr id="39" name="Text Box 6"/>
          <p:cNvSpPr txBox="1">
            <a:spLocks noChangeArrowheads="1"/>
          </p:cNvSpPr>
          <p:nvPr/>
        </p:nvSpPr>
        <p:spPr bwMode="auto">
          <a:xfrm>
            <a:off x="4659371" y="1036971"/>
            <a:ext cx="982827" cy="393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4861" tIns="27431" rIns="54861" bIns="27431">
            <a:spAutoFit/>
          </a:bodyPr>
          <a:lstStyle>
            <a:lvl1pPr defTabSz="547688">
              <a:defRPr>
                <a:solidFill>
                  <a:schemeClr val="tx1"/>
                </a:solidFill>
                <a:latin typeface="Arial" charset="0"/>
                <a:ea typeface="ＭＳ Ｐゴシック" charset="0"/>
                <a:cs typeface="Arial" charset="0"/>
              </a:defRPr>
            </a:lvl1pPr>
            <a:lvl2pPr marL="444500" indent="-171450" defTabSz="547688">
              <a:defRPr>
                <a:solidFill>
                  <a:schemeClr val="tx1"/>
                </a:solidFill>
                <a:latin typeface="Arial" charset="0"/>
                <a:ea typeface="ＭＳ Ｐゴシック" charset="0"/>
                <a:cs typeface="Arial" charset="0"/>
              </a:defRPr>
            </a:lvl2pPr>
            <a:lvl3pPr marL="685800" indent="-138113" defTabSz="547688">
              <a:defRPr>
                <a:solidFill>
                  <a:schemeClr val="tx1"/>
                </a:solidFill>
                <a:latin typeface="Arial" charset="0"/>
                <a:ea typeface="ＭＳ Ｐゴシック" charset="0"/>
                <a:cs typeface="Arial" charset="0"/>
              </a:defRPr>
            </a:lvl3pPr>
            <a:lvl4pPr marL="958850" indent="-134938" defTabSz="547688">
              <a:defRPr>
                <a:solidFill>
                  <a:schemeClr val="tx1"/>
                </a:solidFill>
                <a:latin typeface="Arial" charset="0"/>
                <a:ea typeface="ＭＳ Ｐゴシック" charset="0"/>
                <a:cs typeface="Arial" charset="0"/>
              </a:defRPr>
            </a:lvl4pPr>
            <a:lvl5pPr marL="1233488" indent="-134938" defTabSz="547688">
              <a:defRPr>
                <a:solidFill>
                  <a:schemeClr val="tx1"/>
                </a:solidFill>
                <a:latin typeface="Arial" charset="0"/>
                <a:ea typeface="ＭＳ Ｐゴシック" charset="0"/>
                <a:cs typeface="Arial" charset="0"/>
              </a:defRPr>
            </a:lvl5pPr>
            <a:lvl6pPr marL="1690688" indent="-134938" defTabSz="547688" eaLnBrk="0" hangingPunct="0">
              <a:defRPr>
                <a:solidFill>
                  <a:schemeClr val="tx1"/>
                </a:solidFill>
                <a:latin typeface="Arial" charset="0"/>
                <a:ea typeface="ＭＳ Ｐゴシック" charset="0"/>
                <a:cs typeface="Arial" charset="0"/>
              </a:defRPr>
            </a:lvl6pPr>
            <a:lvl7pPr marL="2147888" indent="-134938" defTabSz="547688" eaLnBrk="0" hangingPunct="0">
              <a:defRPr>
                <a:solidFill>
                  <a:schemeClr val="tx1"/>
                </a:solidFill>
                <a:latin typeface="Arial" charset="0"/>
                <a:ea typeface="ＭＳ Ｐゴシック" charset="0"/>
                <a:cs typeface="Arial" charset="0"/>
              </a:defRPr>
            </a:lvl7pPr>
            <a:lvl8pPr marL="2605088" indent="-134938" defTabSz="547688" eaLnBrk="0" hangingPunct="0">
              <a:defRPr>
                <a:solidFill>
                  <a:schemeClr val="tx1"/>
                </a:solidFill>
                <a:latin typeface="Arial" charset="0"/>
                <a:ea typeface="ＭＳ Ｐゴシック" charset="0"/>
                <a:cs typeface="Arial" charset="0"/>
              </a:defRPr>
            </a:lvl8pPr>
            <a:lvl9pPr marL="3062288" indent="-134938" defTabSz="547688" eaLnBrk="0" hangingPunct="0">
              <a:defRPr>
                <a:solidFill>
                  <a:schemeClr val="tx1"/>
                </a:solidFill>
                <a:latin typeface="Arial" charset="0"/>
                <a:ea typeface="ＭＳ Ｐゴシック" charset="0"/>
                <a:cs typeface="Arial" charset="0"/>
              </a:defRPr>
            </a:lvl9pPr>
          </a:lstStyle>
          <a:p>
            <a:pPr algn="ctr"/>
            <a:r>
              <a:rPr lang="en-US" sz="1100" b="1" dirty="0" smtClean="0">
                <a:latin typeface="Arial"/>
                <a:cs typeface="Arial"/>
              </a:rPr>
              <a:t>Bunch</a:t>
            </a:r>
          </a:p>
          <a:p>
            <a:pPr algn="ctr"/>
            <a:r>
              <a:rPr lang="en-US" sz="1100" b="1" dirty="0" smtClean="0">
                <a:latin typeface="Arial"/>
                <a:cs typeface="Arial"/>
              </a:rPr>
              <a:t>Management</a:t>
            </a:r>
            <a:endParaRPr lang="en-US" sz="1100" b="1" dirty="0">
              <a:latin typeface="Arial"/>
              <a:cs typeface="Arial"/>
            </a:endParaRPr>
          </a:p>
        </p:txBody>
      </p:sp>
      <p:sp>
        <p:nvSpPr>
          <p:cNvPr id="40" name="Text Box 6"/>
          <p:cNvSpPr txBox="1">
            <a:spLocks noChangeArrowheads="1"/>
          </p:cNvSpPr>
          <p:nvPr/>
        </p:nvSpPr>
        <p:spPr bwMode="auto">
          <a:xfrm>
            <a:off x="4275680" y="2542257"/>
            <a:ext cx="1402814" cy="563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4861" tIns="27431" rIns="54861" bIns="27431">
            <a:spAutoFit/>
          </a:bodyPr>
          <a:lstStyle>
            <a:lvl1pPr defTabSz="547688">
              <a:defRPr>
                <a:solidFill>
                  <a:schemeClr val="tx1"/>
                </a:solidFill>
                <a:latin typeface="Arial" charset="0"/>
                <a:ea typeface="ＭＳ Ｐゴシック" charset="0"/>
                <a:cs typeface="Arial" charset="0"/>
              </a:defRPr>
            </a:lvl1pPr>
            <a:lvl2pPr marL="444500" indent="-171450" defTabSz="547688">
              <a:defRPr>
                <a:solidFill>
                  <a:schemeClr val="tx1"/>
                </a:solidFill>
                <a:latin typeface="Arial" charset="0"/>
                <a:ea typeface="ＭＳ Ｐゴシック" charset="0"/>
                <a:cs typeface="Arial" charset="0"/>
              </a:defRPr>
            </a:lvl2pPr>
            <a:lvl3pPr marL="685800" indent="-138113" defTabSz="547688">
              <a:defRPr>
                <a:solidFill>
                  <a:schemeClr val="tx1"/>
                </a:solidFill>
                <a:latin typeface="Arial" charset="0"/>
                <a:ea typeface="ＭＳ Ｐゴシック" charset="0"/>
                <a:cs typeface="Arial" charset="0"/>
              </a:defRPr>
            </a:lvl3pPr>
            <a:lvl4pPr marL="958850" indent="-134938" defTabSz="547688">
              <a:defRPr>
                <a:solidFill>
                  <a:schemeClr val="tx1"/>
                </a:solidFill>
                <a:latin typeface="Arial" charset="0"/>
                <a:ea typeface="ＭＳ Ｐゴシック" charset="0"/>
                <a:cs typeface="Arial" charset="0"/>
              </a:defRPr>
            </a:lvl4pPr>
            <a:lvl5pPr marL="1233488" indent="-134938" defTabSz="547688">
              <a:defRPr>
                <a:solidFill>
                  <a:schemeClr val="tx1"/>
                </a:solidFill>
                <a:latin typeface="Arial" charset="0"/>
                <a:ea typeface="ＭＳ Ｐゴシック" charset="0"/>
                <a:cs typeface="Arial" charset="0"/>
              </a:defRPr>
            </a:lvl5pPr>
            <a:lvl6pPr marL="1690688" indent="-134938" defTabSz="547688" eaLnBrk="0" hangingPunct="0">
              <a:defRPr>
                <a:solidFill>
                  <a:schemeClr val="tx1"/>
                </a:solidFill>
                <a:latin typeface="Arial" charset="0"/>
                <a:ea typeface="ＭＳ Ｐゴシック" charset="0"/>
                <a:cs typeface="Arial" charset="0"/>
              </a:defRPr>
            </a:lvl6pPr>
            <a:lvl7pPr marL="2147888" indent="-134938" defTabSz="547688" eaLnBrk="0" hangingPunct="0">
              <a:defRPr>
                <a:solidFill>
                  <a:schemeClr val="tx1"/>
                </a:solidFill>
                <a:latin typeface="Arial" charset="0"/>
                <a:ea typeface="ＭＳ Ｐゴシック" charset="0"/>
                <a:cs typeface="Arial" charset="0"/>
              </a:defRPr>
            </a:lvl7pPr>
            <a:lvl8pPr marL="2605088" indent="-134938" defTabSz="547688" eaLnBrk="0" hangingPunct="0">
              <a:defRPr>
                <a:solidFill>
                  <a:schemeClr val="tx1"/>
                </a:solidFill>
                <a:latin typeface="Arial" charset="0"/>
                <a:ea typeface="ＭＳ Ｐゴシック" charset="0"/>
                <a:cs typeface="Arial" charset="0"/>
              </a:defRPr>
            </a:lvl8pPr>
            <a:lvl9pPr marL="3062288" indent="-134938" defTabSz="547688" eaLnBrk="0" hangingPunct="0">
              <a:defRPr>
                <a:solidFill>
                  <a:schemeClr val="tx1"/>
                </a:solidFill>
                <a:latin typeface="Arial" charset="0"/>
                <a:ea typeface="ＭＳ Ｐゴシック" charset="0"/>
                <a:cs typeface="Arial" charset="0"/>
              </a:defRPr>
            </a:lvl9pPr>
          </a:lstStyle>
          <a:p>
            <a:pPr algn="ctr"/>
            <a:r>
              <a:rPr lang="en-US" sz="1100" b="1" dirty="0">
                <a:latin typeface="Arial"/>
                <a:cs typeface="Arial"/>
              </a:rPr>
              <a:t>10 MeV polarized e</a:t>
            </a:r>
            <a:r>
              <a:rPr lang="en-US" sz="1100" b="1" baseline="30000" dirty="0">
                <a:latin typeface="Arial"/>
                <a:cs typeface="Arial"/>
              </a:rPr>
              <a:t>-</a:t>
            </a:r>
            <a:endParaRPr lang="en-US" sz="1100" b="1" dirty="0">
              <a:latin typeface="Arial"/>
              <a:cs typeface="Arial"/>
            </a:endParaRPr>
          </a:p>
          <a:p>
            <a:pPr algn="ctr"/>
            <a:r>
              <a:rPr lang="en-US" sz="1100" b="1" dirty="0" smtClean="0">
                <a:latin typeface="Arial"/>
                <a:cs typeface="Arial"/>
              </a:rPr>
              <a:t>2 </a:t>
            </a:r>
            <a:r>
              <a:rPr lang="en-US" sz="1100" b="1" dirty="0" err="1">
                <a:latin typeface="Arial"/>
                <a:cs typeface="Arial"/>
              </a:rPr>
              <a:t>nC</a:t>
            </a:r>
            <a:r>
              <a:rPr lang="en-US" sz="1100" b="1" dirty="0">
                <a:latin typeface="Arial"/>
                <a:cs typeface="Arial"/>
              </a:rPr>
              <a:t> @ </a:t>
            </a:r>
            <a:r>
              <a:rPr lang="en-US" sz="1100" b="1" dirty="0" smtClean="0">
                <a:latin typeface="Arial"/>
                <a:cs typeface="Arial"/>
              </a:rPr>
              <a:t>17 MHz</a:t>
            </a:r>
          </a:p>
          <a:p>
            <a:pPr algn="ctr"/>
            <a:r>
              <a:rPr lang="en-US" sz="1100" b="1" dirty="0" smtClean="0">
                <a:latin typeface="Arial"/>
                <a:cs typeface="Arial"/>
              </a:rPr>
              <a:t>(44× stretching)</a:t>
            </a:r>
            <a:endParaRPr lang="en-US" sz="1100" b="1" dirty="0">
              <a:latin typeface="Arial"/>
              <a:cs typeface="Arial"/>
            </a:endParaRPr>
          </a:p>
        </p:txBody>
      </p:sp>
      <p:sp>
        <p:nvSpPr>
          <p:cNvPr id="41" name="AutoShape 56"/>
          <p:cNvSpPr>
            <a:spLocks noChangeArrowheads="1"/>
          </p:cNvSpPr>
          <p:nvPr/>
        </p:nvSpPr>
        <p:spPr bwMode="auto">
          <a:xfrm>
            <a:off x="6151160" y="1875171"/>
            <a:ext cx="1309687" cy="381000"/>
          </a:xfrm>
          <a:prstGeom prst="diamond">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b="1">
              <a:latin typeface="Arial"/>
              <a:cs typeface="Arial"/>
            </a:endParaRPr>
          </a:p>
        </p:txBody>
      </p:sp>
      <p:sp>
        <p:nvSpPr>
          <p:cNvPr id="42" name="AutoShape 57"/>
          <p:cNvSpPr>
            <a:spLocks noChangeArrowheads="1"/>
          </p:cNvSpPr>
          <p:nvPr/>
        </p:nvSpPr>
        <p:spPr bwMode="auto">
          <a:xfrm>
            <a:off x="6775047" y="1494171"/>
            <a:ext cx="123825" cy="1123950"/>
          </a:xfrm>
          <a:prstGeom prst="diamond">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b="1">
              <a:latin typeface="Arial"/>
              <a:cs typeface="Arial"/>
            </a:endParaRPr>
          </a:p>
        </p:txBody>
      </p:sp>
      <p:sp>
        <p:nvSpPr>
          <p:cNvPr id="43" name="Rectangle 48"/>
          <p:cNvSpPr>
            <a:spLocks noChangeArrowheads="1"/>
          </p:cNvSpPr>
          <p:nvPr/>
        </p:nvSpPr>
        <p:spPr bwMode="auto">
          <a:xfrm>
            <a:off x="6089247" y="1687846"/>
            <a:ext cx="152400" cy="763588"/>
          </a:xfrm>
          <a:prstGeom prst="rect">
            <a:avLst/>
          </a:prstGeom>
          <a:solidFill>
            <a:srgbClr val="008000"/>
          </a:solidFill>
          <a:ln w="9525">
            <a:solidFill>
              <a:srgbClr val="008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b="1">
              <a:latin typeface="Arial"/>
              <a:cs typeface="Arial"/>
            </a:endParaRPr>
          </a:p>
        </p:txBody>
      </p:sp>
      <p:sp>
        <p:nvSpPr>
          <p:cNvPr id="44" name="Text Box 6"/>
          <p:cNvSpPr txBox="1">
            <a:spLocks noChangeArrowheads="1"/>
          </p:cNvSpPr>
          <p:nvPr/>
        </p:nvSpPr>
        <p:spPr bwMode="auto">
          <a:xfrm>
            <a:off x="5778603" y="839995"/>
            <a:ext cx="1992887" cy="393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54861" tIns="27431" rIns="54861" bIns="27431">
            <a:spAutoFit/>
          </a:bodyPr>
          <a:lstStyle>
            <a:lvl1pPr defTabSz="547688">
              <a:defRPr>
                <a:solidFill>
                  <a:schemeClr val="tx1"/>
                </a:solidFill>
                <a:latin typeface="Arial" charset="0"/>
                <a:ea typeface="ＭＳ Ｐゴシック" charset="0"/>
                <a:cs typeface="Arial" charset="0"/>
              </a:defRPr>
            </a:lvl1pPr>
            <a:lvl2pPr marL="444500" indent="-171450" defTabSz="547688">
              <a:defRPr>
                <a:solidFill>
                  <a:schemeClr val="tx1"/>
                </a:solidFill>
                <a:latin typeface="Arial" charset="0"/>
                <a:ea typeface="ＭＳ Ｐゴシック" charset="0"/>
                <a:cs typeface="Arial" charset="0"/>
              </a:defRPr>
            </a:lvl2pPr>
            <a:lvl3pPr marL="685800" indent="-138113" defTabSz="547688">
              <a:defRPr>
                <a:solidFill>
                  <a:schemeClr val="tx1"/>
                </a:solidFill>
                <a:latin typeface="Arial" charset="0"/>
                <a:ea typeface="ＭＳ Ｐゴシック" charset="0"/>
                <a:cs typeface="Arial" charset="0"/>
              </a:defRPr>
            </a:lvl3pPr>
            <a:lvl4pPr marL="958850" indent="-134938" defTabSz="547688">
              <a:defRPr>
                <a:solidFill>
                  <a:schemeClr val="tx1"/>
                </a:solidFill>
                <a:latin typeface="Arial" charset="0"/>
                <a:ea typeface="ＭＳ Ｐゴシック" charset="0"/>
                <a:cs typeface="Arial" charset="0"/>
              </a:defRPr>
            </a:lvl4pPr>
            <a:lvl5pPr marL="1233488" indent="-134938" defTabSz="547688">
              <a:defRPr>
                <a:solidFill>
                  <a:schemeClr val="tx1"/>
                </a:solidFill>
                <a:latin typeface="Arial" charset="0"/>
                <a:ea typeface="ＭＳ Ｐゴシック" charset="0"/>
                <a:cs typeface="Arial" charset="0"/>
              </a:defRPr>
            </a:lvl5pPr>
            <a:lvl6pPr marL="1690688" indent="-134938" defTabSz="547688" eaLnBrk="0" hangingPunct="0">
              <a:defRPr>
                <a:solidFill>
                  <a:schemeClr val="tx1"/>
                </a:solidFill>
                <a:latin typeface="Arial" charset="0"/>
                <a:ea typeface="ＭＳ Ｐゴシック" charset="0"/>
                <a:cs typeface="Arial" charset="0"/>
              </a:defRPr>
            </a:lvl6pPr>
            <a:lvl7pPr marL="2147888" indent="-134938" defTabSz="547688" eaLnBrk="0" hangingPunct="0">
              <a:defRPr>
                <a:solidFill>
                  <a:schemeClr val="tx1"/>
                </a:solidFill>
                <a:latin typeface="Arial" charset="0"/>
                <a:ea typeface="ＭＳ Ｐゴシック" charset="0"/>
                <a:cs typeface="Arial" charset="0"/>
              </a:defRPr>
            </a:lvl7pPr>
            <a:lvl8pPr marL="2605088" indent="-134938" defTabSz="547688" eaLnBrk="0" hangingPunct="0">
              <a:defRPr>
                <a:solidFill>
                  <a:schemeClr val="tx1"/>
                </a:solidFill>
                <a:latin typeface="Arial" charset="0"/>
                <a:ea typeface="ＭＳ Ｐゴシック" charset="0"/>
                <a:cs typeface="Arial" charset="0"/>
              </a:defRPr>
            </a:lvl8pPr>
            <a:lvl9pPr marL="3062288" indent="-134938" defTabSz="547688" eaLnBrk="0" hangingPunct="0">
              <a:defRPr>
                <a:solidFill>
                  <a:schemeClr val="tx1"/>
                </a:solidFill>
                <a:latin typeface="Arial" charset="0"/>
                <a:ea typeface="ＭＳ Ｐゴシック" charset="0"/>
                <a:cs typeface="Arial" charset="0"/>
              </a:defRPr>
            </a:lvl9pPr>
          </a:lstStyle>
          <a:p>
            <a:pPr algn="ctr"/>
            <a:r>
              <a:rPr lang="en-US" sz="1100" b="1" dirty="0" smtClean="0">
                <a:latin typeface="Arial"/>
                <a:cs typeface="Arial"/>
              </a:rPr>
              <a:t>Positron Conversion/Collection Efficiency ~ </a:t>
            </a:r>
            <a:r>
              <a:rPr lang="en-US" sz="1100" b="1" dirty="0">
                <a:latin typeface="Arial"/>
                <a:cs typeface="Arial"/>
              </a:rPr>
              <a:t>10</a:t>
            </a:r>
            <a:r>
              <a:rPr lang="en-US" sz="1100" b="1" baseline="30000" dirty="0">
                <a:latin typeface="Arial"/>
                <a:cs typeface="Arial"/>
              </a:rPr>
              <a:t>-4</a:t>
            </a:r>
            <a:endParaRPr lang="en-US" sz="1100" b="1" dirty="0">
              <a:latin typeface="Arial"/>
              <a:cs typeface="Arial"/>
            </a:endParaRPr>
          </a:p>
        </p:txBody>
      </p:sp>
      <p:sp>
        <p:nvSpPr>
          <p:cNvPr id="45" name="Text Box 6"/>
          <p:cNvSpPr txBox="1">
            <a:spLocks noChangeArrowheads="1"/>
          </p:cNvSpPr>
          <p:nvPr/>
        </p:nvSpPr>
        <p:spPr bwMode="auto">
          <a:xfrm>
            <a:off x="7155303" y="2713371"/>
            <a:ext cx="1482964" cy="393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4861" tIns="27431" rIns="54861" bIns="27431">
            <a:spAutoFit/>
          </a:bodyPr>
          <a:lstStyle>
            <a:lvl1pPr defTabSz="547688">
              <a:defRPr>
                <a:solidFill>
                  <a:schemeClr val="tx1"/>
                </a:solidFill>
                <a:latin typeface="Arial" charset="0"/>
                <a:ea typeface="ＭＳ Ｐゴシック" charset="0"/>
                <a:cs typeface="Arial" charset="0"/>
              </a:defRPr>
            </a:lvl1pPr>
            <a:lvl2pPr marL="444500" indent="-171450" defTabSz="547688">
              <a:defRPr>
                <a:solidFill>
                  <a:schemeClr val="tx1"/>
                </a:solidFill>
                <a:latin typeface="Arial" charset="0"/>
                <a:ea typeface="ＭＳ Ｐゴシック" charset="0"/>
                <a:cs typeface="Arial" charset="0"/>
              </a:defRPr>
            </a:lvl2pPr>
            <a:lvl3pPr marL="685800" indent="-138113" defTabSz="547688">
              <a:defRPr>
                <a:solidFill>
                  <a:schemeClr val="tx1"/>
                </a:solidFill>
                <a:latin typeface="Arial" charset="0"/>
                <a:ea typeface="ＭＳ Ｐゴシック" charset="0"/>
                <a:cs typeface="Arial" charset="0"/>
              </a:defRPr>
            </a:lvl3pPr>
            <a:lvl4pPr marL="958850" indent="-134938" defTabSz="547688">
              <a:defRPr>
                <a:solidFill>
                  <a:schemeClr val="tx1"/>
                </a:solidFill>
                <a:latin typeface="Arial" charset="0"/>
                <a:ea typeface="ＭＳ Ｐゴシック" charset="0"/>
                <a:cs typeface="Arial" charset="0"/>
              </a:defRPr>
            </a:lvl4pPr>
            <a:lvl5pPr marL="1233488" indent="-134938" defTabSz="547688">
              <a:defRPr>
                <a:solidFill>
                  <a:schemeClr val="tx1"/>
                </a:solidFill>
                <a:latin typeface="Arial" charset="0"/>
                <a:ea typeface="ＭＳ Ｐゴシック" charset="0"/>
                <a:cs typeface="Arial" charset="0"/>
              </a:defRPr>
            </a:lvl5pPr>
            <a:lvl6pPr marL="1690688" indent="-134938" defTabSz="547688" eaLnBrk="0" hangingPunct="0">
              <a:defRPr>
                <a:solidFill>
                  <a:schemeClr val="tx1"/>
                </a:solidFill>
                <a:latin typeface="Arial" charset="0"/>
                <a:ea typeface="ＭＳ Ｐゴシック" charset="0"/>
                <a:cs typeface="Arial" charset="0"/>
              </a:defRPr>
            </a:lvl6pPr>
            <a:lvl7pPr marL="2147888" indent="-134938" defTabSz="547688" eaLnBrk="0" hangingPunct="0">
              <a:defRPr>
                <a:solidFill>
                  <a:schemeClr val="tx1"/>
                </a:solidFill>
                <a:latin typeface="Arial" charset="0"/>
                <a:ea typeface="ＭＳ Ｐゴシック" charset="0"/>
                <a:cs typeface="Arial" charset="0"/>
              </a:defRPr>
            </a:lvl7pPr>
            <a:lvl8pPr marL="2605088" indent="-134938" defTabSz="547688" eaLnBrk="0" hangingPunct="0">
              <a:defRPr>
                <a:solidFill>
                  <a:schemeClr val="tx1"/>
                </a:solidFill>
                <a:latin typeface="Arial" charset="0"/>
                <a:ea typeface="ＭＳ Ｐゴシック" charset="0"/>
                <a:cs typeface="Arial" charset="0"/>
              </a:defRPr>
            </a:lvl8pPr>
            <a:lvl9pPr marL="3062288" indent="-134938" defTabSz="547688" eaLnBrk="0" hangingPunct="0">
              <a:defRPr>
                <a:solidFill>
                  <a:schemeClr val="tx1"/>
                </a:solidFill>
                <a:latin typeface="Arial" charset="0"/>
                <a:ea typeface="ＭＳ Ｐゴシック" charset="0"/>
                <a:cs typeface="Arial" charset="0"/>
              </a:defRPr>
            </a:lvl9pPr>
          </a:lstStyle>
          <a:p>
            <a:pPr algn="ctr"/>
            <a:r>
              <a:rPr lang="en-US" sz="1100" b="1" dirty="0">
                <a:latin typeface="Arial"/>
                <a:cs typeface="Arial"/>
              </a:rPr>
              <a:t>5-7 MeV Polarized e</a:t>
            </a:r>
            <a:r>
              <a:rPr lang="en-US" sz="1100" b="1" baseline="30000" dirty="0">
                <a:latin typeface="Arial"/>
                <a:cs typeface="Arial"/>
              </a:rPr>
              <a:t>+</a:t>
            </a:r>
            <a:endParaRPr lang="en-US" sz="1100" b="1" dirty="0">
              <a:latin typeface="Arial"/>
              <a:cs typeface="Arial"/>
            </a:endParaRPr>
          </a:p>
          <a:p>
            <a:pPr algn="ctr"/>
            <a:r>
              <a:rPr lang="en-US" sz="1100" b="1" dirty="0" smtClean="0">
                <a:latin typeface="Arial"/>
                <a:cs typeface="Arial"/>
              </a:rPr>
              <a:t>0.2 </a:t>
            </a:r>
            <a:r>
              <a:rPr lang="en-US" sz="1100" b="1" dirty="0" err="1" smtClean="0">
                <a:latin typeface="Arial"/>
                <a:cs typeface="Arial"/>
              </a:rPr>
              <a:t>pC</a:t>
            </a:r>
            <a:r>
              <a:rPr lang="en-US" sz="1100" b="1" dirty="0" smtClean="0">
                <a:latin typeface="Arial"/>
                <a:cs typeface="Arial"/>
              </a:rPr>
              <a:t> </a:t>
            </a:r>
            <a:r>
              <a:rPr lang="en-US" sz="1100" b="1" dirty="0">
                <a:latin typeface="Arial"/>
                <a:cs typeface="Arial"/>
              </a:rPr>
              <a:t>@ </a:t>
            </a:r>
            <a:r>
              <a:rPr lang="en-US" sz="1100" b="1" dirty="0" smtClean="0">
                <a:latin typeface="Arial"/>
                <a:cs typeface="Arial"/>
              </a:rPr>
              <a:t>17 MHz</a:t>
            </a:r>
            <a:endParaRPr lang="en-US" sz="1100" b="1" dirty="0">
              <a:latin typeface="Arial"/>
              <a:cs typeface="Arial"/>
            </a:endParaRPr>
          </a:p>
        </p:txBody>
      </p:sp>
      <p:sp>
        <p:nvSpPr>
          <p:cNvPr id="46" name="Text Box 6"/>
          <p:cNvSpPr txBox="1">
            <a:spLocks noChangeArrowheads="1"/>
          </p:cNvSpPr>
          <p:nvPr/>
        </p:nvSpPr>
        <p:spPr bwMode="auto">
          <a:xfrm>
            <a:off x="7636960" y="1735536"/>
            <a:ext cx="1220792" cy="22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4861" tIns="27431" rIns="54861" bIns="27431">
            <a:spAutoFit/>
          </a:bodyPr>
          <a:lstStyle>
            <a:lvl1pPr defTabSz="547688">
              <a:defRPr>
                <a:solidFill>
                  <a:schemeClr val="tx1"/>
                </a:solidFill>
                <a:latin typeface="Arial" charset="0"/>
                <a:ea typeface="ＭＳ Ｐゴシック" charset="0"/>
                <a:cs typeface="Arial" charset="0"/>
              </a:defRPr>
            </a:lvl1pPr>
            <a:lvl2pPr marL="444500" indent="-171450" defTabSz="547688">
              <a:defRPr>
                <a:solidFill>
                  <a:schemeClr val="tx1"/>
                </a:solidFill>
                <a:latin typeface="Arial" charset="0"/>
                <a:ea typeface="ＭＳ Ｐゴシック" charset="0"/>
                <a:cs typeface="Arial" charset="0"/>
              </a:defRPr>
            </a:lvl2pPr>
            <a:lvl3pPr marL="685800" indent="-138113" defTabSz="547688">
              <a:defRPr>
                <a:solidFill>
                  <a:schemeClr val="tx1"/>
                </a:solidFill>
                <a:latin typeface="Arial" charset="0"/>
                <a:ea typeface="ＭＳ Ｐゴシック" charset="0"/>
                <a:cs typeface="Arial" charset="0"/>
              </a:defRPr>
            </a:lvl3pPr>
            <a:lvl4pPr marL="958850" indent="-134938" defTabSz="547688">
              <a:defRPr>
                <a:solidFill>
                  <a:schemeClr val="tx1"/>
                </a:solidFill>
                <a:latin typeface="Arial" charset="0"/>
                <a:ea typeface="ＭＳ Ｐゴシック" charset="0"/>
                <a:cs typeface="Arial" charset="0"/>
              </a:defRPr>
            </a:lvl4pPr>
            <a:lvl5pPr marL="1233488" indent="-134938" defTabSz="547688">
              <a:defRPr>
                <a:solidFill>
                  <a:schemeClr val="tx1"/>
                </a:solidFill>
                <a:latin typeface="Arial" charset="0"/>
                <a:ea typeface="ＭＳ Ｐゴシック" charset="0"/>
                <a:cs typeface="Arial" charset="0"/>
              </a:defRPr>
            </a:lvl5pPr>
            <a:lvl6pPr marL="1690688" indent="-134938" defTabSz="547688" eaLnBrk="0" hangingPunct="0">
              <a:defRPr>
                <a:solidFill>
                  <a:schemeClr val="tx1"/>
                </a:solidFill>
                <a:latin typeface="Arial" charset="0"/>
                <a:ea typeface="ＭＳ Ｐゴシック" charset="0"/>
                <a:cs typeface="Arial" charset="0"/>
              </a:defRPr>
            </a:lvl6pPr>
            <a:lvl7pPr marL="2147888" indent="-134938" defTabSz="547688" eaLnBrk="0" hangingPunct="0">
              <a:defRPr>
                <a:solidFill>
                  <a:schemeClr val="tx1"/>
                </a:solidFill>
                <a:latin typeface="Arial" charset="0"/>
                <a:ea typeface="ＭＳ Ｐゴシック" charset="0"/>
                <a:cs typeface="Arial" charset="0"/>
              </a:defRPr>
            </a:lvl7pPr>
            <a:lvl8pPr marL="2605088" indent="-134938" defTabSz="547688" eaLnBrk="0" hangingPunct="0">
              <a:defRPr>
                <a:solidFill>
                  <a:schemeClr val="tx1"/>
                </a:solidFill>
                <a:latin typeface="Arial" charset="0"/>
                <a:ea typeface="ＭＳ Ｐゴシック" charset="0"/>
                <a:cs typeface="Arial" charset="0"/>
              </a:defRPr>
            </a:lvl8pPr>
            <a:lvl9pPr marL="3062288" indent="-134938" defTabSz="547688" eaLnBrk="0" hangingPunct="0">
              <a:defRPr>
                <a:solidFill>
                  <a:schemeClr val="tx1"/>
                </a:solidFill>
                <a:latin typeface="Arial" charset="0"/>
                <a:ea typeface="ＭＳ Ｐゴシック" charset="0"/>
                <a:cs typeface="Arial" charset="0"/>
              </a:defRPr>
            </a:lvl9pPr>
          </a:lstStyle>
          <a:p>
            <a:pPr algn="ctr"/>
            <a:r>
              <a:rPr lang="en-US" sz="1100" b="1" dirty="0">
                <a:latin typeface="Arial"/>
                <a:cs typeface="Arial"/>
              </a:rPr>
              <a:t>t</a:t>
            </a:r>
            <a:r>
              <a:rPr lang="en-US" sz="1100" b="1" dirty="0" smtClean="0">
                <a:latin typeface="Arial"/>
                <a:cs typeface="Arial"/>
              </a:rPr>
              <a:t>o CEBAF/JLEIC</a:t>
            </a:r>
            <a:endParaRPr lang="en-US" sz="1100" b="1" dirty="0">
              <a:latin typeface="Arial"/>
              <a:cs typeface="Arial"/>
            </a:endParaRPr>
          </a:p>
        </p:txBody>
      </p:sp>
      <p:sp>
        <p:nvSpPr>
          <p:cNvPr id="47" name="Rectangle 68"/>
          <p:cNvSpPr>
            <a:spLocks noChangeArrowheads="1"/>
          </p:cNvSpPr>
          <p:nvPr/>
        </p:nvSpPr>
        <p:spPr bwMode="auto">
          <a:xfrm>
            <a:off x="1177522" y="2030746"/>
            <a:ext cx="320675" cy="104775"/>
          </a:xfrm>
          <a:prstGeom prst="rect">
            <a:avLst/>
          </a:prstGeom>
          <a:solidFill>
            <a:schemeClr val="bg1"/>
          </a:solidFill>
          <a:ln w="1905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b="1">
              <a:latin typeface="Arial"/>
              <a:cs typeface="Arial"/>
            </a:endParaRPr>
          </a:p>
        </p:txBody>
      </p:sp>
      <p:sp>
        <p:nvSpPr>
          <p:cNvPr id="48" name="Rectangle 69"/>
          <p:cNvSpPr>
            <a:spLocks noChangeArrowheads="1"/>
          </p:cNvSpPr>
          <p:nvPr/>
        </p:nvSpPr>
        <p:spPr bwMode="auto">
          <a:xfrm>
            <a:off x="1018772" y="1925971"/>
            <a:ext cx="574675" cy="300038"/>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b="1">
              <a:latin typeface="Arial"/>
              <a:cs typeface="Arial"/>
            </a:endParaRPr>
          </a:p>
        </p:txBody>
      </p:sp>
      <p:sp>
        <p:nvSpPr>
          <p:cNvPr id="49" name="Rectangle 70"/>
          <p:cNvSpPr>
            <a:spLocks noChangeArrowheads="1"/>
          </p:cNvSpPr>
          <p:nvPr/>
        </p:nvSpPr>
        <p:spPr bwMode="auto">
          <a:xfrm>
            <a:off x="1653772" y="2024396"/>
            <a:ext cx="650875" cy="104775"/>
          </a:xfrm>
          <a:prstGeom prst="rect">
            <a:avLst/>
          </a:prstGeom>
          <a:solidFill>
            <a:schemeClr val="bg1"/>
          </a:solidFill>
          <a:ln w="1905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b="1">
              <a:latin typeface="Arial"/>
              <a:cs typeface="Arial"/>
            </a:endParaRPr>
          </a:p>
        </p:txBody>
      </p:sp>
      <p:sp>
        <p:nvSpPr>
          <p:cNvPr id="50" name="Line 43"/>
          <p:cNvSpPr>
            <a:spLocks noChangeShapeType="1"/>
          </p:cNvSpPr>
          <p:nvPr/>
        </p:nvSpPr>
        <p:spPr bwMode="auto">
          <a:xfrm rot="10800000" flipH="1">
            <a:off x="1329922" y="2084721"/>
            <a:ext cx="3214688" cy="0"/>
          </a:xfrm>
          <a:prstGeom prst="line">
            <a:avLst/>
          </a:prstGeom>
          <a:noFill/>
          <a:ln w="19050">
            <a:solidFill>
              <a:srgbClr val="FF0000"/>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400" b="1">
              <a:latin typeface="Arial"/>
              <a:cs typeface="Arial"/>
            </a:endParaRPr>
          </a:p>
        </p:txBody>
      </p:sp>
      <p:sp>
        <p:nvSpPr>
          <p:cNvPr id="51" name="Oval 38"/>
          <p:cNvSpPr>
            <a:spLocks noChangeArrowheads="1"/>
          </p:cNvSpPr>
          <p:nvPr/>
        </p:nvSpPr>
        <p:spPr bwMode="auto">
          <a:xfrm>
            <a:off x="2279247" y="1613234"/>
            <a:ext cx="914400" cy="455612"/>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b="1">
              <a:latin typeface="Arial"/>
              <a:cs typeface="Arial"/>
            </a:endParaRPr>
          </a:p>
        </p:txBody>
      </p:sp>
      <p:sp>
        <p:nvSpPr>
          <p:cNvPr id="53" name="Text Box 6"/>
          <p:cNvSpPr txBox="1">
            <a:spLocks noChangeArrowheads="1"/>
          </p:cNvSpPr>
          <p:nvPr/>
        </p:nvSpPr>
        <p:spPr bwMode="auto">
          <a:xfrm>
            <a:off x="3193647" y="1682831"/>
            <a:ext cx="1207249" cy="393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4861" tIns="27431" rIns="54861" bIns="27431">
            <a:spAutoFit/>
          </a:bodyPr>
          <a:lstStyle>
            <a:lvl1pPr defTabSz="547688">
              <a:defRPr>
                <a:solidFill>
                  <a:schemeClr val="tx1"/>
                </a:solidFill>
                <a:latin typeface="Arial" charset="0"/>
                <a:ea typeface="ＭＳ Ｐゴシック" charset="0"/>
                <a:cs typeface="Arial" charset="0"/>
              </a:defRPr>
            </a:lvl1pPr>
            <a:lvl2pPr marL="444500" indent="-171450" defTabSz="547688">
              <a:defRPr>
                <a:solidFill>
                  <a:schemeClr val="tx1"/>
                </a:solidFill>
                <a:latin typeface="Arial" charset="0"/>
                <a:ea typeface="ＭＳ Ｐゴシック" charset="0"/>
                <a:cs typeface="Arial" charset="0"/>
              </a:defRPr>
            </a:lvl2pPr>
            <a:lvl3pPr marL="685800" indent="-138113" defTabSz="547688">
              <a:defRPr>
                <a:solidFill>
                  <a:schemeClr val="tx1"/>
                </a:solidFill>
                <a:latin typeface="Arial" charset="0"/>
                <a:ea typeface="ＭＳ Ｐゴシック" charset="0"/>
                <a:cs typeface="Arial" charset="0"/>
              </a:defRPr>
            </a:lvl3pPr>
            <a:lvl4pPr marL="958850" indent="-134938" defTabSz="547688">
              <a:defRPr>
                <a:solidFill>
                  <a:schemeClr val="tx1"/>
                </a:solidFill>
                <a:latin typeface="Arial" charset="0"/>
                <a:ea typeface="ＭＳ Ｐゴシック" charset="0"/>
                <a:cs typeface="Arial" charset="0"/>
              </a:defRPr>
            </a:lvl4pPr>
            <a:lvl5pPr marL="1233488" indent="-134938" defTabSz="547688">
              <a:defRPr>
                <a:solidFill>
                  <a:schemeClr val="tx1"/>
                </a:solidFill>
                <a:latin typeface="Arial" charset="0"/>
                <a:ea typeface="ＭＳ Ｐゴシック" charset="0"/>
                <a:cs typeface="Arial" charset="0"/>
              </a:defRPr>
            </a:lvl5pPr>
            <a:lvl6pPr marL="1690688" indent="-134938" defTabSz="547688" eaLnBrk="0" hangingPunct="0">
              <a:defRPr>
                <a:solidFill>
                  <a:schemeClr val="tx1"/>
                </a:solidFill>
                <a:latin typeface="Arial" charset="0"/>
                <a:ea typeface="ＭＳ Ｐゴシック" charset="0"/>
                <a:cs typeface="Arial" charset="0"/>
              </a:defRPr>
            </a:lvl6pPr>
            <a:lvl7pPr marL="2147888" indent="-134938" defTabSz="547688" eaLnBrk="0" hangingPunct="0">
              <a:defRPr>
                <a:solidFill>
                  <a:schemeClr val="tx1"/>
                </a:solidFill>
                <a:latin typeface="Arial" charset="0"/>
                <a:ea typeface="ＭＳ Ｐゴシック" charset="0"/>
                <a:cs typeface="Arial" charset="0"/>
              </a:defRPr>
            </a:lvl7pPr>
            <a:lvl8pPr marL="2605088" indent="-134938" defTabSz="547688" eaLnBrk="0" hangingPunct="0">
              <a:defRPr>
                <a:solidFill>
                  <a:schemeClr val="tx1"/>
                </a:solidFill>
                <a:latin typeface="Arial" charset="0"/>
                <a:ea typeface="ＭＳ Ｐゴシック" charset="0"/>
                <a:cs typeface="Arial" charset="0"/>
              </a:defRPr>
            </a:lvl8pPr>
            <a:lvl9pPr marL="3062288" indent="-134938" defTabSz="547688" eaLnBrk="0" hangingPunct="0">
              <a:defRPr>
                <a:solidFill>
                  <a:schemeClr val="tx1"/>
                </a:solidFill>
                <a:latin typeface="Arial" charset="0"/>
                <a:ea typeface="ＭＳ Ｐゴシック" charset="0"/>
                <a:cs typeface="Arial" charset="0"/>
              </a:defRPr>
            </a:lvl9pPr>
          </a:lstStyle>
          <a:p>
            <a:pPr algn="ctr"/>
            <a:r>
              <a:rPr lang="en-US" sz="1100" b="1" dirty="0" smtClean="0">
                <a:latin typeface="Arial"/>
                <a:cs typeface="Arial"/>
              </a:rPr>
              <a:t>Harmonic kicker</a:t>
            </a:r>
          </a:p>
          <a:p>
            <a:pPr algn="ctr"/>
            <a:r>
              <a:rPr lang="en-US" sz="1100" b="1" dirty="0" smtClean="0">
                <a:latin typeface="Arial"/>
                <a:cs typeface="Arial"/>
              </a:rPr>
              <a:t>Extraction</a:t>
            </a:r>
          </a:p>
        </p:txBody>
      </p:sp>
      <p:graphicFrame>
        <p:nvGraphicFramePr>
          <p:cNvPr id="54" name="Table 53"/>
          <p:cNvGraphicFramePr>
            <a:graphicFrameLocks noGrp="1"/>
          </p:cNvGraphicFramePr>
          <p:nvPr>
            <p:extLst>
              <p:ext uri="{D42A27DB-BD31-4B8C-83A1-F6EECF244321}">
                <p14:modId xmlns:p14="http://schemas.microsoft.com/office/powerpoint/2010/main" val="2235725213"/>
              </p:ext>
            </p:extLst>
          </p:nvPr>
        </p:nvGraphicFramePr>
        <p:xfrm>
          <a:off x="449944" y="3352800"/>
          <a:ext cx="8206873" cy="1347747"/>
        </p:xfrm>
        <a:graphic>
          <a:graphicData uri="http://schemas.openxmlformats.org/drawingml/2006/table">
            <a:tbl>
              <a:tblPr firstRow="1" bandRow="1">
                <a:tableStyleId>{37CE84F3-28C3-443E-9E96-99CF82512B78}</a:tableStyleId>
              </a:tblPr>
              <a:tblGrid>
                <a:gridCol w="1573259"/>
                <a:gridCol w="1317686"/>
                <a:gridCol w="1677776"/>
                <a:gridCol w="1711858"/>
                <a:gridCol w="1926294"/>
              </a:tblGrid>
              <a:tr h="404793">
                <a:tc>
                  <a:txBody>
                    <a:bodyPr/>
                    <a:lstStyle/>
                    <a:p>
                      <a:pPr algn="ctr"/>
                      <a:r>
                        <a:rPr lang="en-US" sz="1200" b="0" i="0" dirty="0" smtClean="0">
                          <a:latin typeface="Arial"/>
                          <a:cs typeface="Arial"/>
                        </a:rPr>
                        <a:t>Polarized</a:t>
                      </a:r>
                    </a:p>
                    <a:p>
                      <a:pPr algn="ctr"/>
                      <a:r>
                        <a:rPr lang="en-US" sz="1200" b="0" i="0" dirty="0" smtClean="0">
                          <a:latin typeface="Arial"/>
                          <a:cs typeface="Arial"/>
                        </a:rPr>
                        <a:t>Electron Source</a:t>
                      </a:r>
                      <a:endParaRPr lang="en-US" sz="1200" b="0" i="0" dirty="0">
                        <a:solidFill>
                          <a:schemeClr val="tx1"/>
                        </a:solidFill>
                        <a:latin typeface="Arial"/>
                        <a:cs typeface="Arial"/>
                      </a:endParaRPr>
                    </a:p>
                  </a:txBody>
                  <a:tcPr marL="91436" marR="91436" marT="45690" marB="45690"/>
                </a:tc>
                <a:tc>
                  <a:txBody>
                    <a:bodyPr/>
                    <a:lstStyle/>
                    <a:p>
                      <a:pPr algn="ctr"/>
                      <a:r>
                        <a:rPr lang="en-US" sz="1200" b="0" i="0" dirty="0" smtClean="0">
                          <a:latin typeface="Arial"/>
                          <a:cs typeface="Arial"/>
                        </a:rPr>
                        <a:t>Accumulator </a:t>
                      </a:r>
                      <a:r>
                        <a:rPr lang="en-US" sz="1200" b="0" i="0" baseline="0" dirty="0" smtClean="0">
                          <a:latin typeface="Arial"/>
                          <a:cs typeface="Arial"/>
                        </a:rPr>
                        <a:t>Ring</a:t>
                      </a:r>
                      <a:endParaRPr lang="en-US" sz="1200" b="0" i="0" dirty="0">
                        <a:solidFill>
                          <a:schemeClr val="tx1"/>
                        </a:solidFill>
                        <a:latin typeface="Arial"/>
                        <a:cs typeface="Arial"/>
                      </a:endParaRPr>
                    </a:p>
                  </a:txBody>
                  <a:tcPr marL="91436" marR="91436" marT="45690" marB="45690"/>
                </a:tc>
                <a:tc>
                  <a:txBody>
                    <a:bodyPr/>
                    <a:lstStyle/>
                    <a:p>
                      <a:pPr algn="ctr"/>
                      <a:r>
                        <a:rPr lang="en-US" sz="1200" b="0" i="0" dirty="0" smtClean="0">
                          <a:latin typeface="Arial"/>
                          <a:cs typeface="Arial"/>
                        </a:rPr>
                        <a:t>Electrons</a:t>
                      </a:r>
                      <a:r>
                        <a:rPr lang="en-US" sz="1200" b="0" i="0" baseline="0" dirty="0" smtClean="0">
                          <a:latin typeface="Arial"/>
                          <a:cs typeface="Arial"/>
                        </a:rPr>
                        <a:t> at</a:t>
                      </a:r>
                    </a:p>
                    <a:p>
                      <a:pPr algn="ctr"/>
                      <a:r>
                        <a:rPr lang="en-US" sz="1200" b="0" i="0" baseline="0" dirty="0" smtClean="0">
                          <a:latin typeface="Arial"/>
                          <a:cs typeface="Arial"/>
                        </a:rPr>
                        <a:t>Converter</a:t>
                      </a:r>
                      <a:endParaRPr lang="en-US" sz="1200" b="0" i="0" dirty="0">
                        <a:solidFill>
                          <a:schemeClr val="tx1"/>
                        </a:solidFill>
                        <a:latin typeface="Arial"/>
                        <a:cs typeface="Arial"/>
                      </a:endParaRPr>
                    </a:p>
                  </a:txBody>
                  <a:tcPr marL="91436" marR="91436" marT="45690" marB="45690"/>
                </a:tc>
                <a:tc>
                  <a:txBody>
                    <a:bodyPr/>
                    <a:lstStyle/>
                    <a:p>
                      <a:pPr algn="ctr"/>
                      <a:r>
                        <a:rPr lang="en-US" sz="1200" b="0" i="0" dirty="0" smtClean="0">
                          <a:latin typeface="Arial"/>
                          <a:cs typeface="Arial"/>
                        </a:rPr>
                        <a:t>Polarized</a:t>
                      </a:r>
                    </a:p>
                    <a:p>
                      <a:pPr algn="ctr"/>
                      <a:r>
                        <a:rPr lang="en-US" sz="1200" b="0" i="0" dirty="0" smtClean="0">
                          <a:latin typeface="Arial"/>
                          <a:cs typeface="Arial"/>
                        </a:rPr>
                        <a:t>Positron Source</a:t>
                      </a:r>
                      <a:endParaRPr lang="en-US" sz="1200" b="0" i="0" dirty="0">
                        <a:solidFill>
                          <a:schemeClr val="tx1"/>
                        </a:solidFill>
                        <a:latin typeface="Arial"/>
                        <a:cs typeface="Arial"/>
                      </a:endParaRPr>
                    </a:p>
                  </a:txBody>
                  <a:tcPr marL="91436" marR="91436" marT="45690" marB="45690"/>
                </a:tc>
                <a:tc>
                  <a:txBody>
                    <a:bodyPr/>
                    <a:lstStyle/>
                    <a:p>
                      <a:pPr algn="ctr"/>
                      <a:r>
                        <a:rPr lang="en-US" sz="1200" b="0" i="0" dirty="0" smtClean="0">
                          <a:latin typeface="Arial"/>
                          <a:cs typeface="Arial"/>
                        </a:rPr>
                        <a:t>R&amp;D</a:t>
                      </a:r>
                    </a:p>
                    <a:p>
                      <a:pPr algn="ctr"/>
                      <a:r>
                        <a:rPr lang="en-US" sz="1200" b="0" i="0" dirty="0" smtClean="0">
                          <a:latin typeface="Arial"/>
                          <a:cs typeface="Arial"/>
                        </a:rPr>
                        <a:t>Challenge</a:t>
                      </a:r>
                      <a:endParaRPr lang="en-US" sz="1200" b="0" i="0" dirty="0">
                        <a:solidFill>
                          <a:schemeClr val="tx1"/>
                        </a:solidFill>
                        <a:latin typeface="Arial"/>
                        <a:cs typeface="Arial"/>
                      </a:endParaRPr>
                    </a:p>
                  </a:txBody>
                  <a:tcPr marL="91436" marR="91436" marT="45690" marB="45690"/>
                </a:tc>
              </a:tr>
              <a:tr h="890607">
                <a:tc>
                  <a:txBody>
                    <a:bodyPr/>
                    <a:lstStyle/>
                    <a:p>
                      <a:pPr algn="ctr"/>
                      <a:r>
                        <a:rPr lang="en-US" sz="1200" b="0" i="0" baseline="0" dirty="0" smtClean="0">
                          <a:latin typeface="+mn-lt"/>
                          <a:cs typeface="Arial"/>
                        </a:rPr>
                        <a:t>4 </a:t>
                      </a:r>
                      <a:r>
                        <a:rPr lang="en-US" sz="1200" b="0" i="0" baseline="0" dirty="0" err="1" smtClean="0">
                          <a:latin typeface="+mn-lt"/>
                          <a:cs typeface="Arial"/>
                        </a:rPr>
                        <a:t>pC</a:t>
                      </a:r>
                      <a:r>
                        <a:rPr lang="en-US" sz="1200" b="0" i="0" baseline="0" dirty="0" smtClean="0">
                          <a:latin typeface="+mn-lt"/>
                          <a:cs typeface="Arial"/>
                        </a:rPr>
                        <a:t> @ 748.5MHz</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baseline="0" dirty="0" smtClean="0">
                          <a:latin typeface="+mn-lt"/>
                          <a:cs typeface="Arial"/>
                        </a:rPr>
                        <a:t>3 mA peak</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baseline="0" dirty="0" smtClean="0">
                          <a:latin typeface="+mn-lt"/>
                          <a:cs typeface="Arial"/>
                        </a:rPr>
                        <a:t>Up to 0.09mA </a:t>
                      </a:r>
                      <a:r>
                        <a:rPr lang="en-US" sz="1200" b="0" i="0" baseline="0" dirty="0" err="1" smtClean="0">
                          <a:latin typeface="+mn-lt"/>
                          <a:cs typeface="Arial"/>
                        </a:rPr>
                        <a:t>avg</a:t>
                      </a:r>
                      <a:r>
                        <a:rPr lang="en-US" sz="1200" b="0" i="0" baseline="0" dirty="0" smtClean="0">
                          <a:latin typeface="+mn-lt"/>
                          <a:cs typeface="Arial"/>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baseline="0" dirty="0" smtClean="0">
                          <a:latin typeface="+mn-lt"/>
                          <a:cs typeface="Arial"/>
                        </a:rPr>
                        <a:t>~40n</a:t>
                      </a:r>
                      <a:r>
                        <a:rPr lang="en-US" sz="1200" b="0" i="0" baseline="0" dirty="0" smtClean="0">
                          <a:latin typeface="+mn-lt"/>
                          <a:cs typeface="Times New Roman"/>
                        </a:rPr>
                        <a:t>s×500×30  train</a:t>
                      </a:r>
                      <a:endParaRPr lang="en-US" sz="1200" b="0" i="0" baseline="0" dirty="0" smtClean="0">
                        <a:latin typeface="+mn-lt"/>
                        <a:cs typeface="Arial"/>
                      </a:endParaRPr>
                    </a:p>
                  </a:txBody>
                  <a:tcPr marL="91436" marR="91436" marT="45690" marB="45690"/>
                </a:tc>
                <a:tc>
                  <a:txBody>
                    <a:bodyPr/>
                    <a:lstStyle/>
                    <a:p>
                      <a:pPr algn="ctr"/>
                      <a:r>
                        <a:rPr lang="en-US" sz="1200" b="0" i="0" baseline="0" dirty="0" smtClean="0">
                          <a:latin typeface="+mn-lt"/>
                          <a:cs typeface="Arial"/>
                        </a:rPr>
                        <a:t>748.5 MHz</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smtClean="0">
                          <a:latin typeface="+mn-lt"/>
                          <a:cs typeface="Arial"/>
                        </a:rPr>
                        <a:t>1.5 </a:t>
                      </a:r>
                      <a:r>
                        <a:rPr lang="en-US" sz="1200" b="0" i="0" baseline="0" dirty="0" smtClean="0">
                          <a:latin typeface="+mn-lt"/>
                          <a:cs typeface="Arial"/>
                        </a:rPr>
                        <a:t>A peak</a:t>
                      </a:r>
                    </a:p>
                    <a:p>
                      <a:pPr algn="ctr"/>
                      <a:r>
                        <a:rPr lang="en-US" sz="1200" b="0" i="0" baseline="0" dirty="0" smtClean="0">
                          <a:latin typeface="+mn-lt"/>
                          <a:cs typeface="Arial"/>
                        </a:rPr>
                        <a:t>30/45 bunches</a:t>
                      </a:r>
                    </a:p>
                    <a:p>
                      <a:pPr algn="ctr"/>
                      <a:r>
                        <a:rPr lang="en-US" sz="1200" b="0" i="0" baseline="0" dirty="0" smtClean="0">
                          <a:latin typeface="+mn-lt"/>
                          <a:cs typeface="Arial"/>
                        </a:rPr>
                        <a:t>20ns gap</a:t>
                      </a:r>
                    </a:p>
                  </a:txBody>
                  <a:tcPr marL="91436" marR="91436" marT="45690" marB="45690"/>
                </a:tc>
                <a:tc>
                  <a:txBody>
                    <a:bodyPr/>
                    <a:lstStyle/>
                    <a:p>
                      <a:pPr algn="ctr"/>
                      <a:r>
                        <a:rPr lang="en-US" sz="1200" b="0" i="0" baseline="0" dirty="0" smtClean="0">
                          <a:latin typeface="+mn-lt"/>
                          <a:cs typeface="Arial"/>
                        </a:rPr>
                        <a:t>17MHz</a:t>
                      </a:r>
                    </a:p>
                    <a:p>
                      <a:pPr algn="ctr"/>
                      <a:r>
                        <a:rPr lang="en-US" sz="1200" b="0" i="0" baseline="0" dirty="0" smtClean="0">
                          <a:latin typeface="+mn-lt"/>
                          <a:cs typeface="Arial"/>
                        </a:rPr>
                        <a:t>34mA peak</a:t>
                      </a:r>
                    </a:p>
                    <a:p>
                      <a:pPr algn="ctr"/>
                      <a:r>
                        <a:rPr lang="en-US" sz="1200" b="0" i="0" baseline="0" dirty="0" smtClean="0">
                          <a:latin typeface="+mn-lt"/>
                          <a:cs typeface="Arial"/>
                        </a:rPr>
                        <a:t>up to 0.09mA </a:t>
                      </a:r>
                      <a:r>
                        <a:rPr lang="en-US" sz="1200" b="0" i="0" baseline="0" dirty="0" err="1" smtClean="0">
                          <a:latin typeface="+mn-lt"/>
                          <a:cs typeface="Arial"/>
                        </a:rPr>
                        <a:t>avg</a:t>
                      </a:r>
                      <a:endParaRPr lang="en-US" sz="1200" b="0" i="0" baseline="0" dirty="0" smtClean="0">
                        <a:latin typeface="+mn-lt"/>
                        <a:cs typeface="Arial"/>
                      </a:endParaRPr>
                    </a:p>
                    <a:p>
                      <a:pPr algn="ctr"/>
                      <a:r>
                        <a:rPr lang="en-US" sz="1200" b="0" i="0" baseline="0" dirty="0" smtClean="0">
                          <a:latin typeface="+mn-lt"/>
                          <a:cs typeface="Arial"/>
                        </a:rPr>
                        <a:t>1.75</a:t>
                      </a:r>
                      <a:r>
                        <a:rPr lang="el-GR" sz="1200" b="0" i="0" baseline="0" dirty="0" smtClean="0">
                          <a:latin typeface="Times New Roman"/>
                          <a:cs typeface="Times New Roman"/>
                        </a:rPr>
                        <a:t>μ</a:t>
                      </a:r>
                      <a:r>
                        <a:rPr lang="en-US" sz="1200" b="0" i="0" baseline="0" dirty="0" smtClean="0">
                          <a:latin typeface="Times New Roman"/>
                          <a:cs typeface="Times New Roman"/>
                        </a:rPr>
                        <a:t>s, 525m train</a:t>
                      </a:r>
                    </a:p>
                  </a:txBody>
                  <a:tcPr marL="91436" marR="91436" marT="45690" marB="45690"/>
                </a:tc>
                <a:tc>
                  <a:txBody>
                    <a:bodyPr/>
                    <a:lstStyle/>
                    <a:p>
                      <a:pPr algn="ctr"/>
                      <a:r>
                        <a:rPr lang="en-US" sz="1200" b="0" i="0" baseline="0" dirty="0" smtClean="0">
                          <a:latin typeface="+mn-lt"/>
                          <a:cs typeface="Arial"/>
                        </a:rPr>
                        <a:t>17 MHz</a:t>
                      </a:r>
                    </a:p>
                    <a:p>
                      <a:pPr algn="ctr"/>
                      <a:r>
                        <a:rPr lang="en-US" sz="1200" b="0" i="0" baseline="0" dirty="0" smtClean="0">
                          <a:latin typeface="+mn-lt"/>
                          <a:cs typeface="Arial"/>
                        </a:rPr>
                        <a:t>3.4</a:t>
                      </a:r>
                      <a:r>
                        <a:rPr lang="el-GR" sz="1200" b="0" i="0" baseline="0" dirty="0" smtClean="0">
                          <a:latin typeface="Times New Roman"/>
                          <a:cs typeface="Times New Roman"/>
                        </a:rPr>
                        <a:t>μ</a:t>
                      </a:r>
                      <a:r>
                        <a:rPr lang="en-US" sz="1200" b="0" i="0" baseline="0" dirty="0" smtClean="0">
                          <a:latin typeface="Times New Roman"/>
                          <a:cs typeface="Times New Roman"/>
                        </a:rPr>
                        <a:t>A peak</a:t>
                      </a:r>
                    </a:p>
                    <a:p>
                      <a:pPr algn="ctr"/>
                      <a:r>
                        <a:rPr lang="en-US" sz="1200" b="0" i="0" baseline="0" dirty="0" smtClean="0">
                          <a:latin typeface="Times New Roman"/>
                          <a:cs typeface="Times New Roman"/>
                        </a:rPr>
                        <a:t>up to 9nA </a:t>
                      </a:r>
                      <a:r>
                        <a:rPr lang="en-US" sz="1200" b="0" i="0" baseline="0" dirty="0" err="1" smtClean="0">
                          <a:latin typeface="Times New Roman"/>
                          <a:cs typeface="Times New Roman"/>
                        </a:rPr>
                        <a:t>avg</a:t>
                      </a:r>
                      <a:endParaRPr lang="en-US" sz="1200" b="0" i="0" baseline="0" dirty="0" smtClean="0">
                        <a:latin typeface="+mn-lt"/>
                        <a:cs typeface="Aria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baseline="0" dirty="0" smtClean="0">
                          <a:latin typeface="+mn-lt"/>
                          <a:cs typeface="Arial"/>
                        </a:rPr>
                        <a:t>1.75</a:t>
                      </a:r>
                      <a:r>
                        <a:rPr lang="el-GR" sz="1200" b="0" i="0" baseline="0" dirty="0" smtClean="0">
                          <a:latin typeface="Times New Roman"/>
                          <a:cs typeface="Times New Roman"/>
                        </a:rPr>
                        <a:t>μ</a:t>
                      </a:r>
                      <a:r>
                        <a:rPr lang="en-US" sz="1200" b="0" i="0" baseline="0" dirty="0" smtClean="0">
                          <a:latin typeface="Times New Roman"/>
                          <a:cs typeface="Times New Roman"/>
                        </a:rPr>
                        <a:t>s, 525m train</a:t>
                      </a:r>
                      <a:endParaRPr lang="en-US" sz="1200" b="0" i="0" baseline="0" dirty="0" smtClean="0">
                        <a:latin typeface="+mn-lt"/>
                        <a:cs typeface="Arial"/>
                      </a:endParaRPr>
                    </a:p>
                  </a:txBody>
                  <a:tcPr marL="91436" marR="91436" marT="45690" marB="45690"/>
                </a:tc>
                <a:tc>
                  <a:txBody>
                    <a:bodyPr/>
                    <a:lstStyle/>
                    <a:p>
                      <a:pPr algn="ctr"/>
                      <a:r>
                        <a:rPr lang="en-US" sz="1200" b="0" i="0" dirty="0" smtClean="0">
                          <a:latin typeface="+mn-lt"/>
                          <a:cs typeface="Arial"/>
                        </a:rPr>
                        <a:t>Electron</a:t>
                      </a:r>
                      <a:r>
                        <a:rPr lang="en-US" sz="1200" b="0" i="0" baseline="0" dirty="0" smtClean="0">
                          <a:latin typeface="+mn-lt"/>
                          <a:cs typeface="Arial"/>
                        </a:rPr>
                        <a:t> accumulator</a:t>
                      </a:r>
                    </a:p>
                    <a:p>
                      <a:pPr algn="ctr"/>
                      <a:r>
                        <a:rPr lang="en-US" sz="1200" b="0" i="0" baseline="0" dirty="0" smtClean="0">
                          <a:latin typeface="+mn-lt"/>
                          <a:cs typeface="Arial"/>
                        </a:rPr>
                        <a:t>Harmonic extraction</a:t>
                      </a:r>
                    </a:p>
                    <a:p>
                      <a:pPr algn="ctr"/>
                      <a:r>
                        <a:rPr lang="en-US" sz="1200" b="0" i="0" baseline="0" dirty="0" smtClean="0">
                          <a:latin typeface="+mn-lt"/>
                          <a:cs typeface="Arial"/>
                        </a:rPr>
                        <a:t>Target: 340 kW peak</a:t>
                      </a:r>
                      <a:endParaRPr lang="en-US" sz="1200" b="0" i="0" dirty="0" smtClean="0">
                        <a:solidFill>
                          <a:srgbClr val="000000"/>
                        </a:solidFill>
                        <a:latin typeface="+mn-lt"/>
                        <a:cs typeface="Arial"/>
                      </a:endParaRPr>
                    </a:p>
                  </a:txBody>
                  <a:tcPr marL="91436" marR="91436" marT="45690" marB="45690"/>
                </a:tc>
              </a:tr>
            </a:tbl>
          </a:graphicData>
        </a:graphic>
      </p:graphicFrame>
      <p:sp>
        <p:nvSpPr>
          <p:cNvPr id="55" name="Left Brace 1"/>
          <p:cNvSpPr>
            <a:spLocks/>
          </p:cNvSpPr>
          <p:nvPr/>
        </p:nvSpPr>
        <p:spPr bwMode="auto">
          <a:xfrm rot="5400000">
            <a:off x="6546446" y="732172"/>
            <a:ext cx="228601" cy="1447800"/>
          </a:xfrm>
          <a:prstGeom prst="leftBrace">
            <a:avLst>
              <a:gd name="adj1" fmla="val 4991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b="1">
              <a:latin typeface="Arial"/>
              <a:cs typeface="Arial"/>
            </a:endParaRPr>
          </a:p>
        </p:txBody>
      </p:sp>
      <p:sp>
        <p:nvSpPr>
          <p:cNvPr id="57" name="Text Box 6"/>
          <p:cNvSpPr txBox="1">
            <a:spLocks noChangeArrowheads="1"/>
          </p:cNvSpPr>
          <p:nvPr/>
        </p:nvSpPr>
        <p:spPr bwMode="auto">
          <a:xfrm>
            <a:off x="763088" y="977108"/>
            <a:ext cx="1145632" cy="563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4861" tIns="27431" rIns="54861" bIns="27431">
            <a:spAutoFit/>
          </a:bodyPr>
          <a:lstStyle>
            <a:lvl1pPr defTabSz="547688">
              <a:defRPr>
                <a:solidFill>
                  <a:schemeClr val="tx1"/>
                </a:solidFill>
                <a:latin typeface="Arial" charset="0"/>
                <a:ea typeface="ＭＳ Ｐゴシック" charset="0"/>
                <a:cs typeface="Arial" charset="0"/>
              </a:defRPr>
            </a:lvl1pPr>
            <a:lvl2pPr marL="444500" indent="-171450" defTabSz="547688">
              <a:defRPr>
                <a:solidFill>
                  <a:schemeClr val="tx1"/>
                </a:solidFill>
                <a:latin typeface="Arial" charset="0"/>
                <a:ea typeface="ＭＳ Ｐゴシック" charset="0"/>
                <a:cs typeface="Arial" charset="0"/>
              </a:defRPr>
            </a:lvl2pPr>
            <a:lvl3pPr marL="685800" indent="-138113" defTabSz="547688">
              <a:defRPr>
                <a:solidFill>
                  <a:schemeClr val="tx1"/>
                </a:solidFill>
                <a:latin typeface="Arial" charset="0"/>
                <a:ea typeface="ＭＳ Ｐゴシック" charset="0"/>
                <a:cs typeface="Arial" charset="0"/>
              </a:defRPr>
            </a:lvl3pPr>
            <a:lvl4pPr marL="958850" indent="-134938" defTabSz="547688">
              <a:defRPr>
                <a:solidFill>
                  <a:schemeClr val="tx1"/>
                </a:solidFill>
                <a:latin typeface="Arial" charset="0"/>
                <a:ea typeface="ＭＳ Ｐゴシック" charset="0"/>
                <a:cs typeface="Arial" charset="0"/>
              </a:defRPr>
            </a:lvl4pPr>
            <a:lvl5pPr marL="1233488" indent="-134938" defTabSz="547688">
              <a:defRPr>
                <a:solidFill>
                  <a:schemeClr val="tx1"/>
                </a:solidFill>
                <a:latin typeface="Arial" charset="0"/>
                <a:ea typeface="ＭＳ Ｐゴシック" charset="0"/>
                <a:cs typeface="Arial" charset="0"/>
              </a:defRPr>
            </a:lvl5pPr>
            <a:lvl6pPr marL="1690688" indent="-134938" defTabSz="547688" eaLnBrk="0" hangingPunct="0">
              <a:defRPr>
                <a:solidFill>
                  <a:schemeClr val="tx1"/>
                </a:solidFill>
                <a:latin typeface="Arial" charset="0"/>
                <a:ea typeface="ＭＳ Ｐゴシック" charset="0"/>
                <a:cs typeface="Arial" charset="0"/>
              </a:defRPr>
            </a:lvl6pPr>
            <a:lvl7pPr marL="2147888" indent="-134938" defTabSz="547688" eaLnBrk="0" hangingPunct="0">
              <a:defRPr>
                <a:solidFill>
                  <a:schemeClr val="tx1"/>
                </a:solidFill>
                <a:latin typeface="Arial" charset="0"/>
                <a:ea typeface="ＭＳ Ｐゴシック" charset="0"/>
                <a:cs typeface="Arial" charset="0"/>
              </a:defRPr>
            </a:lvl7pPr>
            <a:lvl8pPr marL="2605088" indent="-134938" defTabSz="547688" eaLnBrk="0" hangingPunct="0">
              <a:defRPr>
                <a:solidFill>
                  <a:schemeClr val="tx1"/>
                </a:solidFill>
                <a:latin typeface="Arial" charset="0"/>
                <a:ea typeface="ＭＳ Ｐゴシック" charset="0"/>
                <a:cs typeface="Arial" charset="0"/>
              </a:defRPr>
            </a:lvl8pPr>
            <a:lvl9pPr marL="3062288" indent="-134938" defTabSz="547688" eaLnBrk="0" hangingPunct="0">
              <a:defRPr>
                <a:solidFill>
                  <a:schemeClr val="tx1"/>
                </a:solidFill>
                <a:latin typeface="Arial" charset="0"/>
                <a:ea typeface="ＭＳ Ｐゴシック" charset="0"/>
                <a:cs typeface="Arial" charset="0"/>
              </a:defRPr>
            </a:lvl9pPr>
          </a:lstStyle>
          <a:p>
            <a:pPr algn="ctr"/>
            <a:r>
              <a:rPr lang="en-US" sz="1100" b="1" dirty="0" smtClean="0">
                <a:latin typeface="Arial"/>
                <a:cs typeface="Arial"/>
              </a:rPr>
              <a:t>Polarized</a:t>
            </a:r>
          </a:p>
          <a:p>
            <a:pPr algn="ctr"/>
            <a:r>
              <a:rPr lang="en-US" sz="1100" b="1" dirty="0" smtClean="0">
                <a:latin typeface="Arial"/>
                <a:cs typeface="Arial"/>
              </a:rPr>
              <a:t>Electron</a:t>
            </a:r>
          </a:p>
          <a:p>
            <a:pPr algn="ctr"/>
            <a:r>
              <a:rPr lang="en-US" sz="1100" b="1" dirty="0" smtClean="0">
                <a:latin typeface="Arial"/>
                <a:cs typeface="Arial"/>
              </a:rPr>
              <a:t>10 MeV Injector</a:t>
            </a:r>
            <a:endParaRPr lang="en-US" sz="1100" b="1" dirty="0">
              <a:latin typeface="Arial"/>
              <a:cs typeface="Arial"/>
            </a:endParaRPr>
          </a:p>
        </p:txBody>
      </p:sp>
      <p:sp>
        <p:nvSpPr>
          <p:cNvPr id="58" name="Right Arrow 57"/>
          <p:cNvSpPr/>
          <p:nvPr/>
        </p:nvSpPr>
        <p:spPr bwMode="auto">
          <a:xfrm>
            <a:off x="7232247" y="1951371"/>
            <a:ext cx="685800" cy="228600"/>
          </a:xfrm>
          <a:prstGeom prst="rightArrow">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u="none" strike="noStrike" cap="none" normalizeH="0" baseline="0" smtClean="0">
              <a:ln>
                <a:noFill/>
              </a:ln>
              <a:solidFill>
                <a:schemeClr val="tx1"/>
              </a:solidFill>
              <a:effectLst/>
              <a:latin typeface="Arial"/>
              <a:cs typeface="Arial"/>
            </a:endParaRPr>
          </a:p>
        </p:txBody>
      </p:sp>
      <p:sp>
        <p:nvSpPr>
          <p:cNvPr id="3" name="Rectangle 2"/>
          <p:cNvSpPr/>
          <p:nvPr/>
        </p:nvSpPr>
        <p:spPr bwMode="auto">
          <a:xfrm>
            <a:off x="2019068" y="839995"/>
            <a:ext cx="3759536" cy="2360405"/>
          </a:xfrm>
          <a:prstGeom prst="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30" name="Slide Number Placeholder 8"/>
          <p:cNvSpPr txBox="1">
            <a:spLocks/>
          </p:cNvSpPr>
          <p:nvPr/>
        </p:nvSpPr>
        <p:spPr>
          <a:xfrm>
            <a:off x="4010271" y="6471935"/>
            <a:ext cx="446380"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z="1200" i="1" smtClean="0">
                <a:solidFill>
                  <a:srgbClr val="FFFFFF"/>
                </a:solidFill>
                <a:latin typeface="Arial"/>
                <a:cs typeface="Arial"/>
              </a:rPr>
              <a:pPr/>
              <a:t>17</a:t>
            </a:fld>
            <a:endParaRPr lang="en-US" sz="1200" i="1" dirty="0">
              <a:solidFill>
                <a:srgbClr val="FFFFFF"/>
              </a:solidFill>
              <a:latin typeface="Arial"/>
              <a:cs typeface="Arial"/>
            </a:endParaRPr>
          </a:p>
        </p:txBody>
      </p:sp>
      <p:sp>
        <p:nvSpPr>
          <p:cNvPr id="2" name="Rectangle 1"/>
          <p:cNvSpPr/>
          <p:nvPr/>
        </p:nvSpPr>
        <p:spPr bwMode="auto">
          <a:xfrm>
            <a:off x="7008293" y="2653395"/>
            <a:ext cx="1763832" cy="489202"/>
          </a:xfrm>
          <a:prstGeom prst="rect">
            <a:avLst/>
          </a:prstGeom>
          <a:noFill/>
          <a:ln w="317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4" name="TextBox 3"/>
          <p:cNvSpPr txBox="1"/>
          <p:nvPr/>
        </p:nvSpPr>
        <p:spPr>
          <a:xfrm>
            <a:off x="405849" y="4724400"/>
            <a:ext cx="8387999" cy="1169551"/>
          </a:xfrm>
          <a:prstGeom prst="rect">
            <a:avLst/>
          </a:prstGeom>
          <a:noFill/>
        </p:spPr>
        <p:txBody>
          <a:bodyPr wrap="square" rtlCol="0">
            <a:spAutoFit/>
          </a:bodyPr>
          <a:lstStyle/>
          <a:p>
            <a:r>
              <a:rPr lang="en-US" sz="1400" dirty="0" smtClean="0"/>
              <a:t>20ns gap allows more reasonable kicker rise time</a:t>
            </a:r>
          </a:p>
          <a:p>
            <a:r>
              <a:rPr lang="en-US" sz="1400" dirty="0" smtClean="0"/>
              <a:t>17MHz allows reducing collider ring bunch </a:t>
            </a:r>
            <a:r>
              <a:rPr lang="en-US" sz="1400" dirty="0" err="1" smtClean="0"/>
              <a:t>reprate</a:t>
            </a:r>
            <a:r>
              <a:rPr lang="en-US" sz="1400" dirty="0" smtClean="0"/>
              <a:t> by factor of 4, may help increase luminosity for low beam current/high energy </a:t>
            </a:r>
            <a:r>
              <a:rPr lang="en-US" sz="1400" smtClean="0"/>
              <a:t>collision cases, </a:t>
            </a:r>
            <a:r>
              <a:rPr lang="en-US" sz="1400" dirty="0" smtClean="0"/>
              <a:t>when beam-beam is not a bottleneck.</a:t>
            </a:r>
          </a:p>
          <a:p>
            <a:pPr lvl="0"/>
            <a:r>
              <a:rPr lang="en-US" sz="1400" dirty="0">
                <a:solidFill>
                  <a:srgbClr val="000000"/>
                </a:solidFill>
              </a:rPr>
              <a:t>Factor of 44 stretching might be more challenging for harmonic kicker design</a:t>
            </a:r>
          </a:p>
          <a:p>
            <a:endParaRPr lang="en-US" sz="1400" dirty="0"/>
          </a:p>
        </p:txBody>
      </p:sp>
      <p:sp>
        <p:nvSpPr>
          <p:cNvPr id="5" name="Block Arc 4"/>
          <p:cNvSpPr/>
          <p:nvPr/>
        </p:nvSpPr>
        <p:spPr bwMode="auto">
          <a:xfrm>
            <a:off x="2234393" y="1549384"/>
            <a:ext cx="983847" cy="556901"/>
          </a:xfrm>
          <a:prstGeom prst="blockArc">
            <a:avLst>
              <a:gd name="adj1" fmla="val 9020828"/>
              <a:gd name="adj2" fmla="val 1289892"/>
              <a:gd name="adj3" fmla="val 10447"/>
            </a:avLst>
          </a:prstGeom>
          <a:solidFill>
            <a:srgbClr val="00B050"/>
          </a:solidFill>
          <a:ln w="9525" algn="ctr">
            <a:solidFill>
              <a:sysClr val="windowText" lastClr="000000"/>
            </a:solidFill>
            <a:round/>
            <a:headEnd/>
            <a:tailEnd/>
          </a:ln>
        </p:spPr>
        <p:txBody>
          <a:bodyPr rtlCol="0" anchor="ctr"/>
          <a:lstStyle/>
          <a:p>
            <a:pPr algn="ctr"/>
            <a:endParaRPr lang="en-US" sz="1000" kern="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763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dissolve">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600" dirty="0" smtClean="0">
                <a:latin typeface="+mn-lt"/>
              </a:rPr>
              <a:t>Positron: </a:t>
            </a:r>
          </a:p>
          <a:p>
            <a:pPr lvl="1"/>
            <a:r>
              <a:rPr lang="en-US" sz="1600" dirty="0" smtClean="0">
                <a:latin typeface="+mn-lt"/>
              </a:rPr>
              <a:t>A small accumulator ring can increase the charge per bunch from the source, multi-turn phase painting is the key</a:t>
            </a:r>
          </a:p>
          <a:p>
            <a:pPr lvl="1"/>
            <a:r>
              <a:rPr lang="en-US" sz="1600" dirty="0" smtClean="0">
                <a:latin typeface="+mn-lt"/>
              </a:rPr>
              <a:t>Need multi-turn injection into the collider ring within a damping cycle, Also needs phase painting.</a:t>
            </a:r>
          </a:p>
          <a:p>
            <a:pPr lvl="1"/>
            <a:r>
              <a:rPr lang="en-US" sz="1600" dirty="0" smtClean="0">
                <a:latin typeface="+mn-lt"/>
              </a:rPr>
              <a:t>Need a harmonic kicker to convert 1497MHz beam into 68MHz (or 34/17MHz) beam</a:t>
            </a:r>
          </a:p>
          <a:p>
            <a:pPr lvl="1"/>
            <a:endParaRPr lang="en-US" sz="1600" dirty="0" smtClean="0">
              <a:latin typeface="+mn-lt"/>
            </a:endParaRPr>
          </a:p>
          <a:p>
            <a:r>
              <a:rPr lang="en-US" sz="1600" dirty="0" smtClean="0">
                <a:latin typeface="+mn-lt"/>
              </a:rPr>
              <a:t>Electron injection scheme has not changed much since last year, but we might adapt the phase painting technic, if further study shows that it’s feasible. It could either provide faster injection rate when damping time is really long, or help alleviating the charge per bunch requirement for the gun and the gradient droop in CEBAF.</a:t>
            </a:r>
            <a:endParaRPr lang="en-US" sz="1600" dirty="0">
              <a:latin typeface="+mn-lt"/>
            </a:endParaRPr>
          </a:p>
        </p:txBody>
      </p:sp>
      <p:sp>
        <p:nvSpPr>
          <p:cNvPr id="3" name="Title 2"/>
          <p:cNvSpPr>
            <a:spLocks noGrp="1"/>
          </p:cNvSpPr>
          <p:nvPr>
            <p:ph type="title"/>
          </p:nvPr>
        </p:nvSpPr>
        <p:spPr/>
        <p:txBody>
          <a:bodyPr/>
          <a:lstStyle/>
          <a:p>
            <a:r>
              <a:rPr lang="en-US" sz="2000" dirty="0" smtClean="0">
                <a:latin typeface="Comic Sans MS" panose="030F0702030302020204" pitchFamily="66" charset="0"/>
              </a:rPr>
              <a:t>Summary for Electron and Positron Injection</a:t>
            </a:r>
            <a:endParaRPr lang="en-US" sz="20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pPr>
              <a:defRPr/>
            </a:pPr>
            <a:fld id="{08D621CD-FDE4-4A9C-867E-F9942A440963}" type="slidenum">
              <a:rPr lang="en-US" altLang="en-US" smtClean="0"/>
              <a:pPr>
                <a:defRPr/>
              </a:pPr>
              <a:t>18</a:t>
            </a:fld>
            <a:endParaRPr lang="en-US" altLang="en-US"/>
          </a:p>
        </p:txBody>
      </p:sp>
    </p:spTree>
    <p:extLst>
      <p:ext uri="{BB962C8B-B14F-4D97-AF65-F5344CB8AC3E}">
        <p14:creationId xmlns:p14="http://schemas.microsoft.com/office/powerpoint/2010/main" val="783660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latin typeface="+mn-lt"/>
              </a:rPr>
              <a:t>This work is done by the </a:t>
            </a:r>
            <a:r>
              <a:rPr lang="en-US" dirty="0" smtClean="0">
                <a:latin typeface="+mn-lt"/>
              </a:rPr>
              <a:t>whole MEIC accelerator </a:t>
            </a:r>
            <a:r>
              <a:rPr lang="en-US" dirty="0">
                <a:latin typeface="+mn-lt"/>
              </a:rPr>
              <a:t>design study </a:t>
            </a:r>
            <a:r>
              <a:rPr lang="en-US" dirty="0" smtClean="0">
                <a:latin typeface="+mn-lt"/>
              </a:rPr>
              <a:t>team, particularly</a:t>
            </a:r>
          </a:p>
          <a:p>
            <a:pPr marL="0" indent="0">
              <a:buNone/>
            </a:pPr>
            <a:endParaRPr lang="en-US" dirty="0">
              <a:latin typeface="+mn-lt"/>
            </a:endParaRPr>
          </a:p>
          <a:p>
            <a:pPr marL="0" indent="0">
              <a:buNone/>
            </a:pPr>
            <a:r>
              <a:rPr lang="en-US" dirty="0">
                <a:solidFill>
                  <a:srgbClr val="000000"/>
                </a:solidFill>
                <a:latin typeface="Times"/>
              </a:rPr>
              <a:t>Alex </a:t>
            </a:r>
            <a:r>
              <a:rPr lang="en-US" dirty="0" err="1">
                <a:solidFill>
                  <a:srgbClr val="000000"/>
                </a:solidFill>
                <a:latin typeface="Times"/>
              </a:rPr>
              <a:t>Bogacz</a:t>
            </a:r>
            <a:r>
              <a:rPr lang="en-US" dirty="0">
                <a:solidFill>
                  <a:srgbClr val="000000"/>
                </a:solidFill>
                <a:latin typeface="Times"/>
              </a:rPr>
              <a:t>, </a:t>
            </a:r>
            <a:r>
              <a:rPr lang="en-US" dirty="0" smtClean="0">
                <a:latin typeface="+mn-lt"/>
              </a:rPr>
              <a:t>Joe </a:t>
            </a:r>
            <a:r>
              <a:rPr lang="en-US" dirty="0" err="1" smtClean="0">
                <a:latin typeface="+mn-lt"/>
              </a:rPr>
              <a:t>Grames</a:t>
            </a:r>
            <a:r>
              <a:rPr lang="en-US" dirty="0" smtClean="0">
                <a:latin typeface="+mn-lt"/>
              </a:rPr>
              <a:t>, Fanglei Lin, </a:t>
            </a:r>
            <a:r>
              <a:rPr lang="en-US" dirty="0" err="1" smtClean="0">
                <a:latin typeface="+mn-lt"/>
              </a:rPr>
              <a:t>Vasiliy</a:t>
            </a:r>
            <a:r>
              <a:rPr lang="en-US" dirty="0" smtClean="0">
                <a:latin typeface="+mn-lt"/>
              </a:rPr>
              <a:t> </a:t>
            </a:r>
            <a:r>
              <a:rPr lang="en-US" dirty="0" err="1" smtClean="0">
                <a:latin typeface="+mn-lt"/>
              </a:rPr>
              <a:t>Morozov</a:t>
            </a:r>
            <a:r>
              <a:rPr lang="en-US" dirty="0">
                <a:latin typeface="+mn-lt"/>
              </a:rPr>
              <a:t>, </a:t>
            </a:r>
            <a:r>
              <a:rPr lang="en-US" dirty="0" smtClean="0">
                <a:latin typeface="+mn-lt"/>
              </a:rPr>
              <a:t>Robert </a:t>
            </a:r>
            <a:r>
              <a:rPr lang="en-US" dirty="0" err="1" smtClean="0">
                <a:latin typeface="+mn-lt"/>
              </a:rPr>
              <a:t>Rimmer</a:t>
            </a:r>
            <a:r>
              <a:rPr lang="en-US" dirty="0">
                <a:latin typeface="+mn-lt"/>
              </a:rPr>
              <a:t>, Todd </a:t>
            </a:r>
            <a:r>
              <a:rPr lang="en-US" dirty="0" err="1">
                <a:latin typeface="+mn-lt"/>
              </a:rPr>
              <a:t>Satogata</a:t>
            </a:r>
            <a:r>
              <a:rPr lang="en-US" dirty="0">
                <a:latin typeface="+mn-lt"/>
              </a:rPr>
              <a:t>, Haipeng Wang, </a:t>
            </a:r>
            <a:r>
              <a:rPr lang="en-US" dirty="0" smtClean="0">
                <a:latin typeface="+mn-lt"/>
              </a:rPr>
              <a:t>Shaoheng </a:t>
            </a:r>
            <a:r>
              <a:rPr lang="en-US" smtClean="0">
                <a:latin typeface="+mn-lt"/>
              </a:rPr>
              <a:t>Wang, Yuhong </a:t>
            </a:r>
            <a:r>
              <a:rPr lang="en-US" dirty="0" smtClean="0">
                <a:latin typeface="+mn-lt"/>
              </a:rPr>
              <a:t>Zhang</a:t>
            </a:r>
            <a:endParaRPr lang="en-US" dirty="0">
              <a:latin typeface="+mn-lt"/>
            </a:endParaRPr>
          </a:p>
        </p:txBody>
      </p:sp>
      <p:sp>
        <p:nvSpPr>
          <p:cNvPr id="3" name="Title 2"/>
          <p:cNvSpPr>
            <a:spLocks noGrp="1"/>
          </p:cNvSpPr>
          <p:nvPr>
            <p:ph type="title"/>
          </p:nvPr>
        </p:nvSpPr>
        <p:spPr/>
        <p:txBody>
          <a:bodyPr/>
          <a:lstStyle/>
          <a:p>
            <a:r>
              <a:rPr lang="en-US" sz="2000" dirty="0" smtClean="0">
                <a:latin typeface="Comic Sans MS" panose="030F0702030302020204" pitchFamily="66" charset="0"/>
              </a:rPr>
              <a:t>Acknowledgements</a:t>
            </a:r>
            <a:endParaRPr lang="en-US" sz="20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pPr>
              <a:defRPr/>
            </a:pPr>
            <a:fld id="{08D621CD-FDE4-4A9C-867E-F9942A440963}" type="slidenum">
              <a:rPr lang="en-US" altLang="en-US" smtClean="0"/>
              <a:pPr>
                <a:defRPr/>
              </a:pPr>
              <a:t>19</a:t>
            </a:fld>
            <a:endParaRPr lang="en-US" altLang="en-US"/>
          </a:p>
        </p:txBody>
      </p:sp>
    </p:spTree>
    <p:extLst>
      <p:ext uri="{BB962C8B-B14F-4D97-AF65-F5344CB8AC3E}">
        <p14:creationId xmlns:p14="http://schemas.microsoft.com/office/powerpoint/2010/main" val="1165076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smtClean="0">
                <a:latin typeface="Comic Sans MS" panose="030F0702030302020204" pitchFamily="66" charset="0"/>
                <a:cs typeface="Consolas" panose="020B0609020204030204" pitchFamily="49" charset="0"/>
              </a:rPr>
              <a:t>Overview of JLEIC</a:t>
            </a:r>
            <a:endParaRPr lang="en-US" sz="2000" dirty="0">
              <a:latin typeface="Comic Sans MS" panose="030F0702030302020204" pitchFamily="66" charset="0"/>
              <a:cs typeface="Consolas" panose="020B0609020204030204" pitchFamily="49" charset="0"/>
            </a:endParaRPr>
          </a:p>
        </p:txBody>
      </p:sp>
      <p:sp>
        <p:nvSpPr>
          <p:cNvPr id="4" name="Slide Number Placeholder 3"/>
          <p:cNvSpPr>
            <a:spLocks noGrp="1"/>
          </p:cNvSpPr>
          <p:nvPr>
            <p:ph type="sldNum" sz="quarter" idx="10"/>
          </p:nvPr>
        </p:nvSpPr>
        <p:spPr/>
        <p:txBody>
          <a:bodyPr/>
          <a:lstStyle/>
          <a:p>
            <a:pPr>
              <a:defRPr/>
            </a:pPr>
            <a:fld id="{08D621CD-FDE4-4A9C-867E-F9942A440963}" type="slidenum">
              <a:rPr lang="en-US" altLang="en-US" smtClean="0"/>
              <a:pPr>
                <a:defRPr/>
              </a:pPr>
              <a:t>2</a:t>
            </a:fld>
            <a:endParaRPr lang="en-US" altLang="en-US"/>
          </a:p>
        </p:txBody>
      </p:sp>
      <p:pic>
        <p:nvPicPr>
          <p:cNvPr id="56" name="Picture 55" descr="Screen Shot 2015-09-30 at 3.18.44 PM.png"/>
          <p:cNvPicPr>
            <a:picLocks noChangeAspect="1"/>
          </p:cNvPicPr>
          <p:nvPr/>
        </p:nvPicPr>
        <p:blipFill rotWithShape="1">
          <a:blip r:embed="rId2"/>
          <a:srcRect l="-336" t="12532" r="-53" b="2973"/>
          <a:stretch/>
        </p:blipFill>
        <p:spPr>
          <a:xfrm>
            <a:off x="0" y="861699"/>
            <a:ext cx="6334952" cy="2749248"/>
          </a:xfrm>
          <a:prstGeom prst="rect">
            <a:avLst/>
          </a:prstGeom>
        </p:spPr>
      </p:pic>
      <p:pic>
        <p:nvPicPr>
          <p:cNvPr id="57" name="Picture 56" descr="Complex.pdf"/>
          <p:cNvPicPr>
            <a:picLocks noChangeAspect="1"/>
          </p:cNvPicPr>
          <p:nvPr/>
        </p:nvPicPr>
        <p:blipFill rotWithShape="1">
          <a:blip r:embed="rId3"/>
          <a:srcRect l="7928" t="29008" r="5040" b="23156"/>
          <a:stretch/>
        </p:blipFill>
        <p:spPr>
          <a:xfrm>
            <a:off x="0" y="3589089"/>
            <a:ext cx="6127844" cy="2798061"/>
          </a:xfrm>
          <a:prstGeom prst="rect">
            <a:avLst/>
          </a:prstGeom>
        </p:spPr>
      </p:pic>
      <p:sp>
        <p:nvSpPr>
          <p:cNvPr id="58" name="TextBox 57"/>
          <p:cNvSpPr txBox="1"/>
          <p:nvPr/>
        </p:nvSpPr>
        <p:spPr>
          <a:xfrm>
            <a:off x="6334952" y="861699"/>
            <a:ext cx="2678419" cy="4308872"/>
          </a:xfrm>
          <a:prstGeom prst="rect">
            <a:avLst/>
          </a:prstGeom>
          <a:noFill/>
        </p:spPr>
        <p:txBody>
          <a:bodyPr wrap="square" rtlCol="0">
            <a:spAutoFit/>
          </a:bodyPr>
          <a:lstStyle/>
          <a:p>
            <a:pPr marL="285750" indent="-285750" defTabSz="457200">
              <a:buClr>
                <a:srgbClr val="C0504D"/>
              </a:buClr>
              <a:buFont typeface="Arial" panose="020B0604020202020204" pitchFamily="34" charset="0"/>
              <a:buChar char="•"/>
            </a:pPr>
            <a:r>
              <a:rPr lang="en-US" sz="1600" dirty="0" smtClean="0">
                <a:solidFill>
                  <a:prstClr val="black"/>
                </a:solidFill>
                <a:cs typeface="Arial" panose="020B0604020202020204" pitchFamily="34" charset="0"/>
              </a:rPr>
              <a:t>A high luminosity electron-ion collider</a:t>
            </a:r>
          </a:p>
          <a:p>
            <a:pPr marL="560070" lvl="1" indent="-285750" defTabSz="457200">
              <a:buFont typeface="Arial" panose="020B0604020202020204" pitchFamily="34" charset="0"/>
              <a:buChar char="−"/>
            </a:pPr>
            <a:r>
              <a:rPr lang="en-US" sz="1400" dirty="0" smtClean="0">
                <a:solidFill>
                  <a:prstClr val="black"/>
                </a:solidFill>
                <a:cs typeface="Arial" panose="020B0604020202020204" pitchFamily="34" charset="0"/>
              </a:rPr>
              <a:t>High bunch </a:t>
            </a:r>
            <a:r>
              <a:rPr lang="en-US" sz="1400" dirty="0" err="1" smtClean="0">
                <a:solidFill>
                  <a:prstClr val="black"/>
                </a:solidFill>
                <a:cs typeface="Arial" panose="020B0604020202020204" pitchFamily="34" charset="0"/>
              </a:rPr>
              <a:t>reprate</a:t>
            </a:r>
            <a:r>
              <a:rPr lang="en-US" sz="1400" dirty="0" smtClean="0">
                <a:solidFill>
                  <a:prstClr val="black"/>
                </a:solidFill>
                <a:cs typeface="Arial" panose="020B0604020202020204" pitchFamily="34" charset="0"/>
              </a:rPr>
              <a:t> and high current</a:t>
            </a:r>
          </a:p>
          <a:p>
            <a:pPr marL="285750" indent="-285750" defTabSz="457200">
              <a:buClr>
                <a:srgbClr val="C0504D"/>
              </a:buClr>
              <a:buFont typeface="Arial" panose="020B0604020202020204" pitchFamily="34" charset="0"/>
              <a:buChar char="•"/>
            </a:pPr>
            <a:r>
              <a:rPr lang="en-US" sz="1600" dirty="0" smtClean="0">
                <a:solidFill>
                  <a:prstClr val="black"/>
                </a:solidFill>
                <a:cs typeface="Arial" panose="020B0604020202020204" pitchFamily="34" charset="0"/>
              </a:rPr>
              <a:t>Electron complex</a:t>
            </a:r>
          </a:p>
          <a:p>
            <a:pPr marL="560070" lvl="1" indent="-285750" defTabSz="457200">
              <a:buFont typeface="Arial" panose="020B0604020202020204" pitchFamily="34" charset="0"/>
              <a:buChar char="−"/>
            </a:pPr>
            <a:r>
              <a:rPr lang="en-US" sz="1400" dirty="0" smtClean="0">
                <a:solidFill>
                  <a:prstClr val="black"/>
                </a:solidFill>
                <a:cs typeface="Arial" panose="020B0604020202020204" pitchFamily="34" charset="0"/>
              </a:rPr>
              <a:t>CEBAF as injector</a:t>
            </a:r>
          </a:p>
          <a:p>
            <a:pPr marL="560070" lvl="1" indent="-285750" defTabSz="457200">
              <a:buFont typeface="Arial" panose="020B0604020202020204" pitchFamily="34" charset="0"/>
              <a:buChar char="−"/>
            </a:pPr>
            <a:r>
              <a:rPr lang="en-US" sz="1400" dirty="0" smtClean="0">
                <a:solidFill>
                  <a:prstClr val="black"/>
                </a:solidFill>
                <a:cs typeface="Arial" panose="020B0604020202020204" pitchFamily="34" charset="0"/>
              </a:rPr>
              <a:t>Electron collider ring, 3-10GeV, up to 3A beam current, 476.3MHz </a:t>
            </a:r>
            <a:r>
              <a:rPr lang="en-US" sz="1400" dirty="0">
                <a:solidFill>
                  <a:prstClr val="black"/>
                </a:solidFill>
                <a:cs typeface="Arial" panose="020B0604020202020204" pitchFamily="34" charset="0"/>
              </a:rPr>
              <a:t>RF </a:t>
            </a:r>
            <a:r>
              <a:rPr lang="en-US" sz="1400" dirty="0" smtClean="0">
                <a:solidFill>
                  <a:prstClr val="black"/>
                </a:solidFill>
                <a:cs typeface="Arial" panose="020B0604020202020204" pitchFamily="34" charset="0"/>
              </a:rPr>
              <a:t>system</a:t>
            </a:r>
          </a:p>
          <a:p>
            <a:pPr marL="560070" lvl="1" indent="-285750" defTabSz="457200">
              <a:buFont typeface="Arial" panose="020B0604020202020204" pitchFamily="34" charset="0"/>
              <a:buChar char="−"/>
            </a:pPr>
            <a:r>
              <a:rPr lang="en-US" sz="1400" dirty="0" smtClean="0">
                <a:solidFill>
                  <a:prstClr val="black"/>
                </a:solidFill>
                <a:cs typeface="Arial" panose="020B0604020202020204" pitchFamily="34" charset="0"/>
              </a:rPr>
              <a:t>Possible e</a:t>
            </a:r>
            <a:r>
              <a:rPr lang="en-US" sz="1400" baseline="30000" dirty="0" smtClean="0">
                <a:solidFill>
                  <a:prstClr val="black"/>
                </a:solidFill>
                <a:cs typeface="Arial" panose="020B0604020202020204" pitchFamily="34" charset="0"/>
              </a:rPr>
              <a:t>+</a:t>
            </a:r>
            <a:r>
              <a:rPr lang="en-US" sz="1400" dirty="0" smtClean="0">
                <a:solidFill>
                  <a:prstClr val="black"/>
                </a:solidFill>
                <a:cs typeface="Arial" panose="020B0604020202020204" pitchFamily="34" charset="0"/>
              </a:rPr>
              <a:t> capability</a:t>
            </a:r>
          </a:p>
          <a:p>
            <a:pPr marL="285750" indent="-285750" defTabSz="457200">
              <a:buClr>
                <a:srgbClr val="C0504D"/>
              </a:buClr>
              <a:buFont typeface="Arial" panose="020B0604020202020204" pitchFamily="34" charset="0"/>
              <a:buChar char="•"/>
            </a:pPr>
            <a:r>
              <a:rPr lang="en-US" sz="1600" dirty="0" smtClean="0">
                <a:solidFill>
                  <a:prstClr val="black"/>
                </a:solidFill>
                <a:cs typeface="Arial" panose="020B0604020202020204" pitchFamily="34" charset="0"/>
              </a:rPr>
              <a:t>Ion complex</a:t>
            </a:r>
          </a:p>
          <a:p>
            <a:pPr marL="560070" lvl="1" indent="-285750" defTabSz="457200">
              <a:buFont typeface="Arial" panose="020B0604020202020204" pitchFamily="34" charset="0"/>
              <a:buChar char="−"/>
            </a:pPr>
            <a:r>
              <a:rPr lang="en-US" sz="1400" dirty="0" smtClean="0">
                <a:solidFill>
                  <a:prstClr val="black"/>
                </a:solidFill>
                <a:cs typeface="Arial" panose="020B0604020202020204" pitchFamily="34" charset="0"/>
              </a:rPr>
              <a:t>Ion source</a:t>
            </a:r>
          </a:p>
          <a:p>
            <a:pPr marL="560070" lvl="1" indent="-285750" defTabSz="457200">
              <a:buFont typeface="Arial" panose="020B0604020202020204" pitchFamily="34" charset="0"/>
              <a:buChar char="−"/>
            </a:pPr>
            <a:r>
              <a:rPr lang="en-US" sz="1400" dirty="0" smtClean="0">
                <a:solidFill>
                  <a:prstClr val="black"/>
                </a:solidFill>
                <a:cs typeface="Arial" panose="020B0604020202020204" pitchFamily="34" charset="0"/>
              </a:rPr>
              <a:t>Booster</a:t>
            </a:r>
          </a:p>
          <a:p>
            <a:pPr marL="560070" lvl="1" indent="-285750" defTabSz="457200">
              <a:buFont typeface="Arial" panose="020B0604020202020204" pitchFamily="34" charset="0"/>
              <a:buChar char="−"/>
            </a:pPr>
            <a:r>
              <a:rPr lang="en-US" sz="1400" dirty="0" smtClean="0">
                <a:solidFill>
                  <a:prstClr val="black"/>
                </a:solidFill>
                <a:cs typeface="Arial" panose="020B0604020202020204" pitchFamily="34" charset="0"/>
              </a:rPr>
              <a:t>Ion collider ring, 40-100GeV proton energy, 0.5A beam current with possibility to upgrade, 953MHz RF system</a:t>
            </a:r>
            <a:endParaRPr lang="en-US" sz="1400" dirty="0">
              <a:solidFill>
                <a:prstClr val="black"/>
              </a:solidFill>
              <a:cs typeface="Arial" panose="020B0604020202020204" pitchFamily="34" charset="0"/>
            </a:endParaRPr>
          </a:p>
        </p:txBody>
      </p:sp>
    </p:spTree>
    <p:extLst>
      <p:ext uri="{BB962C8B-B14F-4D97-AF65-F5344CB8AC3E}">
        <p14:creationId xmlns:p14="http://schemas.microsoft.com/office/powerpoint/2010/main" val="1956566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smtClean="0">
                <a:latin typeface="+mj-lt"/>
              </a:rPr>
              <a:t>Backup Slides</a:t>
            </a:r>
            <a:endParaRPr lang="en-US" sz="2400" dirty="0">
              <a:latin typeface="+mj-lt"/>
            </a:endParaRPr>
          </a:p>
        </p:txBody>
      </p:sp>
      <p:sp>
        <p:nvSpPr>
          <p:cNvPr id="4" name="Slide Number Placeholder 3"/>
          <p:cNvSpPr>
            <a:spLocks noGrp="1"/>
          </p:cNvSpPr>
          <p:nvPr>
            <p:ph type="sldNum" sz="quarter" idx="10"/>
          </p:nvPr>
        </p:nvSpPr>
        <p:spPr/>
        <p:txBody>
          <a:bodyPr/>
          <a:lstStyle/>
          <a:p>
            <a:pPr>
              <a:defRPr/>
            </a:pPr>
            <a:fld id="{03815EC4-445C-49AA-B539-875B6EA06A50}" type="slidenum">
              <a:rPr lang="en-US" altLang="en-US" smtClean="0"/>
              <a:pPr>
                <a:defRPr/>
              </a:pPr>
              <a:t>20</a:t>
            </a:fld>
            <a:endParaRPr lang="en-US" altLang="en-US"/>
          </a:p>
        </p:txBody>
      </p:sp>
    </p:spTree>
    <p:extLst>
      <p:ext uri="{BB962C8B-B14F-4D97-AF65-F5344CB8AC3E}">
        <p14:creationId xmlns:p14="http://schemas.microsoft.com/office/powerpoint/2010/main" val="757355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914400"/>
            <a:ext cx="7772400" cy="1524000"/>
          </a:xfrm>
        </p:spPr>
        <p:txBody>
          <a:bodyPr/>
          <a:lstStyle/>
          <a:p>
            <a:r>
              <a:rPr lang="en-US" dirty="0" smtClean="0">
                <a:latin typeface="+mn-lt"/>
              </a:rPr>
              <a:t>Synchronizing low </a:t>
            </a:r>
            <a:r>
              <a:rPr lang="el-GR" dirty="0" smtClean="0">
                <a:latin typeface="+mn-lt"/>
              </a:rPr>
              <a:t>β</a:t>
            </a:r>
            <a:r>
              <a:rPr lang="en-US" dirty="0" smtClean="0">
                <a:latin typeface="+mn-lt"/>
              </a:rPr>
              <a:t> ion beam with electron beam may need to change harmonic number in the collider ring by increment of 1, by a total of up to 10. Binary bunch splitting scheme for certain </a:t>
            </a:r>
            <a:r>
              <a:rPr lang="en-US" dirty="0" err="1" smtClean="0">
                <a:latin typeface="+mn-lt"/>
              </a:rPr>
              <a:t>Nh</a:t>
            </a:r>
            <a:r>
              <a:rPr lang="en-US" dirty="0" smtClean="0">
                <a:latin typeface="+mn-lt"/>
              </a:rPr>
              <a:t> will not work for Nh+1 </a:t>
            </a:r>
          </a:p>
          <a:p>
            <a:r>
              <a:rPr lang="en-US" dirty="0" smtClean="0">
                <a:latin typeface="+mn-lt"/>
              </a:rPr>
              <a:t>We may split the bunch to </a:t>
            </a:r>
            <a:r>
              <a:rPr lang="en-US" dirty="0" err="1" smtClean="0">
                <a:latin typeface="+mn-lt"/>
              </a:rPr>
              <a:t>Nh</a:t>
            </a:r>
            <a:r>
              <a:rPr lang="en-US" dirty="0" smtClean="0">
                <a:latin typeface="+mn-lt"/>
              </a:rPr>
              <a:t>, and add extra buckets in the gap by ramping the RF frequency and jump phase in the gap. </a:t>
            </a:r>
            <a:endParaRPr lang="en-US" dirty="0">
              <a:latin typeface="+mn-lt"/>
            </a:endParaRPr>
          </a:p>
        </p:txBody>
      </p:sp>
      <p:sp>
        <p:nvSpPr>
          <p:cNvPr id="3" name="Title 2"/>
          <p:cNvSpPr>
            <a:spLocks noGrp="1"/>
          </p:cNvSpPr>
          <p:nvPr>
            <p:ph type="title"/>
          </p:nvPr>
        </p:nvSpPr>
        <p:spPr/>
        <p:txBody>
          <a:bodyPr/>
          <a:lstStyle/>
          <a:p>
            <a:r>
              <a:rPr lang="en-US" sz="2000" dirty="0" smtClean="0">
                <a:latin typeface="Comic Sans MS" panose="030F0702030302020204" pitchFamily="66" charset="0"/>
              </a:rPr>
              <a:t>Adding Extra Bucket to Change </a:t>
            </a:r>
            <a:r>
              <a:rPr lang="en-US" sz="2000" dirty="0" err="1" smtClean="0">
                <a:latin typeface="Comic Sans MS" panose="030F0702030302020204" pitchFamily="66" charset="0"/>
              </a:rPr>
              <a:t>Nh</a:t>
            </a:r>
            <a:endParaRPr lang="en-US" sz="20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pPr>
              <a:defRPr/>
            </a:pPr>
            <a:fld id="{08D621CD-FDE4-4A9C-867E-F9942A440963}" type="slidenum">
              <a:rPr lang="en-US" altLang="en-US" smtClean="0"/>
              <a:pPr>
                <a:defRPr/>
              </a:pPr>
              <a:t>21</a:t>
            </a:fld>
            <a:endParaRPr lang="en-US" altLang="en-US"/>
          </a:p>
        </p:txBody>
      </p:sp>
      <p:sp>
        <p:nvSpPr>
          <p:cNvPr id="5" name="Rectangle 4"/>
          <p:cNvSpPr/>
          <p:nvPr/>
        </p:nvSpPr>
        <p:spPr bwMode="auto">
          <a:xfrm>
            <a:off x="2209800" y="3048000"/>
            <a:ext cx="1677045" cy="304800"/>
          </a:xfrm>
          <a:prstGeom prst="rect">
            <a:avLst/>
          </a:prstGeom>
          <a:solidFill>
            <a:srgbClr val="3399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endParaRPr>
          </a:p>
        </p:txBody>
      </p:sp>
      <p:sp>
        <p:nvSpPr>
          <p:cNvPr id="6" name="Rectangle 5"/>
          <p:cNvSpPr/>
          <p:nvPr/>
        </p:nvSpPr>
        <p:spPr bwMode="auto">
          <a:xfrm>
            <a:off x="6021359" y="3056625"/>
            <a:ext cx="504826" cy="304800"/>
          </a:xfrm>
          <a:prstGeom prst="rect">
            <a:avLst/>
          </a:prstGeom>
          <a:noFill/>
          <a:ln w="444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7" name="TextBox 6"/>
          <p:cNvSpPr txBox="1"/>
          <p:nvPr/>
        </p:nvSpPr>
        <p:spPr>
          <a:xfrm>
            <a:off x="2584171" y="2461402"/>
            <a:ext cx="2933152" cy="584775"/>
          </a:xfrm>
          <a:prstGeom prst="rect">
            <a:avLst/>
          </a:prstGeom>
          <a:noFill/>
        </p:spPr>
        <p:txBody>
          <a:bodyPr wrap="square" rtlCol="0">
            <a:spAutoFit/>
          </a:bodyPr>
          <a:lstStyle/>
          <a:p>
            <a:r>
              <a:rPr lang="en-US" sz="1600" dirty="0" smtClean="0">
                <a:solidFill>
                  <a:srgbClr val="000000"/>
                </a:solidFill>
              </a:rPr>
              <a:t>two bunch trains plus Gap1</a:t>
            </a:r>
          </a:p>
          <a:p>
            <a:r>
              <a:rPr lang="en-US" sz="1600" dirty="0" smtClean="0">
                <a:solidFill>
                  <a:srgbClr val="000000"/>
                </a:solidFill>
              </a:rPr>
              <a:t>Total 27/28 circumference </a:t>
            </a:r>
            <a:endParaRPr lang="en-US" sz="1600" dirty="0">
              <a:solidFill>
                <a:srgbClr val="000000"/>
              </a:solidFill>
            </a:endParaRPr>
          </a:p>
        </p:txBody>
      </p:sp>
      <p:sp>
        <p:nvSpPr>
          <p:cNvPr id="8" name="TextBox 7"/>
          <p:cNvSpPr txBox="1"/>
          <p:nvPr/>
        </p:nvSpPr>
        <p:spPr>
          <a:xfrm>
            <a:off x="5810250" y="2438399"/>
            <a:ext cx="2419350" cy="584775"/>
          </a:xfrm>
          <a:prstGeom prst="rect">
            <a:avLst/>
          </a:prstGeom>
          <a:noFill/>
        </p:spPr>
        <p:txBody>
          <a:bodyPr wrap="square" rtlCol="0">
            <a:spAutoFit/>
          </a:bodyPr>
          <a:lstStyle/>
          <a:p>
            <a:r>
              <a:rPr lang="en-US" sz="1600" dirty="0" smtClean="0">
                <a:solidFill>
                  <a:srgbClr val="000000"/>
                </a:solidFill>
              </a:rPr>
              <a:t>Gap2, 1/28 circumference, 268ns </a:t>
            </a:r>
            <a:endParaRPr lang="en-US" sz="1600" dirty="0">
              <a:solidFill>
                <a:srgbClr val="000000"/>
              </a:solidFill>
            </a:endParaRPr>
          </a:p>
        </p:txBody>
      </p:sp>
      <p:sp>
        <p:nvSpPr>
          <p:cNvPr id="9" name="TextBox 8"/>
          <p:cNvSpPr txBox="1"/>
          <p:nvPr/>
        </p:nvSpPr>
        <p:spPr>
          <a:xfrm>
            <a:off x="186300" y="3848991"/>
            <a:ext cx="2063385" cy="369332"/>
          </a:xfrm>
          <a:prstGeom prst="rect">
            <a:avLst/>
          </a:prstGeom>
          <a:noFill/>
        </p:spPr>
        <p:txBody>
          <a:bodyPr wrap="none" rtlCol="0">
            <a:spAutoFit/>
          </a:bodyPr>
          <a:lstStyle/>
          <a:p>
            <a:r>
              <a:rPr lang="en-US" dirty="0" smtClean="0">
                <a:solidFill>
                  <a:srgbClr val="000000"/>
                </a:solidFill>
              </a:rPr>
              <a:t>After splitting to </a:t>
            </a:r>
            <a:r>
              <a:rPr lang="en-US" dirty="0" err="1" smtClean="0">
                <a:solidFill>
                  <a:srgbClr val="000000"/>
                </a:solidFill>
              </a:rPr>
              <a:t>Nh</a:t>
            </a:r>
            <a:endParaRPr lang="en-US" dirty="0">
              <a:solidFill>
                <a:srgbClr val="000000"/>
              </a:solidFill>
            </a:endParaRPr>
          </a:p>
        </p:txBody>
      </p:sp>
      <p:sp>
        <p:nvSpPr>
          <p:cNvPr id="10" name="TextBox 9"/>
          <p:cNvSpPr txBox="1"/>
          <p:nvPr/>
        </p:nvSpPr>
        <p:spPr>
          <a:xfrm>
            <a:off x="3459748" y="3848991"/>
            <a:ext cx="338554" cy="369332"/>
          </a:xfrm>
          <a:prstGeom prst="rect">
            <a:avLst/>
          </a:prstGeom>
          <a:noFill/>
        </p:spPr>
        <p:txBody>
          <a:bodyPr wrap="none" rtlCol="0">
            <a:spAutoFit/>
          </a:bodyPr>
          <a:lstStyle/>
          <a:p>
            <a:r>
              <a:rPr lang="en-US" dirty="0" smtClean="0">
                <a:solidFill>
                  <a:srgbClr val="000000"/>
                </a:solidFill>
              </a:rPr>
              <a:t>f</a:t>
            </a:r>
            <a:r>
              <a:rPr lang="en-US" baseline="-25000" dirty="0" smtClean="0">
                <a:solidFill>
                  <a:srgbClr val="000000"/>
                </a:solidFill>
              </a:rPr>
              <a:t>0</a:t>
            </a:r>
            <a:endParaRPr lang="en-US" dirty="0">
              <a:solidFill>
                <a:srgbClr val="000000"/>
              </a:solidFill>
            </a:endParaRPr>
          </a:p>
        </p:txBody>
      </p:sp>
      <p:sp>
        <p:nvSpPr>
          <p:cNvPr id="11" name="TextBox 10"/>
          <p:cNvSpPr txBox="1"/>
          <p:nvPr/>
        </p:nvSpPr>
        <p:spPr>
          <a:xfrm>
            <a:off x="5669734" y="3843752"/>
            <a:ext cx="274434" cy="307777"/>
          </a:xfrm>
          <a:prstGeom prst="rect">
            <a:avLst/>
          </a:prstGeom>
          <a:noFill/>
        </p:spPr>
        <p:txBody>
          <a:bodyPr wrap="none" rtlCol="0">
            <a:spAutoFit/>
          </a:bodyPr>
          <a:lstStyle/>
          <a:p>
            <a:r>
              <a:rPr lang="en-US" sz="1400" dirty="0" smtClean="0">
                <a:solidFill>
                  <a:srgbClr val="000000"/>
                </a:solidFill>
              </a:rPr>
              <a:t>0</a:t>
            </a:r>
            <a:endParaRPr lang="en-US" sz="1400" dirty="0">
              <a:solidFill>
                <a:srgbClr val="000000"/>
              </a:solidFill>
            </a:endParaRPr>
          </a:p>
        </p:txBody>
      </p:sp>
      <p:sp>
        <p:nvSpPr>
          <p:cNvPr id="12" name="TextBox 11"/>
          <p:cNvSpPr txBox="1"/>
          <p:nvPr/>
        </p:nvSpPr>
        <p:spPr>
          <a:xfrm>
            <a:off x="186300" y="4352247"/>
            <a:ext cx="2012089" cy="369332"/>
          </a:xfrm>
          <a:prstGeom prst="rect">
            <a:avLst/>
          </a:prstGeom>
          <a:noFill/>
        </p:spPr>
        <p:txBody>
          <a:bodyPr wrap="none" rtlCol="0">
            <a:spAutoFit/>
          </a:bodyPr>
          <a:lstStyle/>
          <a:p>
            <a:r>
              <a:rPr lang="en-US" dirty="0" smtClean="0">
                <a:solidFill>
                  <a:srgbClr val="000000"/>
                </a:solidFill>
              </a:rPr>
              <a:t>Ramping frequency</a:t>
            </a:r>
            <a:endParaRPr lang="en-US" dirty="0">
              <a:solidFill>
                <a:srgbClr val="000000"/>
              </a:solidFill>
            </a:endParaRPr>
          </a:p>
        </p:txBody>
      </p:sp>
      <mc:AlternateContent xmlns:mc="http://schemas.openxmlformats.org/markup-compatibility/2006" xmlns:a14="http://schemas.microsoft.com/office/drawing/2010/main">
        <mc:Choice Requires="a14">
          <p:sp>
            <p:nvSpPr>
              <p:cNvPr id="15" name="TextBox 14"/>
              <p:cNvSpPr txBox="1"/>
              <p:nvPr/>
            </p:nvSpPr>
            <p:spPr>
              <a:xfrm>
                <a:off x="3200400" y="4319646"/>
                <a:ext cx="9872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a:rPr>
                          </m:ctrlPr>
                        </m:sSubPr>
                        <m:e>
                          <m:r>
                            <a:rPr lang="en-US" i="1" smtClean="0">
                              <a:solidFill>
                                <a:srgbClr val="000000"/>
                              </a:solidFill>
                              <a:latin typeface="Cambria Math"/>
                            </a:rPr>
                            <m:t>𝑓</m:t>
                          </m:r>
                        </m:e>
                        <m:sub>
                          <m:r>
                            <a:rPr lang="en-US" i="1" smtClean="0">
                              <a:solidFill>
                                <a:srgbClr val="000000"/>
                              </a:solidFill>
                              <a:latin typeface="Cambria Math"/>
                            </a:rPr>
                            <m:t>0</m:t>
                          </m:r>
                        </m:sub>
                      </m:sSub>
                      <m:r>
                        <a:rPr lang="en-US" i="1" smtClean="0">
                          <a:solidFill>
                            <a:srgbClr val="000000"/>
                          </a:solidFill>
                          <a:latin typeface="Cambria Math"/>
                        </a:rPr>
                        <m:t>+</m:t>
                      </m:r>
                      <m:r>
                        <a:rPr lang="en-US" i="1" smtClean="0">
                          <a:solidFill>
                            <a:srgbClr val="000000"/>
                          </a:solidFill>
                          <a:latin typeface="Cambria Math"/>
                          <a:ea typeface="Cambria Math"/>
                        </a:rPr>
                        <m:t>∆</m:t>
                      </m:r>
                      <m:r>
                        <a:rPr lang="en-US" i="1" smtClean="0">
                          <a:solidFill>
                            <a:srgbClr val="000000"/>
                          </a:solidFill>
                          <a:latin typeface="Cambria Math"/>
                          <a:ea typeface="Cambria Math"/>
                        </a:rPr>
                        <m:t>𝑓</m:t>
                      </m:r>
                    </m:oMath>
                  </m:oMathPara>
                </a14:m>
                <a:endParaRPr lang="en-US" dirty="0">
                  <a:solidFill>
                    <a:srgbClr val="00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200400" y="4319646"/>
                <a:ext cx="987258" cy="369332"/>
              </a:xfrm>
              <a:prstGeom prst="rect">
                <a:avLst/>
              </a:prstGeom>
              <a:blipFill rotWithShape="1">
                <a:blip r:embed="rId3"/>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209959" y="4234494"/>
                <a:ext cx="877099" cy="5396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00"/>
                          </a:solidFill>
                          <a:latin typeface="Cambria Math"/>
                        </a:rPr>
                        <m:t>2</m:t>
                      </m:r>
                      <m:r>
                        <m:rPr>
                          <m:sty m:val="p"/>
                        </m:rPr>
                        <a:rPr lang="el-GR" sz="1400" b="0" i="1" smtClean="0">
                          <a:solidFill>
                            <a:srgbClr val="000000"/>
                          </a:solidFill>
                          <a:latin typeface="Cambria Math"/>
                        </a:rPr>
                        <m:t>π</m:t>
                      </m:r>
                      <m:f>
                        <m:fPr>
                          <m:ctrlPr>
                            <a:rPr lang="en-US" sz="1400" i="1" smtClean="0">
                              <a:solidFill>
                                <a:srgbClr val="000000"/>
                              </a:solidFill>
                              <a:latin typeface="Cambria Math"/>
                              <a:ea typeface="Cambria Math"/>
                            </a:rPr>
                          </m:ctrlPr>
                        </m:fPr>
                        <m:num>
                          <m:r>
                            <a:rPr lang="en-US" sz="1400" i="1">
                              <a:solidFill>
                                <a:srgbClr val="000000"/>
                              </a:solidFill>
                              <a:latin typeface="Cambria Math"/>
                            </a:rPr>
                            <m:t>27</m:t>
                          </m:r>
                          <m:r>
                            <a:rPr lang="en-US" sz="1400" i="1">
                              <a:solidFill>
                                <a:srgbClr val="000000"/>
                              </a:solidFill>
                              <a:latin typeface="Cambria Math"/>
                              <a:ea typeface="Cambria Math"/>
                            </a:rPr>
                            <m:t>∆</m:t>
                          </m:r>
                          <m:r>
                            <a:rPr lang="en-US" sz="1400" i="1">
                              <a:solidFill>
                                <a:srgbClr val="000000"/>
                              </a:solidFill>
                              <a:latin typeface="Cambria Math"/>
                              <a:ea typeface="Cambria Math"/>
                            </a:rPr>
                            <m:t>𝑓</m:t>
                          </m:r>
                        </m:num>
                        <m:den>
                          <m:sSub>
                            <m:sSubPr>
                              <m:ctrlPr>
                                <a:rPr lang="en-US" sz="1400" i="1">
                                  <a:solidFill>
                                    <a:srgbClr val="000000"/>
                                  </a:solidFill>
                                  <a:latin typeface="Cambria Math"/>
                                </a:rPr>
                              </m:ctrlPr>
                            </m:sSubPr>
                            <m:e>
                              <m:r>
                                <a:rPr lang="en-US" sz="1400" i="1">
                                  <a:solidFill>
                                    <a:srgbClr val="000000"/>
                                  </a:solidFill>
                                  <a:latin typeface="Cambria Math"/>
                                </a:rPr>
                                <m:t>𝑓</m:t>
                              </m:r>
                            </m:e>
                            <m:sub>
                              <m:r>
                                <a:rPr lang="en-US" sz="1400" i="1">
                                  <a:solidFill>
                                    <a:srgbClr val="000000"/>
                                  </a:solidFill>
                                  <a:latin typeface="Cambria Math"/>
                                </a:rPr>
                                <m:t>0</m:t>
                              </m:r>
                            </m:sub>
                          </m:sSub>
                        </m:den>
                      </m:f>
                    </m:oMath>
                  </m:oMathPara>
                </a14:m>
                <a:endParaRPr lang="en-US" sz="1400" dirty="0">
                  <a:solidFill>
                    <a:srgbClr val="000000"/>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5209959" y="4234494"/>
                <a:ext cx="877099" cy="539635"/>
              </a:xfrm>
              <a:prstGeom prst="rect">
                <a:avLst/>
              </a:prstGeom>
              <a:blipFill rotWithShape="1">
                <a:blip r:embed="rId4"/>
                <a:stretch>
                  <a:fillRect b="-5682"/>
                </a:stretch>
              </a:blipFill>
            </p:spPr>
            <p:txBody>
              <a:bodyPr/>
              <a:lstStyle/>
              <a:p>
                <a:r>
                  <a:rPr lang="en-US">
                    <a:noFill/>
                  </a:rPr>
                  <a:t> </a:t>
                </a:r>
              </a:p>
            </p:txBody>
          </p:sp>
        </mc:Fallback>
      </mc:AlternateContent>
      <p:sp>
        <p:nvSpPr>
          <p:cNvPr id="17" name="TextBox 16"/>
          <p:cNvSpPr txBox="1"/>
          <p:nvPr/>
        </p:nvSpPr>
        <p:spPr>
          <a:xfrm>
            <a:off x="159355" y="5802708"/>
            <a:ext cx="1935145" cy="369332"/>
          </a:xfrm>
          <a:prstGeom prst="rect">
            <a:avLst/>
          </a:prstGeom>
          <a:noFill/>
        </p:spPr>
        <p:txBody>
          <a:bodyPr wrap="none" rtlCol="0">
            <a:spAutoFit/>
          </a:bodyPr>
          <a:lstStyle/>
          <a:p>
            <a:r>
              <a:rPr lang="en-US" dirty="0" smtClean="0">
                <a:solidFill>
                  <a:srgbClr val="000000"/>
                </a:solidFill>
              </a:rPr>
              <a:t>Ramping complete</a:t>
            </a:r>
            <a:endParaRPr lang="en-US" dirty="0">
              <a:solidFill>
                <a:srgbClr val="000000"/>
              </a:solidFill>
            </a:endParaRPr>
          </a:p>
        </p:txBody>
      </p:sp>
      <mc:AlternateContent xmlns:mc="http://schemas.openxmlformats.org/markup-compatibility/2006" xmlns:a14="http://schemas.microsoft.com/office/drawing/2010/main">
        <mc:Choice Requires="a14">
          <p:sp>
            <p:nvSpPr>
              <p:cNvPr id="18" name="TextBox 17"/>
              <p:cNvSpPr txBox="1"/>
              <p:nvPr/>
            </p:nvSpPr>
            <p:spPr>
              <a:xfrm>
                <a:off x="3027770" y="4875573"/>
                <a:ext cx="1471813" cy="369332"/>
              </a:xfrm>
              <a:prstGeom prst="rect">
                <a:avLst/>
              </a:prstGeom>
              <a:noFill/>
            </p:spPr>
            <p:txBody>
              <a:bodyPr wrap="none" rtlCol="0">
                <a:spAutoFit/>
              </a:bodyPr>
              <a:lstStyle/>
              <a:p>
                <a14:m>
                  <m:oMath xmlns:m="http://schemas.openxmlformats.org/officeDocument/2006/math">
                    <m:sSub>
                      <m:sSubPr>
                        <m:ctrlPr>
                          <a:rPr lang="en-US" i="1" smtClean="0">
                            <a:solidFill>
                              <a:srgbClr val="000000"/>
                            </a:solidFill>
                            <a:latin typeface="Cambria Math"/>
                          </a:rPr>
                        </m:ctrlPr>
                      </m:sSubPr>
                      <m:e>
                        <m:r>
                          <a:rPr lang="en-US" i="1" smtClean="0">
                            <a:solidFill>
                              <a:srgbClr val="000000"/>
                            </a:solidFill>
                            <a:latin typeface="Cambria Math"/>
                          </a:rPr>
                          <m:t>𝑓</m:t>
                        </m:r>
                      </m:e>
                      <m:sub>
                        <m:r>
                          <a:rPr lang="en-US" i="1" smtClean="0">
                            <a:solidFill>
                              <a:srgbClr val="000000"/>
                            </a:solidFill>
                            <a:latin typeface="Cambria Math"/>
                          </a:rPr>
                          <m:t>0</m:t>
                        </m:r>
                      </m:sub>
                    </m:sSub>
                    <m:r>
                      <a:rPr lang="en-US" i="1" smtClean="0">
                        <a:solidFill>
                          <a:srgbClr val="000000"/>
                        </a:solidFill>
                        <a:latin typeface="Cambria Math"/>
                      </a:rPr>
                      <m:t>+</m:t>
                    </m:r>
                    <m:sSub>
                      <m:sSubPr>
                        <m:ctrlPr>
                          <a:rPr lang="en-US" i="1">
                            <a:solidFill>
                              <a:srgbClr val="000000"/>
                            </a:solidFill>
                            <a:latin typeface="Cambria Math"/>
                          </a:rPr>
                        </m:ctrlPr>
                      </m:sSubPr>
                      <m:e>
                        <m:r>
                          <a:rPr lang="en-US" i="1">
                            <a:solidFill>
                              <a:srgbClr val="000000"/>
                            </a:solidFill>
                            <a:latin typeface="Cambria Math"/>
                          </a:rPr>
                          <m:t>𝑓</m:t>
                        </m:r>
                      </m:e>
                      <m:sub>
                        <m:r>
                          <a:rPr lang="en-US" i="1">
                            <a:solidFill>
                              <a:srgbClr val="000000"/>
                            </a:solidFill>
                            <a:latin typeface="Cambria Math"/>
                          </a:rPr>
                          <m:t>0</m:t>
                        </m:r>
                      </m:sub>
                    </m:sSub>
                  </m:oMath>
                </a14:m>
                <a:r>
                  <a:rPr lang="en-US" dirty="0" smtClean="0">
                    <a:solidFill>
                      <a:srgbClr val="000000"/>
                    </a:solidFill>
                  </a:rPr>
                  <a:t>/(2Nh)</a:t>
                </a:r>
                <a:endParaRPr lang="en-US" dirty="0">
                  <a:solidFill>
                    <a:srgbClr val="00000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027770" y="4875573"/>
                <a:ext cx="1471813" cy="369332"/>
              </a:xfrm>
              <a:prstGeom prst="rect">
                <a:avLst/>
              </a:prstGeom>
              <a:blipFill rotWithShape="1">
                <a:blip r:embed="rId5"/>
                <a:stretch>
                  <a:fillRect l="-1245" t="-6667" r="-3320" b="-2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478015" y="4824326"/>
                <a:ext cx="47160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00"/>
                          </a:solidFill>
                          <a:latin typeface="Cambria Math"/>
                        </a:rPr>
                        <m:t>−</m:t>
                      </m:r>
                      <m:r>
                        <m:rPr>
                          <m:sty m:val="p"/>
                        </m:rPr>
                        <a:rPr lang="el-GR" sz="1400" i="1">
                          <a:solidFill>
                            <a:srgbClr val="000000"/>
                          </a:solidFill>
                          <a:latin typeface="Cambria Math"/>
                        </a:rPr>
                        <m:t>π</m:t>
                      </m:r>
                    </m:oMath>
                  </m:oMathPara>
                </a14:m>
                <a:endParaRPr lang="en-US" sz="1400" dirty="0">
                  <a:solidFill>
                    <a:srgbClr val="0000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478015" y="4824326"/>
                <a:ext cx="471603" cy="307777"/>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092774" y="5764531"/>
                <a:ext cx="1202509" cy="369332"/>
              </a:xfrm>
              <a:prstGeom prst="rect">
                <a:avLst/>
              </a:prstGeom>
              <a:noFill/>
            </p:spPr>
            <p:txBody>
              <a:bodyPr wrap="none" rtlCol="0">
                <a:spAutoFit/>
              </a:bodyPr>
              <a:lstStyle/>
              <a:p>
                <a14:m>
                  <m:oMath xmlns:m="http://schemas.openxmlformats.org/officeDocument/2006/math">
                    <m:sSub>
                      <m:sSubPr>
                        <m:ctrlPr>
                          <a:rPr lang="en-US" i="1" smtClean="0">
                            <a:solidFill>
                              <a:srgbClr val="000000"/>
                            </a:solidFill>
                            <a:latin typeface="Cambria Math"/>
                          </a:rPr>
                        </m:ctrlPr>
                      </m:sSubPr>
                      <m:e>
                        <m:r>
                          <a:rPr lang="en-US" i="1" smtClean="0">
                            <a:solidFill>
                              <a:srgbClr val="000000"/>
                            </a:solidFill>
                            <a:latin typeface="Cambria Math"/>
                          </a:rPr>
                          <m:t>𝑓</m:t>
                        </m:r>
                      </m:e>
                      <m:sub>
                        <m:r>
                          <a:rPr lang="en-US" i="1" smtClean="0">
                            <a:solidFill>
                              <a:srgbClr val="000000"/>
                            </a:solidFill>
                            <a:latin typeface="Cambria Math"/>
                          </a:rPr>
                          <m:t>0</m:t>
                        </m:r>
                      </m:sub>
                    </m:sSub>
                    <m:r>
                      <a:rPr lang="en-US" i="1" smtClean="0">
                        <a:solidFill>
                          <a:srgbClr val="000000"/>
                        </a:solidFill>
                        <a:latin typeface="Cambria Math"/>
                      </a:rPr>
                      <m:t>+</m:t>
                    </m:r>
                    <m:sSub>
                      <m:sSubPr>
                        <m:ctrlPr>
                          <a:rPr lang="en-US" i="1">
                            <a:solidFill>
                              <a:srgbClr val="000000"/>
                            </a:solidFill>
                            <a:latin typeface="Cambria Math"/>
                          </a:rPr>
                        </m:ctrlPr>
                      </m:sSubPr>
                      <m:e>
                        <m:r>
                          <a:rPr lang="en-US" i="1">
                            <a:solidFill>
                              <a:srgbClr val="000000"/>
                            </a:solidFill>
                            <a:latin typeface="Cambria Math"/>
                          </a:rPr>
                          <m:t>𝑓</m:t>
                        </m:r>
                      </m:e>
                      <m:sub>
                        <m:r>
                          <a:rPr lang="en-US" i="1">
                            <a:solidFill>
                              <a:srgbClr val="000000"/>
                            </a:solidFill>
                            <a:latin typeface="Cambria Math"/>
                          </a:rPr>
                          <m:t>0</m:t>
                        </m:r>
                      </m:sub>
                    </m:sSub>
                  </m:oMath>
                </a14:m>
                <a:r>
                  <a:rPr lang="en-US" dirty="0" smtClean="0">
                    <a:solidFill>
                      <a:srgbClr val="000000"/>
                    </a:solidFill>
                  </a:rPr>
                  <a:t>/Nh</a:t>
                </a:r>
                <a:endParaRPr lang="en-US" dirty="0">
                  <a:solidFill>
                    <a:srgbClr val="00000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092774" y="5764531"/>
                <a:ext cx="1202509" cy="369332"/>
              </a:xfrm>
              <a:prstGeom prst="rect">
                <a:avLst/>
              </a:prstGeom>
              <a:blipFill rotWithShape="1">
                <a:blip r:embed="rId7"/>
                <a:stretch>
                  <a:fillRect l="-1010" t="-6667" r="-3535" b="-2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478015" y="5864263"/>
                <a:ext cx="32893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00"/>
                          </a:solidFill>
                          <a:latin typeface="Cambria Math"/>
                        </a:rPr>
                        <m:t>0</m:t>
                      </m:r>
                    </m:oMath>
                  </m:oMathPara>
                </a14:m>
                <a:endParaRPr lang="en-US" sz="1400" dirty="0">
                  <a:solidFill>
                    <a:srgbClr val="00000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478015" y="5864263"/>
                <a:ext cx="328936" cy="307777"/>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494555" y="4495027"/>
                <a:ext cx="2514599" cy="738664"/>
              </a:xfrm>
              <a:prstGeom prst="rect">
                <a:avLst/>
              </a:prstGeom>
              <a:noFill/>
            </p:spPr>
            <p:txBody>
              <a:bodyPr wrap="square" rtlCol="0">
                <a:spAutoFit/>
              </a:bodyPr>
              <a:lstStyle/>
              <a:p>
                <a:r>
                  <a:rPr lang="en-US" sz="1400" dirty="0" smtClean="0">
                    <a:solidFill>
                      <a:srgbClr val="000000"/>
                    </a:solidFill>
                  </a:rPr>
                  <a:t>Up to </a:t>
                </a:r>
                <a14:m>
                  <m:oMath xmlns:m="http://schemas.openxmlformats.org/officeDocument/2006/math">
                    <m:r>
                      <m:rPr>
                        <m:sty m:val="p"/>
                      </m:rPr>
                      <a:rPr lang="el-GR" sz="1400" i="1">
                        <a:solidFill>
                          <a:srgbClr val="000000"/>
                        </a:solidFill>
                        <a:latin typeface="Cambria Math"/>
                      </a:rPr>
                      <m:t>π</m:t>
                    </m:r>
                    <m:r>
                      <a:rPr lang="el-GR" sz="1400" i="1">
                        <a:solidFill>
                          <a:srgbClr val="000000"/>
                        </a:solidFill>
                        <a:latin typeface="Cambria Math"/>
                      </a:rPr>
                      <m:t> </m:t>
                    </m:r>
                  </m:oMath>
                </a14:m>
                <a:r>
                  <a:rPr lang="en-US" sz="1400" dirty="0" smtClean="0">
                    <a:solidFill>
                      <a:srgbClr val="000000"/>
                    </a:solidFill>
                  </a:rPr>
                  <a:t> phase shift </a:t>
                </a:r>
                <a:r>
                  <a:rPr lang="en-US" sz="1400" dirty="0">
                    <a:solidFill>
                      <a:srgbClr val="000000"/>
                    </a:solidFill>
                  </a:rPr>
                  <a:t>within </a:t>
                </a:r>
                <a:endParaRPr lang="en-US" sz="1400" dirty="0" smtClean="0">
                  <a:solidFill>
                    <a:srgbClr val="000000"/>
                  </a:solidFill>
                </a:endParaRPr>
              </a:p>
              <a:p>
                <a:r>
                  <a:rPr lang="en-US" sz="1400" dirty="0" smtClean="0">
                    <a:solidFill>
                      <a:srgbClr val="000000"/>
                    </a:solidFill>
                  </a:rPr>
                  <a:t>268ns for a low voltage cavity</a:t>
                </a:r>
              </a:p>
              <a:p>
                <a:r>
                  <a:rPr lang="en-US" sz="1400" dirty="0" smtClean="0">
                    <a:solidFill>
                      <a:srgbClr val="000000"/>
                    </a:solidFill>
                  </a:rPr>
                  <a:t>Cavity </a:t>
                </a:r>
                <a:r>
                  <a:rPr lang="en-US" sz="1400" dirty="0" err="1" smtClean="0">
                    <a:solidFill>
                      <a:srgbClr val="000000"/>
                    </a:solidFill>
                  </a:rPr>
                  <a:t>Q</a:t>
                </a:r>
                <a:r>
                  <a:rPr lang="en-US" sz="1400" baseline="-25000" dirty="0" err="1" smtClean="0">
                    <a:solidFill>
                      <a:srgbClr val="000000"/>
                    </a:solidFill>
                  </a:rPr>
                  <a:t>l</a:t>
                </a:r>
                <a:r>
                  <a:rPr lang="en-US" sz="1400" dirty="0" smtClean="0">
                    <a:solidFill>
                      <a:srgbClr val="000000"/>
                    </a:solidFill>
                  </a:rPr>
                  <a:t> needs to be ~100</a:t>
                </a:r>
                <a:endParaRPr lang="en-US" sz="1400" dirty="0">
                  <a:solidFill>
                    <a:srgbClr val="00000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6494555" y="4495027"/>
                <a:ext cx="2514599" cy="738664"/>
              </a:xfrm>
              <a:prstGeom prst="rect">
                <a:avLst/>
              </a:prstGeom>
              <a:blipFill rotWithShape="1">
                <a:blip r:embed="rId9"/>
                <a:stretch>
                  <a:fillRect l="-484" t="-820" b="-6557"/>
                </a:stretch>
              </a:blipFill>
            </p:spPr>
            <p:txBody>
              <a:bodyPr/>
              <a:lstStyle/>
              <a:p>
                <a:r>
                  <a:rPr lang="en-US">
                    <a:noFill/>
                  </a:rPr>
                  <a:t> </a:t>
                </a:r>
              </a:p>
            </p:txBody>
          </p:sp>
        </mc:Fallback>
      </mc:AlternateContent>
      <p:sp>
        <p:nvSpPr>
          <p:cNvPr id="25" name="TextBox 24"/>
          <p:cNvSpPr txBox="1"/>
          <p:nvPr/>
        </p:nvSpPr>
        <p:spPr>
          <a:xfrm>
            <a:off x="7083229" y="3766808"/>
            <a:ext cx="1905000" cy="523220"/>
          </a:xfrm>
          <a:prstGeom prst="rect">
            <a:avLst/>
          </a:prstGeom>
          <a:noFill/>
        </p:spPr>
        <p:txBody>
          <a:bodyPr wrap="square" rtlCol="0">
            <a:spAutoFit/>
          </a:bodyPr>
          <a:lstStyle/>
          <a:p>
            <a:r>
              <a:rPr lang="en-US" sz="1400" dirty="0" smtClean="0">
                <a:solidFill>
                  <a:srgbClr val="000000"/>
                </a:solidFill>
              </a:rPr>
              <a:t>Harmonic number kept at </a:t>
            </a:r>
            <a:r>
              <a:rPr lang="en-US" sz="1400" dirty="0" err="1" smtClean="0">
                <a:solidFill>
                  <a:srgbClr val="000000"/>
                </a:solidFill>
              </a:rPr>
              <a:t>Nh</a:t>
            </a:r>
            <a:r>
              <a:rPr lang="en-US" sz="1400" dirty="0" smtClean="0">
                <a:solidFill>
                  <a:srgbClr val="000000"/>
                </a:solidFill>
              </a:rPr>
              <a:t> during ramp</a:t>
            </a:r>
            <a:endParaRPr lang="en-US" sz="1400" dirty="0">
              <a:solidFill>
                <a:srgbClr val="000000"/>
              </a:solidFill>
            </a:endParaRPr>
          </a:p>
        </p:txBody>
      </p:sp>
      <p:sp>
        <p:nvSpPr>
          <p:cNvPr id="27" name="Rectangle 26"/>
          <p:cNvSpPr/>
          <p:nvPr/>
        </p:nvSpPr>
        <p:spPr bwMode="auto">
          <a:xfrm>
            <a:off x="3886845" y="3056625"/>
            <a:ext cx="442913" cy="304800"/>
          </a:xfrm>
          <a:prstGeom prst="rect">
            <a:avLst/>
          </a:prstGeom>
          <a:noFill/>
          <a:ln w="444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13" name="TextBox 12"/>
          <p:cNvSpPr txBox="1"/>
          <p:nvPr/>
        </p:nvSpPr>
        <p:spPr>
          <a:xfrm>
            <a:off x="2274457" y="3476252"/>
            <a:ext cx="2409634" cy="369332"/>
          </a:xfrm>
          <a:prstGeom prst="rect">
            <a:avLst/>
          </a:prstGeom>
          <a:noFill/>
        </p:spPr>
        <p:txBody>
          <a:bodyPr wrap="none" rtlCol="0">
            <a:spAutoFit/>
          </a:bodyPr>
          <a:lstStyle/>
          <a:p>
            <a:r>
              <a:rPr lang="en-US" dirty="0" smtClean="0"/>
              <a:t>Cav </a:t>
            </a:r>
            <a:r>
              <a:rPr lang="en-US" dirty="0" err="1" smtClean="0"/>
              <a:t>freq</a:t>
            </a:r>
            <a:r>
              <a:rPr lang="en-US" dirty="0" smtClean="0"/>
              <a:t> (on resonance)</a:t>
            </a:r>
            <a:endParaRPr lang="en-US" dirty="0"/>
          </a:p>
        </p:txBody>
      </p:sp>
      <p:sp>
        <p:nvSpPr>
          <p:cNvPr id="29" name="TextBox 28"/>
          <p:cNvSpPr txBox="1"/>
          <p:nvPr/>
        </p:nvSpPr>
        <p:spPr>
          <a:xfrm>
            <a:off x="4972478" y="3457340"/>
            <a:ext cx="2262158" cy="369332"/>
          </a:xfrm>
          <a:prstGeom prst="rect">
            <a:avLst/>
          </a:prstGeom>
          <a:noFill/>
        </p:spPr>
        <p:txBody>
          <a:bodyPr wrap="none" rtlCol="0">
            <a:spAutoFit/>
          </a:bodyPr>
          <a:lstStyle/>
          <a:p>
            <a:r>
              <a:rPr lang="en-US" dirty="0" smtClean="0"/>
              <a:t>RF phase shift in gap2</a:t>
            </a:r>
            <a:endParaRPr lang="en-US" dirty="0"/>
          </a:p>
        </p:txBody>
      </p:sp>
      <p:sp>
        <p:nvSpPr>
          <p:cNvPr id="30" name="Rectangle 29"/>
          <p:cNvSpPr/>
          <p:nvPr/>
        </p:nvSpPr>
        <p:spPr bwMode="auto">
          <a:xfrm>
            <a:off x="4344314" y="3048000"/>
            <a:ext cx="1677045" cy="304800"/>
          </a:xfrm>
          <a:prstGeom prst="rect">
            <a:avLst/>
          </a:prstGeom>
          <a:solidFill>
            <a:srgbClr val="3399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endParaRPr>
          </a:p>
        </p:txBody>
      </p:sp>
      <p:sp>
        <p:nvSpPr>
          <p:cNvPr id="31" name="TextBox 30"/>
          <p:cNvSpPr txBox="1"/>
          <p:nvPr/>
        </p:nvSpPr>
        <p:spPr>
          <a:xfrm>
            <a:off x="159355" y="5325368"/>
            <a:ext cx="2012089" cy="369332"/>
          </a:xfrm>
          <a:prstGeom prst="rect">
            <a:avLst/>
          </a:prstGeom>
          <a:noFill/>
        </p:spPr>
        <p:txBody>
          <a:bodyPr wrap="none" rtlCol="0">
            <a:spAutoFit/>
          </a:bodyPr>
          <a:lstStyle/>
          <a:p>
            <a:r>
              <a:rPr lang="en-US" dirty="0" smtClean="0">
                <a:solidFill>
                  <a:srgbClr val="000000"/>
                </a:solidFill>
              </a:rPr>
              <a:t>Ramping frequency</a:t>
            </a:r>
            <a:endParaRPr lang="en-US" dirty="0">
              <a:solidFill>
                <a:srgbClr val="000000"/>
              </a:solidFill>
            </a:endParaRPr>
          </a:p>
        </p:txBody>
      </p:sp>
      <mc:AlternateContent xmlns:mc="http://schemas.openxmlformats.org/markup-compatibility/2006" xmlns:a14="http://schemas.microsoft.com/office/drawing/2010/main">
        <mc:Choice Requires="a14">
          <p:sp>
            <p:nvSpPr>
              <p:cNvPr id="32" name="TextBox 31"/>
              <p:cNvSpPr txBox="1"/>
              <p:nvPr/>
            </p:nvSpPr>
            <p:spPr>
              <a:xfrm>
                <a:off x="2795751" y="5330969"/>
                <a:ext cx="180716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a:rPr>
                          </m:ctrlPr>
                        </m:sSubPr>
                        <m:e>
                          <m:r>
                            <a:rPr lang="en-US" i="1" smtClean="0">
                              <a:solidFill>
                                <a:srgbClr val="000000"/>
                              </a:solidFill>
                              <a:latin typeface="Cambria Math"/>
                            </a:rPr>
                            <m:t>𝑓</m:t>
                          </m:r>
                        </m:e>
                        <m:sub>
                          <m:r>
                            <a:rPr lang="en-US" i="1" smtClean="0">
                              <a:solidFill>
                                <a:srgbClr val="000000"/>
                              </a:solidFill>
                              <a:latin typeface="Cambria Math"/>
                            </a:rPr>
                            <m:t>0</m:t>
                          </m:r>
                        </m:sub>
                      </m:sSub>
                      <m:r>
                        <a:rPr lang="en-US" i="1">
                          <a:solidFill>
                            <a:srgbClr val="000000"/>
                          </a:solidFill>
                          <a:latin typeface="Cambria Math"/>
                        </a:rPr>
                        <m:t>+</m:t>
                      </m:r>
                      <m:sSub>
                        <m:sSubPr>
                          <m:ctrlPr>
                            <a:rPr lang="en-US" i="1">
                              <a:solidFill>
                                <a:srgbClr val="000000"/>
                              </a:solidFill>
                              <a:latin typeface="Cambria Math"/>
                            </a:rPr>
                          </m:ctrlPr>
                        </m:sSubPr>
                        <m:e>
                          <m:r>
                            <a:rPr lang="en-US" i="1">
                              <a:solidFill>
                                <a:srgbClr val="000000"/>
                              </a:solidFill>
                              <a:latin typeface="Cambria Math"/>
                            </a:rPr>
                            <m:t>𝑓</m:t>
                          </m:r>
                        </m:e>
                        <m:sub>
                          <m:r>
                            <a:rPr lang="en-US" i="1">
                              <a:solidFill>
                                <a:srgbClr val="000000"/>
                              </a:solidFill>
                              <a:latin typeface="Cambria Math"/>
                            </a:rPr>
                            <m:t>0</m:t>
                          </m:r>
                        </m:sub>
                      </m:sSub>
                      <m:r>
                        <m:rPr>
                          <m:nor/>
                        </m:rPr>
                        <a:rPr lang="en-US" dirty="0">
                          <a:solidFill>
                            <a:srgbClr val="000000"/>
                          </a:solidFill>
                        </a:rPr>
                        <m:t>/</m:t>
                      </m:r>
                      <m:r>
                        <m:rPr>
                          <m:nor/>
                        </m:rPr>
                        <a:rPr lang="en-US" dirty="0">
                          <a:solidFill>
                            <a:srgbClr val="000000"/>
                          </a:solidFill>
                        </a:rPr>
                        <m:t>Nh</m:t>
                      </m:r>
                      <m:r>
                        <a:rPr lang="en-US" b="0" i="1" dirty="0" smtClean="0">
                          <a:solidFill>
                            <a:srgbClr val="000000"/>
                          </a:solidFill>
                          <a:latin typeface="Cambria Math"/>
                        </a:rPr>
                        <m:t>−</m:t>
                      </m:r>
                      <m:r>
                        <a:rPr lang="en-US" i="1" smtClean="0">
                          <a:solidFill>
                            <a:srgbClr val="000000"/>
                          </a:solidFill>
                          <a:latin typeface="Cambria Math"/>
                          <a:ea typeface="Cambria Math"/>
                        </a:rPr>
                        <m:t>∆</m:t>
                      </m:r>
                      <m:r>
                        <a:rPr lang="en-US" i="1" smtClean="0">
                          <a:solidFill>
                            <a:srgbClr val="000000"/>
                          </a:solidFill>
                          <a:latin typeface="Cambria Math"/>
                          <a:ea typeface="Cambria Math"/>
                        </a:rPr>
                        <m:t>𝑓</m:t>
                      </m:r>
                    </m:oMath>
                  </m:oMathPara>
                </a14:m>
                <a:endParaRPr lang="en-US" dirty="0">
                  <a:solidFill>
                    <a:srgbClr val="00000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2795751" y="5330969"/>
                <a:ext cx="1807161" cy="369332"/>
              </a:xfrm>
              <a:prstGeom prst="rect">
                <a:avLst/>
              </a:prstGeom>
              <a:blipFill rotWithShape="1">
                <a:blip r:embed="rId11"/>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231184" y="5244905"/>
                <a:ext cx="1011752" cy="5396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00"/>
                          </a:solidFill>
                          <a:latin typeface="Cambria Math"/>
                        </a:rPr>
                        <m:t>−2</m:t>
                      </m:r>
                      <m:r>
                        <m:rPr>
                          <m:sty m:val="p"/>
                        </m:rPr>
                        <a:rPr lang="el-GR" sz="1400" b="0" i="1" smtClean="0">
                          <a:solidFill>
                            <a:srgbClr val="000000"/>
                          </a:solidFill>
                          <a:latin typeface="Cambria Math"/>
                        </a:rPr>
                        <m:t>π</m:t>
                      </m:r>
                      <m:f>
                        <m:fPr>
                          <m:ctrlPr>
                            <a:rPr lang="en-US" sz="1400" i="1" smtClean="0">
                              <a:solidFill>
                                <a:srgbClr val="000000"/>
                              </a:solidFill>
                              <a:latin typeface="Cambria Math"/>
                              <a:ea typeface="Cambria Math"/>
                            </a:rPr>
                          </m:ctrlPr>
                        </m:fPr>
                        <m:num>
                          <m:r>
                            <a:rPr lang="en-US" sz="1400" i="1">
                              <a:solidFill>
                                <a:srgbClr val="000000"/>
                              </a:solidFill>
                              <a:latin typeface="Cambria Math"/>
                            </a:rPr>
                            <m:t>27</m:t>
                          </m:r>
                          <m:r>
                            <a:rPr lang="en-US" sz="1400" i="1">
                              <a:solidFill>
                                <a:srgbClr val="000000"/>
                              </a:solidFill>
                              <a:latin typeface="Cambria Math"/>
                              <a:ea typeface="Cambria Math"/>
                            </a:rPr>
                            <m:t>∆</m:t>
                          </m:r>
                          <m:r>
                            <a:rPr lang="en-US" sz="1400" i="1">
                              <a:solidFill>
                                <a:srgbClr val="000000"/>
                              </a:solidFill>
                              <a:latin typeface="Cambria Math"/>
                              <a:ea typeface="Cambria Math"/>
                            </a:rPr>
                            <m:t>𝑓</m:t>
                          </m:r>
                        </m:num>
                        <m:den>
                          <m:sSub>
                            <m:sSubPr>
                              <m:ctrlPr>
                                <a:rPr lang="en-US" sz="1400" i="1">
                                  <a:solidFill>
                                    <a:srgbClr val="000000"/>
                                  </a:solidFill>
                                  <a:latin typeface="Cambria Math"/>
                                </a:rPr>
                              </m:ctrlPr>
                            </m:sSubPr>
                            <m:e>
                              <m:r>
                                <a:rPr lang="en-US" sz="1400" i="1">
                                  <a:solidFill>
                                    <a:srgbClr val="000000"/>
                                  </a:solidFill>
                                  <a:latin typeface="Cambria Math"/>
                                </a:rPr>
                                <m:t>𝑓</m:t>
                              </m:r>
                            </m:e>
                            <m:sub>
                              <m:r>
                                <a:rPr lang="en-US" sz="1400" i="1">
                                  <a:solidFill>
                                    <a:srgbClr val="000000"/>
                                  </a:solidFill>
                                  <a:latin typeface="Cambria Math"/>
                                </a:rPr>
                                <m:t>0</m:t>
                              </m:r>
                            </m:sub>
                          </m:sSub>
                        </m:den>
                      </m:f>
                    </m:oMath>
                  </m:oMathPara>
                </a14:m>
                <a:endParaRPr lang="en-US" sz="1400" dirty="0">
                  <a:solidFill>
                    <a:srgbClr val="00000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5231184" y="5244905"/>
                <a:ext cx="1011752" cy="539635"/>
              </a:xfrm>
              <a:prstGeom prst="rect">
                <a:avLst/>
              </a:prstGeom>
              <a:blipFill rotWithShape="1">
                <a:blip r:embed="rId12"/>
                <a:stretch>
                  <a:fillRect b="-4494"/>
                </a:stretch>
              </a:blipFill>
            </p:spPr>
            <p:txBody>
              <a:bodyPr/>
              <a:lstStyle/>
              <a:p>
                <a:r>
                  <a:rPr lang="en-US">
                    <a:noFill/>
                  </a:rPr>
                  <a:t> </a:t>
                </a:r>
              </a:p>
            </p:txBody>
          </p:sp>
        </mc:Fallback>
      </mc:AlternateContent>
      <p:sp>
        <p:nvSpPr>
          <p:cNvPr id="40" name="Rectangle 39"/>
          <p:cNvSpPr/>
          <p:nvPr/>
        </p:nvSpPr>
        <p:spPr>
          <a:xfrm>
            <a:off x="7083228" y="5764531"/>
            <a:ext cx="1829407" cy="523220"/>
          </a:xfrm>
          <a:prstGeom prst="rect">
            <a:avLst/>
          </a:prstGeom>
        </p:spPr>
        <p:txBody>
          <a:bodyPr wrap="square">
            <a:spAutoFit/>
          </a:bodyPr>
          <a:lstStyle/>
          <a:p>
            <a:r>
              <a:rPr lang="en-US" sz="1400" dirty="0">
                <a:solidFill>
                  <a:srgbClr val="000000"/>
                </a:solidFill>
              </a:rPr>
              <a:t>Harmonic number </a:t>
            </a:r>
            <a:r>
              <a:rPr lang="en-US" sz="1400" dirty="0" smtClean="0">
                <a:solidFill>
                  <a:srgbClr val="000000"/>
                </a:solidFill>
              </a:rPr>
              <a:t>change </a:t>
            </a:r>
            <a:r>
              <a:rPr lang="en-US" sz="1400" dirty="0">
                <a:solidFill>
                  <a:srgbClr val="000000"/>
                </a:solidFill>
              </a:rPr>
              <a:t>to </a:t>
            </a:r>
            <a:r>
              <a:rPr lang="en-US" sz="1400" dirty="0" smtClean="0">
                <a:solidFill>
                  <a:srgbClr val="000000"/>
                </a:solidFill>
              </a:rPr>
              <a:t>Nh+1 </a:t>
            </a:r>
            <a:endParaRPr lang="en-US" dirty="0"/>
          </a:p>
        </p:txBody>
      </p:sp>
    </p:spTree>
    <p:extLst>
      <p:ext uri="{BB962C8B-B14F-4D97-AF65-F5344CB8AC3E}">
        <p14:creationId xmlns:p14="http://schemas.microsoft.com/office/powerpoint/2010/main" val="1007649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smtClean="0">
                <a:latin typeface="Comic Sans MS" panose="030F0702030302020204" pitchFamily="66" charset="0"/>
              </a:rPr>
              <a:t>JLEIC Ion Complex</a:t>
            </a:r>
            <a:endParaRPr lang="en-US" sz="20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pPr>
              <a:defRPr/>
            </a:pPr>
            <a:fld id="{08D621CD-FDE4-4A9C-867E-F9942A440963}" type="slidenum">
              <a:rPr lang="en-US" altLang="en-US" smtClean="0"/>
              <a:pPr>
                <a:defRPr/>
              </a:pPr>
              <a:t>3</a:t>
            </a:fld>
            <a:endParaRPr lang="en-US" altLang="en-US"/>
          </a:p>
        </p:txBody>
      </p:sp>
      <p:grpSp>
        <p:nvGrpSpPr>
          <p:cNvPr id="52" name="Group 51"/>
          <p:cNvGrpSpPr/>
          <p:nvPr/>
        </p:nvGrpSpPr>
        <p:grpSpPr>
          <a:xfrm>
            <a:off x="303022" y="1219200"/>
            <a:ext cx="8307578" cy="1636298"/>
            <a:chOff x="152400" y="816110"/>
            <a:chExt cx="8307578" cy="1636298"/>
          </a:xfrm>
        </p:grpSpPr>
        <p:cxnSp>
          <p:nvCxnSpPr>
            <p:cNvPr id="7" name="Straight Connector 6"/>
            <p:cNvCxnSpPr>
              <a:cxnSpLocks noChangeShapeType="1"/>
            </p:cNvCxnSpPr>
            <p:nvPr/>
          </p:nvCxnSpPr>
          <p:spPr bwMode="auto">
            <a:xfrm>
              <a:off x="450305" y="1425710"/>
              <a:ext cx="7245896" cy="1556"/>
            </a:xfrm>
            <a:prstGeom prst="line">
              <a:avLst/>
            </a:prstGeom>
            <a:noFill/>
            <a:ln w="9525" algn="ctr">
              <a:solidFill>
                <a:schemeClr val="tx1"/>
              </a:solidFill>
              <a:prstDash val="dash"/>
              <a:round/>
              <a:headEnd/>
              <a:tailEnd/>
            </a:ln>
          </p:spPr>
        </p:cxnSp>
        <p:sp>
          <p:nvSpPr>
            <p:cNvPr id="8" name="Rectangle 7"/>
            <p:cNvSpPr>
              <a:spLocks noChangeArrowheads="1"/>
            </p:cNvSpPr>
            <p:nvPr/>
          </p:nvSpPr>
          <p:spPr bwMode="auto">
            <a:xfrm>
              <a:off x="531466" y="1273309"/>
              <a:ext cx="306734" cy="320636"/>
            </a:xfrm>
            <a:prstGeom prst="rect">
              <a:avLst/>
            </a:prstGeom>
            <a:solidFill>
              <a:srgbClr val="00B050"/>
            </a:solidFill>
            <a:ln w="9525" algn="ctr">
              <a:solidFill>
                <a:schemeClr val="tx1"/>
              </a:solidFill>
              <a:round/>
              <a:headEnd/>
              <a:tailEnd/>
            </a:ln>
          </p:spPr>
          <p:txBody>
            <a:bodyPr/>
            <a:lstStyle/>
            <a:p>
              <a:endParaRPr lang="en-US" sz="1400" b="1">
                <a:latin typeface="Arial" pitchFamily="34" charset="0"/>
                <a:cs typeface="Arial" pitchFamily="34" charset="0"/>
              </a:endParaRPr>
            </a:p>
          </p:txBody>
        </p:sp>
        <p:sp>
          <p:nvSpPr>
            <p:cNvPr id="9" name="Rectangle 8"/>
            <p:cNvSpPr>
              <a:spLocks noChangeArrowheads="1"/>
            </p:cNvSpPr>
            <p:nvPr/>
          </p:nvSpPr>
          <p:spPr bwMode="auto">
            <a:xfrm>
              <a:off x="1678178" y="1349510"/>
              <a:ext cx="1255590" cy="207658"/>
            </a:xfrm>
            <a:prstGeom prst="rect">
              <a:avLst/>
            </a:prstGeom>
            <a:solidFill>
              <a:srgbClr val="00B050"/>
            </a:solidFill>
            <a:ln w="9525" algn="ctr">
              <a:solidFill>
                <a:schemeClr val="tx1"/>
              </a:solidFill>
              <a:round/>
              <a:headEnd/>
              <a:tailEnd/>
            </a:ln>
          </p:spPr>
          <p:txBody>
            <a:bodyPr/>
            <a:lstStyle/>
            <a:p>
              <a:endParaRPr lang="en-US" sz="1400" b="1">
                <a:latin typeface="Arial" pitchFamily="34" charset="0"/>
                <a:cs typeface="Arial" pitchFamily="34" charset="0"/>
              </a:endParaRPr>
            </a:p>
          </p:txBody>
        </p:sp>
        <p:sp>
          <p:nvSpPr>
            <p:cNvPr id="13" name="TextBox 12"/>
            <p:cNvSpPr txBox="1">
              <a:spLocks noChangeArrowheads="1"/>
            </p:cNvSpPr>
            <p:nvPr/>
          </p:nvSpPr>
          <p:spPr bwMode="auto">
            <a:xfrm>
              <a:off x="152400" y="1610379"/>
              <a:ext cx="1033438" cy="523221"/>
            </a:xfrm>
            <a:prstGeom prst="rect">
              <a:avLst/>
            </a:prstGeom>
            <a:noFill/>
            <a:ln w="9525">
              <a:noFill/>
              <a:miter lim="800000"/>
              <a:headEnd/>
              <a:tailEnd/>
            </a:ln>
          </p:spPr>
          <p:txBody>
            <a:bodyPr wrap="square">
              <a:spAutoFit/>
            </a:bodyPr>
            <a:lstStyle/>
            <a:p>
              <a:pPr algn="ctr"/>
              <a:r>
                <a:rPr lang="en-US" sz="1400" b="1" dirty="0" smtClean="0">
                  <a:latin typeface="Arial" pitchFamily="34" charset="0"/>
                  <a:cs typeface="Arial" pitchFamily="34" charset="0"/>
                </a:rPr>
                <a:t>ion sources</a:t>
              </a:r>
              <a:endParaRPr lang="en-US" sz="1400" b="1" dirty="0">
                <a:latin typeface="Arial" pitchFamily="34" charset="0"/>
                <a:cs typeface="Arial" pitchFamily="34" charset="0"/>
              </a:endParaRPr>
            </a:p>
          </p:txBody>
        </p:sp>
        <p:sp>
          <p:nvSpPr>
            <p:cNvPr id="14" name="TextBox 13"/>
            <p:cNvSpPr txBox="1">
              <a:spLocks noChangeArrowheads="1"/>
            </p:cNvSpPr>
            <p:nvPr/>
          </p:nvSpPr>
          <p:spPr bwMode="auto">
            <a:xfrm>
              <a:off x="1525778" y="1614053"/>
              <a:ext cx="1409717" cy="307776"/>
            </a:xfrm>
            <a:prstGeom prst="rect">
              <a:avLst/>
            </a:prstGeom>
            <a:noFill/>
            <a:ln w="9525">
              <a:noFill/>
              <a:miter lim="800000"/>
              <a:headEnd/>
              <a:tailEnd/>
            </a:ln>
          </p:spPr>
          <p:txBody>
            <a:bodyPr wrap="square">
              <a:spAutoFit/>
            </a:bodyPr>
            <a:lstStyle/>
            <a:p>
              <a:pPr algn="ctr"/>
              <a:r>
                <a:rPr lang="en-US" sz="1400" b="1" dirty="0">
                  <a:latin typeface="Arial" pitchFamily="34" charset="0"/>
                  <a:cs typeface="Arial" pitchFamily="34" charset="0"/>
                </a:rPr>
                <a:t>SRF </a:t>
              </a:r>
              <a:r>
                <a:rPr lang="en-US" sz="1400" b="1" dirty="0" err="1" smtClean="0">
                  <a:latin typeface="Arial" pitchFamily="34" charset="0"/>
                  <a:cs typeface="Arial" pitchFamily="34" charset="0"/>
                </a:rPr>
                <a:t>Linac</a:t>
              </a:r>
              <a:endParaRPr lang="en-US" sz="1400" b="1" dirty="0" smtClean="0">
                <a:latin typeface="Arial" pitchFamily="34" charset="0"/>
                <a:cs typeface="Arial" pitchFamily="34" charset="0"/>
              </a:endParaRPr>
            </a:p>
          </p:txBody>
        </p:sp>
        <p:grpSp>
          <p:nvGrpSpPr>
            <p:cNvPr id="2" name="Group 1"/>
            <p:cNvGrpSpPr/>
            <p:nvPr/>
          </p:nvGrpSpPr>
          <p:grpSpPr>
            <a:xfrm>
              <a:off x="4042901" y="1050385"/>
              <a:ext cx="1508846" cy="1402023"/>
              <a:chOff x="3889981" y="1050385"/>
              <a:chExt cx="1508846" cy="1402023"/>
            </a:xfrm>
          </p:grpSpPr>
          <p:grpSp>
            <p:nvGrpSpPr>
              <p:cNvPr id="10" name="Group 30"/>
              <p:cNvGrpSpPr>
                <a:grpSpLocks/>
              </p:cNvGrpSpPr>
              <p:nvPr/>
            </p:nvGrpSpPr>
            <p:grpSpPr bwMode="auto">
              <a:xfrm>
                <a:off x="4232547" y="1050385"/>
                <a:ext cx="796653" cy="756325"/>
                <a:chOff x="1676400" y="1295399"/>
                <a:chExt cx="609600" cy="609600"/>
              </a:xfrm>
            </p:grpSpPr>
            <p:cxnSp>
              <p:nvCxnSpPr>
                <p:cNvPr id="40" name="Straight Connector 41"/>
                <p:cNvCxnSpPr>
                  <a:cxnSpLocks noChangeShapeType="1"/>
                </p:cNvCxnSpPr>
                <p:nvPr/>
              </p:nvCxnSpPr>
              <p:spPr bwMode="auto">
                <a:xfrm rot="5400000">
                  <a:off x="1828800" y="1600199"/>
                  <a:ext cx="304800" cy="0"/>
                </a:xfrm>
                <a:prstGeom prst="line">
                  <a:avLst/>
                </a:prstGeom>
                <a:noFill/>
                <a:ln w="28575" algn="ctr">
                  <a:solidFill>
                    <a:schemeClr val="tx1"/>
                  </a:solidFill>
                  <a:round/>
                  <a:headEnd/>
                  <a:tailEnd/>
                </a:ln>
              </p:spPr>
            </p:cxnSp>
            <p:grpSp>
              <p:nvGrpSpPr>
                <p:cNvPr id="41" name="Group 23"/>
                <p:cNvGrpSpPr>
                  <a:grpSpLocks/>
                </p:cNvGrpSpPr>
                <p:nvPr/>
              </p:nvGrpSpPr>
              <p:grpSpPr bwMode="auto">
                <a:xfrm>
                  <a:off x="1981200" y="1295399"/>
                  <a:ext cx="304800" cy="304800"/>
                  <a:chOff x="2971800" y="1295400"/>
                  <a:chExt cx="304800" cy="304800"/>
                </a:xfrm>
              </p:grpSpPr>
              <p:sp>
                <p:nvSpPr>
                  <p:cNvPr id="47" name="Arc 20"/>
                  <p:cNvSpPr/>
                  <p:nvPr/>
                </p:nvSpPr>
                <p:spPr bwMode="auto">
                  <a:xfrm>
                    <a:off x="2972757" y="1296587"/>
                    <a:ext cx="303444" cy="304816"/>
                  </a:xfrm>
                  <a:prstGeom prst="arc">
                    <a:avLst/>
                  </a:prstGeom>
                  <a:noFill/>
                  <a:ln w="28575" cap="flat" cmpd="sng" algn="ctr">
                    <a:solidFill>
                      <a:schemeClr val="tx1"/>
                    </a:solidFill>
                    <a:prstDash val="solid"/>
                    <a:round/>
                    <a:headEnd type="none" w="med" len="med"/>
                    <a:tailEnd type="none" w="med" len="med"/>
                  </a:ln>
                  <a:effectLst/>
                </p:spPr>
                <p:txBody>
                  <a:bodyPr/>
                  <a:lstStyle/>
                  <a:p>
                    <a:pPr>
                      <a:defRPr/>
                    </a:pPr>
                    <a:endParaRPr lang="en-US" sz="1400" b="1">
                      <a:latin typeface="Arial" pitchFamily="34" charset="0"/>
                      <a:cs typeface="Arial" pitchFamily="34" charset="0"/>
                    </a:endParaRPr>
                  </a:p>
                </p:txBody>
              </p:sp>
              <p:sp>
                <p:nvSpPr>
                  <p:cNvPr id="48" name="Arc 21"/>
                  <p:cNvSpPr/>
                  <p:nvPr/>
                </p:nvSpPr>
                <p:spPr bwMode="auto">
                  <a:xfrm rot="16200000">
                    <a:off x="2972072" y="1297272"/>
                    <a:ext cx="304816" cy="303444"/>
                  </a:xfrm>
                  <a:prstGeom prst="arc">
                    <a:avLst/>
                  </a:prstGeom>
                  <a:noFill/>
                  <a:ln w="28575" cap="flat" cmpd="sng" algn="ctr">
                    <a:solidFill>
                      <a:schemeClr val="tx1"/>
                    </a:solidFill>
                    <a:prstDash val="solid"/>
                    <a:round/>
                    <a:headEnd type="none" w="med" len="med"/>
                    <a:tailEnd type="none" w="med" len="med"/>
                  </a:ln>
                  <a:effectLst/>
                </p:spPr>
                <p:txBody>
                  <a:bodyPr/>
                  <a:lstStyle/>
                  <a:p>
                    <a:pPr>
                      <a:defRPr/>
                    </a:pPr>
                    <a:endParaRPr lang="en-US" sz="1400" b="1">
                      <a:latin typeface="Arial" pitchFamily="34" charset="0"/>
                      <a:cs typeface="Arial" pitchFamily="34" charset="0"/>
                    </a:endParaRPr>
                  </a:p>
                </p:txBody>
              </p:sp>
              <p:sp>
                <p:nvSpPr>
                  <p:cNvPr id="49" name="Arc 48"/>
                  <p:cNvSpPr/>
                  <p:nvPr/>
                </p:nvSpPr>
                <p:spPr bwMode="auto">
                  <a:xfrm rot="5400000">
                    <a:off x="2972072" y="1297272"/>
                    <a:ext cx="304816" cy="303444"/>
                  </a:xfrm>
                  <a:prstGeom prst="arc">
                    <a:avLst/>
                  </a:prstGeom>
                  <a:noFill/>
                  <a:ln w="28575" cap="flat" cmpd="sng" algn="ctr">
                    <a:solidFill>
                      <a:schemeClr val="tx1"/>
                    </a:solidFill>
                    <a:prstDash val="solid"/>
                    <a:round/>
                    <a:headEnd type="none" w="med" len="med"/>
                    <a:tailEnd type="none" w="med" len="med"/>
                  </a:ln>
                  <a:effectLst/>
                </p:spPr>
                <p:txBody>
                  <a:bodyPr/>
                  <a:lstStyle/>
                  <a:p>
                    <a:pPr>
                      <a:defRPr/>
                    </a:pPr>
                    <a:endParaRPr lang="en-US" sz="1400" b="1">
                      <a:latin typeface="Arial" pitchFamily="34" charset="0"/>
                      <a:cs typeface="Arial" pitchFamily="34" charset="0"/>
                    </a:endParaRPr>
                  </a:p>
                </p:txBody>
              </p:sp>
            </p:grpSp>
            <p:grpSp>
              <p:nvGrpSpPr>
                <p:cNvPr id="42" name="Group 24"/>
                <p:cNvGrpSpPr>
                  <a:grpSpLocks/>
                </p:cNvGrpSpPr>
                <p:nvPr/>
              </p:nvGrpSpPr>
              <p:grpSpPr bwMode="auto">
                <a:xfrm rot="10800000">
                  <a:off x="1676400" y="1600199"/>
                  <a:ext cx="304800" cy="304800"/>
                  <a:chOff x="2971800" y="1295400"/>
                  <a:chExt cx="304800" cy="304800"/>
                </a:xfrm>
              </p:grpSpPr>
              <p:sp>
                <p:nvSpPr>
                  <p:cNvPr id="44" name="Arc 43"/>
                  <p:cNvSpPr/>
                  <p:nvPr/>
                </p:nvSpPr>
                <p:spPr bwMode="auto">
                  <a:xfrm>
                    <a:off x="2970843" y="1294182"/>
                    <a:ext cx="306015" cy="304815"/>
                  </a:xfrm>
                  <a:prstGeom prst="arc">
                    <a:avLst/>
                  </a:prstGeom>
                  <a:noFill/>
                  <a:ln w="28575" cap="flat" cmpd="sng" algn="ctr">
                    <a:solidFill>
                      <a:schemeClr val="tx1"/>
                    </a:solidFill>
                    <a:prstDash val="solid"/>
                    <a:round/>
                    <a:headEnd type="none" w="med" len="med"/>
                    <a:tailEnd type="none" w="med" len="med"/>
                  </a:ln>
                  <a:effectLst/>
                </p:spPr>
                <p:txBody>
                  <a:bodyPr/>
                  <a:lstStyle/>
                  <a:p>
                    <a:pPr>
                      <a:defRPr/>
                    </a:pPr>
                    <a:endParaRPr lang="en-US" sz="1400" b="1">
                      <a:latin typeface="Arial" pitchFamily="34" charset="0"/>
                      <a:cs typeface="Arial" pitchFamily="34" charset="0"/>
                    </a:endParaRPr>
                  </a:p>
                </p:txBody>
              </p:sp>
              <p:sp>
                <p:nvSpPr>
                  <p:cNvPr id="45" name="Arc 44"/>
                  <p:cNvSpPr/>
                  <p:nvPr/>
                </p:nvSpPr>
                <p:spPr bwMode="auto">
                  <a:xfrm rot="16200000">
                    <a:off x="2971444" y="1293581"/>
                    <a:ext cx="304815" cy="306015"/>
                  </a:xfrm>
                  <a:prstGeom prst="arc">
                    <a:avLst/>
                  </a:prstGeom>
                  <a:noFill/>
                  <a:ln w="28575" cap="flat" cmpd="sng" algn="ctr">
                    <a:solidFill>
                      <a:schemeClr val="tx1"/>
                    </a:solidFill>
                    <a:prstDash val="solid"/>
                    <a:round/>
                    <a:headEnd type="none" w="med" len="med"/>
                    <a:tailEnd type="none" w="med" len="med"/>
                  </a:ln>
                  <a:effectLst/>
                </p:spPr>
                <p:txBody>
                  <a:bodyPr/>
                  <a:lstStyle/>
                  <a:p>
                    <a:pPr>
                      <a:defRPr/>
                    </a:pPr>
                    <a:endParaRPr lang="en-US" sz="1400" b="1">
                      <a:latin typeface="Arial" pitchFamily="34" charset="0"/>
                      <a:cs typeface="Arial" pitchFamily="34" charset="0"/>
                    </a:endParaRPr>
                  </a:p>
                </p:txBody>
              </p:sp>
              <p:sp>
                <p:nvSpPr>
                  <p:cNvPr id="46" name="Arc 45"/>
                  <p:cNvSpPr/>
                  <p:nvPr/>
                </p:nvSpPr>
                <p:spPr bwMode="auto">
                  <a:xfrm rot="5400000">
                    <a:off x="2971444" y="1293581"/>
                    <a:ext cx="304815" cy="306015"/>
                  </a:xfrm>
                  <a:prstGeom prst="arc">
                    <a:avLst/>
                  </a:prstGeom>
                  <a:noFill/>
                  <a:ln w="28575" cap="flat" cmpd="sng" algn="ctr">
                    <a:solidFill>
                      <a:schemeClr val="tx1"/>
                    </a:solidFill>
                    <a:prstDash val="solid"/>
                    <a:round/>
                    <a:headEnd type="none" w="med" len="med"/>
                    <a:tailEnd type="none" w="med" len="med"/>
                  </a:ln>
                  <a:effectLst/>
                </p:spPr>
                <p:txBody>
                  <a:bodyPr/>
                  <a:lstStyle/>
                  <a:p>
                    <a:pPr>
                      <a:defRPr/>
                    </a:pPr>
                    <a:endParaRPr lang="en-US" sz="1400" b="1">
                      <a:latin typeface="Arial" pitchFamily="34" charset="0"/>
                      <a:cs typeface="Arial" pitchFamily="34" charset="0"/>
                    </a:endParaRPr>
                  </a:p>
                </p:txBody>
              </p:sp>
            </p:grpSp>
            <p:cxnSp>
              <p:nvCxnSpPr>
                <p:cNvPr id="43" name="Straight Connector 44"/>
                <p:cNvCxnSpPr>
                  <a:cxnSpLocks noChangeShapeType="1"/>
                </p:cNvCxnSpPr>
                <p:nvPr/>
              </p:nvCxnSpPr>
              <p:spPr bwMode="auto">
                <a:xfrm rot="10800000">
                  <a:off x="1828800" y="1600200"/>
                  <a:ext cx="304800" cy="0"/>
                </a:xfrm>
                <a:prstGeom prst="line">
                  <a:avLst/>
                </a:prstGeom>
                <a:noFill/>
                <a:ln w="28575" algn="ctr">
                  <a:solidFill>
                    <a:schemeClr val="tx1"/>
                  </a:solidFill>
                  <a:round/>
                  <a:headEnd/>
                  <a:tailEnd/>
                </a:ln>
              </p:spPr>
            </p:cxnSp>
          </p:grpSp>
          <p:sp>
            <p:nvSpPr>
              <p:cNvPr id="15" name="TextBox 14"/>
              <p:cNvSpPr txBox="1">
                <a:spLocks noChangeArrowheads="1"/>
              </p:cNvSpPr>
              <p:nvPr/>
            </p:nvSpPr>
            <p:spPr bwMode="auto">
              <a:xfrm>
                <a:off x="3889981" y="1929188"/>
                <a:ext cx="1508846" cy="523220"/>
              </a:xfrm>
              <a:prstGeom prst="rect">
                <a:avLst/>
              </a:prstGeom>
              <a:noFill/>
              <a:ln w="9525">
                <a:noFill/>
                <a:miter lim="800000"/>
                <a:headEnd/>
                <a:tailEnd/>
              </a:ln>
            </p:spPr>
            <p:txBody>
              <a:bodyPr wrap="square">
                <a:spAutoFit/>
              </a:bodyPr>
              <a:lstStyle/>
              <a:p>
                <a:pPr algn="ctr"/>
                <a:r>
                  <a:rPr lang="en-US" sz="1400" b="1" dirty="0" smtClean="0">
                    <a:latin typeface="Arial" pitchFamily="34" charset="0"/>
                    <a:cs typeface="Arial" pitchFamily="34" charset="0"/>
                  </a:rPr>
                  <a:t>Booster with DC cooler</a:t>
                </a:r>
              </a:p>
            </p:txBody>
          </p:sp>
          <p:sp>
            <p:nvSpPr>
              <p:cNvPr id="18" name="Rectangle 17"/>
              <p:cNvSpPr>
                <a:spLocks noChangeArrowheads="1"/>
              </p:cNvSpPr>
              <p:nvPr/>
            </p:nvSpPr>
            <p:spPr bwMode="auto">
              <a:xfrm>
                <a:off x="4731212" y="1370452"/>
                <a:ext cx="145068" cy="141012"/>
              </a:xfrm>
              <a:prstGeom prst="rect">
                <a:avLst/>
              </a:prstGeom>
              <a:solidFill>
                <a:srgbClr val="0070C0"/>
              </a:solidFill>
              <a:ln w="9525" algn="ctr">
                <a:solidFill>
                  <a:schemeClr val="tx1"/>
                </a:solidFill>
                <a:round/>
                <a:headEnd/>
                <a:tailEnd/>
              </a:ln>
            </p:spPr>
            <p:txBody>
              <a:bodyPr/>
              <a:lstStyle/>
              <a:p>
                <a:endParaRPr lang="en-US" sz="1400" b="1">
                  <a:latin typeface="Arial" pitchFamily="34" charset="0"/>
                  <a:cs typeface="Arial" pitchFamily="34" charset="0"/>
                </a:endParaRPr>
              </a:p>
            </p:txBody>
          </p:sp>
        </p:grpSp>
        <p:grpSp>
          <p:nvGrpSpPr>
            <p:cNvPr id="50" name="Group 49"/>
            <p:cNvGrpSpPr/>
            <p:nvPr/>
          </p:nvGrpSpPr>
          <p:grpSpPr>
            <a:xfrm>
              <a:off x="6858000" y="816110"/>
              <a:ext cx="1601978" cy="1388736"/>
              <a:chOff x="7237221" y="816110"/>
              <a:chExt cx="1601978" cy="1388736"/>
            </a:xfrm>
          </p:grpSpPr>
          <p:grpSp>
            <p:nvGrpSpPr>
              <p:cNvPr id="12" name="Group 42"/>
              <p:cNvGrpSpPr>
                <a:grpSpLocks/>
              </p:cNvGrpSpPr>
              <p:nvPr/>
            </p:nvGrpSpPr>
            <p:grpSpPr bwMode="auto">
              <a:xfrm>
                <a:off x="7237221" y="816110"/>
                <a:ext cx="1160547" cy="1269108"/>
                <a:chOff x="1676400" y="1295399"/>
                <a:chExt cx="609600" cy="609600"/>
              </a:xfrm>
            </p:grpSpPr>
            <p:cxnSp>
              <p:nvCxnSpPr>
                <p:cNvPr id="20" name="Straight Connector 21"/>
                <p:cNvCxnSpPr>
                  <a:cxnSpLocks noChangeShapeType="1"/>
                </p:cNvCxnSpPr>
                <p:nvPr/>
              </p:nvCxnSpPr>
              <p:spPr bwMode="auto">
                <a:xfrm rot="5400000">
                  <a:off x="1828800" y="1600199"/>
                  <a:ext cx="304800" cy="0"/>
                </a:xfrm>
                <a:prstGeom prst="line">
                  <a:avLst/>
                </a:prstGeom>
                <a:noFill/>
                <a:ln w="28575" algn="ctr">
                  <a:solidFill>
                    <a:schemeClr val="tx1"/>
                  </a:solidFill>
                  <a:round/>
                  <a:headEnd/>
                  <a:tailEnd/>
                </a:ln>
              </p:spPr>
            </p:cxnSp>
            <p:grpSp>
              <p:nvGrpSpPr>
                <p:cNvPr id="21" name="Group 23"/>
                <p:cNvGrpSpPr>
                  <a:grpSpLocks/>
                </p:cNvGrpSpPr>
                <p:nvPr/>
              </p:nvGrpSpPr>
              <p:grpSpPr bwMode="auto">
                <a:xfrm>
                  <a:off x="1981200" y="1295399"/>
                  <a:ext cx="304800" cy="304800"/>
                  <a:chOff x="2971800" y="1295400"/>
                  <a:chExt cx="304800" cy="304800"/>
                </a:xfrm>
              </p:grpSpPr>
              <p:sp>
                <p:nvSpPr>
                  <p:cNvPr id="27" name="Arc 26"/>
                  <p:cNvSpPr/>
                  <p:nvPr/>
                </p:nvSpPr>
                <p:spPr bwMode="auto">
                  <a:xfrm>
                    <a:off x="2971339" y="1295021"/>
                    <a:ext cx="305130" cy="305409"/>
                  </a:xfrm>
                  <a:prstGeom prst="arc">
                    <a:avLst/>
                  </a:prstGeom>
                  <a:noFill/>
                  <a:ln w="28575" cap="flat" cmpd="sng" algn="ctr">
                    <a:solidFill>
                      <a:schemeClr val="tx1"/>
                    </a:solidFill>
                    <a:prstDash val="solid"/>
                    <a:round/>
                    <a:headEnd type="none" w="med" len="med"/>
                    <a:tailEnd type="none" w="med" len="med"/>
                  </a:ln>
                  <a:effectLst/>
                </p:spPr>
                <p:txBody>
                  <a:bodyPr/>
                  <a:lstStyle/>
                  <a:p>
                    <a:pPr>
                      <a:defRPr/>
                    </a:pPr>
                    <a:endParaRPr lang="en-US" sz="1400" b="1">
                      <a:latin typeface="Arial" pitchFamily="34" charset="0"/>
                      <a:cs typeface="Arial" pitchFamily="34" charset="0"/>
                    </a:endParaRPr>
                  </a:p>
                </p:txBody>
              </p:sp>
              <p:sp>
                <p:nvSpPr>
                  <p:cNvPr id="28" name="Arc 27"/>
                  <p:cNvSpPr/>
                  <p:nvPr/>
                </p:nvSpPr>
                <p:spPr bwMode="auto">
                  <a:xfrm rot="16200000">
                    <a:off x="2971200" y="1295160"/>
                    <a:ext cx="305409" cy="305130"/>
                  </a:xfrm>
                  <a:prstGeom prst="arc">
                    <a:avLst/>
                  </a:prstGeom>
                  <a:noFill/>
                  <a:ln w="28575" cap="flat" cmpd="sng" algn="ctr">
                    <a:solidFill>
                      <a:schemeClr val="tx1"/>
                    </a:solidFill>
                    <a:prstDash val="solid"/>
                    <a:round/>
                    <a:headEnd type="none" w="med" len="med"/>
                    <a:tailEnd type="none" w="med" len="med"/>
                  </a:ln>
                  <a:effectLst/>
                </p:spPr>
                <p:txBody>
                  <a:bodyPr/>
                  <a:lstStyle/>
                  <a:p>
                    <a:pPr>
                      <a:defRPr/>
                    </a:pPr>
                    <a:endParaRPr lang="en-US" sz="1400" b="1">
                      <a:latin typeface="Arial" pitchFamily="34" charset="0"/>
                      <a:cs typeface="Arial" pitchFamily="34" charset="0"/>
                    </a:endParaRPr>
                  </a:p>
                </p:txBody>
              </p:sp>
              <p:sp>
                <p:nvSpPr>
                  <p:cNvPr id="29" name="Arc 28"/>
                  <p:cNvSpPr/>
                  <p:nvPr/>
                </p:nvSpPr>
                <p:spPr bwMode="auto">
                  <a:xfrm rot="5400000">
                    <a:off x="2971200" y="1295160"/>
                    <a:ext cx="305409" cy="305130"/>
                  </a:xfrm>
                  <a:prstGeom prst="arc">
                    <a:avLst/>
                  </a:prstGeom>
                  <a:noFill/>
                  <a:ln w="28575" cap="flat" cmpd="sng" algn="ctr">
                    <a:solidFill>
                      <a:schemeClr val="tx1"/>
                    </a:solidFill>
                    <a:prstDash val="solid"/>
                    <a:round/>
                    <a:headEnd type="none" w="med" len="med"/>
                    <a:tailEnd type="none" w="med" len="med"/>
                  </a:ln>
                  <a:effectLst/>
                </p:spPr>
                <p:txBody>
                  <a:bodyPr/>
                  <a:lstStyle/>
                  <a:p>
                    <a:pPr>
                      <a:defRPr/>
                    </a:pPr>
                    <a:endParaRPr lang="en-US" sz="1400" b="1">
                      <a:latin typeface="Arial" pitchFamily="34" charset="0"/>
                      <a:cs typeface="Arial" pitchFamily="34" charset="0"/>
                    </a:endParaRPr>
                  </a:p>
                </p:txBody>
              </p:sp>
            </p:grpSp>
            <p:grpSp>
              <p:nvGrpSpPr>
                <p:cNvPr id="22" name="Group 24"/>
                <p:cNvGrpSpPr>
                  <a:grpSpLocks/>
                </p:cNvGrpSpPr>
                <p:nvPr/>
              </p:nvGrpSpPr>
              <p:grpSpPr bwMode="auto">
                <a:xfrm rot="10800000">
                  <a:off x="1676400" y="1600199"/>
                  <a:ext cx="304800" cy="304800"/>
                  <a:chOff x="2971800" y="1295400"/>
                  <a:chExt cx="304800" cy="304800"/>
                </a:xfrm>
              </p:grpSpPr>
              <p:sp>
                <p:nvSpPr>
                  <p:cNvPr id="24" name="Arc 23"/>
                  <p:cNvSpPr/>
                  <p:nvPr/>
                </p:nvSpPr>
                <p:spPr bwMode="auto">
                  <a:xfrm>
                    <a:off x="2972261" y="1294562"/>
                    <a:ext cx="305130" cy="305409"/>
                  </a:xfrm>
                  <a:prstGeom prst="arc">
                    <a:avLst/>
                  </a:prstGeom>
                  <a:noFill/>
                  <a:ln w="28575" cap="flat" cmpd="sng" algn="ctr">
                    <a:solidFill>
                      <a:schemeClr val="tx1"/>
                    </a:solidFill>
                    <a:prstDash val="solid"/>
                    <a:round/>
                    <a:headEnd type="none" w="med" len="med"/>
                    <a:tailEnd type="none" w="med" len="med"/>
                  </a:ln>
                  <a:effectLst/>
                </p:spPr>
                <p:txBody>
                  <a:bodyPr/>
                  <a:lstStyle/>
                  <a:p>
                    <a:pPr>
                      <a:defRPr/>
                    </a:pPr>
                    <a:endParaRPr lang="en-US" sz="1400" b="1">
                      <a:latin typeface="Arial" pitchFamily="34" charset="0"/>
                      <a:cs typeface="Arial" pitchFamily="34" charset="0"/>
                    </a:endParaRPr>
                  </a:p>
                </p:txBody>
              </p:sp>
              <p:sp>
                <p:nvSpPr>
                  <p:cNvPr id="25" name="Arc 24"/>
                  <p:cNvSpPr/>
                  <p:nvPr/>
                </p:nvSpPr>
                <p:spPr bwMode="auto">
                  <a:xfrm rot="16200000">
                    <a:off x="2972122" y="1294701"/>
                    <a:ext cx="305409" cy="305130"/>
                  </a:xfrm>
                  <a:prstGeom prst="arc">
                    <a:avLst/>
                  </a:prstGeom>
                  <a:noFill/>
                  <a:ln w="28575" cap="flat" cmpd="sng" algn="ctr">
                    <a:solidFill>
                      <a:schemeClr val="tx1"/>
                    </a:solidFill>
                    <a:prstDash val="solid"/>
                    <a:round/>
                    <a:headEnd type="none" w="med" len="med"/>
                    <a:tailEnd type="none" w="med" len="med"/>
                  </a:ln>
                  <a:effectLst/>
                </p:spPr>
                <p:txBody>
                  <a:bodyPr/>
                  <a:lstStyle/>
                  <a:p>
                    <a:pPr>
                      <a:defRPr/>
                    </a:pPr>
                    <a:endParaRPr lang="en-US" sz="1400" b="1">
                      <a:latin typeface="Arial" pitchFamily="34" charset="0"/>
                      <a:cs typeface="Arial" pitchFamily="34" charset="0"/>
                    </a:endParaRPr>
                  </a:p>
                </p:txBody>
              </p:sp>
              <p:sp>
                <p:nvSpPr>
                  <p:cNvPr id="26" name="Arc 25"/>
                  <p:cNvSpPr/>
                  <p:nvPr/>
                </p:nvSpPr>
                <p:spPr bwMode="auto">
                  <a:xfrm rot="5400000">
                    <a:off x="2972122" y="1294701"/>
                    <a:ext cx="305409" cy="305130"/>
                  </a:xfrm>
                  <a:prstGeom prst="arc">
                    <a:avLst/>
                  </a:prstGeom>
                  <a:noFill/>
                  <a:ln w="28575" cap="flat" cmpd="sng" algn="ctr">
                    <a:solidFill>
                      <a:schemeClr val="tx1"/>
                    </a:solidFill>
                    <a:prstDash val="solid"/>
                    <a:round/>
                    <a:headEnd type="none" w="med" len="med"/>
                    <a:tailEnd type="none" w="med" len="med"/>
                  </a:ln>
                  <a:effectLst/>
                </p:spPr>
                <p:txBody>
                  <a:bodyPr/>
                  <a:lstStyle/>
                  <a:p>
                    <a:pPr>
                      <a:defRPr/>
                    </a:pPr>
                    <a:endParaRPr lang="en-US" sz="1400" b="1">
                      <a:latin typeface="Arial" pitchFamily="34" charset="0"/>
                      <a:cs typeface="Arial" pitchFamily="34" charset="0"/>
                    </a:endParaRPr>
                  </a:p>
                </p:txBody>
              </p:sp>
            </p:grpSp>
            <p:cxnSp>
              <p:nvCxnSpPr>
                <p:cNvPr id="23" name="Straight Connector 24"/>
                <p:cNvCxnSpPr>
                  <a:cxnSpLocks noChangeShapeType="1"/>
                </p:cNvCxnSpPr>
                <p:nvPr/>
              </p:nvCxnSpPr>
              <p:spPr bwMode="auto">
                <a:xfrm rot="10800000">
                  <a:off x="1828800" y="1600200"/>
                  <a:ext cx="304800" cy="0"/>
                </a:xfrm>
                <a:prstGeom prst="line">
                  <a:avLst/>
                </a:prstGeom>
                <a:noFill/>
                <a:ln w="28575" algn="ctr">
                  <a:solidFill>
                    <a:schemeClr val="tx1"/>
                  </a:solidFill>
                  <a:round/>
                  <a:headEnd/>
                  <a:tailEnd/>
                </a:ln>
              </p:spPr>
            </p:cxnSp>
          </p:grpSp>
          <p:sp>
            <p:nvSpPr>
              <p:cNvPr id="17" name="TextBox 16"/>
              <p:cNvSpPr txBox="1">
                <a:spLocks noChangeArrowheads="1"/>
              </p:cNvSpPr>
              <p:nvPr/>
            </p:nvSpPr>
            <p:spPr bwMode="auto">
              <a:xfrm>
                <a:off x="7772399" y="1466182"/>
                <a:ext cx="1066800" cy="738664"/>
              </a:xfrm>
              <a:prstGeom prst="rect">
                <a:avLst/>
              </a:prstGeom>
              <a:noFill/>
              <a:ln w="9525">
                <a:noFill/>
                <a:miter lim="800000"/>
                <a:headEnd/>
                <a:tailEnd/>
              </a:ln>
            </p:spPr>
            <p:txBody>
              <a:bodyPr wrap="square">
                <a:spAutoFit/>
              </a:bodyPr>
              <a:lstStyle/>
              <a:p>
                <a:pPr algn="ctr"/>
                <a:r>
                  <a:rPr lang="en-US" sz="1400" b="1" dirty="0" smtClean="0">
                    <a:latin typeface="Arial" pitchFamily="34" charset="0"/>
                    <a:cs typeface="Arial" pitchFamily="34" charset="0"/>
                  </a:rPr>
                  <a:t>collider ring with BB cooler</a:t>
                </a:r>
                <a:endParaRPr lang="en-US" sz="1400" b="1" dirty="0">
                  <a:latin typeface="Arial" pitchFamily="34" charset="0"/>
                  <a:cs typeface="Arial" pitchFamily="34" charset="0"/>
                </a:endParaRPr>
              </a:p>
            </p:txBody>
          </p:sp>
          <p:sp>
            <p:nvSpPr>
              <p:cNvPr id="19" name="Rectangle 18"/>
              <p:cNvSpPr>
                <a:spLocks noChangeArrowheads="1"/>
              </p:cNvSpPr>
              <p:nvPr/>
            </p:nvSpPr>
            <p:spPr bwMode="auto">
              <a:xfrm>
                <a:off x="7467601" y="1383266"/>
                <a:ext cx="228600" cy="137905"/>
              </a:xfrm>
              <a:prstGeom prst="rect">
                <a:avLst/>
              </a:prstGeom>
              <a:solidFill>
                <a:srgbClr val="0070C0"/>
              </a:solidFill>
              <a:ln w="9525" algn="ctr">
                <a:solidFill>
                  <a:schemeClr val="tx1"/>
                </a:solidFill>
                <a:round/>
                <a:headEnd/>
                <a:tailEnd/>
              </a:ln>
            </p:spPr>
            <p:txBody>
              <a:bodyPr/>
              <a:lstStyle/>
              <a:p>
                <a:endParaRPr lang="en-US" sz="1400" b="1">
                  <a:latin typeface="Arial" pitchFamily="34" charset="0"/>
                  <a:cs typeface="Arial" pitchFamily="34" charset="0"/>
                </a:endParaRPr>
              </a:p>
            </p:txBody>
          </p:sp>
        </p:grpSp>
      </p:grpSp>
      <p:sp>
        <p:nvSpPr>
          <p:cNvPr id="51" name="TextBox 50"/>
          <p:cNvSpPr txBox="1"/>
          <p:nvPr/>
        </p:nvSpPr>
        <p:spPr>
          <a:xfrm>
            <a:off x="1811482" y="977562"/>
            <a:ext cx="1290225" cy="584775"/>
          </a:xfrm>
          <a:prstGeom prst="rect">
            <a:avLst/>
          </a:prstGeom>
          <a:noFill/>
        </p:spPr>
        <p:txBody>
          <a:bodyPr wrap="none" rtlCol="0">
            <a:spAutoFit/>
          </a:bodyPr>
          <a:lstStyle/>
          <a:p>
            <a:r>
              <a:rPr lang="en-US" sz="1600" dirty="0" smtClean="0"/>
              <a:t>135MeV H</a:t>
            </a:r>
            <a:r>
              <a:rPr lang="en-US" sz="1600" baseline="30000" dirty="0" smtClean="0"/>
              <a:t>-</a:t>
            </a:r>
            <a:endParaRPr lang="en-US" sz="1600" dirty="0" smtClean="0"/>
          </a:p>
          <a:p>
            <a:r>
              <a:rPr lang="en-US" sz="1600" dirty="0" smtClean="0"/>
              <a:t>40MeV Pb</a:t>
            </a:r>
            <a:r>
              <a:rPr lang="en-US" sz="1600" baseline="30000" dirty="0" smtClean="0"/>
              <a:t>67+</a:t>
            </a:r>
            <a:endParaRPr lang="en-US" sz="1600" dirty="0"/>
          </a:p>
        </p:txBody>
      </p:sp>
      <p:sp>
        <p:nvSpPr>
          <p:cNvPr id="53" name="TextBox 52"/>
          <p:cNvSpPr txBox="1"/>
          <p:nvPr/>
        </p:nvSpPr>
        <p:spPr>
          <a:xfrm>
            <a:off x="4279935" y="838200"/>
            <a:ext cx="1262974" cy="584775"/>
          </a:xfrm>
          <a:prstGeom prst="rect">
            <a:avLst/>
          </a:prstGeom>
          <a:noFill/>
        </p:spPr>
        <p:txBody>
          <a:bodyPr wrap="none" rtlCol="0">
            <a:spAutoFit/>
          </a:bodyPr>
          <a:lstStyle/>
          <a:p>
            <a:r>
              <a:rPr lang="en-US" sz="1600" dirty="0" smtClean="0"/>
              <a:t>~8GeV H</a:t>
            </a:r>
            <a:r>
              <a:rPr lang="en-US" sz="1600" baseline="30000" dirty="0" smtClean="0"/>
              <a:t>+</a:t>
            </a:r>
            <a:endParaRPr lang="en-US" sz="1600" dirty="0" smtClean="0"/>
          </a:p>
          <a:p>
            <a:r>
              <a:rPr lang="en-US" sz="1600" dirty="0" smtClean="0"/>
              <a:t>~2GeV Pb</a:t>
            </a:r>
            <a:r>
              <a:rPr lang="en-US" sz="1600" baseline="30000" dirty="0" smtClean="0"/>
              <a:t>67+</a:t>
            </a:r>
            <a:endParaRPr lang="en-US" sz="1600" dirty="0"/>
          </a:p>
        </p:txBody>
      </p:sp>
      <p:sp>
        <p:nvSpPr>
          <p:cNvPr id="54" name="TextBox 53"/>
          <p:cNvSpPr txBox="1"/>
          <p:nvPr/>
        </p:nvSpPr>
        <p:spPr>
          <a:xfrm>
            <a:off x="6319736" y="843951"/>
            <a:ext cx="1485791" cy="584775"/>
          </a:xfrm>
          <a:prstGeom prst="rect">
            <a:avLst/>
          </a:prstGeom>
          <a:noFill/>
        </p:spPr>
        <p:txBody>
          <a:bodyPr wrap="none" rtlCol="0">
            <a:spAutoFit/>
          </a:bodyPr>
          <a:lstStyle/>
          <a:p>
            <a:r>
              <a:rPr lang="en-US" sz="1600" dirty="0" smtClean="0"/>
              <a:t>&lt;=100GeV H</a:t>
            </a:r>
            <a:r>
              <a:rPr lang="en-US" sz="1600" baseline="30000" dirty="0" smtClean="0"/>
              <a:t>+</a:t>
            </a:r>
            <a:endParaRPr lang="en-US" sz="1600" dirty="0" smtClean="0"/>
          </a:p>
          <a:p>
            <a:r>
              <a:rPr lang="en-US" sz="1600" dirty="0" smtClean="0"/>
              <a:t>&lt;=40GeV Pb</a:t>
            </a:r>
            <a:r>
              <a:rPr lang="en-US" sz="1600" baseline="30000" dirty="0" smtClean="0"/>
              <a:t>82+</a:t>
            </a:r>
            <a:endParaRPr lang="en-US" sz="1600" dirty="0"/>
          </a:p>
        </p:txBody>
      </p:sp>
      <p:sp>
        <p:nvSpPr>
          <p:cNvPr id="55" name="Right Arrow 54"/>
          <p:cNvSpPr/>
          <p:nvPr/>
        </p:nvSpPr>
        <p:spPr bwMode="auto">
          <a:xfrm>
            <a:off x="3471559" y="1785988"/>
            <a:ext cx="690867" cy="179832"/>
          </a:xfrm>
          <a:prstGeom prst="rightArrow">
            <a:avLst>
              <a:gd name="adj1" fmla="val 23456"/>
              <a:gd name="adj2" fmla="val 74389"/>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56" name="TextBox 55"/>
          <p:cNvSpPr txBox="1"/>
          <p:nvPr/>
        </p:nvSpPr>
        <p:spPr>
          <a:xfrm>
            <a:off x="3140617" y="1938879"/>
            <a:ext cx="1405469" cy="584775"/>
          </a:xfrm>
          <a:prstGeom prst="rect">
            <a:avLst/>
          </a:prstGeom>
          <a:noFill/>
        </p:spPr>
        <p:txBody>
          <a:bodyPr wrap="square" rtlCol="0">
            <a:spAutoFit/>
          </a:bodyPr>
          <a:lstStyle/>
          <a:p>
            <a:pPr algn="ctr"/>
            <a:r>
              <a:rPr lang="en-US" sz="1600" dirty="0" smtClean="0"/>
              <a:t>Multi-turn injection</a:t>
            </a:r>
            <a:endParaRPr lang="en-US" sz="1600" dirty="0"/>
          </a:p>
        </p:txBody>
      </p:sp>
      <p:sp>
        <p:nvSpPr>
          <p:cNvPr id="57" name="Right Arrow 56"/>
          <p:cNvSpPr/>
          <p:nvPr/>
        </p:nvSpPr>
        <p:spPr bwMode="auto">
          <a:xfrm>
            <a:off x="5774268" y="1792307"/>
            <a:ext cx="690867" cy="179832"/>
          </a:xfrm>
          <a:prstGeom prst="rightArrow">
            <a:avLst>
              <a:gd name="adj1" fmla="val 23456"/>
              <a:gd name="adj2" fmla="val 74389"/>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58" name="TextBox 57"/>
          <p:cNvSpPr txBox="1"/>
          <p:nvPr/>
        </p:nvSpPr>
        <p:spPr>
          <a:xfrm>
            <a:off x="5486400" y="1958530"/>
            <a:ext cx="1405469" cy="584775"/>
          </a:xfrm>
          <a:prstGeom prst="rect">
            <a:avLst/>
          </a:prstGeom>
          <a:noFill/>
        </p:spPr>
        <p:txBody>
          <a:bodyPr wrap="square" rtlCol="0">
            <a:spAutoFit/>
          </a:bodyPr>
          <a:lstStyle/>
          <a:p>
            <a:pPr algn="ctr"/>
            <a:r>
              <a:rPr lang="en-US" sz="1600" dirty="0" smtClean="0"/>
              <a:t>Bucket-to-bucket transfer</a:t>
            </a:r>
            <a:endParaRPr lang="en-US" sz="1600" dirty="0"/>
          </a:p>
        </p:txBody>
      </p:sp>
      <p:sp>
        <p:nvSpPr>
          <p:cNvPr id="63" name="Rectangle 62"/>
          <p:cNvSpPr/>
          <p:nvPr/>
        </p:nvSpPr>
        <p:spPr>
          <a:xfrm>
            <a:off x="4380508" y="1422975"/>
            <a:ext cx="667170" cy="276999"/>
          </a:xfrm>
          <a:prstGeom prst="rect">
            <a:avLst/>
          </a:prstGeom>
        </p:spPr>
        <p:txBody>
          <a:bodyPr wrap="none">
            <a:spAutoFit/>
          </a:bodyPr>
          <a:lstStyle/>
          <a:p>
            <a:r>
              <a:rPr lang="en-US" sz="1200" dirty="0" smtClean="0"/>
              <a:t>H</a:t>
            </a:r>
            <a:r>
              <a:rPr lang="en-US" sz="1200" baseline="30000" dirty="0" smtClean="0"/>
              <a:t>-</a:t>
            </a:r>
            <a:r>
              <a:rPr lang="en-US" sz="1200" dirty="0" smtClean="0"/>
              <a:t> Strip</a:t>
            </a:r>
            <a:endParaRPr lang="en-US" sz="1200" dirty="0"/>
          </a:p>
        </p:txBody>
      </p:sp>
      <p:cxnSp>
        <p:nvCxnSpPr>
          <p:cNvPr id="64" name="Straight Connector 24"/>
          <p:cNvCxnSpPr>
            <a:cxnSpLocks noChangeShapeType="1"/>
          </p:cNvCxnSpPr>
          <p:nvPr/>
        </p:nvCxnSpPr>
        <p:spPr bwMode="auto">
          <a:xfrm>
            <a:off x="4741670" y="1732168"/>
            <a:ext cx="0" cy="272678"/>
          </a:xfrm>
          <a:prstGeom prst="line">
            <a:avLst/>
          </a:prstGeom>
          <a:noFill/>
          <a:ln w="28575" algn="ctr">
            <a:solidFill>
              <a:schemeClr val="tx1"/>
            </a:solidFill>
            <a:round/>
            <a:headEnd/>
            <a:tailEnd/>
          </a:ln>
        </p:spPr>
      </p:cxnSp>
      <p:sp>
        <p:nvSpPr>
          <p:cNvPr id="65" name="Rectangle 64"/>
          <p:cNvSpPr/>
          <p:nvPr/>
        </p:nvSpPr>
        <p:spPr>
          <a:xfrm>
            <a:off x="6571832" y="1462562"/>
            <a:ext cx="684803" cy="276999"/>
          </a:xfrm>
          <a:prstGeom prst="rect">
            <a:avLst/>
          </a:prstGeom>
        </p:spPr>
        <p:txBody>
          <a:bodyPr wrap="none">
            <a:spAutoFit/>
          </a:bodyPr>
          <a:lstStyle/>
          <a:p>
            <a:r>
              <a:rPr lang="en-US" sz="1200" dirty="0" err="1" smtClean="0"/>
              <a:t>Pb</a:t>
            </a:r>
            <a:r>
              <a:rPr lang="en-US" sz="1200" dirty="0" smtClean="0"/>
              <a:t> Strip</a:t>
            </a:r>
            <a:endParaRPr lang="en-US" sz="1200" dirty="0"/>
          </a:p>
        </p:txBody>
      </p:sp>
      <p:cxnSp>
        <p:nvCxnSpPr>
          <p:cNvPr id="66" name="Straight Connector 24"/>
          <p:cNvCxnSpPr>
            <a:cxnSpLocks noChangeShapeType="1"/>
          </p:cNvCxnSpPr>
          <p:nvPr/>
        </p:nvCxnSpPr>
        <p:spPr bwMode="auto">
          <a:xfrm>
            <a:off x="6897852" y="1709306"/>
            <a:ext cx="0" cy="272678"/>
          </a:xfrm>
          <a:prstGeom prst="line">
            <a:avLst/>
          </a:prstGeom>
          <a:noFill/>
          <a:ln w="28575" algn="ctr">
            <a:solidFill>
              <a:schemeClr val="tx1"/>
            </a:solidFill>
            <a:round/>
            <a:headEnd/>
            <a:tailEnd/>
          </a:ln>
        </p:spPr>
      </p:cxnSp>
      <p:sp>
        <p:nvSpPr>
          <p:cNvPr id="59" name="Content Placeholder 1"/>
          <p:cNvSpPr>
            <a:spLocks noGrp="1"/>
          </p:cNvSpPr>
          <p:nvPr>
            <p:ph idx="1"/>
          </p:nvPr>
        </p:nvSpPr>
        <p:spPr>
          <a:xfrm>
            <a:off x="579349" y="2867000"/>
            <a:ext cx="7933473" cy="2743200"/>
          </a:xfrm>
        </p:spPr>
        <p:txBody>
          <a:bodyPr/>
          <a:lstStyle/>
          <a:p>
            <a:r>
              <a:rPr lang="en-US" sz="1400" kern="1200" dirty="0">
                <a:solidFill>
                  <a:srgbClr val="000000"/>
                </a:solidFill>
                <a:latin typeface="+mn-lt"/>
                <a:ea typeface="+mn-ea"/>
                <a:cs typeface="+mn-cs"/>
              </a:rPr>
              <a:t>Major bottleneck and </a:t>
            </a:r>
            <a:r>
              <a:rPr lang="en-US" sz="1400" kern="1200" dirty="0" smtClean="0">
                <a:solidFill>
                  <a:srgbClr val="000000"/>
                </a:solidFill>
                <a:latin typeface="+mn-lt"/>
                <a:ea typeface="+mn-ea"/>
                <a:cs typeface="+mn-cs"/>
              </a:rPr>
              <a:t>challenges for beam formation:</a:t>
            </a:r>
          </a:p>
          <a:p>
            <a:pPr lvl="1"/>
            <a:r>
              <a:rPr lang="en-US" sz="1400" kern="1200" dirty="0" smtClean="0">
                <a:solidFill>
                  <a:srgbClr val="000000"/>
                </a:solidFill>
                <a:latin typeface="+mn-lt"/>
                <a:ea typeface="+mn-ea"/>
                <a:cs typeface="+mn-cs"/>
              </a:rPr>
              <a:t>Space </a:t>
            </a:r>
            <a:r>
              <a:rPr lang="en-US" sz="1400" kern="1200" dirty="0">
                <a:solidFill>
                  <a:srgbClr val="000000"/>
                </a:solidFill>
                <a:latin typeface="+mn-lt"/>
                <a:ea typeface="+mn-ea"/>
                <a:cs typeface="+mn-cs"/>
              </a:rPr>
              <a:t>charge tune shift, especially at the lowest </a:t>
            </a:r>
            <a:r>
              <a:rPr lang="en-US" sz="1400" kern="1200" dirty="0" smtClean="0">
                <a:solidFill>
                  <a:srgbClr val="000000"/>
                </a:solidFill>
                <a:latin typeface="+mn-lt"/>
                <a:ea typeface="+mn-ea"/>
                <a:cs typeface="+mn-cs"/>
              </a:rPr>
              <a:t>energy of each ring </a:t>
            </a:r>
            <a:r>
              <a:rPr lang="en-US" sz="1400" kern="1200" dirty="0">
                <a:solidFill>
                  <a:srgbClr val="000000"/>
                </a:solidFill>
                <a:latin typeface="+mn-lt"/>
                <a:ea typeface="+mn-ea"/>
                <a:cs typeface="+mn-cs"/>
              </a:rPr>
              <a:t>(right after injection into the booster or collider</a:t>
            </a:r>
            <a:r>
              <a:rPr lang="en-US" sz="1400" kern="1200" dirty="0" smtClean="0">
                <a:solidFill>
                  <a:srgbClr val="000000"/>
                </a:solidFill>
                <a:latin typeface="+mn-lt"/>
                <a:ea typeface="+mn-ea"/>
                <a:cs typeface="+mn-cs"/>
              </a:rPr>
              <a:t>)</a:t>
            </a:r>
          </a:p>
          <a:p>
            <a:pPr lvl="1"/>
            <a:r>
              <a:rPr lang="en-US" sz="1400" kern="1200" dirty="0" smtClean="0">
                <a:solidFill>
                  <a:srgbClr val="000000"/>
                </a:solidFill>
                <a:latin typeface="+mn-lt"/>
                <a:ea typeface="+mn-ea"/>
                <a:cs typeface="+mn-cs"/>
              </a:rPr>
              <a:t>Splitting the bunches to 476.3MHz </a:t>
            </a:r>
            <a:r>
              <a:rPr lang="en-US" sz="1400" kern="1200" dirty="0" err="1" smtClean="0">
                <a:solidFill>
                  <a:srgbClr val="000000"/>
                </a:solidFill>
                <a:latin typeface="+mn-lt"/>
                <a:ea typeface="+mn-ea"/>
                <a:cs typeface="+mn-cs"/>
              </a:rPr>
              <a:t>reprate</a:t>
            </a:r>
            <a:r>
              <a:rPr lang="en-US" sz="1400" kern="1200" dirty="0" smtClean="0">
                <a:solidFill>
                  <a:srgbClr val="000000"/>
                </a:solidFill>
                <a:latin typeface="+mn-lt"/>
                <a:ea typeface="+mn-ea"/>
                <a:cs typeface="+mn-cs"/>
              </a:rPr>
              <a:t>, 952.6MHz in future upgrade </a:t>
            </a:r>
          </a:p>
          <a:p>
            <a:pPr lvl="2"/>
            <a:r>
              <a:rPr lang="en-US" sz="1400" kern="1200" dirty="0" smtClean="0">
                <a:solidFill>
                  <a:srgbClr val="000000"/>
                </a:solidFill>
                <a:latin typeface="+mn-lt"/>
                <a:ea typeface="+mn-ea"/>
                <a:cs typeface="+mn-cs"/>
              </a:rPr>
              <a:t>RHIC bunch </a:t>
            </a:r>
            <a:r>
              <a:rPr lang="en-US" sz="1400" kern="1200" dirty="0" err="1" smtClean="0">
                <a:solidFill>
                  <a:srgbClr val="000000"/>
                </a:solidFill>
                <a:latin typeface="+mn-lt"/>
                <a:ea typeface="+mn-ea"/>
                <a:cs typeface="+mn-cs"/>
              </a:rPr>
              <a:t>reprate</a:t>
            </a:r>
            <a:r>
              <a:rPr lang="en-US" sz="1400" kern="1200" dirty="0" smtClean="0">
                <a:solidFill>
                  <a:srgbClr val="000000"/>
                </a:solidFill>
                <a:latin typeface="+mn-lt"/>
                <a:ea typeface="+mn-ea"/>
                <a:cs typeface="+mn-cs"/>
              </a:rPr>
              <a:t> is 9MHz w/o splitting </a:t>
            </a:r>
          </a:p>
          <a:p>
            <a:pPr lvl="2"/>
            <a:r>
              <a:rPr lang="en-US" sz="1400" kern="1200" dirty="0" smtClean="0">
                <a:solidFill>
                  <a:srgbClr val="000000"/>
                </a:solidFill>
                <a:latin typeface="+mn-lt"/>
                <a:ea typeface="+mn-ea"/>
                <a:cs typeface="+mn-cs"/>
              </a:rPr>
              <a:t>LHC bunch is 40MHz, and each bunch train has only 72 bunches</a:t>
            </a:r>
          </a:p>
          <a:p>
            <a:pPr lvl="1"/>
            <a:r>
              <a:rPr lang="en-US" sz="1400" kern="1200" dirty="0" smtClean="0">
                <a:solidFill>
                  <a:srgbClr val="000000"/>
                </a:solidFill>
                <a:latin typeface="+mn-lt"/>
                <a:ea typeface="+mn-ea"/>
                <a:cs typeface="+mn-cs"/>
              </a:rPr>
              <a:t>Kicker rise time </a:t>
            </a:r>
          </a:p>
          <a:p>
            <a:pPr lvl="2"/>
            <a:r>
              <a:rPr lang="en-US" sz="1400" kern="1200" dirty="0" smtClean="0">
                <a:solidFill>
                  <a:srgbClr val="000000"/>
                </a:solidFill>
                <a:latin typeface="+mn-lt"/>
                <a:ea typeface="+mn-ea"/>
                <a:cs typeface="+mn-cs"/>
              </a:rPr>
              <a:t>RHIC ~100ns, LHC ~900ns</a:t>
            </a:r>
          </a:p>
          <a:p>
            <a:pPr lvl="1"/>
            <a:r>
              <a:rPr lang="en-US" sz="1400" kern="1200" dirty="0" smtClean="0">
                <a:solidFill>
                  <a:srgbClr val="000000"/>
                </a:solidFill>
                <a:latin typeface="+mn-lt"/>
                <a:ea typeface="+mn-ea"/>
                <a:cs typeface="+mn-cs"/>
              </a:rPr>
              <a:t>Cost</a:t>
            </a:r>
          </a:p>
          <a:p>
            <a:r>
              <a:rPr lang="en-US" sz="1400" dirty="0" smtClean="0">
                <a:latin typeface="+mn-lt"/>
              </a:rPr>
              <a:t>Two options for linac energy: baseline 285MeV </a:t>
            </a:r>
            <a:r>
              <a:rPr lang="en-US" sz="1400" dirty="0" smtClean="0">
                <a:solidFill>
                  <a:srgbClr val="000000"/>
                </a:solidFill>
                <a:latin typeface="+mn-lt"/>
              </a:rPr>
              <a:t>H</a:t>
            </a:r>
            <a:r>
              <a:rPr lang="en-US" sz="1400" baseline="30000" dirty="0" smtClean="0">
                <a:solidFill>
                  <a:srgbClr val="000000"/>
                </a:solidFill>
                <a:latin typeface="+mn-lt"/>
              </a:rPr>
              <a:t>-</a:t>
            </a:r>
            <a:r>
              <a:rPr lang="en-US" sz="1400" dirty="0" smtClean="0">
                <a:latin typeface="+mn-lt"/>
              </a:rPr>
              <a:t>/100MeV Pb</a:t>
            </a:r>
            <a:r>
              <a:rPr lang="en-US" sz="1400" baseline="30000" dirty="0" smtClean="0">
                <a:latin typeface="+mn-lt"/>
              </a:rPr>
              <a:t>67+</a:t>
            </a:r>
            <a:r>
              <a:rPr lang="en-US" sz="1400" dirty="0" smtClean="0">
                <a:latin typeface="+mn-lt"/>
              </a:rPr>
              <a:t>, optional 135/40MeV for phase 1</a:t>
            </a:r>
          </a:p>
          <a:p>
            <a:r>
              <a:rPr lang="en-US" sz="1400" dirty="0" smtClean="0">
                <a:latin typeface="+mn-lt"/>
              </a:rPr>
              <a:t>Baseline </a:t>
            </a:r>
            <a:r>
              <a:rPr lang="en-US" sz="1400" dirty="0">
                <a:latin typeface="+mn-lt"/>
              </a:rPr>
              <a:t>booster energy (</a:t>
            </a:r>
            <a:r>
              <a:rPr lang="en-US" sz="1400" dirty="0" err="1">
                <a:latin typeface="+mn-lt"/>
              </a:rPr>
              <a:t>Ek</a:t>
            </a:r>
            <a:r>
              <a:rPr lang="en-US" sz="1400" dirty="0">
                <a:latin typeface="+mn-lt"/>
              </a:rPr>
              <a:t>) is </a:t>
            </a:r>
            <a:r>
              <a:rPr lang="en-US" sz="1400" dirty="0" smtClean="0">
                <a:latin typeface="+mn-lt"/>
              </a:rPr>
              <a:t>8.0GeV </a:t>
            </a:r>
            <a:r>
              <a:rPr lang="en-US" sz="1400" dirty="0">
                <a:solidFill>
                  <a:srgbClr val="000000"/>
                </a:solidFill>
                <a:latin typeface="+mn-lt"/>
              </a:rPr>
              <a:t>H</a:t>
            </a:r>
            <a:r>
              <a:rPr lang="en-US" sz="1400" baseline="30000" dirty="0">
                <a:solidFill>
                  <a:srgbClr val="000000"/>
                </a:solidFill>
                <a:latin typeface="+mn-lt"/>
              </a:rPr>
              <a:t>-</a:t>
            </a:r>
            <a:r>
              <a:rPr lang="en-US" sz="1400" dirty="0">
                <a:latin typeface="+mn-lt"/>
              </a:rPr>
              <a:t>/2.0Gev Pb</a:t>
            </a:r>
            <a:r>
              <a:rPr lang="en-US" sz="1400" baseline="30000" dirty="0">
                <a:latin typeface="+mn-lt"/>
              </a:rPr>
              <a:t>67+</a:t>
            </a:r>
            <a:r>
              <a:rPr lang="en-US" sz="1400" dirty="0">
                <a:latin typeface="+mn-lt"/>
              </a:rPr>
              <a:t> </a:t>
            </a:r>
            <a:endParaRPr lang="en-US" sz="1400" dirty="0" smtClean="0">
              <a:latin typeface="+mn-lt"/>
            </a:endParaRPr>
          </a:p>
          <a:p>
            <a:pPr lvl="1"/>
            <a:r>
              <a:rPr lang="en-US" sz="1400" dirty="0" smtClean="0">
                <a:latin typeface="+mn-lt"/>
              </a:rPr>
              <a:t>2GeV </a:t>
            </a:r>
            <a:r>
              <a:rPr lang="en-US" sz="1400" dirty="0">
                <a:latin typeface="+mn-lt"/>
              </a:rPr>
              <a:t>might be slightly short for </a:t>
            </a:r>
            <a:r>
              <a:rPr lang="en-US" sz="1400" dirty="0" err="1" smtClean="0">
                <a:latin typeface="+mn-lt"/>
              </a:rPr>
              <a:t>Pb</a:t>
            </a:r>
            <a:r>
              <a:rPr lang="en-US" sz="1400" dirty="0" smtClean="0">
                <a:latin typeface="+mn-lt"/>
              </a:rPr>
              <a:t> due to high </a:t>
            </a:r>
            <a:r>
              <a:rPr lang="en-US" sz="1400" dirty="0" err="1" smtClean="0">
                <a:latin typeface="+mn-lt"/>
              </a:rPr>
              <a:t>Laslett</a:t>
            </a:r>
            <a:r>
              <a:rPr lang="en-US" sz="1400" dirty="0" smtClean="0">
                <a:latin typeface="+mn-lt"/>
              </a:rPr>
              <a:t> </a:t>
            </a:r>
            <a:r>
              <a:rPr lang="en-US" sz="1400" dirty="0" err="1" smtClean="0">
                <a:latin typeface="+mn-lt"/>
              </a:rPr>
              <a:t>tuneshift</a:t>
            </a:r>
            <a:r>
              <a:rPr lang="en-US" sz="1400" dirty="0" smtClean="0">
                <a:latin typeface="+mn-lt"/>
              </a:rPr>
              <a:t> after injecting into collider ring, considering raising to 2.4-2.8GeV (proton kinetic energy can increase to 9.2-10.4GeV with the same bending magnets) </a:t>
            </a:r>
            <a:endParaRPr lang="en-US" sz="1400" dirty="0">
              <a:latin typeface="+mn-lt"/>
            </a:endParaRPr>
          </a:p>
          <a:p>
            <a:endParaRPr lang="en-US" sz="1400" dirty="0" smtClean="0">
              <a:latin typeface="+mn-lt"/>
            </a:endParaRPr>
          </a:p>
        </p:txBody>
      </p:sp>
    </p:spTree>
    <p:extLst>
      <p:ext uri="{BB962C8B-B14F-4D97-AF65-F5344CB8AC3E}">
        <p14:creationId xmlns:p14="http://schemas.microsoft.com/office/powerpoint/2010/main" val="459810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286000"/>
            <a:ext cx="7772400" cy="3962400"/>
          </a:xfrm>
        </p:spPr>
        <p:txBody>
          <a:bodyPr/>
          <a:lstStyle/>
          <a:p>
            <a:r>
              <a:rPr lang="en-US" sz="1400" dirty="0">
                <a:solidFill>
                  <a:srgbClr val="000000"/>
                </a:solidFill>
                <a:latin typeface="Times"/>
              </a:rPr>
              <a:t>Current </a:t>
            </a:r>
            <a:r>
              <a:rPr lang="en-US" sz="1400" dirty="0" err="1">
                <a:solidFill>
                  <a:srgbClr val="000000"/>
                </a:solidFill>
                <a:latin typeface="Times"/>
              </a:rPr>
              <a:t>Laslett</a:t>
            </a:r>
            <a:r>
              <a:rPr lang="en-US" sz="1400" dirty="0">
                <a:solidFill>
                  <a:srgbClr val="000000"/>
                </a:solidFill>
                <a:latin typeface="Times"/>
              </a:rPr>
              <a:t> </a:t>
            </a:r>
            <a:r>
              <a:rPr lang="en-US" sz="1400" dirty="0" err="1">
                <a:solidFill>
                  <a:srgbClr val="000000"/>
                </a:solidFill>
                <a:latin typeface="Times"/>
              </a:rPr>
              <a:t>tuneshift</a:t>
            </a:r>
            <a:r>
              <a:rPr lang="en-US" sz="1400" dirty="0">
                <a:solidFill>
                  <a:srgbClr val="000000"/>
                </a:solidFill>
                <a:latin typeface="Times"/>
              </a:rPr>
              <a:t> calculation is based on coasting/rectangular beam. For Gaussian beam, if we use ±2</a:t>
            </a:r>
            <a:r>
              <a:rPr lang="el-GR" sz="1400" dirty="0">
                <a:solidFill>
                  <a:srgbClr val="000000"/>
                </a:solidFill>
              </a:rPr>
              <a:t>σ</a:t>
            </a:r>
            <a:r>
              <a:rPr lang="en-US" sz="1400" dirty="0">
                <a:solidFill>
                  <a:srgbClr val="000000"/>
                </a:solidFill>
                <a:latin typeface="Times"/>
              </a:rPr>
              <a:t> (containing 95% of particles) as the equivalent rectangular bunch length, </a:t>
            </a:r>
            <a:r>
              <a:rPr lang="en-US" sz="1400" dirty="0" err="1">
                <a:solidFill>
                  <a:srgbClr val="000000"/>
                </a:solidFill>
                <a:latin typeface="Times"/>
              </a:rPr>
              <a:t>tuneshift</a:t>
            </a:r>
            <a:r>
              <a:rPr lang="en-US" sz="1400" dirty="0">
                <a:solidFill>
                  <a:srgbClr val="000000"/>
                </a:solidFill>
                <a:latin typeface="Times"/>
              </a:rPr>
              <a:t> will be ~1.6</a:t>
            </a:r>
            <a:r>
              <a:rPr lang="en-US" sz="1400" dirty="0" smtClean="0">
                <a:solidFill>
                  <a:srgbClr val="000000"/>
                </a:solidFill>
                <a:latin typeface="Times"/>
              </a:rPr>
              <a:t>×.</a:t>
            </a:r>
            <a:endParaRPr lang="en-US" sz="1400" dirty="0"/>
          </a:p>
          <a:p>
            <a:pPr lvl="0"/>
            <a:r>
              <a:rPr lang="en-US" sz="1400" dirty="0" smtClean="0">
                <a:solidFill>
                  <a:srgbClr val="000000"/>
                </a:solidFill>
                <a:latin typeface="Times"/>
              </a:rPr>
              <a:t>The design limit for </a:t>
            </a:r>
            <a:r>
              <a:rPr lang="en-US" sz="1400" dirty="0" err="1" smtClean="0">
                <a:solidFill>
                  <a:srgbClr val="000000"/>
                </a:solidFill>
                <a:latin typeface="Times"/>
              </a:rPr>
              <a:t>Laslett</a:t>
            </a:r>
            <a:r>
              <a:rPr lang="en-US" sz="1400" dirty="0" smtClean="0">
                <a:solidFill>
                  <a:srgbClr val="000000"/>
                </a:solidFill>
                <a:latin typeface="Times"/>
              </a:rPr>
              <a:t> </a:t>
            </a:r>
            <a:r>
              <a:rPr lang="en-US" sz="1400" dirty="0" err="1" smtClean="0">
                <a:solidFill>
                  <a:srgbClr val="000000"/>
                </a:solidFill>
                <a:latin typeface="Times"/>
              </a:rPr>
              <a:t>tuneshift</a:t>
            </a:r>
            <a:r>
              <a:rPr lang="en-US" sz="1400" dirty="0" smtClean="0">
                <a:solidFill>
                  <a:srgbClr val="000000"/>
                </a:solidFill>
                <a:latin typeface="Times"/>
              </a:rPr>
              <a:t> is set at 0.15, although operating at 0.2-0.3 is possible</a:t>
            </a:r>
          </a:p>
          <a:p>
            <a:pPr lvl="0"/>
            <a:r>
              <a:rPr lang="en-US" sz="1400" dirty="0" smtClean="0">
                <a:solidFill>
                  <a:srgbClr val="000000"/>
                </a:solidFill>
                <a:latin typeface="Times"/>
              </a:rPr>
              <a:t>To keep space charge </a:t>
            </a:r>
            <a:r>
              <a:rPr lang="en-US" sz="1400" dirty="0" err="1" smtClean="0">
                <a:solidFill>
                  <a:srgbClr val="000000"/>
                </a:solidFill>
                <a:latin typeface="Times"/>
              </a:rPr>
              <a:t>tuneshift</a:t>
            </a:r>
            <a:r>
              <a:rPr lang="en-US" sz="1400" dirty="0" smtClean="0">
                <a:solidFill>
                  <a:srgbClr val="000000"/>
                </a:solidFill>
                <a:latin typeface="Times"/>
              </a:rPr>
              <a:t> within the limit, especially at the injection energy of each stage, we can choose</a:t>
            </a:r>
          </a:p>
          <a:p>
            <a:pPr lvl="1"/>
            <a:r>
              <a:rPr lang="en-US" sz="1400" dirty="0" smtClean="0">
                <a:solidFill>
                  <a:srgbClr val="000000"/>
                </a:solidFill>
                <a:latin typeface="Times"/>
              </a:rPr>
              <a:t>High injection energy at each stage (associate with cost)</a:t>
            </a:r>
          </a:p>
          <a:p>
            <a:pPr lvl="1"/>
            <a:r>
              <a:rPr lang="en-US" sz="1400" dirty="0" smtClean="0">
                <a:solidFill>
                  <a:srgbClr val="000000"/>
                </a:solidFill>
                <a:latin typeface="Times"/>
              </a:rPr>
              <a:t>Larger transverse beam size (limited by physical aperture and magnet cost)</a:t>
            </a:r>
          </a:p>
          <a:p>
            <a:pPr lvl="2"/>
            <a:r>
              <a:rPr lang="en-US" sz="1400" dirty="0" smtClean="0">
                <a:solidFill>
                  <a:srgbClr val="000000"/>
                </a:solidFill>
                <a:latin typeface="Times"/>
              </a:rPr>
              <a:t>Cooling at the injection energy should be minimal or none</a:t>
            </a:r>
          </a:p>
          <a:p>
            <a:pPr lvl="1"/>
            <a:r>
              <a:rPr lang="en-US" sz="1400" dirty="0" smtClean="0">
                <a:solidFill>
                  <a:srgbClr val="000000"/>
                </a:solidFill>
                <a:latin typeface="Times"/>
              </a:rPr>
              <a:t>Long bunch (as a ratio to the bucket size) at injection energy, a practical limit is ~0.7</a:t>
            </a:r>
          </a:p>
          <a:p>
            <a:pPr lvl="1"/>
            <a:r>
              <a:rPr lang="en-US" sz="1400" dirty="0" smtClean="0">
                <a:solidFill>
                  <a:srgbClr val="000000"/>
                </a:solidFill>
                <a:latin typeface="Times"/>
              </a:rPr>
              <a:t>Limit the total charge in the rings</a:t>
            </a:r>
          </a:p>
          <a:p>
            <a:pPr lvl="2"/>
            <a:r>
              <a:rPr lang="en-US" sz="1400" dirty="0" smtClean="0">
                <a:solidFill>
                  <a:srgbClr val="000000"/>
                </a:solidFill>
                <a:latin typeface="Times"/>
              </a:rPr>
              <a:t>For collider ring, it will put a cap on luminosity</a:t>
            </a:r>
          </a:p>
          <a:p>
            <a:pPr lvl="2"/>
            <a:r>
              <a:rPr lang="en-US" sz="1400" dirty="0" smtClean="0">
                <a:solidFill>
                  <a:srgbClr val="000000"/>
                </a:solidFill>
                <a:latin typeface="Times"/>
              </a:rPr>
              <a:t>For booster ring, lower charge requires more injection cycles to the collider ring</a:t>
            </a:r>
          </a:p>
          <a:p>
            <a:pPr lvl="1"/>
            <a:r>
              <a:rPr lang="en-US" sz="1400" dirty="0" smtClean="0">
                <a:solidFill>
                  <a:srgbClr val="000000"/>
                </a:solidFill>
                <a:latin typeface="Times"/>
              </a:rPr>
              <a:t>At the same energy, for given beam current, smaller ring can lower </a:t>
            </a:r>
            <a:r>
              <a:rPr lang="en-US" sz="1400" dirty="0" err="1" smtClean="0">
                <a:solidFill>
                  <a:srgbClr val="000000"/>
                </a:solidFill>
                <a:latin typeface="Times"/>
              </a:rPr>
              <a:t>tuneshift</a:t>
            </a:r>
            <a:r>
              <a:rPr lang="en-US" sz="1400" dirty="0" smtClean="0">
                <a:solidFill>
                  <a:srgbClr val="000000"/>
                </a:solidFill>
                <a:latin typeface="Times"/>
              </a:rPr>
              <a:t>; for given total charge, ring circumference won’t change </a:t>
            </a:r>
            <a:r>
              <a:rPr lang="en-US" sz="1400" dirty="0" err="1" smtClean="0">
                <a:solidFill>
                  <a:srgbClr val="000000"/>
                </a:solidFill>
                <a:latin typeface="Times"/>
              </a:rPr>
              <a:t>tuneshift</a:t>
            </a:r>
            <a:r>
              <a:rPr lang="en-US" sz="1400" dirty="0" smtClean="0">
                <a:solidFill>
                  <a:srgbClr val="000000"/>
                </a:solidFill>
                <a:latin typeface="Times"/>
              </a:rPr>
              <a:t>.</a:t>
            </a:r>
          </a:p>
          <a:p>
            <a:pPr lvl="1"/>
            <a:r>
              <a:rPr lang="en-US" sz="1400" dirty="0" smtClean="0">
                <a:solidFill>
                  <a:srgbClr val="000000"/>
                </a:solidFill>
                <a:latin typeface="Times"/>
              </a:rPr>
              <a:t>Need to optimize among the above options and constraints</a:t>
            </a:r>
          </a:p>
          <a:p>
            <a:pPr lvl="0"/>
            <a:endParaRPr lang="en-US" sz="1400" dirty="0" smtClean="0">
              <a:solidFill>
                <a:srgbClr val="000000"/>
              </a:solidFill>
              <a:latin typeface="Times"/>
            </a:endParaRPr>
          </a:p>
          <a:p>
            <a:pPr lvl="0"/>
            <a:endParaRPr lang="en-US" sz="1400" dirty="0" smtClean="0">
              <a:solidFill>
                <a:srgbClr val="000000"/>
              </a:solidFill>
              <a:latin typeface="Times"/>
            </a:endParaRPr>
          </a:p>
        </p:txBody>
      </p:sp>
      <p:sp>
        <p:nvSpPr>
          <p:cNvPr id="3" name="Title 2"/>
          <p:cNvSpPr>
            <a:spLocks noGrp="1"/>
          </p:cNvSpPr>
          <p:nvPr>
            <p:ph type="title"/>
          </p:nvPr>
        </p:nvSpPr>
        <p:spPr/>
        <p:txBody>
          <a:bodyPr/>
          <a:lstStyle/>
          <a:p>
            <a:r>
              <a:rPr lang="en-US" sz="2000" dirty="0" err="1" smtClean="0">
                <a:latin typeface="Comic Sans MS" panose="030F0702030302020204" pitchFamily="66" charset="0"/>
              </a:rPr>
              <a:t>Laslett</a:t>
            </a:r>
            <a:r>
              <a:rPr lang="en-US" sz="2000" dirty="0" smtClean="0">
                <a:latin typeface="Comic Sans MS" panose="030F0702030302020204" pitchFamily="66" charset="0"/>
              </a:rPr>
              <a:t> </a:t>
            </a:r>
            <a:r>
              <a:rPr lang="en-US" sz="2000" dirty="0" err="1" smtClean="0">
                <a:latin typeface="Comic Sans MS" panose="030F0702030302020204" pitchFamily="66" charset="0"/>
              </a:rPr>
              <a:t>Tuneshift</a:t>
            </a:r>
            <a:r>
              <a:rPr lang="en-US" sz="2000" dirty="0" smtClean="0">
                <a:latin typeface="Comic Sans MS" panose="030F0702030302020204" pitchFamily="66" charset="0"/>
              </a:rPr>
              <a:t> </a:t>
            </a:r>
            <a:endParaRPr lang="en-US" sz="20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pPr>
              <a:defRPr/>
            </a:pPr>
            <a:fld id="{08D621CD-FDE4-4A9C-867E-F9942A440963}" type="slidenum">
              <a:rPr lang="en-US" altLang="en-US" smtClean="0"/>
              <a:pPr>
                <a:defRPr/>
              </a:pPr>
              <a:t>4</a:t>
            </a:fld>
            <a:endParaRPr lang="en-US" altLang="en-US"/>
          </a:p>
        </p:txBody>
      </p:sp>
      <p:sp>
        <p:nvSpPr>
          <p:cNvPr id="5" name="TextBox 6"/>
          <p:cNvSpPr txBox="1">
            <a:spLocks noChangeArrowheads="1"/>
          </p:cNvSpPr>
          <p:nvPr/>
        </p:nvSpPr>
        <p:spPr bwMode="auto">
          <a:xfrm>
            <a:off x="250335" y="1117879"/>
            <a:ext cx="2438400" cy="36933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r>
              <a:rPr lang="en-US" altLang="en-US" sz="1800" b="1" dirty="0">
                <a:latin typeface="Arial" charset="0"/>
                <a:cs typeface="Arial" charset="0"/>
              </a:rPr>
              <a:t>Coasting beam</a:t>
            </a:r>
          </a:p>
        </p:txBody>
      </p:sp>
      <p:sp>
        <p:nvSpPr>
          <p:cNvPr id="6" name="TextBox 7"/>
          <p:cNvSpPr txBox="1">
            <a:spLocks noChangeArrowheads="1"/>
          </p:cNvSpPr>
          <p:nvPr/>
        </p:nvSpPr>
        <p:spPr bwMode="auto">
          <a:xfrm>
            <a:off x="3362526" y="1132015"/>
            <a:ext cx="2173296" cy="36933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r>
              <a:rPr lang="en-US" altLang="en-US" sz="1800" b="1" dirty="0" smtClean="0">
                <a:latin typeface="Arial" charset="0"/>
                <a:cs typeface="Arial" charset="0"/>
              </a:rPr>
              <a:t>Gaussian beam</a:t>
            </a:r>
            <a:endParaRPr lang="en-US" altLang="en-US" sz="1800" b="1" dirty="0">
              <a:latin typeface="Arial" charset="0"/>
              <a:cs typeface="Arial" charset="0"/>
            </a:endParaRPr>
          </a:p>
        </p:txBody>
      </p:sp>
      <p:sp>
        <p:nvSpPr>
          <p:cNvPr id="7" name="TextBox 7"/>
          <p:cNvSpPr txBox="1">
            <a:spLocks noChangeArrowheads="1"/>
          </p:cNvSpPr>
          <p:nvPr/>
        </p:nvSpPr>
        <p:spPr bwMode="auto">
          <a:xfrm>
            <a:off x="6179201" y="1117879"/>
            <a:ext cx="2595665" cy="36933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r>
              <a:rPr lang="en-US" altLang="en-US" sz="1800" b="1" dirty="0" err="1" smtClean="0">
                <a:latin typeface="Arial" charset="0"/>
                <a:cs typeface="Arial" charset="0"/>
              </a:rPr>
              <a:t>Rect</a:t>
            </a:r>
            <a:r>
              <a:rPr lang="en-US" altLang="en-US" sz="1800" b="1" dirty="0" smtClean="0">
                <a:latin typeface="Arial" charset="0"/>
                <a:cs typeface="Arial" charset="0"/>
              </a:rPr>
              <a:t> bunched </a:t>
            </a:r>
            <a:r>
              <a:rPr lang="en-US" altLang="en-US" sz="1800" b="1" dirty="0">
                <a:latin typeface="Arial" charset="0"/>
                <a:cs typeface="Arial" charset="0"/>
              </a:rPr>
              <a:t>beam</a:t>
            </a:r>
          </a:p>
        </p:txBody>
      </p:sp>
      <mc:AlternateContent xmlns:mc="http://schemas.openxmlformats.org/markup-compatibility/2006" xmlns:a14="http://schemas.microsoft.com/office/drawing/2010/main">
        <mc:Choice Requires="a14">
          <p:sp>
            <p:nvSpPr>
              <p:cNvPr id="8" name="TextBox 7"/>
              <p:cNvSpPr txBox="1"/>
              <p:nvPr/>
            </p:nvSpPr>
            <p:spPr>
              <a:xfrm>
                <a:off x="6324600" y="1421232"/>
                <a:ext cx="2362634" cy="6249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en-US" sz="1600" i="1" smtClean="0">
                              <a:latin typeface="Cambria Math"/>
                              <a:ea typeface="Cambria Math"/>
                            </a:rPr>
                            <m:t>∆</m:t>
                          </m:r>
                          <m:r>
                            <a:rPr lang="en-US" sz="1600" i="1" smtClean="0">
                              <a:latin typeface="Cambria Math"/>
                              <a:ea typeface="Cambria Math"/>
                            </a:rPr>
                            <m:t>𝜈</m:t>
                          </m:r>
                        </m:e>
                        <m:sub>
                          <m:r>
                            <a:rPr lang="en-US" sz="1600" b="0" i="1" smtClean="0">
                              <a:latin typeface="Cambria Math"/>
                            </a:rPr>
                            <m:t>𝑠𝑐</m:t>
                          </m:r>
                        </m:sub>
                      </m:sSub>
                      <m:r>
                        <a:rPr lang="en-US" sz="1600" b="0" i="1" smtClean="0">
                          <a:latin typeface="Cambria Math"/>
                        </a:rPr>
                        <m:t>=</m:t>
                      </m:r>
                      <m:f>
                        <m:fPr>
                          <m:ctrlPr>
                            <a:rPr lang="en-US" sz="1600" b="0" i="1" smtClean="0">
                              <a:latin typeface="Cambria Math"/>
                            </a:rPr>
                          </m:ctrlPr>
                        </m:fPr>
                        <m:num>
                          <m:sSub>
                            <m:sSubPr>
                              <m:ctrlPr>
                                <a:rPr lang="en-US" sz="1600" b="0" i="1" smtClean="0">
                                  <a:latin typeface="Cambria Math"/>
                                </a:rPr>
                              </m:ctrlPr>
                            </m:sSubPr>
                            <m:e>
                              <m:r>
                                <a:rPr lang="en-US" sz="1600" b="0" i="1" smtClean="0">
                                  <a:latin typeface="Cambria Math"/>
                                </a:rPr>
                                <m:t>𝑟</m:t>
                              </m:r>
                            </m:e>
                            <m:sub>
                              <m:r>
                                <a:rPr lang="en-US" sz="1600" b="0" i="1" smtClean="0">
                                  <a:latin typeface="Cambria Math"/>
                                </a:rPr>
                                <m:t>𝑐</m:t>
                              </m:r>
                            </m:sub>
                          </m:sSub>
                          <m:sSub>
                            <m:sSubPr>
                              <m:ctrlPr>
                                <a:rPr lang="en-US" sz="1600" b="0" i="1" smtClean="0">
                                  <a:latin typeface="Cambria Math"/>
                                </a:rPr>
                              </m:ctrlPr>
                            </m:sSubPr>
                            <m:e>
                              <m:r>
                                <a:rPr lang="en-US" sz="1600" b="0" i="1" smtClean="0">
                                  <a:latin typeface="Cambria Math"/>
                                </a:rPr>
                                <m:t>𝑄</m:t>
                              </m:r>
                            </m:e>
                            <m:sub>
                              <m:r>
                                <a:rPr lang="en-US" sz="1600" b="0" i="1" smtClean="0">
                                  <a:latin typeface="Cambria Math"/>
                                </a:rPr>
                                <m:t>𝑏𝑢𝑛𝑐h</m:t>
                              </m:r>
                            </m:sub>
                          </m:sSub>
                          <m:sSub>
                            <m:sSubPr>
                              <m:ctrlPr>
                                <a:rPr lang="en-US" sz="1600" b="0" i="1" smtClean="0">
                                  <a:latin typeface="Cambria Math"/>
                                </a:rPr>
                              </m:ctrlPr>
                            </m:sSubPr>
                            <m:e>
                              <m:r>
                                <a:rPr lang="en-US" sz="1600" b="0" i="1" smtClean="0">
                                  <a:latin typeface="Cambria Math"/>
                                </a:rPr>
                                <m:t>𝐶</m:t>
                              </m:r>
                            </m:e>
                            <m:sub>
                              <m:r>
                                <a:rPr lang="en-US" sz="1600" b="0" i="1" smtClean="0">
                                  <a:latin typeface="Cambria Math"/>
                                </a:rPr>
                                <m:t>𝑟𝑖𝑛𝑔</m:t>
                              </m:r>
                            </m:sub>
                          </m:sSub>
                        </m:num>
                        <m:den>
                          <m:r>
                            <a:rPr lang="en-US" sz="1600" b="0" i="1" smtClean="0">
                              <a:latin typeface="Cambria Math"/>
                            </a:rPr>
                            <m:t>4</m:t>
                          </m:r>
                          <m:r>
                            <a:rPr lang="en-US" sz="1600" b="0" i="1" smtClean="0">
                              <a:latin typeface="Cambria Math"/>
                              <a:ea typeface="Cambria Math"/>
                            </a:rPr>
                            <m:t>𝜋</m:t>
                          </m:r>
                          <m:r>
                            <a:rPr lang="en-US" sz="1600" b="0" i="1" smtClean="0">
                              <a:latin typeface="Cambria Math"/>
                              <a:ea typeface="Cambria Math"/>
                            </a:rPr>
                            <m:t>𝑒</m:t>
                          </m:r>
                          <m:r>
                            <a:rPr lang="en-US" sz="1600" b="0" i="1" smtClean="0">
                              <a:latin typeface="Cambria Math"/>
                              <a:ea typeface="Cambria Math"/>
                            </a:rPr>
                            <m:t>𝛽</m:t>
                          </m:r>
                          <m:sSup>
                            <m:sSupPr>
                              <m:ctrlPr>
                                <a:rPr lang="en-US" sz="1600" b="0" i="1" smtClean="0">
                                  <a:latin typeface="Cambria Math"/>
                                  <a:ea typeface="Cambria Math"/>
                                </a:rPr>
                              </m:ctrlPr>
                            </m:sSupPr>
                            <m:e>
                              <m:r>
                                <a:rPr lang="en-US" sz="1600" b="0" i="1" smtClean="0">
                                  <a:latin typeface="Cambria Math"/>
                                  <a:ea typeface="Cambria Math"/>
                                </a:rPr>
                                <m:t>𝛾</m:t>
                              </m:r>
                            </m:e>
                            <m:sup>
                              <m:r>
                                <a:rPr lang="en-US" sz="1600" b="0" i="1" smtClean="0">
                                  <a:latin typeface="Cambria Math"/>
                                  <a:ea typeface="Cambria Math"/>
                                </a:rPr>
                                <m:t>2</m:t>
                              </m:r>
                            </m:sup>
                          </m:sSup>
                          <m:sSub>
                            <m:sSubPr>
                              <m:ctrlPr>
                                <a:rPr lang="en-US" sz="1600" b="0" i="1" smtClean="0">
                                  <a:latin typeface="Cambria Math"/>
                                  <a:ea typeface="Cambria Math"/>
                                </a:rPr>
                              </m:ctrlPr>
                            </m:sSubPr>
                            <m:e>
                              <m:r>
                                <a:rPr lang="en-US" sz="1600" b="0" i="1" smtClean="0">
                                  <a:latin typeface="Cambria Math"/>
                                  <a:ea typeface="Cambria Math"/>
                                </a:rPr>
                                <m:t>𝜖</m:t>
                              </m:r>
                            </m:e>
                            <m:sub>
                              <m:r>
                                <a:rPr lang="en-US" sz="1600" b="0" i="1" smtClean="0">
                                  <a:latin typeface="Cambria Math"/>
                                  <a:ea typeface="Cambria Math"/>
                                </a:rPr>
                                <m:t>𝑛</m:t>
                              </m:r>
                            </m:sub>
                          </m:sSub>
                          <m:sSub>
                            <m:sSubPr>
                              <m:ctrlPr>
                                <a:rPr lang="en-US" sz="1600" b="0" i="1" smtClean="0">
                                  <a:latin typeface="Cambria Math"/>
                                  <a:ea typeface="Cambria Math"/>
                                </a:rPr>
                              </m:ctrlPr>
                            </m:sSubPr>
                            <m:e>
                              <m:r>
                                <a:rPr lang="en-US" sz="1600" b="0" i="1" smtClean="0">
                                  <a:latin typeface="Cambria Math"/>
                                  <a:ea typeface="Cambria Math"/>
                                </a:rPr>
                                <m:t>𝐿</m:t>
                              </m:r>
                            </m:e>
                            <m:sub>
                              <m:r>
                                <a:rPr lang="en-US" sz="1600" b="0" i="1" smtClean="0">
                                  <a:latin typeface="Cambria Math"/>
                                  <a:ea typeface="Cambria Math"/>
                                </a:rPr>
                                <m:t>𝑏𝑢𝑛𝑐h</m:t>
                              </m:r>
                            </m:sub>
                          </m:sSub>
                        </m:den>
                      </m:f>
                    </m:oMath>
                  </m:oMathPara>
                </a14:m>
                <a:endParaRPr lang="en-US"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6324600" y="1421232"/>
                <a:ext cx="2362634" cy="624979"/>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33075" y="1487211"/>
                <a:ext cx="2743200" cy="5520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a:rPr lang="en-US" sz="1400" i="1" smtClean="0">
                              <a:latin typeface="Cambria Math"/>
                              <a:ea typeface="Cambria Math"/>
                            </a:rPr>
                            <m:t>∆</m:t>
                          </m:r>
                          <m:r>
                            <a:rPr lang="en-US" sz="1400" i="1" smtClean="0">
                              <a:latin typeface="Cambria Math"/>
                              <a:ea typeface="Cambria Math"/>
                            </a:rPr>
                            <m:t>𝜈</m:t>
                          </m:r>
                        </m:e>
                        <m:sub>
                          <m:r>
                            <a:rPr lang="en-US" sz="1400" b="0" i="1" smtClean="0">
                              <a:latin typeface="Cambria Math"/>
                            </a:rPr>
                            <m:t>𝑠𝑐</m:t>
                          </m:r>
                        </m:sub>
                      </m:sSub>
                      <m:r>
                        <a:rPr lang="en-US" sz="1400" b="0" i="1" smtClean="0">
                          <a:latin typeface="Cambria Math"/>
                        </a:rPr>
                        <m:t>=−</m:t>
                      </m:r>
                      <m:f>
                        <m:fPr>
                          <m:ctrlPr>
                            <a:rPr lang="en-US" sz="1400" b="0" i="1" smtClean="0">
                              <a:latin typeface="Cambria Math"/>
                            </a:rPr>
                          </m:ctrlPr>
                        </m:fPr>
                        <m:num>
                          <m:sSub>
                            <m:sSubPr>
                              <m:ctrlPr>
                                <a:rPr lang="en-US" sz="1400" b="0" i="1" smtClean="0">
                                  <a:latin typeface="Cambria Math"/>
                                </a:rPr>
                              </m:ctrlPr>
                            </m:sSubPr>
                            <m:e>
                              <m:r>
                                <a:rPr lang="en-US" sz="1400" b="0" i="1" smtClean="0">
                                  <a:latin typeface="Cambria Math"/>
                                </a:rPr>
                                <m:t>𝑟</m:t>
                              </m:r>
                            </m:e>
                            <m:sub>
                              <m:r>
                                <a:rPr lang="en-US" sz="1400" b="0" i="1" smtClean="0">
                                  <a:latin typeface="Cambria Math"/>
                                </a:rPr>
                                <m:t>𝑐</m:t>
                              </m:r>
                            </m:sub>
                          </m:sSub>
                          <m:r>
                            <a:rPr lang="en-US" sz="1400" b="0" i="1" smtClean="0">
                              <a:latin typeface="Cambria Math"/>
                              <a:ea typeface="Cambria Math"/>
                            </a:rPr>
                            <m:t>𝜆</m:t>
                          </m:r>
                          <m:d>
                            <m:dPr>
                              <m:begChr m:val="⟨"/>
                              <m:endChr m:val="⟩"/>
                              <m:ctrlPr>
                                <a:rPr lang="en-US" sz="1400" b="0" i="1" smtClean="0">
                                  <a:latin typeface="Cambria Math"/>
                                  <a:ea typeface="Cambria Math"/>
                                </a:rPr>
                              </m:ctrlPr>
                            </m:dPr>
                            <m:e>
                              <m:r>
                                <a:rPr lang="en-US" sz="1400" b="0" i="1" smtClean="0">
                                  <a:latin typeface="Cambria Math"/>
                                  <a:ea typeface="Cambria Math"/>
                                </a:rPr>
                                <m:t>𝑅</m:t>
                              </m:r>
                            </m:e>
                          </m:d>
                        </m:num>
                        <m:den>
                          <m:r>
                            <a:rPr lang="en-US" sz="1400" b="0" i="1" smtClean="0">
                              <a:latin typeface="Cambria Math"/>
                            </a:rPr>
                            <m:t>2</m:t>
                          </m:r>
                          <m:r>
                            <a:rPr lang="en-US" sz="1400" i="1">
                              <a:latin typeface="Cambria Math"/>
                              <a:ea typeface="Cambria Math"/>
                            </a:rPr>
                            <m:t>𝛽</m:t>
                          </m:r>
                          <m:sSup>
                            <m:sSupPr>
                              <m:ctrlPr>
                                <a:rPr lang="en-US" sz="1400" i="1">
                                  <a:latin typeface="Cambria Math"/>
                                  <a:ea typeface="Cambria Math"/>
                                </a:rPr>
                              </m:ctrlPr>
                            </m:sSupPr>
                            <m:e>
                              <m:r>
                                <a:rPr lang="en-US" sz="1400" i="1">
                                  <a:latin typeface="Cambria Math"/>
                                  <a:ea typeface="Cambria Math"/>
                                </a:rPr>
                                <m:t>𝛾</m:t>
                              </m:r>
                            </m:e>
                            <m:sup>
                              <m:r>
                                <a:rPr lang="en-US" sz="1400" i="1">
                                  <a:latin typeface="Cambria Math"/>
                                  <a:ea typeface="Cambria Math"/>
                                </a:rPr>
                                <m:t>2</m:t>
                              </m:r>
                            </m:sup>
                          </m:sSup>
                          <m:sSub>
                            <m:sSubPr>
                              <m:ctrlPr>
                                <a:rPr lang="en-US" sz="1400" i="1">
                                  <a:latin typeface="Cambria Math"/>
                                  <a:ea typeface="Cambria Math"/>
                                </a:rPr>
                              </m:ctrlPr>
                            </m:sSubPr>
                            <m:e>
                              <m:r>
                                <a:rPr lang="en-US" sz="1400" i="1">
                                  <a:latin typeface="Cambria Math"/>
                                  <a:ea typeface="Cambria Math"/>
                                </a:rPr>
                                <m:t>𝜖</m:t>
                              </m:r>
                            </m:e>
                            <m:sub>
                              <m:r>
                                <a:rPr lang="en-US" sz="1400" i="1">
                                  <a:latin typeface="Cambria Math"/>
                                  <a:ea typeface="Cambria Math"/>
                                </a:rPr>
                                <m:t>𝑛</m:t>
                              </m:r>
                            </m:sub>
                          </m:sSub>
                        </m:den>
                      </m:f>
                      <m:r>
                        <a:rPr lang="en-US" sz="1400" b="0" i="1" smtClean="0">
                          <a:latin typeface="Cambria Math"/>
                        </a:rPr>
                        <m:t>=</m:t>
                      </m:r>
                      <m:f>
                        <m:fPr>
                          <m:ctrlPr>
                            <a:rPr lang="en-US" sz="1400" b="0" i="1" smtClean="0">
                              <a:latin typeface="Cambria Math"/>
                            </a:rPr>
                          </m:ctrlPr>
                        </m:fPr>
                        <m:num>
                          <m:sSub>
                            <m:sSubPr>
                              <m:ctrlPr>
                                <a:rPr lang="en-US" sz="1400" b="0" i="1" smtClean="0">
                                  <a:latin typeface="Cambria Math"/>
                                </a:rPr>
                              </m:ctrlPr>
                            </m:sSubPr>
                            <m:e>
                              <m:r>
                                <a:rPr lang="en-US" sz="1400" b="0" i="1" smtClean="0">
                                  <a:latin typeface="Cambria Math"/>
                                </a:rPr>
                                <m:t>𝑟</m:t>
                              </m:r>
                            </m:e>
                            <m:sub>
                              <m:r>
                                <a:rPr lang="en-US" sz="1400" b="0" i="1" smtClean="0">
                                  <a:latin typeface="Cambria Math"/>
                                </a:rPr>
                                <m:t>𝑐</m:t>
                              </m:r>
                            </m:sub>
                          </m:sSub>
                          <m:sSub>
                            <m:sSubPr>
                              <m:ctrlPr>
                                <a:rPr lang="en-US" sz="1400" b="0" i="1" smtClean="0">
                                  <a:latin typeface="Cambria Math"/>
                                </a:rPr>
                              </m:ctrlPr>
                            </m:sSubPr>
                            <m:e>
                              <m:r>
                                <a:rPr lang="en-US" sz="1400" b="0" i="1" smtClean="0">
                                  <a:latin typeface="Cambria Math"/>
                                </a:rPr>
                                <m:t>𝑄</m:t>
                              </m:r>
                            </m:e>
                            <m:sub>
                              <m:r>
                                <a:rPr lang="en-US" sz="1400" b="0" i="1" smtClean="0">
                                  <a:latin typeface="Cambria Math"/>
                                </a:rPr>
                                <m:t>𝑟𝑖𝑛𝑔</m:t>
                              </m:r>
                            </m:sub>
                          </m:sSub>
                        </m:num>
                        <m:den>
                          <m:r>
                            <a:rPr lang="en-US" sz="1400" b="0" i="1" smtClean="0">
                              <a:latin typeface="Cambria Math"/>
                            </a:rPr>
                            <m:t>4</m:t>
                          </m:r>
                          <m:r>
                            <a:rPr lang="en-US" sz="1400" b="0" i="1" smtClean="0">
                              <a:latin typeface="Cambria Math"/>
                              <a:ea typeface="Cambria Math"/>
                            </a:rPr>
                            <m:t>𝜋</m:t>
                          </m:r>
                          <m:r>
                            <a:rPr lang="en-US" sz="1400" b="0" i="1" smtClean="0">
                              <a:latin typeface="Cambria Math"/>
                              <a:ea typeface="Cambria Math"/>
                            </a:rPr>
                            <m:t>𝑒</m:t>
                          </m:r>
                          <m:r>
                            <a:rPr lang="en-US" sz="1400" b="0" i="1" smtClean="0">
                              <a:latin typeface="Cambria Math"/>
                              <a:ea typeface="Cambria Math"/>
                            </a:rPr>
                            <m:t>𝛽</m:t>
                          </m:r>
                          <m:sSup>
                            <m:sSupPr>
                              <m:ctrlPr>
                                <a:rPr lang="en-US" sz="1400" b="0" i="1" smtClean="0">
                                  <a:latin typeface="Cambria Math"/>
                                  <a:ea typeface="Cambria Math"/>
                                </a:rPr>
                              </m:ctrlPr>
                            </m:sSupPr>
                            <m:e>
                              <m:r>
                                <a:rPr lang="en-US" sz="1400" b="0" i="1" smtClean="0">
                                  <a:latin typeface="Cambria Math"/>
                                  <a:ea typeface="Cambria Math"/>
                                </a:rPr>
                                <m:t>𝛾</m:t>
                              </m:r>
                            </m:e>
                            <m:sup>
                              <m:r>
                                <a:rPr lang="en-US" sz="1400" b="0" i="1" smtClean="0">
                                  <a:latin typeface="Cambria Math"/>
                                  <a:ea typeface="Cambria Math"/>
                                </a:rPr>
                                <m:t>2</m:t>
                              </m:r>
                            </m:sup>
                          </m:sSup>
                          <m:sSub>
                            <m:sSubPr>
                              <m:ctrlPr>
                                <a:rPr lang="en-US" sz="1400" b="0" i="1" smtClean="0">
                                  <a:latin typeface="Cambria Math"/>
                                  <a:ea typeface="Cambria Math"/>
                                </a:rPr>
                              </m:ctrlPr>
                            </m:sSubPr>
                            <m:e>
                              <m:r>
                                <a:rPr lang="en-US" sz="1400" b="0" i="1" smtClean="0">
                                  <a:latin typeface="Cambria Math"/>
                                  <a:ea typeface="Cambria Math"/>
                                </a:rPr>
                                <m:t>𝜖</m:t>
                              </m:r>
                            </m:e>
                            <m:sub>
                              <m:r>
                                <a:rPr lang="en-US" sz="1400" b="0" i="1" smtClean="0">
                                  <a:latin typeface="Cambria Math"/>
                                  <a:ea typeface="Cambria Math"/>
                                </a:rPr>
                                <m:t>𝑛</m:t>
                              </m:r>
                            </m:sub>
                          </m:sSub>
                        </m:den>
                      </m:f>
                    </m:oMath>
                  </m:oMathPara>
                </a14:m>
                <a:endParaRPr lang="en-US"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133075" y="1487211"/>
                <a:ext cx="2743200" cy="552011"/>
              </a:xfrm>
              <a:prstGeom prst="rect">
                <a:avLst/>
              </a:prstGeom>
              <a:blipFill rotWithShape="1">
                <a:blip r:embed="rId3"/>
                <a:stretch>
                  <a:fillRect b="-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276600" y="1430103"/>
                <a:ext cx="2259222" cy="6482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en-US" sz="1600" i="1" smtClean="0">
                              <a:latin typeface="Cambria Math"/>
                              <a:ea typeface="Cambria Math"/>
                            </a:rPr>
                            <m:t>∆</m:t>
                          </m:r>
                          <m:r>
                            <a:rPr lang="en-US" sz="1600" i="1" smtClean="0">
                              <a:latin typeface="Cambria Math"/>
                              <a:ea typeface="Cambria Math"/>
                            </a:rPr>
                            <m:t>𝜈</m:t>
                          </m:r>
                        </m:e>
                        <m:sub>
                          <m:r>
                            <a:rPr lang="en-US" sz="1600" b="0" i="1" smtClean="0">
                              <a:latin typeface="Cambria Math"/>
                            </a:rPr>
                            <m:t>𝑠𝑐</m:t>
                          </m:r>
                        </m:sub>
                      </m:sSub>
                      <m:r>
                        <a:rPr lang="en-US" sz="1600" b="0" i="1" smtClean="0">
                          <a:latin typeface="Cambria Math"/>
                        </a:rPr>
                        <m:t>=</m:t>
                      </m:r>
                      <m:f>
                        <m:fPr>
                          <m:ctrlPr>
                            <a:rPr lang="en-US" sz="1600" b="0" i="1" smtClean="0">
                              <a:latin typeface="Cambria Math"/>
                            </a:rPr>
                          </m:ctrlPr>
                        </m:fPr>
                        <m:num>
                          <m:sSub>
                            <m:sSubPr>
                              <m:ctrlPr>
                                <a:rPr lang="en-US" sz="1600" b="0" i="1" smtClean="0">
                                  <a:latin typeface="Cambria Math"/>
                                </a:rPr>
                              </m:ctrlPr>
                            </m:sSubPr>
                            <m:e>
                              <m:r>
                                <a:rPr lang="en-US" sz="1600" b="0" i="1" smtClean="0">
                                  <a:latin typeface="Cambria Math"/>
                                </a:rPr>
                                <m:t>𝑟</m:t>
                              </m:r>
                            </m:e>
                            <m:sub>
                              <m:r>
                                <a:rPr lang="en-US" sz="1600" b="0" i="1" smtClean="0">
                                  <a:latin typeface="Cambria Math"/>
                                </a:rPr>
                                <m:t>𝑐</m:t>
                              </m:r>
                            </m:sub>
                          </m:sSub>
                          <m:sSub>
                            <m:sSubPr>
                              <m:ctrlPr>
                                <a:rPr lang="en-US" sz="1600" b="0" i="1" smtClean="0">
                                  <a:latin typeface="Cambria Math"/>
                                </a:rPr>
                              </m:ctrlPr>
                            </m:sSubPr>
                            <m:e>
                              <m:r>
                                <a:rPr lang="en-US" sz="1600" b="0" i="1" smtClean="0">
                                  <a:latin typeface="Cambria Math"/>
                                </a:rPr>
                                <m:t>𝑄</m:t>
                              </m:r>
                            </m:e>
                            <m:sub>
                              <m:r>
                                <a:rPr lang="en-US" sz="1600" b="0" i="1" smtClean="0">
                                  <a:latin typeface="Cambria Math"/>
                                </a:rPr>
                                <m:t>𝑏𝑢𝑛𝑐h</m:t>
                              </m:r>
                            </m:sub>
                          </m:sSub>
                          <m:sSub>
                            <m:sSubPr>
                              <m:ctrlPr>
                                <a:rPr lang="en-US" sz="1600" b="0" i="1" smtClean="0">
                                  <a:latin typeface="Cambria Math"/>
                                </a:rPr>
                              </m:ctrlPr>
                            </m:sSubPr>
                            <m:e>
                              <m:r>
                                <a:rPr lang="en-US" sz="1600" b="0" i="1" smtClean="0">
                                  <a:latin typeface="Cambria Math"/>
                                </a:rPr>
                                <m:t>𝐶</m:t>
                              </m:r>
                            </m:e>
                            <m:sub>
                              <m:r>
                                <a:rPr lang="en-US" sz="1600" b="0" i="1" smtClean="0">
                                  <a:latin typeface="Cambria Math"/>
                                </a:rPr>
                                <m:t>𝑟𝑖𝑛𝑔</m:t>
                              </m:r>
                            </m:sub>
                          </m:sSub>
                        </m:num>
                        <m:den>
                          <m:r>
                            <a:rPr lang="en-US" sz="1600" b="0" i="1" smtClean="0">
                              <a:latin typeface="Cambria Math"/>
                            </a:rPr>
                            <m:t>4</m:t>
                          </m:r>
                          <m:r>
                            <a:rPr lang="en-US" sz="1600" b="0" i="1" smtClean="0">
                              <a:latin typeface="Cambria Math"/>
                              <a:ea typeface="Cambria Math"/>
                            </a:rPr>
                            <m:t>𝜋</m:t>
                          </m:r>
                          <m:r>
                            <a:rPr lang="en-US" sz="1600" b="0" i="1" smtClean="0">
                              <a:latin typeface="Cambria Math"/>
                              <a:ea typeface="Cambria Math"/>
                            </a:rPr>
                            <m:t>𝑒</m:t>
                          </m:r>
                          <m:r>
                            <a:rPr lang="en-US" sz="1600" b="0" i="1" smtClean="0">
                              <a:latin typeface="Cambria Math"/>
                              <a:ea typeface="Cambria Math"/>
                            </a:rPr>
                            <m:t>𝛽</m:t>
                          </m:r>
                          <m:sSup>
                            <m:sSupPr>
                              <m:ctrlPr>
                                <a:rPr lang="en-US" sz="1600" b="0" i="1" smtClean="0">
                                  <a:latin typeface="Cambria Math"/>
                                  <a:ea typeface="Cambria Math"/>
                                </a:rPr>
                              </m:ctrlPr>
                            </m:sSupPr>
                            <m:e>
                              <m:r>
                                <a:rPr lang="en-US" sz="1600" b="0" i="1" smtClean="0">
                                  <a:latin typeface="Cambria Math"/>
                                  <a:ea typeface="Cambria Math"/>
                                </a:rPr>
                                <m:t>𝛾</m:t>
                              </m:r>
                            </m:e>
                            <m:sup>
                              <m:r>
                                <a:rPr lang="en-US" sz="1600" b="0" i="1" smtClean="0">
                                  <a:latin typeface="Cambria Math"/>
                                  <a:ea typeface="Cambria Math"/>
                                </a:rPr>
                                <m:t>2</m:t>
                              </m:r>
                            </m:sup>
                          </m:sSup>
                          <m:sSub>
                            <m:sSubPr>
                              <m:ctrlPr>
                                <a:rPr lang="en-US" sz="1600" b="0" i="1" smtClean="0">
                                  <a:latin typeface="Cambria Math"/>
                                  <a:ea typeface="Cambria Math"/>
                                </a:rPr>
                              </m:ctrlPr>
                            </m:sSubPr>
                            <m:e>
                              <m:r>
                                <a:rPr lang="en-US" sz="1600" b="0" i="1" smtClean="0">
                                  <a:latin typeface="Cambria Math"/>
                                  <a:ea typeface="Cambria Math"/>
                                </a:rPr>
                                <m:t>𝜖</m:t>
                              </m:r>
                            </m:e>
                            <m:sub>
                              <m:r>
                                <a:rPr lang="en-US" sz="1600" b="0" i="1" smtClean="0">
                                  <a:latin typeface="Cambria Math"/>
                                  <a:ea typeface="Cambria Math"/>
                                </a:rPr>
                                <m:t>𝑛</m:t>
                              </m:r>
                            </m:sub>
                          </m:sSub>
                          <m:rad>
                            <m:radPr>
                              <m:degHide m:val="on"/>
                              <m:ctrlPr>
                                <a:rPr lang="en-US" sz="1600" b="0" i="1" smtClean="0">
                                  <a:latin typeface="Cambria Math"/>
                                  <a:ea typeface="Cambria Math"/>
                                </a:rPr>
                              </m:ctrlPr>
                            </m:radPr>
                            <m:deg/>
                            <m:e>
                              <m:r>
                                <a:rPr lang="en-US" sz="1600" b="0" i="1" smtClean="0">
                                  <a:latin typeface="Cambria Math"/>
                                  <a:ea typeface="Cambria Math"/>
                                </a:rPr>
                                <m:t>2</m:t>
                              </m:r>
                              <m:r>
                                <a:rPr lang="en-US" sz="1600" b="0" i="1" smtClean="0">
                                  <a:latin typeface="Cambria Math"/>
                                  <a:ea typeface="Cambria Math"/>
                                </a:rPr>
                                <m:t>𝜋</m:t>
                              </m:r>
                            </m:e>
                          </m:rad>
                          <m:sSub>
                            <m:sSubPr>
                              <m:ctrlPr>
                                <a:rPr lang="en-US" sz="1600" b="0" i="1" smtClean="0">
                                  <a:latin typeface="Cambria Math"/>
                                  <a:ea typeface="Cambria Math"/>
                                </a:rPr>
                              </m:ctrlPr>
                            </m:sSubPr>
                            <m:e>
                              <m:r>
                                <a:rPr lang="en-US" sz="1600" b="0" i="1" smtClean="0">
                                  <a:latin typeface="Cambria Math"/>
                                  <a:ea typeface="Cambria Math"/>
                                </a:rPr>
                                <m:t>𝜎</m:t>
                              </m:r>
                            </m:e>
                            <m:sub>
                              <m:r>
                                <a:rPr lang="en-US" sz="1600" b="0" i="1" smtClean="0">
                                  <a:latin typeface="Cambria Math"/>
                                  <a:ea typeface="Cambria Math"/>
                                </a:rPr>
                                <m:t>𝑠</m:t>
                              </m:r>
                            </m:sub>
                          </m:sSub>
                        </m:den>
                      </m:f>
                    </m:oMath>
                  </m:oMathPara>
                </a14:m>
                <a:endParaRPr lang="en-US"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3276600" y="1430103"/>
                <a:ext cx="2259222" cy="648254"/>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7793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8762999" cy="762000"/>
          </a:xfrm>
        </p:spPr>
        <p:txBody>
          <a:bodyPr/>
          <a:lstStyle/>
          <a:p>
            <a:r>
              <a:rPr lang="en-US" sz="2000" dirty="0" smtClean="0">
                <a:latin typeface="Comic Sans MS" panose="030F0702030302020204" pitchFamily="66" charset="0"/>
              </a:rPr>
              <a:t>Ion Beam Formation Cycles</a:t>
            </a:r>
            <a:endParaRPr lang="en-US" sz="20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pPr>
              <a:defRPr/>
            </a:pPr>
            <a:fld id="{08D621CD-FDE4-4A9C-867E-F9942A440963}" type="slidenum">
              <a:rPr lang="en-US" altLang="en-US" smtClean="0"/>
              <a:pPr>
                <a:defRPr/>
              </a:pPr>
              <a:t>5</a:t>
            </a:fld>
            <a:endParaRPr lang="en-US" altLang="en-US"/>
          </a:p>
        </p:txBody>
      </p:sp>
      <p:sp>
        <p:nvSpPr>
          <p:cNvPr id="6" name="TextBox 5"/>
          <p:cNvSpPr txBox="1"/>
          <p:nvPr/>
        </p:nvSpPr>
        <p:spPr>
          <a:xfrm>
            <a:off x="152401" y="3128916"/>
            <a:ext cx="8839200" cy="2492990"/>
          </a:xfrm>
          <a:prstGeom prst="rect">
            <a:avLst/>
          </a:prstGeom>
          <a:noFill/>
        </p:spPr>
        <p:txBody>
          <a:bodyPr wrap="square" rtlCol="0">
            <a:spAutoFit/>
          </a:bodyPr>
          <a:lstStyle/>
          <a:p>
            <a:pPr lvl="0"/>
            <a:r>
              <a:rPr lang="en-US" sz="1200" dirty="0" smtClean="0"/>
              <a:t>Collider circumference </a:t>
            </a:r>
            <a:r>
              <a:rPr lang="en-US" sz="1200" dirty="0">
                <a:solidFill>
                  <a:srgbClr val="000000"/>
                </a:solidFill>
              </a:rPr>
              <a:t>2252.8m, final harmonic # </a:t>
            </a:r>
            <a:r>
              <a:rPr lang="en-US" sz="1200" dirty="0" err="1">
                <a:solidFill>
                  <a:srgbClr val="000000"/>
                </a:solidFill>
              </a:rPr>
              <a:t>Nh</a:t>
            </a:r>
            <a:r>
              <a:rPr lang="en-US" sz="1200" dirty="0">
                <a:solidFill>
                  <a:srgbClr val="000000"/>
                </a:solidFill>
              </a:rPr>
              <a:t>=3584(7*2^9), booster circumference 281.6m </a:t>
            </a:r>
          </a:p>
          <a:p>
            <a:pPr marL="342900" indent="-342900">
              <a:buFont typeface="+mj-lt"/>
              <a:buAutoNum type="arabicPeriod"/>
            </a:pPr>
            <a:r>
              <a:rPr lang="en-US" sz="1200" dirty="0" smtClean="0"/>
              <a:t>Eject the used beam from the collider ring, cycle the magnets</a:t>
            </a:r>
          </a:p>
          <a:p>
            <a:pPr marL="342900" indent="-342900">
              <a:buFont typeface="+mj-lt"/>
              <a:buAutoNum type="arabicPeriod"/>
            </a:pPr>
            <a:r>
              <a:rPr lang="en-US" sz="1200" dirty="0" smtClean="0"/>
              <a:t>Multi-turn injection </a:t>
            </a:r>
            <a:r>
              <a:rPr lang="en-US" sz="1200" dirty="0"/>
              <a:t>of </a:t>
            </a:r>
            <a:r>
              <a:rPr lang="en-US" sz="1200" dirty="0" smtClean="0"/>
              <a:t>polarized </a:t>
            </a:r>
            <a:r>
              <a:rPr lang="en-US" sz="1200" dirty="0"/>
              <a:t>ion from linac to booster (non-polarized for heavy ions)</a:t>
            </a:r>
          </a:p>
          <a:p>
            <a:pPr marL="342900" indent="-342900">
              <a:buFont typeface="+mj-lt"/>
              <a:buAutoNum type="arabicPeriod"/>
            </a:pPr>
            <a:r>
              <a:rPr lang="en-US" sz="1200" dirty="0"/>
              <a:t>Capture beam into a bucket </a:t>
            </a:r>
            <a:r>
              <a:rPr lang="en-US" sz="1200" dirty="0" smtClean="0"/>
              <a:t>(~</a:t>
            </a:r>
            <a:r>
              <a:rPr lang="en-US" sz="1200" dirty="0"/>
              <a:t>200m bunch </a:t>
            </a:r>
            <a:r>
              <a:rPr lang="en-US" sz="1200" dirty="0" smtClean="0"/>
              <a:t>length)</a:t>
            </a:r>
            <a:endParaRPr lang="en-US" sz="1200" dirty="0"/>
          </a:p>
          <a:p>
            <a:pPr marL="342900" indent="-342900">
              <a:buFont typeface="+mj-lt"/>
              <a:buAutoNum type="arabicPeriod"/>
            </a:pPr>
            <a:r>
              <a:rPr lang="en-US" sz="1200" dirty="0"/>
              <a:t>Ramp </a:t>
            </a:r>
            <a:r>
              <a:rPr lang="en-US" sz="1200" dirty="0" smtClean="0"/>
              <a:t>to an intermediate energy (~2.0GeV proton), perform </a:t>
            </a:r>
            <a:r>
              <a:rPr lang="en-US" sz="1200" dirty="0"/>
              <a:t>DC </a:t>
            </a:r>
            <a:r>
              <a:rPr lang="en-US" sz="1200" dirty="0" smtClean="0"/>
              <a:t>cooling, ramp to ~8GeV (proton) </a:t>
            </a:r>
          </a:p>
          <a:p>
            <a:pPr marL="342900" indent="-342900">
              <a:buFont typeface="+mj-lt"/>
              <a:buAutoNum type="arabicPeriod"/>
            </a:pPr>
            <a:r>
              <a:rPr lang="en-US" sz="1200" dirty="0" smtClean="0"/>
              <a:t>Compress </a:t>
            </a:r>
            <a:r>
              <a:rPr lang="en-US" sz="1200" dirty="0"/>
              <a:t>the bunch length to </a:t>
            </a:r>
            <a:r>
              <a:rPr lang="en-US" sz="1200" dirty="0" smtClean="0"/>
              <a:t>56m</a:t>
            </a:r>
          </a:p>
          <a:p>
            <a:pPr marL="342900" indent="-342900">
              <a:buFont typeface="+mj-lt"/>
              <a:buAutoNum type="arabicPeriod"/>
            </a:pPr>
            <a:r>
              <a:rPr lang="en-US" sz="1200" dirty="0" smtClean="0"/>
              <a:t>Bucket-to-bucket </a:t>
            </a:r>
            <a:r>
              <a:rPr lang="en-US" sz="1200" dirty="0"/>
              <a:t>transfer </a:t>
            </a:r>
            <a:r>
              <a:rPr lang="en-US" sz="1200" dirty="0" smtClean="0"/>
              <a:t>the long bunch </a:t>
            </a:r>
            <a:r>
              <a:rPr lang="en-US" sz="1200" dirty="0"/>
              <a:t>into collider </a:t>
            </a:r>
            <a:r>
              <a:rPr lang="en-US" sz="1200" dirty="0" smtClean="0"/>
              <a:t>ring, each bucket 80m (gap between bunches ~24m, ~80ns)</a:t>
            </a:r>
          </a:p>
          <a:p>
            <a:pPr marL="342900" indent="-342900">
              <a:buFont typeface="+mj-lt"/>
              <a:buAutoNum type="arabicPeriod"/>
            </a:pPr>
            <a:r>
              <a:rPr lang="en-US" sz="1200" dirty="0" smtClean="0"/>
              <a:t>Repeat </a:t>
            </a:r>
            <a:r>
              <a:rPr lang="en-US" sz="1200" dirty="0"/>
              <a:t>step </a:t>
            </a:r>
            <a:r>
              <a:rPr lang="en-US" sz="1200" dirty="0" smtClean="0"/>
              <a:t>2-6 for </a:t>
            </a:r>
            <a:r>
              <a:rPr lang="en-US" sz="1200" b="1" dirty="0" smtClean="0"/>
              <a:t>26</a:t>
            </a:r>
            <a:r>
              <a:rPr lang="en-US" sz="1200" dirty="0" smtClean="0"/>
              <a:t> times, each cycle ~1 min, total ~25 min</a:t>
            </a:r>
          </a:p>
          <a:p>
            <a:pPr marL="342900" indent="-342900">
              <a:buFont typeface="+mj-lt"/>
              <a:buAutoNum type="arabicPeriod"/>
            </a:pPr>
            <a:r>
              <a:rPr lang="en-US" sz="1200" dirty="0" smtClean="0"/>
              <a:t>Ramp </a:t>
            </a:r>
            <a:r>
              <a:rPr lang="en-US" sz="1200" dirty="0"/>
              <a:t>collider ring to collision </a:t>
            </a:r>
            <a:r>
              <a:rPr lang="en-US" sz="1200" dirty="0" smtClean="0"/>
              <a:t>energy </a:t>
            </a:r>
          </a:p>
          <a:p>
            <a:pPr marL="342900" indent="-342900">
              <a:buFont typeface="+mj-lt"/>
              <a:buAutoNum type="arabicPeriod"/>
            </a:pPr>
            <a:r>
              <a:rPr lang="en-US" sz="1200" dirty="0" smtClean="0"/>
              <a:t>Perform binary bunch </a:t>
            </a:r>
            <a:r>
              <a:rPr lang="en-US" sz="1200" dirty="0"/>
              <a:t>splitting </a:t>
            </a:r>
            <a:r>
              <a:rPr lang="en-US" sz="1200" dirty="0" smtClean="0"/>
              <a:t>up to </a:t>
            </a:r>
            <a:r>
              <a:rPr lang="en-US" sz="1200" b="1" dirty="0" smtClean="0"/>
              <a:t>7</a:t>
            </a:r>
            <a:r>
              <a:rPr lang="en-US" sz="1200" dirty="0" smtClean="0"/>
              <a:t> times to harmonic # </a:t>
            </a:r>
            <a:r>
              <a:rPr lang="en-US" sz="1200" dirty="0" err="1" smtClean="0"/>
              <a:t>Nh</a:t>
            </a:r>
            <a:r>
              <a:rPr lang="en-US" sz="1200" dirty="0" smtClean="0"/>
              <a:t>=3584 (when colliding high energy/low current electron beam, splitting can be reduced to </a:t>
            </a:r>
            <a:r>
              <a:rPr lang="en-US" sz="1200" b="1" dirty="0" smtClean="0"/>
              <a:t>5</a:t>
            </a:r>
            <a:r>
              <a:rPr lang="en-US" sz="1200" dirty="0" smtClean="0"/>
              <a:t> times to </a:t>
            </a:r>
            <a:r>
              <a:rPr lang="en-US" sz="1200" dirty="0" err="1" smtClean="0"/>
              <a:t>Nh</a:t>
            </a:r>
            <a:r>
              <a:rPr lang="en-US" sz="1200" dirty="0" smtClean="0"/>
              <a:t>=896), perform bunch length compression and BB cooling </a:t>
            </a:r>
            <a:endParaRPr lang="en-US" sz="1200" dirty="0"/>
          </a:p>
          <a:p>
            <a:pPr marL="342900" indent="-342900">
              <a:buFont typeface="+mj-lt"/>
              <a:buAutoNum type="arabicPeriod"/>
            </a:pPr>
            <a:r>
              <a:rPr lang="en-US" sz="1200" dirty="0" smtClean="0"/>
              <a:t>Manipulate </a:t>
            </a:r>
            <a:r>
              <a:rPr lang="en-US" sz="1200" dirty="0"/>
              <a:t>the beam to </a:t>
            </a:r>
            <a:r>
              <a:rPr lang="en-US" sz="1200" dirty="0">
                <a:solidFill>
                  <a:srgbClr val="000000"/>
                </a:solidFill>
              </a:rPr>
              <a:t>create/remove several extra empty buckets (476 MHz) in the gap (</a:t>
            </a:r>
            <a:r>
              <a:rPr lang="en-US" sz="1200" dirty="0" err="1" smtClean="0">
                <a:solidFill>
                  <a:srgbClr val="000000"/>
                </a:solidFill>
              </a:rPr>
              <a:t>Nh</a:t>
            </a:r>
            <a:r>
              <a:rPr lang="en-US" sz="1200" dirty="0" smtClean="0">
                <a:solidFill>
                  <a:srgbClr val="000000"/>
                </a:solidFill>
              </a:rPr>
              <a:t>=3580-3588 depending on ion energy, </a:t>
            </a:r>
            <a:r>
              <a:rPr lang="en-US" sz="1200" dirty="0">
                <a:solidFill>
                  <a:srgbClr val="000000"/>
                </a:solidFill>
              </a:rPr>
              <a:t>as required by beam </a:t>
            </a:r>
            <a:r>
              <a:rPr lang="en-US" sz="1200" dirty="0" smtClean="0">
                <a:solidFill>
                  <a:srgbClr val="000000"/>
                </a:solidFill>
              </a:rPr>
              <a:t>synchronization)</a:t>
            </a:r>
            <a:r>
              <a:rPr lang="en-US" sz="1200" dirty="0" smtClean="0"/>
              <a:t>.</a:t>
            </a:r>
            <a:endParaRPr lang="en-US" sz="1200" dirty="0"/>
          </a:p>
        </p:txBody>
      </p:sp>
      <p:sp>
        <p:nvSpPr>
          <p:cNvPr id="57" name="TextBox 56"/>
          <p:cNvSpPr txBox="1"/>
          <p:nvPr/>
        </p:nvSpPr>
        <p:spPr>
          <a:xfrm>
            <a:off x="195301" y="831153"/>
            <a:ext cx="1388772" cy="400110"/>
          </a:xfrm>
          <a:prstGeom prst="rect">
            <a:avLst/>
          </a:prstGeom>
          <a:noFill/>
        </p:spPr>
        <p:txBody>
          <a:bodyPr wrap="square" rtlCol="0">
            <a:spAutoFit/>
          </a:bodyPr>
          <a:lstStyle/>
          <a:p>
            <a:r>
              <a:rPr lang="en-US" sz="1000" dirty="0" smtClean="0">
                <a:solidFill>
                  <a:schemeClr val="accent6"/>
                </a:solidFill>
                <a:latin typeface="Times New Roman" panose="02020603050405020304" pitchFamily="18" charset="0"/>
                <a:cs typeface="Times New Roman" panose="02020603050405020304" pitchFamily="18" charset="0"/>
              </a:rPr>
              <a:t>2. Accumulating coasting beam</a:t>
            </a:r>
            <a:endParaRPr lang="en-US" sz="1000" dirty="0">
              <a:solidFill>
                <a:schemeClr val="accent6"/>
              </a:solidFill>
              <a:latin typeface="Times New Roman" panose="02020603050405020304" pitchFamily="18" charset="0"/>
              <a:cs typeface="Times New Roman" panose="02020603050405020304" pitchFamily="18" charset="0"/>
            </a:endParaRPr>
          </a:p>
        </p:txBody>
      </p:sp>
      <p:grpSp>
        <p:nvGrpSpPr>
          <p:cNvPr id="58" name="Group 57"/>
          <p:cNvGrpSpPr>
            <a:grpSpLocks noChangeAspect="1"/>
          </p:cNvGrpSpPr>
          <p:nvPr/>
        </p:nvGrpSpPr>
        <p:grpSpPr>
          <a:xfrm>
            <a:off x="236287" y="1259685"/>
            <a:ext cx="826488" cy="826490"/>
            <a:chOff x="1792224" y="1828800"/>
            <a:chExt cx="1828800" cy="1828800"/>
          </a:xfrm>
        </p:grpSpPr>
        <p:grpSp>
          <p:nvGrpSpPr>
            <p:cNvPr id="59" name="Group 58"/>
            <p:cNvGrpSpPr>
              <a:grpSpLocks noChangeAspect="1"/>
            </p:cNvGrpSpPr>
            <p:nvPr/>
          </p:nvGrpSpPr>
          <p:grpSpPr>
            <a:xfrm>
              <a:off x="1792224" y="2322576"/>
              <a:ext cx="1335024" cy="1335024"/>
              <a:chOff x="1185672" y="1250576"/>
              <a:chExt cx="1335024" cy="1335024"/>
            </a:xfrm>
          </p:grpSpPr>
          <p:grpSp>
            <p:nvGrpSpPr>
              <p:cNvPr id="61" name="Group 60"/>
              <p:cNvGrpSpPr/>
              <p:nvPr/>
            </p:nvGrpSpPr>
            <p:grpSpPr>
              <a:xfrm>
                <a:off x="1185672" y="1598048"/>
                <a:ext cx="1335024" cy="987552"/>
                <a:chOff x="1185672" y="1598048"/>
                <a:chExt cx="1335024" cy="987552"/>
              </a:xfrm>
            </p:grpSpPr>
            <p:sp>
              <p:nvSpPr>
                <p:cNvPr id="63" name="Rectangle 62"/>
                <p:cNvSpPr/>
                <p:nvPr/>
              </p:nvSpPr>
              <p:spPr>
                <a:xfrm>
                  <a:off x="1679448" y="1598048"/>
                  <a:ext cx="841248" cy="14630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sp>
              <p:nvSpPr>
                <p:cNvPr id="64" name="Block Arc 63"/>
                <p:cNvSpPr/>
                <p:nvPr/>
              </p:nvSpPr>
              <p:spPr>
                <a:xfrm rot="10800000">
                  <a:off x="1185672" y="1598048"/>
                  <a:ext cx="987552" cy="987552"/>
                </a:xfrm>
                <a:prstGeom prst="blockArc">
                  <a:avLst>
                    <a:gd name="adj1" fmla="val 10800000"/>
                    <a:gd name="adj2" fmla="val 5440302"/>
                    <a:gd name="adj3" fmla="val 1449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sp>
            <p:nvSpPr>
              <p:cNvPr id="62" name="Rectangle 61"/>
              <p:cNvSpPr/>
              <p:nvPr/>
            </p:nvSpPr>
            <p:spPr>
              <a:xfrm>
                <a:off x="2026920" y="1250576"/>
                <a:ext cx="146304" cy="84124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sp>
          <p:nvSpPr>
            <p:cNvPr id="60" name="Block Arc 59"/>
            <p:cNvSpPr/>
            <p:nvPr/>
          </p:nvSpPr>
          <p:spPr>
            <a:xfrm>
              <a:off x="2633472" y="1828800"/>
              <a:ext cx="987552" cy="987552"/>
            </a:xfrm>
            <a:prstGeom prst="blockArc">
              <a:avLst>
                <a:gd name="adj1" fmla="val 10800000"/>
                <a:gd name="adj2" fmla="val 5440302"/>
                <a:gd name="adj3" fmla="val 1449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sp>
        <p:nvSpPr>
          <p:cNvPr id="65" name="TextBox 64"/>
          <p:cNvSpPr txBox="1"/>
          <p:nvPr/>
        </p:nvSpPr>
        <p:spPr>
          <a:xfrm>
            <a:off x="1240674" y="2680582"/>
            <a:ext cx="1176252" cy="400110"/>
          </a:xfrm>
          <a:prstGeom prst="rect">
            <a:avLst/>
          </a:prstGeom>
          <a:noFill/>
        </p:spPr>
        <p:txBody>
          <a:bodyPr wrap="square" rtlCol="0">
            <a:spAutoFit/>
          </a:bodyPr>
          <a:lstStyle/>
          <a:p>
            <a:r>
              <a:rPr lang="en-US" sz="1000" dirty="0" smtClean="0">
                <a:solidFill>
                  <a:schemeClr val="accent6"/>
                </a:solidFill>
                <a:latin typeface="Times New Roman" panose="02020603050405020304" pitchFamily="18" charset="0"/>
                <a:cs typeface="Times New Roman" panose="02020603050405020304" pitchFamily="18" charset="0"/>
              </a:rPr>
              <a:t>3. Capture to bucket</a:t>
            </a:r>
            <a:endParaRPr lang="en-US" sz="1000" dirty="0">
              <a:solidFill>
                <a:schemeClr val="accent6"/>
              </a:solidFill>
              <a:latin typeface="Times New Roman" panose="02020603050405020304" pitchFamily="18" charset="0"/>
              <a:cs typeface="Times New Roman" panose="02020603050405020304" pitchFamily="18" charset="0"/>
            </a:endParaRPr>
          </a:p>
        </p:txBody>
      </p:sp>
      <p:grpSp>
        <p:nvGrpSpPr>
          <p:cNvPr id="66" name="Group 65"/>
          <p:cNvGrpSpPr>
            <a:grpSpLocks noChangeAspect="1"/>
          </p:cNvGrpSpPr>
          <p:nvPr/>
        </p:nvGrpSpPr>
        <p:grpSpPr>
          <a:xfrm>
            <a:off x="773712" y="2180192"/>
            <a:ext cx="826488" cy="826490"/>
            <a:chOff x="1792224" y="1828800"/>
            <a:chExt cx="1828800" cy="1828800"/>
          </a:xfrm>
        </p:grpSpPr>
        <p:grpSp>
          <p:nvGrpSpPr>
            <p:cNvPr id="67" name="Group 66"/>
            <p:cNvGrpSpPr>
              <a:grpSpLocks noChangeAspect="1"/>
            </p:cNvGrpSpPr>
            <p:nvPr/>
          </p:nvGrpSpPr>
          <p:grpSpPr>
            <a:xfrm>
              <a:off x="1792224" y="2322576"/>
              <a:ext cx="1335024" cy="1335024"/>
              <a:chOff x="1185672" y="1250576"/>
              <a:chExt cx="1335024" cy="1335024"/>
            </a:xfrm>
          </p:grpSpPr>
          <p:grpSp>
            <p:nvGrpSpPr>
              <p:cNvPr id="69" name="Group 68"/>
              <p:cNvGrpSpPr/>
              <p:nvPr/>
            </p:nvGrpSpPr>
            <p:grpSpPr>
              <a:xfrm>
                <a:off x="1185672" y="1598048"/>
                <a:ext cx="1335024" cy="987552"/>
                <a:chOff x="1185672" y="1598048"/>
                <a:chExt cx="1335024" cy="987552"/>
              </a:xfrm>
            </p:grpSpPr>
            <p:sp>
              <p:nvSpPr>
                <p:cNvPr id="71" name="Rectangle 70"/>
                <p:cNvSpPr/>
                <p:nvPr/>
              </p:nvSpPr>
              <p:spPr>
                <a:xfrm>
                  <a:off x="1679448" y="1649036"/>
                  <a:ext cx="841248" cy="365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sp>
              <p:nvSpPr>
                <p:cNvPr id="72" name="Block Arc 71"/>
                <p:cNvSpPr/>
                <p:nvPr/>
              </p:nvSpPr>
              <p:spPr>
                <a:xfrm rot="10800000">
                  <a:off x="1185672" y="1598048"/>
                  <a:ext cx="987552" cy="987552"/>
                </a:xfrm>
                <a:prstGeom prst="blockArc">
                  <a:avLst>
                    <a:gd name="adj1" fmla="val 10800000"/>
                    <a:gd name="adj2" fmla="val 5440302"/>
                    <a:gd name="adj3" fmla="val 1449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sp>
            <p:nvSpPr>
              <p:cNvPr id="70" name="Rectangle 69"/>
              <p:cNvSpPr/>
              <p:nvPr/>
            </p:nvSpPr>
            <p:spPr>
              <a:xfrm>
                <a:off x="2026920" y="1250576"/>
                <a:ext cx="146304" cy="84124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sp>
          <p:nvSpPr>
            <p:cNvPr id="68" name="Block Arc 67"/>
            <p:cNvSpPr/>
            <p:nvPr/>
          </p:nvSpPr>
          <p:spPr>
            <a:xfrm>
              <a:off x="2633472" y="1828800"/>
              <a:ext cx="987552" cy="987552"/>
            </a:xfrm>
            <a:prstGeom prst="blockArc">
              <a:avLst>
                <a:gd name="adj1" fmla="val 10800000"/>
                <a:gd name="adj2" fmla="val 5440302"/>
                <a:gd name="adj3" fmla="val 1449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sp>
        <p:nvSpPr>
          <p:cNvPr id="73" name="Right Arrow 72"/>
          <p:cNvSpPr>
            <a:spLocks/>
          </p:cNvSpPr>
          <p:nvPr/>
        </p:nvSpPr>
        <p:spPr>
          <a:xfrm rot="4882159">
            <a:off x="646614" y="2201434"/>
            <a:ext cx="220397" cy="11019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Times New Roman" panose="02020603050405020304" pitchFamily="18" charset="0"/>
              <a:cs typeface="Times New Roman" panose="02020603050405020304" pitchFamily="18" charset="0"/>
            </a:endParaRPr>
          </a:p>
        </p:txBody>
      </p:sp>
      <p:sp>
        <p:nvSpPr>
          <p:cNvPr id="80" name="Right Arrow 79"/>
          <p:cNvSpPr>
            <a:spLocks/>
          </p:cNvSpPr>
          <p:nvPr/>
        </p:nvSpPr>
        <p:spPr>
          <a:xfrm rot="3600000">
            <a:off x="2489761" y="2083520"/>
            <a:ext cx="220397" cy="11019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Times New Roman" panose="02020603050405020304" pitchFamily="18" charset="0"/>
              <a:cs typeface="Times New Roman" panose="02020603050405020304" pitchFamily="18" charset="0"/>
            </a:endParaRPr>
          </a:p>
        </p:txBody>
      </p:sp>
      <p:sp>
        <p:nvSpPr>
          <p:cNvPr id="82" name="TextBox 81"/>
          <p:cNvSpPr txBox="1"/>
          <p:nvPr/>
        </p:nvSpPr>
        <p:spPr>
          <a:xfrm>
            <a:off x="2505914" y="785217"/>
            <a:ext cx="1502600" cy="246221"/>
          </a:xfrm>
          <a:prstGeom prst="rect">
            <a:avLst/>
          </a:prstGeom>
          <a:noFill/>
        </p:spPr>
        <p:txBody>
          <a:bodyPr wrap="square" rtlCol="0">
            <a:spAutoFit/>
          </a:bodyPr>
          <a:lstStyle/>
          <a:p>
            <a:r>
              <a:rPr lang="en-US" sz="1000" dirty="0" smtClean="0">
                <a:solidFill>
                  <a:schemeClr val="accent6"/>
                </a:solidFill>
                <a:latin typeface="Times New Roman" panose="02020603050405020304" pitchFamily="18" charset="0"/>
                <a:cs typeface="Times New Roman" panose="02020603050405020304" pitchFamily="18" charset="0"/>
              </a:rPr>
              <a:t>4. Accelerate and cool</a:t>
            </a:r>
            <a:endParaRPr lang="en-US" sz="1000" dirty="0">
              <a:solidFill>
                <a:schemeClr val="accent6"/>
              </a:solidFill>
              <a:latin typeface="Times New Roman" panose="02020603050405020304" pitchFamily="18" charset="0"/>
              <a:cs typeface="Times New Roman" panose="02020603050405020304" pitchFamily="18" charset="0"/>
            </a:endParaRPr>
          </a:p>
        </p:txBody>
      </p:sp>
      <p:grpSp>
        <p:nvGrpSpPr>
          <p:cNvPr id="96" name="Group 95"/>
          <p:cNvGrpSpPr/>
          <p:nvPr/>
        </p:nvGrpSpPr>
        <p:grpSpPr>
          <a:xfrm>
            <a:off x="2086117" y="1092165"/>
            <a:ext cx="1132940" cy="826490"/>
            <a:chOff x="1661248" y="4258445"/>
            <a:chExt cx="1132940" cy="826490"/>
          </a:xfrm>
        </p:grpSpPr>
        <p:grpSp>
          <p:nvGrpSpPr>
            <p:cNvPr id="2" name="Group 1"/>
            <p:cNvGrpSpPr/>
            <p:nvPr/>
          </p:nvGrpSpPr>
          <p:grpSpPr>
            <a:xfrm>
              <a:off x="1661248" y="4258445"/>
              <a:ext cx="828273" cy="826490"/>
              <a:chOff x="1661248" y="4258445"/>
              <a:chExt cx="828273" cy="826490"/>
            </a:xfrm>
          </p:grpSpPr>
          <p:grpSp>
            <p:nvGrpSpPr>
              <p:cNvPr id="74" name="Group 73"/>
              <p:cNvGrpSpPr>
                <a:grpSpLocks noChangeAspect="1"/>
              </p:cNvGrpSpPr>
              <p:nvPr/>
            </p:nvGrpSpPr>
            <p:grpSpPr>
              <a:xfrm>
                <a:off x="1661248" y="4258445"/>
                <a:ext cx="828273" cy="826490"/>
                <a:chOff x="1792224" y="1828800"/>
                <a:chExt cx="1832764" cy="1828800"/>
              </a:xfrm>
            </p:grpSpPr>
            <p:grpSp>
              <p:nvGrpSpPr>
                <p:cNvPr id="75" name="Group 74"/>
                <p:cNvGrpSpPr/>
                <p:nvPr/>
              </p:nvGrpSpPr>
              <p:grpSpPr>
                <a:xfrm>
                  <a:off x="1792224" y="2706624"/>
                  <a:ext cx="1375352" cy="950976"/>
                  <a:chOff x="1149096" y="1634624"/>
                  <a:chExt cx="1375352" cy="950976"/>
                </a:xfrm>
              </p:grpSpPr>
              <p:sp>
                <p:nvSpPr>
                  <p:cNvPr id="78" name="Rectangle 77"/>
                  <p:cNvSpPr/>
                  <p:nvPr/>
                </p:nvSpPr>
                <p:spPr>
                  <a:xfrm>
                    <a:off x="1610048" y="1649671"/>
                    <a:ext cx="914400" cy="365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sp>
                <p:nvSpPr>
                  <p:cNvPr id="79" name="Block Arc 78"/>
                  <p:cNvSpPr/>
                  <p:nvPr/>
                </p:nvSpPr>
                <p:spPr>
                  <a:xfrm rot="10800000">
                    <a:off x="1149096" y="1634624"/>
                    <a:ext cx="950976" cy="950976"/>
                  </a:xfrm>
                  <a:prstGeom prst="blockArc">
                    <a:avLst>
                      <a:gd name="adj1" fmla="val 10800000"/>
                      <a:gd name="adj2" fmla="val 5299378"/>
                      <a:gd name="adj3" fmla="val 724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sp>
              <p:nvSpPr>
                <p:cNvPr id="76" name="Rectangle 75"/>
                <p:cNvSpPr/>
                <p:nvPr/>
              </p:nvSpPr>
              <p:spPr>
                <a:xfrm>
                  <a:off x="2670048" y="2304288"/>
                  <a:ext cx="73152" cy="8778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sp>
              <p:nvSpPr>
                <p:cNvPr id="77" name="Block Arc 76"/>
                <p:cNvSpPr/>
                <p:nvPr/>
              </p:nvSpPr>
              <p:spPr>
                <a:xfrm>
                  <a:off x="2674012" y="1828800"/>
                  <a:ext cx="950976" cy="950976"/>
                </a:xfrm>
                <a:prstGeom prst="blockArc">
                  <a:avLst>
                    <a:gd name="adj1" fmla="val 10800000"/>
                    <a:gd name="adj2" fmla="val 5299378"/>
                    <a:gd name="adj3" fmla="val 724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sp>
            <p:nvSpPr>
              <p:cNvPr id="81" name="Rectangle 80"/>
              <p:cNvSpPr/>
              <p:nvPr/>
            </p:nvSpPr>
            <p:spPr>
              <a:xfrm>
                <a:off x="2142005" y="4611621"/>
                <a:ext cx="67795" cy="112779"/>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Times New Roman" panose="02020603050405020304" pitchFamily="18" charset="0"/>
                  <a:cs typeface="Times New Roman" panose="02020603050405020304" pitchFamily="18" charset="0"/>
                </a:endParaRPr>
              </a:p>
            </p:txBody>
          </p:sp>
        </p:grpSp>
        <p:sp>
          <p:nvSpPr>
            <p:cNvPr id="83" name="TextBox 82"/>
            <p:cNvSpPr txBox="1"/>
            <p:nvPr/>
          </p:nvSpPr>
          <p:spPr>
            <a:xfrm>
              <a:off x="2077325" y="4695584"/>
              <a:ext cx="716863" cy="246221"/>
            </a:xfrm>
            <a:prstGeom prst="rect">
              <a:avLst/>
            </a:prstGeom>
            <a:noFill/>
          </p:spPr>
          <p:txBody>
            <a:bodyPr wrap="none" rtlCol="0">
              <a:spAutoFit/>
            </a:bodyPr>
            <a:lstStyle/>
            <a:p>
              <a:r>
                <a:rPr lang="en-US" sz="1000" dirty="0" smtClean="0">
                  <a:solidFill>
                    <a:srgbClr val="0000CC"/>
                  </a:solidFill>
                  <a:latin typeface="Times New Roman" panose="02020603050405020304" pitchFamily="18" charset="0"/>
                  <a:cs typeface="Times New Roman" panose="02020603050405020304" pitchFamily="18" charset="0"/>
                </a:rPr>
                <a:t>DC cooler</a:t>
              </a:r>
              <a:endParaRPr lang="en-US" sz="1000" dirty="0">
                <a:solidFill>
                  <a:srgbClr val="0000CC"/>
                </a:solidFill>
                <a:latin typeface="Times New Roman" panose="02020603050405020304" pitchFamily="18" charset="0"/>
                <a:cs typeface="Times New Roman" panose="02020603050405020304" pitchFamily="18" charset="0"/>
              </a:endParaRPr>
            </a:p>
          </p:txBody>
        </p:sp>
      </p:grpSp>
      <p:sp>
        <p:nvSpPr>
          <p:cNvPr id="84" name="Rectangle 83"/>
          <p:cNvSpPr/>
          <p:nvPr/>
        </p:nvSpPr>
        <p:spPr>
          <a:xfrm>
            <a:off x="694205" y="1611753"/>
            <a:ext cx="67795" cy="112779"/>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Times New Roman" panose="02020603050405020304" pitchFamily="18" charset="0"/>
              <a:cs typeface="Times New Roman" panose="02020603050405020304" pitchFamily="18" charset="0"/>
            </a:endParaRPr>
          </a:p>
        </p:txBody>
      </p:sp>
      <p:sp>
        <p:nvSpPr>
          <p:cNvPr id="85" name="TextBox 84"/>
          <p:cNvSpPr txBox="1"/>
          <p:nvPr/>
        </p:nvSpPr>
        <p:spPr>
          <a:xfrm>
            <a:off x="664411" y="1728190"/>
            <a:ext cx="716863" cy="246221"/>
          </a:xfrm>
          <a:prstGeom prst="rect">
            <a:avLst/>
          </a:prstGeom>
          <a:noFill/>
        </p:spPr>
        <p:txBody>
          <a:bodyPr wrap="none" rtlCol="0">
            <a:spAutoFit/>
          </a:bodyPr>
          <a:lstStyle/>
          <a:p>
            <a:r>
              <a:rPr lang="en-US" sz="1000" dirty="0" smtClean="0">
                <a:solidFill>
                  <a:srgbClr val="0000CC"/>
                </a:solidFill>
                <a:latin typeface="Times New Roman" panose="02020603050405020304" pitchFamily="18" charset="0"/>
                <a:cs typeface="Times New Roman" panose="02020603050405020304" pitchFamily="18" charset="0"/>
              </a:rPr>
              <a:t>DC cooler</a:t>
            </a:r>
            <a:endParaRPr lang="en-US" sz="1000" dirty="0">
              <a:solidFill>
                <a:srgbClr val="0000CC"/>
              </a:solidFill>
              <a:latin typeface="Times New Roman" panose="02020603050405020304" pitchFamily="18" charset="0"/>
              <a:cs typeface="Times New Roman" panose="02020603050405020304" pitchFamily="18" charset="0"/>
            </a:endParaRPr>
          </a:p>
        </p:txBody>
      </p:sp>
      <p:grpSp>
        <p:nvGrpSpPr>
          <p:cNvPr id="87" name="Group 86"/>
          <p:cNvGrpSpPr/>
          <p:nvPr/>
        </p:nvGrpSpPr>
        <p:grpSpPr>
          <a:xfrm>
            <a:off x="2454225" y="2182738"/>
            <a:ext cx="822375" cy="826490"/>
            <a:chOff x="1792224" y="1828800"/>
            <a:chExt cx="1819656" cy="1828799"/>
          </a:xfrm>
        </p:grpSpPr>
        <p:grpSp>
          <p:nvGrpSpPr>
            <p:cNvPr id="89" name="Group 88"/>
            <p:cNvGrpSpPr/>
            <p:nvPr/>
          </p:nvGrpSpPr>
          <p:grpSpPr>
            <a:xfrm>
              <a:off x="1792224" y="2724911"/>
              <a:ext cx="1353312" cy="932688"/>
              <a:chOff x="1149096" y="1652911"/>
              <a:chExt cx="1353312" cy="932688"/>
            </a:xfrm>
          </p:grpSpPr>
          <p:sp>
            <p:nvSpPr>
              <p:cNvPr id="91" name="Rectangle 90"/>
              <p:cNvSpPr/>
              <p:nvPr/>
            </p:nvSpPr>
            <p:spPr>
              <a:xfrm>
                <a:off x="1588008" y="1652912"/>
                <a:ext cx="914400" cy="365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sp>
            <p:nvSpPr>
              <p:cNvPr id="92" name="Block Arc 91"/>
              <p:cNvSpPr/>
              <p:nvPr/>
            </p:nvSpPr>
            <p:spPr>
              <a:xfrm rot="10800000">
                <a:off x="1149096" y="1652911"/>
                <a:ext cx="932688" cy="932688"/>
              </a:xfrm>
              <a:prstGeom prst="blockArc">
                <a:avLst>
                  <a:gd name="adj1" fmla="val 10800000"/>
                  <a:gd name="adj2" fmla="val 5378647"/>
                  <a:gd name="adj3" fmla="val 398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sp>
          <p:nvSpPr>
            <p:cNvPr id="90" name="Block Arc 89"/>
            <p:cNvSpPr/>
            <p:nvPr/>
          </p:nvSpPr>
          <p:spPr>
            <a:xfrm>
              <a:off x="2679192" y="1828800"/>
              <a:ext cx="932688" cy="932688"/>
            </a:xfrm>
            <a:prstGeom prst="blockArc">
              <a:avLst>
                <a:gd name="adj1" fmla="val 10800000"/>
                <a:gd name="adj2" fmla="val 5382718"/>
                <a:gd name="adj3" fmla="val 384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sp>
        <p:nvSpPr>
          <p:cNvPr id="93" name="TextBox 92"/>
          <p:cNvSpPr txBox="1"/>
          <p:nvPr/>
        </p:nvSpPr>
        <p:spPr>
          <a:xfrm>
            <a:off x="3065840" y="2577303"/>
            <a:ext cx="1368013" cy="553998"/>
          </a:xfrm>
          <a:prstGeom prst="rect">
            <a:avLst/>
          </a:prstGeom>
          <a:noFill/>
        </p:spPr>
        <p:txBody>
          <a:bodyPr wrap="square" rtlCol="0">
            <a:spAutoFit/>
          </a:bodyPr>
          <a:lstStyle/>
          <a:p>
            <a:r>
              <a:rPr lang="en-US" sz="1000" dirty="0" smtClean="0">
                <a:solidFill>
                  <a:schemeClr val="accent6"/>
                </a:solidFill>
                <a:latin typeface="Times New Roman" panose="02020603050405020304" pitchFamily="18" charset="0"/>
                <a:cs typeface="Times New Roman" panose="02020603050405020304" pitchFamily="18" charset="0"/>
              </a:rPr>
              <a:t>5. Bunch compression to ~56m, split into 2 bunches </a:t>
            </a:r>
            <a:endParaRPr lang="en-US" sz="1000" dirty="0">
              <a:solidFill>
                <a:schemeClr val="accent6"/>
              </a:solidFill>
              <a:latin typeface="Times New Roman" panose="02020603050405020304" pitchFamily="18" charset="0"/>
              <a:cs typeface="Times New Roman" panose="02020603050405020304" pitchFamily="18" charset="0"/>
            </a:endParaRPr>
          </a:p>
        </p:txBody>
      </p:sp>
      <p:sp>
        <p:nvSpPr>
          <p:cNvPr id="94" name="Right Arrow 93"/>
          <p:cNvSpPr>
            <a:spLocks/>
          </p:cNvSpPr>
          <p:nvPr/>
        </p:nvSpPr>
        <p:spPr>
          <a:xfrm rot="20847596">
            <a:off x="3557262" y="2173835"/>
            <a:ext cx="220397" cy="11019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Times New Roman" panose="02020603050405020304" pitchFamily="18" charset="0"/>
              <a:cs typeface="Times New Roman" panose="02020603050405020304" pitchFamily="18" charset="0"/>
            </a:endParaRPr>
          </a:p>
        </p:txBody>
      </p:sp>
      <p:sp>
        <p:nvSpPr>
          <p:cNvPr id="95" name="Right Arrow 94"/>
          <p:cNvSpPr>
            <a:spLocks/>
          </p:cNvSpPr>
          <p:nvPr/>
        </p:nvSpPr>
        <p:spPr>
          <a:xfrm rot="19603843">
            <a:off x="1596238" y="2018572"/>
            <a:ext cx="220397" cy="11019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Times New Roman" panose="02020603050405020304" pitchFamily="18" charset="0"/>
              <a:cs typeface="Times New Roman" panose="02020603050405020304" pitchFamily="18" charset="0"/>
            </a:endParaRPr>
          </a:p>
        </p:txBody>
      </p:sp>
      <p:sp>
        <p:nvSpPr>
          <p:cNvPr id="97" name="TextBox 96"/>
          <p:cNvSpPr txBox="1"/>
          <p:nvPr/>
        </p:nvSpPr>
        <p:spPr>
          <a:xfrm>
            <a:off x="4715580" y="762000"/>
            <a:ext cx="4047420" cy="400110"/>
          </a:xfrm>
          <a:prstGeom prst="rect">
            <a:avLst/>
          </a:prstGeom>
          <a:noFill/>
        </p:spPr>
        <p:txBody>
          <a:bodyPr wrap="square" rtlCol="0">
            <a:spAutoFit/>
          </a:bodyPr>
          <a:lstStyle/>
          <a:p>
            <a:r>
              <a:rPr lang="en-US" sz="1000" dirty="0" smtClean="0">
                <a:solidFill>
                  <a:schemeClr val="accent6"/>
                </a:solidFill>
                <a:latin typeface="Times New Roman" panose="02020603050405020304" pitchFamily="18" charset="0"/>
                <a:cs typeface="Times New Roman" panose="02020603050405020304" pitchFamily="18" charset="0"/>
              </a:rPr>
              <a:t>Step 6/7. Bucket-to-bucket transfer to the collider ring and BB cooling, repeat </a:t>
            </a:r>
            <a:r>
              <a:rPr lang="en-US" sz="1000" dirty="0" smtClean="0">
                <a:solidFill>
                  <a:srgbClr val="FF0000"/>
                </a:solidFill>
                <a:latin typeface="Times New Roman" panose="02020603050405020304" pitchFamily="18" charset="0"/>
                <a:cs typeface="Times New Roman" panose="02020603050405020304" pitchFamily="18" charset="0"/>
              </a:rPr>
              <a:t>26</a:t>
            </a:r>
            <a:r>
              <a:rPr lang="en-US" sz="1000" dirty="0" smtClean="0">
                <a:solidFill>
                  <a:schemeClr val="accent6"/>
                </a:solidFill>
                <a:latin typeface="Times New Roman" panose="02020603050405020304" pitchFamily="18" charset="0"/>
                <a:cs typeface="Times New Roman" panose="02020603050405020304" pitchFamily="18" charset="0"/>
              </a:rPr>
              <a:t> times (</a:t>
            </a:r>
            <a:r>
              <a:rPr lang="en-US" sz="1000" dirty="0" err="1" smtClean="0">
                <a:solidFill>
                  <a:schemeClr val="accent6"/>
                </a:solidFill>
                <a:latin typeface="Times New Roman" panose="02020603050405020304" pitchFamily="18" charset="0"/>
                <a:cs typeface="Times New Roman" panose="02020603050405020304" pitchFamily="18" charset="0"/>
              </a:rPr>
              <a:t>Nh</a:t>
            </a:r>
            <a:r>
              <a:rPr lang="en-US" sz="1000" dirty="0" smtClean="0">
                <a:solidFill>
                  <a:schemeClr val="accent6"/>
                </a:solidFill>
                <a:latin typeface="Times New Roman" panose="02020603050405020304" pitchFamily="18" charset="0"/>
                <a:cs typeface="Times New Roman" panose="02020603050405020304" pitchFamily="18" charset="0"/>
              </a:rPr>
              <a:t>=28)</a:t>
            </a:r>
            <a:endParaRPr lang="en-US" sz="1000" dirty="0">
              <a:solidFill>
                <a:schemeClr val="accent6"/>
              </a:solidFill>
              <a:latin typeface="Times New Roman" panose="02020603050405020304" pitchFamily="18" charset="0"/>
              <a:cs typeface="Times New Roman" panose="02020603050405020304" pitchFamily="18" charset="0"/>
            </a:endParaRPr>
          </a:p>
        </p:txBody>
      </p:sp>
      <p:grpSp>
        <p:nvGrpSpPr>
          <p:cNvPr id="99" name="Group 98"/>
          <p:cNvGrpSpPr>
            <a:grpSpLocks noChangeAspect="1"/>
          </p:cNvGrpSpPr>
          <p:nvPr/>
        </p:nvGrpSpPr>
        <p:grpSpPr>
          <a:xfrm>
            <a:off x="4503359" y="1214770"/>
            <a:ext cx="4111378" cy="1830726"/>
            <a:chOff x="2455441" y="2494910"/>
            <a:chExt cx="5177567" cy="2305485"/>
          </a:xfrm>
        </p:grpSpPr>
        <p:grpSp>
          <p:nvGrpSpPr>
            <p:cNvPr id="100" name="Group 99"/>
            <p:cNvGrpSpPr/>
            <p:nvPr/>
          </p:nvGrpSpPr>
          <p:grpSpPr>
            <a:xfrm>
              <a:off x="2455441" y="2494910"/>
              <a:ext cx="5177567" cy="2305485"/>
              <a:chOff x="2455441" y="2494910"/>
              <a:chExt cx="5177567" cy="2305485"/>
            </a:xfrm>
          </p:grpSpPr>
          <p:sp>
            <p:nvSpPr>
              <p:cNvPr id="104" name="Rectangle 103"/>
              <p:cNvSpPr/>
              <p:nvPr/>
            </p:nvSpPr>
            <p:spPr>
              <a:xfrm rot="18942557">
                <a:off x="5322822" y="3037903"/>
                <a:ext cx="466060" cy="247491"/>
              </a:xfrm>
              <a:prstGeom prst="rect">
                <a:avLst/>
              </a:prstGeom>
              <a:solidFill>
                <a:srgbClr val="0000CC"/>
              </a:solidFill>
              <a:ln w="25400" cap="flat" cmpd="sng" algn="ctr">
                <a:noFill/>
                <a:prstDash val="solid"/>
              </a:ln>
              <a:effectLst/>
            </p:spPr>
            <p:txBody>
              <a:bodyPr rtlCol="0" anchor="ctr"/>
              <a:lstStyle/>
              <a:p>
                <a:pPr algn="ctr">
                  <a:defRPr/>
                </a:pPr>
                <a:endParaRPr lang="en-US" sz="1000" kern="0" smtClean="0">
                  <a:solidFill>
                    <a:prstClr val="white"/>
                  </a:solidFill>
                  <a:latin typeface="Times New Roman" panose="02020603050405020304" pitchFamily="18" charset="0"/>
                  <a:cs typeface="Times New Roman" panose="02020603050405020304" pitchFamily="18" charset="0"/>
                </a:endParaRPr>
              </a:p>
            </p:txBody>
          </p:sp>
          <p:cxnSp>
            <p:nvCxnSpPr>
              <p:cNvPr id="105" name="Straight Connector 21"/>
              <p:cNvCxnSpPr>
                <a:cxnSpLocks noChangeShapeType="1"/>
              </p:cNvCxnSpPr>
              <p:nvPr/>
            </p:nvCxnSpPr>
            <p:spPr bwMode="auto">
              <a:xfrm rot="8100000">
                <a:off x="4040612" y="3662361"/>
                <a:ext cx="2030643" cy="0"/>
              </a:xfrm>
              <a:prstGeom prst="line">
                <a:avLst/>
              </a:prstGeom>
              <a:solidFill>
                <a:srgbClr val="00B050"/>
              </a:solidFill>
              <a:ln w="28575" algn="ctr">
                <a:solidFill>
                  <a:sysClr val="windowText" lastClr="000000"/>
                </a:solidFill>
                <a:round/>
                <a:headEnd/>
                <a:tailEnd/>
              </a:ln>
            </p:spPr>
          </p:cxnSp>
          <p:grpSp>
            <p:nvGrpSpPr>
              <p:cNvPr id="106" name="Group 23"/>
              <p:cNvGrpSpPr>
                <a:grpSpLocks/>
              </p:cNvGrpSpPr>
              <p:nvPr/>
            </p:nvGrpSpPr>
            <p:grpSpPr bwMode="auto">
              <a:xfrm rot="2700000">
                <a:off x="5456296" y="2695790"/>
                <a:ext cx="2168540" cy="2030643"/>
                <a:chOff x="2971800" y="1295400"/>
                <a:chExt cx="304800" cy="304800"/>
              </a:xfrm>
              <a:solidFill>
                <a:srgbClr val="00B050"/>
              </a:solidFill>
            </p:grpSpPr>
            <p:sp>
              <p:nvSpPr>
                <p:cNvPr id="145" name="Arc 144"/>
                <p:cNvSpPr/>
                <p:nvPr/>
              </p:nvSpPr>
              <p:spPr bwMode="auto">
                <a:xfrm>
                  <a:off x="2970941" y="1295846"/>
                  <a:ext cx="305339" cy="304577"/>
                </a:xfrm>
                <a:prstGeom prst="arc">
                  <a:avLst/>
                </a:prstGeom>
                <a:noFill/>
                <a:ln w="28575" cap="flat" cmpd="sng" algn="ctr">
                  <a:solidFill>
                    <a:sysClr val="windowText" lastClr="000000"/>
                  </a:solidFill>
                  <a:prstDash val="solid"/>
                  <a:round/>
                  <a:headEnd type="none" w="med" len="med"/>
                  <a:tailEnd type="none" w="med" len="med"/>
                </a:ln>
                <a:effectLst/>
              </p:spPr>
              <p:txBody>
                <a:bodyPr/>
                <a:lstStyle/>
                <a:p>
                  <a:pPr>
                    <a:defRPr/>
                  </a:pPr>
                  <a:endParaRPr lang="en-US" sz="1000" b="1" kern="0">
                    <a:solidFill>
                      <a:prstClr val="black"/>
                    </a:solidFill>
                    <a:latin typeface="Times New Roman" panose="02020603050405020304" pitchFamily="18" charset="0"/>
                    <a:cs typeface="Times New Roman" panose="02020603050405020304" pitchFamily="18" charset="0"/>
                  </a:endParaRPr>
                </a:p>
              </p:txBody>
            </p:sp>
            <p:sp>
              <p:nvSpPr>
                <p:cNvPr id="146" name="Arc 145"/>
                <p:cNvSpPr/>
                <p:nvPr/>
              </p:nvSpPr>
              <p:spPr bwMode="auto">
                <a:xfrm rot="16200000">
                  <a:off x="2971322" y="1295465"/>
                  <a:ext cx="304577" cy="305339"/>
                </a:xfrm>
                <a:prstGeom prst="arc">
                  <a:avLst/>
                </a:prstGeom>
                <a:noFill/>
                <a:ln w="28575" cap="flat" cmpd="sng" algn="ctr">
                  <a:solidFill>
                    <a:sysClr val="windowText" lastClr="000000"/>
                  </a:solidFill>
                  <a:prstDash val="solid"/>
                  <a:round/>
                  <a:headEnd type="none" w="med" len="med"/>
                  <a:tailEnd type="none" w="med" len="med"/>
                </a:ln>
                <a:effectLst/>
              </p:spPr>
              <p:txBody>
                <a:bodyPr/>
                <a:lstStyle/>
                <a:p>
                  <a:pPr>
                    <a:defRPr/>
                  </a:pPr>
                  <a:endParaRPr lang="en-US" sz="1000" b="1" kern="0">
                    <a:solidFill>
                      <a:prstClr val="black"/>
                    </a:solidFill>
                    <a:latin typeface="Times New Roman" panose="02020603050405020304" pitchFamily="18" charset="0"/>
                    <a:cs typeface="Times New Roman" panose="02020603050405020304" pitchFamily="18" charset="0"/>
                  </a:endParaRPr>
                </a:p>
              </p:txBody>
            </p:sp>
            <p:sp>
              <p:nvSpPr>
                <p:cNvPr id="147" name="Arc 146"/>
                <p:cNvSpPr/>
                <p:nvPr/>
              </p:nvSpPr>
              <p:spPr bwMode="auto">
                <a:xfrm rot="5400000">
                  <a:off x="2971322" y="1295465"/>
                  <a:ext cx="304577" cy="305339"/>
                </a:xfrm>
                <a:prstGeom prst="arc">
                  <a:avLst/>
                </a:prstGeom>
                <a:noFill/>
                <a:ln w="28575" cap="flat" cmpd="sng" algn="ctr">
                  <a:solidFill>
                    <a:sysClr val="windowText" lastClr="000000"/>
                  </a:solidFill>
                  <a:prstDash val="solid"/>
                  <a:round/>
                  <a:headEnd type="none" w="med" len="med"/>
                  <a:tailEnd type="none" w="med" len="med"/>
                </a:ln>
                <a:effectLst/>
              </p:spPr>
              <p:txBody>
                <a:bodyPr/>
                <a:lstStyle/>
                <a:p>
                  <a:pPr>
                    <a:defRPr/>
                  </a:pPr>
                  <a:endParaRPr lang="en-US" sz="1000" b="1" kern="0">
                    <a:solidFill>
                      <a:prstClr val="black"/>
                    </a:solidFill>
                    <a:latin typeface="Times New Roman" panose="02020603050405020304" pitchFamily="18" charset="0"/>
                    <a:cs typeface="Times New Roman" panose="02020603050405020304" pitchFamily="18" charset="0"/>
                  </a:endParaRPr>
                </a:p>
              </p:txBody>
            </p:sp>
          </p:grpSp>
          <p:grpSp>
            <p:nvGrpSpPr>
              <p:cNvPr id="107" name="Group 24"/>
              <p:cNvGrpSpPr>
                <a:grpSpLocks/>
              </p:cNvGrpSpPr>
              <p:nvPr/>
            </p:nvGrpSpPr>
            <p:grpSpPr bwMode="auto">
              <a:xfrm rot="13500000">
                <a:off x="2487032" y="2598289"/>
                <a:ext cx="2168540" cy="2030643"/>
                <a:chOff x="2971800" y="1295400"/>
                <a:chExt cx="304800" cy="304800"/>
              </a:xfrm>
              <a:solidFill>
                <a:srgbClr val="00B050"/>
              </a:solidFill>
            </p:grpSpPr>
            <p:sp>
              <p:nvSpPr>
                <p:cNvPr id="142" name="Arc 141"/>
                <p:cNvSpPr/>
                <p:nvPr/>
              </p:nvSpPr>
              <p:spPr bwMode="auto">
                <a:xfrm>
                  <a:off x="2973858" y="1294708"/>
                  <a:ext cx="304540" cy="305269"/>
                </a:xfrm>
                <a:prstGeom prst="arc">
                  <a:avLst/>
                </a:prstGeom>
                <a:noFill/>
                <a:ln w="28575" cap="flat" cmpd="sng" algn="ctr">
                  <a:solidFill>
                    <a:sysClr val="windowText" lastClr="000000"/>
                  </a:solidFill>
                  <a:prstDash val="solid"/>
                  <a:round/>
                  <a:headEnd type="none" w="med" len="med"/>
                  <a:tailEnd type="none" w="med" len="med"/>
                </a:ln>
                <a:effectLst/>
              </p:spPr>
              <p:txBody>
                <a:bodyPr/>
                <a:lstStyle/>
                <a:p>
                  <a:pPr>
                    <a:defRPr/>
                  </a:pPr>
                  <a:endParaRPr lang="en-US" sz="1000" b="1" kern="0">
                    <a:solidFill>
                      <a:prstClr val="black"/>
                    </a:solidFill>
                    <a:latin typeface="Times New Roman" panose="02020603050405020304" pitchFamily="18" charset="0"/>
                    <a:cs typeface="Times New Roman" panose="02020603050405020304" pitchFamily="18" charset="0"/>
                  </a:endParaRPr>
                </a:p>
              </p:txBody>
            </p:sp>
            <p:sp>
              <p:nvSpPr>
                <p:cNvPr id="143" name="Arc 142"/>
                <p:cNvSpPr/>
                <p:nvPr/>
              </p:nvSpPr>
              <p:spPr bwMode="auto">
                <a:xfrm rot="16200000">
                  <a:off x="2973494" y="1295072"/>
                  <a:ext cx="305269" cy="304540"/>
                </a:xfrm>
                <a:prstGeom prst="arc">
                  <a:avLst/>
                </a:prstGeom>
                <a:noFill/>
                <a:ln w="28575" cap="flat" cmpd="sng" algn="ctr">
                  <a:solidFill>
                    <a:sysClr val="windowText" lastClr="000000"/>
                  </a:solidFill>
                  <a:prstDash val="solid"/>
                  <a:round/>
                  <a:headEnd type="none" w="med" len="med"/>
                  <a:tailEnd type="none" w="med" len="med"/>
                </a:ln>
                <a:effectLst/>
              </p:spPr>
              <p:txBody>
                <a:bodyPr/>
                <a:lstStyle/>
                <a:p>
                  <a:pPr>
                    <a:defRPr/>
                  </a:pPr>
                  <a:endParaRPr lang="en-US" sz="1000" b="1" kern="0">
                    <a:solidFill>
                      <a:prstClr val="black"/>
                    </a:solidFill>
                    <a:latin typeface="Times New Roman" panose="02020603050405020304" pitchFamily="18" charset="0"/>
                    <a:cs typeface="Times New Roman" panose="02020603050405020304" pitchFamily="18" charset="0"/>
                  </a:endParaRPr>
                </a:p>
              </p:txBody>
            </p:sp>
            <p:sp>
              <p:nvSpPr>
                <p:cNvPr id="144" name="Arc 143"/>
                <p:cNvSpPr/>
                <p:nvPr/>
              </p:nvSpPr>
              <p:spPr bwMode="auto">
                <a:xfrm rot="5400000">
                  <a:off x="2973494" y="1295072"/>
                  <a:ext cx="305269" cy="304540"/>
                </a:xfrm>
                <a:prstGeom prst="arc">
                  <a:avLst/>
                </a:prstGeom>
                <a:noFill/>
                <a:ln w="28575" cap="flat" cmpd="sng" algn="ctr">
                  <a:solidFill>
                    <a:sysClr val="windowText" lastClr="000000"/>
                  </a:solidFill>
                  <a:prstDash val="solid"/>
                  <a:round/>
                  <a:headEnd type="none" w="med" len="med"/>
                  <a:tailEnd type="none" w="med" len="med"/>
                </a:ln>
                <a:effectLst/>
              </p:spPr>
              <p:txBody>
                <a:bodyPr/>
                <a:lstStyle/>
                <a:p>
                  <a:pPr>
                    <a:defRPr/>
                  </a:pPr>
                  <a:endParaRPr lang="en-US" sz="1000" b="1" kern="0">
                    <a:solidFill>
                      <a:prstClr val="black"/>
                    </a:solidFill>
                    <a:latin typeface="Times New Roman" panose="02020603050405020304" pitchFamily="18" charset="0"/>
                    <a:cs typeface="Times New Roman" panose="02020603050405020304" pitchFamily="18" charset="0"/>
                  </a:endParaRPr>
                </a:p>
              </p:txBody>
            </p:sp>
          </p:grpSp>
          <p:cxnSp>
            <p:nvCxnSpPr>
              <p:cNvPr id="108" name="Straight Connector 24"/>
              <p:cNvCxnSpPr>
                <a:cxnSpLocks noChangeShapeType="1"/>
              </p:cNvCxnSpPr>
              <p:nvPr/>
            </p:nvCxnSpPr>
            <p:spPr bwMode="auto">
              <a:xfrm rot="13500000">
                <a:off x="3971660" y="3662366"/>
                <a:ext cx="2168540" cy="0"/>
              </a:xfrm>
              <a:prstGeom prst="line">
                <a:avLst/>
              </a:prstGeom>
              <a:solidFill>
                <a:srgbClr val="00B050"/>
              </a:solidFill>
              <a:ln w="28575" algn="ctr">
                <a:solidFill>
                  <a:sysClr val="windowText" lastClr="000000"/>
                </a:solidFill>
                <a:round/>
                <a:headEnd/>
                <a:tailEnd/>
              </a:ln>
            </p:spPr>
          </p:cxnSp>
          <p:sp>
            <p:nvSpPr>
              <p:cNvPr id="109" name="Oval 42"/>
              <p:cNvSpPr>
                <a:spLocks noChangeArrowheads="1"/>
              </p:cNvSpPr>
              <p:nvPr/>
            </p:nvSpPr>
            <p:spPr bwMode="auto">
              <a:xfrm rot="2700000">
                <a:off x="5195330" y="3324876"/>
                <a:ext cx="124996" cy="284660"/>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10" name="Oval 49"/>
              <p:cNvSpPr>
                <a:spLocks noChangeArrowheads="1"/>
              </p:cNvSpPr>
              <p:nvPr/>
            </p:nvSpPr>
            <p:spPr bwMode="auto">
              <a:xfrm rot="2700000">
                <a:off x="5485356" y="3006298"/>
                <a:ext cx="124996" cy="284660"/>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11" name="Oval 50"/>
              <p:cNvSpPr>
                <a:spLocks noChangeArrowheads="1"/>
              </p:cNvSpPr>
              <p:nvPr/>
            </p:nvSpPr>
            <p:spPr bwMode="auto">
              <a:xfrm rot="3240000">
                <a:off x="5955715" y="2627082"/>
                <a:ext cx="124995" cy="284660"/>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12" name="Oval 56"/>
              <p:cNvSpPr>
                <a:spLocks noChangeArrowheads="1"/>
              </p:cNvSpPr>
              <p:nvPr/>
            </p:nvSpPr>
            <p:spPr bwMode="auto">
              <a:xfrm rot="5400000">
                <a:off x="6548981" y="2530571"/>
                <a:ext cx="135273" cy="263032"/>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13" name="Oval 57"/>
              <p:cNvSpPr>
                <a:spLocks noChangeArrowheads="1"/>
              </p:cNvSpPr>
              <p:nvPr/>
            </p:nvSpPr>
            <p:spPr bwMode="auto">
              <a:xfrm rot="7560000">
                <a:off x="7020871" y="2729406"/>
                <a:ext cx="135273" cy="263032"/>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14" name="Oval 58"/>
              <p:cNvSpPr>
                <a:spLocks noChangeArrowheads="1"/>
              </p:cNvSpPr>
              <p:nvPr/>
            </p:nvSpPr>
            <p:spPr bwMode="auto">
              <a:xfrm rot="8820000">
                <a:off x="7339554" y="3041319"/>
                <a:ext cx="135273" cy="263033"/>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15" name="Oval 59"/>
              <p:cNvSpPr>
                <a:spLocks noChangeArrowheads="1"/>
              </p:cNvSpPr>
              <p:nvPr/>
            </p:nvSpPr>
            <p:spPr bwMode="auto">
              <a:xfrm rot="9720000">
                <a:off x="7497735" y="3447802"/>
                <a:ext cx="135273" cy="263032"/>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16" name="Oval 61"/>
              <p:cNvSpPr>
                <a:spLocks noChangeArrowheads="1"/>
              </p:cNvSpPr>
              <p:nvPr/>
            </p:nvSpPr>
            <p:spPr bwMode="auto">
              <a:xfrm rot="18900000" flipV="1">
                <a:off x="5491608" y="4033008"/>
                <a:ext cx="135273" cy="263032"/>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17" name="Oval 62"/>
              <p:cNvSpPr>
                <a:spLocks noChangeArrowheads="1"/>
              </p:cNvSpPr>
              <p:nvPr/>
            </p:nvSpPr>
            <p:spPr bwMode="auto">
              <a:xfrm rot="18900000" flipV="1">
                <a:off x="5895811" y="4386799"/>
                <a:ext cx="135273" cy="263032"/>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18" name="Oval 63"/>
              <p:cNvSpPr>
                <a:spLocks noChangeArrowheads="1"/>
              </p:cNvSpPr>
              <p:nvPr/>
            </p:nvSpPr>
            <p:spPr bwMode="auto">
              <a:xfrm rot="16200000" flipV="1">
                <a:off x="6436119" y="4601243"/>
                <a:ext cx="135273" cy="263032"/>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21" name="Oval 66"/>
              <p:cNvSpPr>
                <a:spLocks noChangeArrowheads="1"/>
              </p:cNvSpPr>
              <p:nvPr/>
            </p:nvSpPr>
            <p:spPr bwMode="auto">
              <a:xfrm rot="14400000" flipV="1">
                <a:off x="6977842" y="4542578"/>
                <a:ext cx="124995" cy="284662"/>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22" name="Oval 67"/>
              <p:cNvSpPr>
                <a:spLocks noChangeArrowheads="1"/>
              </p:cNvSpPr>
              <p:nvPr/>
            </p:nvSpPr>
            <p:spPr bwMode="auto">
              <a:xfrm rot="12780000" flipV="1">
                <a:off x="7319276" y="4235163"/>
                <a:ext cx="124995" cy="284661"/>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23" name="Oval 68"/>
              <p:cNvSpPr>
                <a:spLocks noChangeArrowheads="1"/>
              </p:cNvSpPr>
              <p:nvPr/>
            </p:nvSpPr>
            <p:spPr bwMode="auto">
              <a:xfrm rot="11160000" flipV="1">
                <a:off x="7502875" y="3895039"/>
                <a:ext cx="124995" cy="284661"/>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24" name="Oval 72"/>
              <p:cNvSpPr>
                <a:spLocks noChangeArrowheads="1"/>
              </p:cNvSpPr>
              <p:nvPr/>
            </p:nvSpPr>
            <p:spPr bwMode="auto">
              <a:xfrm rot="2700000">
                <a:off x="4818222" y="3704925"/>
                <a:ext cx="124996" cy="284660"/>
              </a:xfrm>
              <a:prstGeom prst="ellipse">
                <a:avLst/>
              </a:prstGeom>
              <a:no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25" name="Oval 73"/>
              <p:cNvSpPr>
                <a:spLocks noChangeArrowheads="1"/>
              </p:cNvSpPr>
              <p:nvPr/>
            </p:nvSpPr>
            <p:spPr bwMode="auto">
              <a:xfrm rot="2700000">
                <a:off x="4517280" y="3987589"/>
                <a:ext cx="124996" cy="284660"/>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26" name="Oval 74"/>
              <p:cNvSpPr>
                <a:spLocks noChangeArrowheads="1"/>
              </p:cNvSpPr>
              <p:nvPr/>
            </p:nvSpPr>
            <p:spPr bwMode="auto">
              <a:xfrm rot="3240000">
                <a:off x="4158454" y="4316232"/>
                <a:ext cx="124995" cy="284660"/>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27" name="Oval 75"/>
              <p:cNvSpPr>
                <a:spLocks noChangeArrowheads="1"/>
              </p:cNvSpPr>
              <p:nvPr/>
            </p:nvSpPr>
            <p:spPr bwMode="auto">
              <a:xfrm rot="15480000">
                <a:off x="3729050" y="4486196"/>
                <a:ext cx="124995" cy="284660"/>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28" name="Oval 76"/>
              <p:cNvSpPr>
                <a:spLocks noChangeArrowheads="1"/>
              </p:cNvSpPr>
              <p:nvPr/>
            </p:nvSpPr>
            <p:spPr bwMode="auto">
              <a:xfrm rot="16620000">
                <a:off x="3217592" y="4470233"/>
                <a:ext cx="135273" cy="263032"/>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29" name="Oval 77"/>
              <p:cNvSpPr>
                <a:spLocks noChangeArrowheads="1"/>
              </p:cNvSpPr>
              <p:nvPr/>
            </p:nvSpPr>
            <p:spPr bwMode="auto">
              <a:xfrm rot="18360000">
                <a:off x="2760522" y="4192942"/>
                <a:ext cx="135273" cy="263032"/>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31" name="Oval 79"/>
              <p:cNvSpPr>
                <a:spLocks noChangeArrowheads="1"/>
              </p:cNvSpPr>
              <p:nvPr/>
            </p:nvSpPr>
            <p:spPr bwMode="auto">
              <a:xfrm rot="20520000">
                <a:off x="2525622" y="3833924"/>
                <a:ext cx="135273" cy="263032"/>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32" name="Oval 81"/>
              <p:cNvSpPr>
                <a:spLocks noChangeArrowheads="1"/>
              </p:cNvSpPr>
              <p:nvPr/>
            </p:nvSpPr>
            <p:spPr bwMode="auto">
              <a:xfrm rot="18900000" flipV="1">
                <a:off x="4438973" y="2985899"/>
                <a:ext cx="135273" cy="263032"/>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33" name="Oval 82"/>
              <p:cNvSpPr>
                <a:spLocks noChangeArrowheads="1"/>
              </p:cNvSpPr>
              <p:nvPr/>
            </p:nvSpPr>
            <p:spPr bwMode="auto">
              <a:xfrm rot="18900000" flipV="1">
                <a:off x="4041395" y="2635139"/>
                <a:ext cx="135273" cy="263032"/>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35" name="Oval 84"/>
              <p:cNvSpPr>
                <a:spLocks noChangeArrowheads="1"/>
              </p:cNvSpPr>
              <p:nvPr/>
            </p:nvSpPr>
            <p:spPr bwMode="auto">
              <a:xfrm rot="5580000" flipV="1">
                <a:off x="3483623" y="2415078"/>
                <a:ext cx="124995" cy="284660"/>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36" name="Oval 85"/>
              <p:cNvSpPr>
                <a:spLocks noChangeArrowheads="1"/>
              </p:cNvSpPr>
              <p:nvPr/>
            </p:nvSpPr>
            <p:spPr bwMode="auto">
              <a:xfrm rot="4080000" flipV="1">
                <a:off x="3017085" y="2491623"/>
                <a:ext cx="124995" cy="284660"/>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37" name="Oval 86"/>
              <p:cNvSpPr>
                <a:spLocks noChangeArrowheads="1"/>
              </p:cNvSpPr>
              <p:nvPr/>
            </p:nvSpPr>
            <p:spPr bwMode="auto">
              <a:xfrm rot="1980000" flipV="1">
                <a:off x="2635728" y="2832778"/>
                <a:ext cx="124995" cy="284661"/>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38" name="Oval 87"/>
              <p:cNvSpPr>
                <a:spLocks noChangeArrowheads="1"/>
              </p:cNvSpPr>
              <p:nvPr/>
            </p:nvSpPr>
            <p:spPr bwMode="auto">
              <a:xfrm rot="540000" flipV="1">
                <a:off x="2455441" y="3271464"/>
                <a:ext cx="124995" cy="284661"/>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39" name="TextBox 138"/>
              <p:cNvSpPr txBox="1"/>
              <p:nvPr/>
            </p:nvSpPr>
            <p:spPr>
              <a:xfrm>
                <a:off x="5628656" y="3108061"/>
                <a:ext cx="1145395" cy="307777"/>
              </a:xfrm>
              <a:prstGeom prst="rect">
                <a:avLst/>
              </a:prstGeom>
              <a:noFill/>
            </p:spPr>
            <p:txBody>
              <a:bodyPr wrap="square" rtlCol="0">
                <a:spAutoFit/>
              </a:bodyPr>
              <a:lstStyle/>
              <a:p>
                <a:pPr>
                  <a:defRPr/>
                </a:pPr>
                <a:r>
                  <a:rPr lang="en-US" sz="1000" kern="0" dirty="0" smtClean="0">
                    <a:solidFill>
                      <a:srgbClr val="0000CC"/>
                    </a:solidFill>
                    <a:latin typeface="Times New Roman" panose="02020603050405020304" pitchFamily="18" charset="0"/>
                    <a:cs typeface="Times New Roman" panose="02020603050405020304" pitchFamily="18" charset="0"/>
                  </a:rPr>
                  <a:t>BB cooler</a:t>
                </a:r>
              </a:p>
            </p:txBody>
          </p:sp>
          <p:sp>
            <p:nvSpPr>
              <p:cNvPr id="140" name="Oval 80"/>
              <p:cNvSpPr>
                <a:spLocks noChangeArrowheads="1"/>
              </p:cNvSpPr>
              <p:nvPr/>
            </p:nvSpPr>
            <p:spPr bwMode="auto">
              <a:xfrm rot="-2700000" flipV="1">
                <a:off x="4793787" y="3334756"/>
                <a:ext cx="135273" cy="263032"/>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41" name="Oval 80"/>
              <p:cNvSpPr>
                <a:spLocks noChangeArrowheads="1"/>
              </p:cNvSpPr>
              <p:nvPr/>
            </p:nvSpPr>
            <p:spPr bwMode="auto">
              <a:xfrm rot="8100000" flipV="1">
                <a:off x="5178214" y="3711725"/>
                <a:ext cx="135273" cy="263032"/>
              </a:xfrm>
              <a:prstGeom prst="ellipse">
                <a:avLst/>
              </a:prstGeom>
              <a:no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grpSp>
        <p:cxnSp>
          <p:nvCxnSpPr>
            <p:cNvPr id="101" name="Straight Arrow Connector 100"/>
            <p:cNvCxnSpPr>
              <a:stCxn id="103" idx="0"/>
              <a:endCxn id="124" idx="6"/>
            </p:cNvCxnSpPr>
            <p:nvPr/>
          </p:nvCxnSpPr>
          <p:spPr>
            <a:xfrm flipH="1" flipV="1">
              <a:off x="4924912" y="3891447"/>
              <a:ext cx="131020" cy="456111"/>
            </a:xfrm>
            <a:prstGeom prst="straightConnector1">
              <a:avLst/>
            </a:prstGeom>
            <a:noFill/>
            <a:ln w="9525" cap="flat" cmpd="sng" algn="ctr">
              <a:solidFill>
                <a:srgbClr val="4F81BD">
                  <a:shade val="95000"/>
                  <a:satMod val="105000"/>
                </a:srgbClr>
              </a:solidFill>
              <a:prstDash val="solid"/>
              <a:tailEnd type="arrow"/>
            </a:ln>
            <a:effectLst/>
          </p:spPr>
        </p:cxnSp>
        <p:cxnSp>
          <p:nvCxnSpPr>
            <p:cNvPr id="102" name="Straight Arrow Connector 101"/>
            <p:cNvCxnSpPr>
              <a:stCxn id="103" idx="0"/>
              <a:endCxn id="141" idx="6"/>
            </p:cNvCxnSpPr>
            <p:nvPr/>
          </p:nvCxnSpPr>
          <p:spPr>
            <a:xfrm flipV="1">
              <a:off x="5055932" y="3891067"/>
              <a:ext cx="142092" cy="456491"/>
            </a:xfrm>
            <a:prstGeom prst="straightConnector1">
              <a:avLst/>
            </a:prstGeom>
            <a:noFill/>
            <a:ln w="9525" cap="flat" cmpd="sng" algn="ctr">
              <a:solidFill>
                <a:srgbClr val="4F81BD">
                  <a:shade val="95000"/>
                  <a:satMod val="105000"/>
                </a:srgbClr>
              </a:solidFill>
              <a:prstDash val="solid"/>
              <a:tailEnd type="arrow"/>
            </a:ln>
            <a:effectLst/>
          </p:spPr>
        </p:cxnSp>
        <p:sp>
          <p:nvSpPr>
            <p:cNvPr id="103" name="TextBox 102"/>
            <p:cNvSpPr txBox="1"/>
            <p:nvPr/>
          </p:nvSpPr>
          <p:spPr>
            <a:xfrm>
              <a:off x="4547016" y="4347558"/>
              <a:ext cx="1017832" cy="310073"/>
            </a:xfrm>
            <a:prstGeom prst="rect">
              <a:avLst/>
            </a:prstGeom>
            <a:noFill/>
          </p:spPr>
          <p:txBody>
            <a:bodyPr wrap="none" rtlCol="0">
              <a:spAutoFit/>
            </a:bodyPr>
            <a:lstStyle/>
            <a:p>
              <a:pPr>
                <a:defRPr/>
              </a:pPr>
              <a:r>
                <a:rPr lang="en-US" sz="1000" kern="0" dirty="0">
                  <a:solidFill>
                    <a:prstClr val="black"/>
                  </a:solidFill>
                  <a:latin typeface="Times New Roman" panose="02020603050405020304" pitchFamily="18" charset="0"/>
                  <a:cs typeface="Times New Roman" panose="02020603050405020304" pitchFamily="18" charset="0"/>
                </a:rPr>
                <a:t>2</a:t>
              </a:r>
              <a:r>
                <a:rPr lang="en-US" sz="1000" kern="0" dirty="0" smtClean="0">
                  <a:solidFill>
                    <a:prstClr val="black"/>
                  </a:solidFill>
                  <a:latin typeface="Times New Roman" panose="02020603050405020304" pitchFamily="18" charset="0"/>
                  <a:cs typeface="Times New Roman" panose="02020603050405020304" pitchFamily="18" charset="0"/>
                </a:rPr>
                <a:t>x80m gaps</a:t>
              </a:r>
            </a:p>
          </p:txBody>
        </p:sp>
      </p:grpSp>
      <p:sp>
        <p:nvSpPr>
          <p:cNvPr id="98" name="Oval 97"/>
          <p:cNvSpPr/>
          <p:nvPr/>
        </p:nvSpPr>
        <p:spPr>
          <a:xfrm>
            <a:off x="2848732" y="2362200"/>
            <a:ext cx="45719" cy="4468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Times New Roman" panose="02020603050405020304" pitchFamily="18" charset="0"/>
              <a:cs typeface="Times New Roman" panose="02020603050405020304" pitchFamily="18" charset="0"/>
            </a:endParaRPr>
          </a:p>
        </p:txBody>
      </p:sp>
      <p:sp>
        <p:nvSpPr>
          <p:cNvPr id="10" name="TextBox 9"/>
          <p:cNvSpPr txBox="1"/>
          <p:nvPr/>
        </p:nvSpPr>
        <p:spPr>
          <a:xfrm>
            <a:off x="2942316" y="5515684"/>
            <a:ext cx="2762295" cy="246221"/>
          </a:xfrm>
          <a:prstGeom prst="rect">
            <a:avLst/>
          </a:prstGeom>
          <a:noFill/>
        </p:spPr>
        <p:txBody>
          <a:bodyPr wrap="none" rtlCol="0">
            <a:spAutoFit/>
          </a:bodyPr>
          <a:lstStyle/>
          <a:p>
            <a:r>
              <a:rPr lang="en-US" sz="1000" b="1" dirty="0" smtClean="0"/>
              <a:t>Final bunch train structure in the collider ring</a:t>
            </a:r>
            <a:endParaRPr lang="en-US" sz="1000" b="1" dirty="0"/>
          </a:p>
        </p:txBody>
      </p:sp>
      <p:cxnSp>
        <p:nvCxnSpPr>
          <p:cNvPr id="12" name="Straight Connector 11"/>
          <p:cNvCxnSpPr/>
          <p:nvPr/>
        </p:nvCxnSpPr>
        <p:spPr bwMode="auto">
          <a:xfrm>
            <a:off x="539664" y="6324600"/>
            <a:ext cx="8229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tangle 14"/>
          <p:cNvSpPr/>
          <p:nvPr/>
        </p:nvSpPr>
        <p:spPr bwMode="auto">
          <a:xfrm>
            <a:off x="539663" y="6096000"/>
            <a:ext cx="2679393" cy="228600"/>
          </a:xfrm>
          <a:prstGeom prst="rect">
            <a:avLst/>
          </a:prstGeom>
          <a:solidFill>
            <a:srgbClr val="00B050"/>
          </a:solidFill>
          <a:ln w="9525" algn="ctr">
            <a:solidFill>
              <a:sysClr val="windowText" lastClr="000000"/>
            </a:solidFill>
            <a:round/>
            <a:headEnd/>
            <a:tailEnd/>
          </a:ln>
        </p:spPr>
        <p:txBody>
          <a:bodyPr rtlCol="0" anchor="ctr"/>
          <a:lstStyle/>
          <a:p>
            <a:pPr algn="ct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19" name="Rectangle 118"/>
          <p:cNvSpPr/>
          <p:nvPr/>
        </p:nvSpPr>
        <p:spPr bwMode="auto">
          <a:xfrm>
            <a:off x="3907608" y="6096000"/>
            <a:ext cx="2679393" cy="228600"/>
          </a:xfrm>
          <a:prstGeom prst="rect">
            <a:avLst/>
          </a:prstGeom>
          <a:solidFill>
            <a:srgbClr val="00B050"/>
          </a:solidFill>
          <a:ln w="9525" algn="ctr">
            <a:solidFill>
              <a:sysClr val="windowText" lastClr="000000"/>
            </a:solidFill>
            <a:round/>
            <a:headEnd/>
            <a:tailEnd/>
          </a:ln>
        </p:spPr>
        <p:txBody>
          <a:bodyPr rtlCol="0" anchor="ctr"/>
          <a:lstStyle/>
          <a:p>
            <a:pPr algn="ct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20" name="Rectangle 19"/>
          <p:cNvSpPr/>
          <p:nvPr/>
        </p:nvSpPr>
        <p:spPr bwMode="auto">
          <a:xfrm>
            <a:off x="3219057" y="6096000"/>
            <a:ext cx="688551" cy="228600"/>
          </a:xfrm>
          <a:prstGeom prst="rect">
            <a:avLst/>
          </a:prstGeom>
          <a:noFill/>
          <a:ln w="9525" algn="ctr">
            <a:solidFill>
              <a:sysClr val="windowText" lastClr="000000"/>
            </a:solidFill>
            <a:round/>
            <a:headEnd/>
            <a:tailEnd/>
          </a:ln>
        </p:spPr>
        <p:txBody>
          <a:bodyPr rtlCol="0" anchor="ctr"/>
          <a:lstStyle/>
          <a:p>
            <a:pPr algn="ct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20" name="Rectangle 119"/>
          <p:cNvSpPr/>
          <p:nvPr/>
        </p:nvSpPr>
        <p:spPr bwMode="auto">
          <a:xfrm>
            <a:off x="6600429" y="6096000"/>
            <a:ext cx="688551" cy="228600"/>
          </a:xfrm>
          <a:prstGeom prst="rect">
            <a:avLst/>
          </a:prstGeom>
          <a:noFill/>
          <a:ln w="9525" algn="ctr">
            <a:solidFill>
              <a:sysClr val="windowText" lastClr="000000"/>
            </a:solidFill>
            <a:round/>
            <a:headEnd/>
            <a:tailEnd/>
          </a:ln>
        </p:spPr>
        <p:txBody>
          <a:bodyPr rtlCol="0" anchor="ctr"/>
          <a:lstStyle/>
          <a:p>
            <a:pPr algn="ct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622785" y="5829115"/>
            <a:ext cx="1383712" cy="246221"/>
          </a:xfrm>
          <a:prstGeom prst="rect">
            <a:avLst/>
          </a:prstGeom>
          <a:noFill/>
        </p:spPr>
        <p:txBody>
          <a:bodyPr wrap="none" rtlCol="0">
            <a:spAutoFit/>
          </a:bodyPr>
          <a:lstStyle/>
          <a:p>
            <a:r>
              <a:rPr lang="en-US" sz="1000" dirty="0" smtClean="0"/>
              <a:t>1664 bunches, ~1047m</a:t>
            </a:r>
            <a:endParaRPr lang="en-US" sz="1000" dirty="0"/>
          </a:p>
        </p:txBody>
      </p:sp>
      <p:sp>
        <p:nvSpPr>
          <p:cNvPr id="130" name="TextBox 129"/>
          <p:cNvSpPr txBox="1"/>
          <p:nvPr/>
        </p:nvSpPr>
        <p:spPr>
          <a:xfrm>
            <a:off x="4439701" y="5829114"/>
            <a:ext cx="1880643" cy="246221"/>
          </a:xfrm>
          <a:prstGeom prst="rect">
            <a:avLst/>
          </a:prstGeom>
          <a:noFill/>
        </p:spPr>
        <p:txBody>
          <a:bodyPr wrap="none" rtlCol="0">
            <a:spAutoFit/>
          </a:bodyPr>
          <a:lstStyle/>
          <a:p>
            <a:r>
              <a:rPr lang="en-US" sz="1000" dirty="0" smtClean="0"/>
              <a:t>1664 occupied bunches, ~1047m</a:t>
            </a:r>
            <a:endParaRPr lang="en-US" sz="1000" dirty="0"/>
          </a:p>
        </p:txBody>
      </p:sp>
      <p:sp>
        <p:nvSpPr>
          <p:cNvPr id="22" name="TextBox 21"/>
          <p:cNvSpPr txBox="1"/>
          <p:nvPr/>
        </p:nvSpPr>
        <p:spPr>
          <a:xfrm>
            <a:off x="3035890" y="5744050"/>
            <a:ext cx="1019066" cy="400110"/>
          </a:xfrm>
          <a:prstGeom prst="rect">
            <a:avLst/>
          </a:prstGeom>
          <a:noFill/>
        </p:spPr>
        <p:txBody>
          <a:bodyPr wrap="square" rtlCol="0">
            <a:spAutoFit/>
          </a:bodyPr>
          <a:lstStyle/>
          <a:p>
            <a:r>
              <a:rPr lang="en-US" sz="1000" dirty="0" smtClean="0"/>
              <a:t>Gap of 126-130 empty buckets</a:t>
            </a:r>
            <a:endParaRPr lang="en-US" sz="1000" dirty="0"/>
          </a:p>
        </p:txBody>
      </p:sp>
      <p:sp>
        <p:nvSpPr>
          <p:cNvPr id="134" name="TextBox 133"/>
          <p:cNvSpPr txBox="1"/>
          <p:nvPr/>
        </p:nvSpPr>
        <p:spPr>
          <a:xfrm>
            <a:off x="6463963" y="5720627"/>
            <a:ext cx="1358496" cy="400110"/>
          </a:xfrm>
          <a:prstGeom prst="rect">
            <a:avLst/>
          </a:prstGeom>
          <a:noFill/>
        </p:spPr>
        <p:txBody>
          <a:bodyPr wrap="square" rtlCol="0">
            <a:spAutoFit/>
          </a:bodyPr>
          <a:lstStyle/>
          <a:p>
            <a:r>
              <a:rPr lang="en-US" sz="1000" dirty="0" smtClean="0"/>
              <a:t>Gap of 126-130 empty buckets, ~80m</a:t>
            </a:r>
            <a:endParaRPr lang="en-US" sz="1000" dirty="0"/>
          </a:p>
        </p:txBody>
      </p:sp>
    </p:spTree>
    <p:extLst>
      <p:ext uri="{BB962C8B-B14F-4D97-AF65-F5344CB8AC3E}">
        <p14:creationId xmlns:p14="http://schemas.microsoft.com/office/powerpoint/2010/main" val="3591774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0"/>
            <a:ext cx="7772400" cy="785217"/>
          </a:xfrm>
        </p:spPr>
        <p:txBody>
          <a:bodyPr/>
          <a:lstStyle/>
          <a:p>
            <a:r>
              <a:rPr lang="en-US" sz="2000" dirty="0" smtClean="0">
                <a:latin typeface="Comic Sans MS" panose="030F0702030302020204" pitchFamily="66" charset="0"/>
              </a:rPr>
              <a:t>Alternative Ion Beam Formation Cycles (for 285/100MeV Linac at ~0.4A beam current)</a:t>
            </a:r>
            <a:endParaRPr lang="en-US" sz="20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pPr>
              <a:defRPr/>
            </a:pPr>
            <a:fld id="{08D621CD-FDE4-4A9C-867E-F9942A440963}" type="slidenum">
              <a:rPr lang="en-US" altLang="en-US" smtClean="0"/>
              <a:pPr>
                <a:defRPr/>
              </a:pPr>
              <a:t>6</a:t>
            </a:fld>
            <a:endParaRPr lang="en-US" altLang="en-US"/>
          </a:p>
        </p:txBody>
      </p:sp>
      <p:sp>
        <p:nvSpPr>
          <p:cNvPr id="6" name="TextBox 5"/>
          <p:cNvSpPr txBox="1"/>
          <p:nvPr/>
        </p:nvSpPr>
        <p:spPr>
          <a:xfrm>
            <a:off x="275620" y="3246945"/>
            <a:ext cx="8688127" cy="2862322"/>
          </a:xfrm>
          <a:prstGeom prst="rect">
            <a:avLst/>
          </a:prstGeom>
          <a:noFill/>
        </p:spPr>
        <p:txBody>
          <a:bodyPr wrap="square" rtlCol="0">
            <a:spAutoFit/>
          </a:bodyPr>
          <a:lstStyle/>
          <a:p>
            <a:r>
              <a:rPr lang="en-US" sz="1200" dirty="0" smtClean="0"/>
              <a:t>Collider circumference </a:t>
            </a:r>
            <a:r>
              <a:rPr lang="en-US" sz="1200" dirty="0" smtClean="0">
                <a:solidFill>
                  <a:srgbClr val="000000"/>
                </a:solidFill>
              </a:rPr>
              <a:t>2252.8m</a:t>
            </a:r>
            <a:r>
              <a:rPr lang="en-US" sz="1200" dirty="0">
                <a:solidFill>
                  <a:srgbClr val="000000"/>
                </a:solidFill>
              </a:rPr>
              <a:t>, </a:t>
            </a:r>
            <a:r>
              <a:rPr lang="en-US" sz="1200" dirty="0" smtClean="0">
                <a:solidFill>
                  <a:srgbClr val="000000"/>
                </a:solidFill>
              </a:rPr>
              <a:t>harmonic </a:t>
            </a:r>
            <a:r>
              <a:rPr lang="en-US" sz="1200" dirty="0">
                <a:solidFill>
                  <a:srgbClr val="000000"/>
                </a:solidFill>
              </a:rPr>
              <a:t># </a:t>
            </a:r>
            <a:r>
              <a:rPr lang="en-US" sz="1200" dirty="0" err="1">
                <a:solidFill>
                  <a:srgbClr val="000000"/>
                </a:solidFill>
              </a:rPr>
              <a:t>Nh</a:t>
            </a:r>
            <a:r>
              <a:rPr lang="en-US" sz="1200" dirty="0">
                <a:solidFill>
                  <a:srgbClr val="000000"/>
                </a:solidFill>
              </a:rPr>
              <a:t>=3584(7*2^9), booster circumference </a:t>
            </a:r>
            <a:r>
              <a:rPr lang="en-US" sz="1200" dirty="0" smtClean="0">
                <a:solidFill>
                  <a:srgbClr val="000000"/>
                </a:solidFill>
              </a:rPr>
              <a:t>281.6m </a:t>
            </a:r>
            <a:endParaRPr lang="en-US" sz="1200" dirty="0" smtClean="0"/>
          </a:p>
          <a:p>
            <a:r>
              <a:rPr lang="en-US" sz="1200" dirty="0" smtClean="0"/>
              <a:t>we need to kick </a:t>
            </a:r>
            <a:r>
              <a:rPr lang="en-US" sz="1200" dirty="0"/>
              <a:t>out </a:t>
            </a:r>
            <a:r>
              <a:rPr lang="en-US" sz="1200" dirty="0" smtClean="0"/>
              <a:t>2-4 bunches to form the gaps</a:t>
            </a:r>
            <a:endParaRPr lang="en-US" sz="1200" dirty="0" smtClean="0">
              <a:solidFill>
                <a:schemeClr val="bg2"/>
              </a:solidFill>
            </a:endParaRPr>
          </a:p>
          <a:p>
            <a:pPr marL="342900" indent="-342900">
              <a:buFont typeface="+mj-lt"/>
              <a:buAutoNum type="arabicPeriod"/>
            </a:pPr>
            <a:r>
              <a:rPr lang="en-US" sz="1200" dirty="0" smtClean="0"/>
              <a:t>Eject the used beam from the collider ring, cycle the magnets</a:t>
            </a:r>
          </a:p>
          <a:p>
            <a:pPr marL="342900" indent="-342900">
              <a:buFont typeface="+mj-lt"/>
              <a:buAutoNum type="arabicPeriod"/>
            </a:pPr>
            <a:r>
              <a:rPr lang="en-US" sz="1200" dirty="0" smtClean="0"/>
              <a:t>Multi-turn injection </a:t>
            </a:r>
            <a:r>
              <a:rPr lang="en-US" sz="1200" dirty="0"/>
              <a:t>of </a:t>
            </a:r>
            <a:r>
              <a:rPr lang="en-US" sz="1200" dirty="0" smtClean="0"/>
              <a:t>polarized </a:t>
            </a:r>
            <a:r>
              <a:rPr lang="en-US" sz="1200" dirty="0"/>
              <a:t>ion from linac to booster (non-polarized for heavy ions)</a:t>
            </a:r>
          </a:p>
          <a:p>
            <a:pPr marL="342900" indent="-342900">
              <a:buFont typeface="+mj-lt"/>
              <a:buAutoNum type="arabicPeriod"/>
            </a:pPr>
            <a:r>
              <a:rPr lang="en-US" sz="1200" dirty="0"/>
              <a:t>Capture beam into </a:t>
            </a:r>
            <a:r>
              <a:rPr lang="en-US" sz="1200" dirty="0" smtClean="0"/>
              <a:t>7 buckets (~28m </a:t>
            </a:r>
            <a:r>
              <a:rPr lang="en-US" sz="1200" dirty="0"/>
              <a:t>bunch length for </a:t>
            </a:r>
            <a:r>
              <a:rPr lang="en-US" sz="1200" dirty="0" smtClean="0"/>
              <a:t>quasi-rectangular beam)</a:t>
            </a:r>
            <a:endParaRPr lang="en-US" sz="1200" dirty="0"/>
          </a:p>
          <a:p>
            <a:pPr marL="342900" indent="-342900">
              <a:buFont typeface="+mj-lt"/>
              <a:buAutoNum type="arabicPeriod"/>
            </a:pPr>
            <a:r>
              <a:rPr lang="en-US" sz="1200" dirty="0"/>
              <a:t>Ramp </a:t>
            </a:r>
            <a:r>
              <a:rPr lang="en-US" sz="1200" dirty="0" smtClean="0"/>
              <a:t>to an intermediate energy (~2.0GeV proton), perform </a:t>
            </a:r>
            <a:r>
              <a:rPr lang="en-US" sz="1200" dirty="0"/>
              <a:t>DC </a:t>
            </a:r>
            <a:r>
              <a:rPr lang="en-US" sz="1200" dirty="0" smtClean="0"/>
              <a:t>cooling, ramp to ~9GeV (proton) </a:t>
            </a:r>
          </a:p>
          <a:p>
            <a:pPr marL="342900" indent="-342900">
              <a:buFont typeface="+mj-lt"/>
              <a:buAutoNum type="arabicPeriod"/>
            </a:pPr>
            <a:r>
              <a:rPr lang="en-US" sz="1200" dirty="0" smtClean="0"/>
              <a:t>Bucket-to-bucket </a:t>
            </a:r>
            <a:r>
              <a:rPr lang="en-US" sz="1200" dirty="0"/>
              <a:t>transfer </a:t>
            </a:r>
            <a:r>
              <a:rPr lang="en-US" sz="1200" dirty="0" smtClean="0"/>
              <a:t>the long bunch </a:t>
            </a:r>
            <a:r>
              <a:rPr lang="en-US" sz="1200" dirty="0"/>
              <a:t>into collider </a:t>
            </a:r>
            <a:r>
              <a:rPr lang="en-US" sz="1200" dirty="0" smtClean="0"/>
              <a:t>ring, each bucket 40m (gap between bunches ~12m, ~</a:t>
            </a:r>
            <a:r>
              <a:rPr lang="en-US" sz="1200" dirty="0" smtClean="0">
                <a:solidFill>
                  <a:srgbClr val="FF0000"/>
                </a:solidFill>
              </a:rPr>
              <a:t>40</a:t>
            </a:r>
            <a:r>
              <a:rPr lang="en-US" sz="1200" dirty="0" smtClean="0"/>
              <a:t>ns)</a:t>
            </a:r>
          </a:p>
          <a:p>
            <a:pPr marL="342900" indent="-342900">
              <a:buFont typeface="+mj-lt"/>
              <a:buAutoNum type="arabicPeriod"/>
            </a:pPr>
            <a:r>
              <a:rPr lang="en-US" sz="1200" dirty="0" smtClean="0"/>
              <a:t>Repeat </a:t>
            </a:r>
            <a:r>
              <a:rPr lang="en-US" sz="1200" dirty="0"/>
              <a:t>step </a:t>
            </a:r>
            <a:r>
              <a:rPr lang="en-US" sz="1200" dirty="0" smtClean="0"/>
              <a:t>2-6 for </a:t>
            </a:r>
            <a:r>
              <a:rPr lang="en-US" sz="1200" b="1" dirty="0" smtClean="0"/>
              <a:t>8</a:t>
            </a:r>
            <a:r>
              <a:rPr lang="en-US" sz="1200" dirty="0" smtClean="0"/>
              <a:t> times, each cycle ~1 min</a:t>
            </a:r>
          </a:p>
          <a:p>
            <a:pPr marL="342900" indent="-342900">
              <a:buFont typeface="+mj-lt"/>
              <a:buAutoNum type="arabicPeriod"/>
            </a:pPr>
            <a:r>
              <a:rPr lang="en-US" sz="1200" dirty="0" smtClean="0"/>
              <a:t>Ramp </a:t>
            </a:r>
            <a:r>
              <a:rPr lang="en-US" sz="1200" dirty="0"/>
              <a:t>collider ring to collision </a:t>
            </a:r>
            <a:r>
              <a:rPr lang="en-US" sz="1200" dirty="0" smtClean="0"/>
              <a:t>energy </a:t>
            </a:r>
          </a:p>
          <a:p>
            <a:pPr marL="342900" indent="-342900">
              <a:buFont typeface="+mj-lt"/>
              <a:buAutoNum type="arabicPeriod"/>
            </a:pPr>
            <a:r>
              <a:rPr lang="en-US" sz="1200" dirty="0" smtClean="0"/>
              <a:t>Perform binary bunch </a:t>
            </a:r>
            <a:r>
              <a:rPr lang="en-US" sz="1200" dirty="0"/>
              <a:t>splitting </a:t>
            </a:r>
            <a:r>
              <a:rPr lang="en-US" sz="1200" dirty="0" smtClean="0">
                <a:solidFill>
                  <a:srgbClr val="FF0000"/>
                </a:solidFill>
              </a:rPr>
              <a:t>6</a:t>
            </a:r>
            <a:r>
              <a:rPr lang="en-US" sz="1200" dirty="0" smtClean="0"/>
              <a:t> times to harmonic # </a:t>
            </a:r>
            <a:r>
              <a:rPr lang="en-US" sz="1200" dirty="0" err="1" smtClean="0"/>
              <a:t>Nh</a:t>
            </a:r>
            <a:r>
              <a:rPr lang="en-US" sz="1200" dirty="0" smtClean="0"/>
              <a:t>=3584, </a:t>
            </a:r>
            <a:r>
              <a:rPr lang="en-US" sz="1200" dirty="0">
                <a:solidFill>
                  <a:srgbClr val="000000"/>
                </a:solidFill>
              </a:rPr>
              <a:t>perform bunch length compression and BB cooling </a:t>
            </a:r>
            <a:endParaRPr lang="en-US" sz="1200" dirty="0"/>
          </a:p>
          <a:p>
            <a:pPr marL="342900" indent="-342900">
              <a:buFont typeface="+mj-lt"/>
              <a:buAutoNum type="arabicPeriod"/>
            </a:pPr>
            <a:r>
              <a:rPr lang="en-US" sz="1200" dirty="0"/>
              <a:t>If needed, manipulate the beam to </a:t>
            </a:r>
            <a:r>
              <a:rPr lang="en-US" sz="1200" dirty="0" smtClean="0"/>
              <a:t>create/remove several extra </a:t>
            </a:r>
            <a:r>
              <a:rPr lang="en-US" sz="1200" dirty="0"/>
              <a:t>empty </a:t>
            </a:r>
            <a:r>
              <a:rPr lang="en-US" sz="1200" dirty="0" smtClean="0"/>
              <a:t>buckets (476 MHz) </a:t>
            </a:r>
            <a:r>
              <a:rPr lang="en-US" sz="1200" dirty="0"/>
              <a:t>in the </a:t>
            </a:r>
            <a:r>
              <a:rPr lang="en-US" sz="1200" dirty="0" smtClean="0"/>
              <a:t>gap (</a:t>
            </a:r>
            <a:r>
              <a:rPr lang="en-US" sz="1200" dirty="0" err="1" smtClean="0"/>
              <a:t>Nh</a:t>
            </a:r>
            <a:r>
              <a:rPr lang="en-US" sz="1200" dirty="0" smtClean="0"/>
              <a:t>=3580-3588 depending on ion energy).</a:t>
            </a:r>
          </a:p>
          <a:p>
            <a:endParaRPr lang="en-US" sz="1200" dirty="0"/>
          </a:p>
          <a:p>
            <a:r>
              <a:rPr lang="en-US" sz="1200" dirty="0" smtClean="0"/>
              <a:t>Pros:	Less booster cycles, faster injection time</a:t>
            </a:r>
          </a:p>
          <a:p>
            <a:r>
              <a:rPr lang="en-US" sz="1200" dirty="0" smtClean="0"/>
              <a:t>Cons:	Lower beam current in ion collider ring, or</a:t>
            </a:r>
            <a:r>
              <a:rPr lang="en-US" sz="1200" dirty="0" smtClean="0">
                <a:solidFill>
                  <a:srgbClr val="000000"/>
                </a:solidFill>
              </a:rPr>
              <a:t> </a:t>
            </a:r>
            <a:r>
              <a:rPr lang="en-US" sz="1200" dirty="0">
                <a:solidFill>
                  <a:srgbClr val="000000"/>
                </a:solidFill>
              </a:rPr>
              <a:t>higher linac </a:t>
            </a:r>
            <a:r>
              <a:rPr lang="en-US" sz="1200" dirty="0" smtClean="0">
                <a:solidFill>
                  <a:srgbClr val="000000"/>
                </a:solidFill>
              </a:rPr>
              <a:t>energy</a:t>
            </a:r>
            <a:endParaRPr lang="en-US" sz="1200" dirty="0" smtClean="0"/>
          </a:p>
        </p:txBody>
      </p:sp>
      <p:sp>
        <p:nvSpPr>
          <p:cNvPr id="57" name="TextBox 56"/>
          <p:cNvSpPr txBox="1"/>
          <p:nvPr/>
        </p:nvSpPr>
        <p:spPr>
          <a:xfrm>
            <a:off x="195301" y="831153"/>
            <a:ext cx="1388772" cy="400110"/>
          </a:xfrm>
          <a:prstGeom prst="rect">
            <a:avLst/>
          </a:prstGeom>
          <a:noFill/>
        </p:spPr>
        <p:txBody>
          <a:bodyPr wrap="square" rtlCol="0">
            <a:spAutoFit/>
          </a:bodyPr>
          <a:lstStyle/>
          <a:p>
            <a:r>
              <a:rPr lang="en-US" sz="1000" dirty="0" smtClean="0">
                <a:solidFill>
                  <a:schemeClr val="accent6"/>
                </a:solidFill>
                <a:latin typeface="Times New Roman" panose="02020603050405020304" pitchFamily="18" charset="0"/>
                <a:cs typeface="Times New Roman" panose="02020603050405020304" pitchFamily="18" charset="0"/>
              </a:rPr>
              <a:t>2. Accumulating coasting beam</a:t>
            </a:r>
            <a:endParaRPr lang="en-US" sz="1000" dirty="0">
              <a:solidFill>
                <a:schemeClr val="accent6"/>
              </a:solidFill>
              <a:latin typeface="Times New Roman" panose="02020603050405020304" pitchFamily="18" charset="0"/>
              <a:cs typeface="Times New Roman" panose="02020603050405020304" pitchFamily="18" charset="0"/>
            </a:endParaRPr>
          </a:p>
        </p:txBody>
      </p:sp>
      <p:grpSp>
        <p:nvGrpSpPr>
          <p:cNvPr id="58" name="Group 57"/>
          <p:cNvGrpSpPr>
            <a:grpSpLocks noChangeAspect="1"/>
          </p:cNvGrpSpPr>
          <p:nvPr/>
        </p:nvGrpSpPr>
        <p:grpSpPr>
          <a:xfrm>
            <a:off x="236287" y="1259685"/>
            <a:ext cx="826488" cy="826490"/>
            <a:chOff x="1792224" y="1828800"/>
            <a:chExt cx="1828800" cy="1828800"/>
          </a:xfrm>
        </p:grpSpPr>
        <p:grpSp>
          <p:nvGrpSpPr>
            <p:cNvPr id="59" name="Group 58"/>
            <p:cNvGrpSpPr>
              <a:grpSpLocks noChangeAspect="1"/>
            </p:cNvGrpSpPr>
            <p:nvPr/>
          </p:nvGrpSpPr>
          <p:grpSpPr>
            <a:xfrm>
              <a:off x="1792224" y="2322576"/>
              <a:ext cx="1335024" cy="1335024"/>
              <a:chOff x="1185672" y="1250576"/>
              <a:chExt cx="1335024" cy="1335024"/>
            </a:xfrm>
          </p:grpSpPr>
          <p:grpSp>
            <p:nvGrpSpPr>
              <p:cNvPr id="61" name="Group 60"/>
              <p:cNvGrpSpPr/>
              <p:nvPr/>
            </p:nvGrpSpPr>
            <p:grpSpPr>
              <a:xfrm>
                <a:off x="1185672" y="1598048"/>
                <a:ext cx="1335024" cy="987552"/>
                <a:chOff x="1185672" y="1598048"/>
                <a:chExt cx="1335024" cy="987552"/>
              </a:xfrm>
            </p:grpSpPr>
            <p:sp>
              <p:nvSpPr>
                <p:cNvPr id="63" name="Rectangle 62"/>
                <p:cNvSpPr/>
                <p:nvPr/>
              </p:nvSpPr>
              <p:spPr>
                <a:xfrm>
                  <a:off x="1679448" y="1598048"/>
                  <a:ext cx="841248" cy="14630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sp>
              <p:nvSpPr>
                <p:cNvPr id="64" name="Block Arc 63"/>
                <p:cNvSpPr/>
                <p:nvPr/>
              </p:nvSpPr>
              <p:spPr>
                <a:xfrm rot="10800000">
                  <a:off x="1185672" y="1598048"/>
                  <a:ext cx="987552" cy="987552"/>
                </a:xfrm>
                <a:prstGeom prst="blockArc">
                  <a:avLst>
                    <a:gd name="adj1" fmla="val 10800000"/>
                    <a:gd name="adj2" fmla="val 5440302"/>
                    <a:gd name="adj3" fmla="val 1449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sp>
            <p:nvSpPr>
              <p:cNvPr id="62" name="Rectangle 61"/>
              <p:cNvSpPr/>
              <p:nvPr/>
            </p:nvSpPr>
            <p:spPr>
              <a:xfrm>
                <a:off x="2026920" y="1250576"/>
                <a:ext cx="146304" cy="84124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sp>
          <p:nvSpPr>
            <p:cNvPr id="60" name="Block Arc 59"/>
            <p:cNvSpPr/>
            <p:nvPr/>
          </p:nvSpPr>
          <p:spPr>
            <a:xfrm>
              <a:off x="2633472" y="1828800"/>
              <a:ext cx="987552" cy="987552"/>
            </a:xfrm>
            <a:prstGeom prst="blockArc">
              <a:avLst>
                <a:gd name="adj1" fmla="val 10800000"/>
                <a:gd name="adj2" fmla="val 5440302"/>
                <a:gd name="adj3" fmla="val 1449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sp>
        <p:nvSpPr>
          <p:cNvPr id="65" name="TextBox 64"/>
          <p:cNvSpPr txBox="1"/>
          <p:nvPr/>
        </p:nvSpPr>
        <p:spPr>
          <a:xfrm>
            <a:off x="1573394" y="2484570"/>
            <a:ext cx="1369085" cy="400110"/>
          </a:xfrm>
          <a:prstGeom prst="rect">
            <a:avLst/>
          </a:prstGeom>
          <a:noFill/>
        </p:spPr>
        <p:txBody>
          <a:bodyPr wrap="square" rtlCol="0">
            <a:spAutoFit/>
          </a:bodyPr>
          <a:lstStyle/>
          <a:p>
            <a:r>
              <a:rPr lang="en-US" sz="1000" dirty="0" smtClean="0">
                <a:solidFill>
                  <a:schemeClr val="accent6"/>
                </a:solidFill>
                <a:latin typeface="Times New Roman" panose="02020603050405020304" pitchFamily="18" charset="0"/>
                <a:cs typeface="Times New Roman" panose="02020603050405020304" pitchFamily="18" charset="0"/>
              </a:rPr>
              <a:t>3. Capture into 7 buckets</a:t>
            </a:r>
            <a:endParaRPr lang="en-US" sz="1000" dirty="0">
              <a:solidFill>
                <a:schemeClr val="accent6"/>
              </a:solidFill>
              <a:latin typeface="Times New Roman" panose="02020603050405020304" pitchFamily="18" charset="0"/>
              <a:cs typeface="Times New Roman" panose="02020603050405020304" pitchFamily="18" charset="0"/>
            </a:endParaRPr>
          </a:p>
        </p:txBody>
      </p:sp>
      <p:sp>
        <p:nvSpPr>
          <p:cNvPr id="73" name="Right Arrow 72"/>
          <p:cNvSpPr>
            <a:spLocks/>
          </p:cNvSpPr>
          <p:nvPr/>
        </p:nvSpPr>
        <p:spPr>
          <a:xfrm rot="4882159">
            <a:off x="646614" y="2201434"/>
            <a:ext cx="220397" cy="11019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Times New Roman" panose="02020603050405020304" pitchFamily="18" charset="0"/>
              <a:cs typeface="Times New Roman" panose="02020603050405020304" pitchFamily="18" charset="0"/>
            </a:endParaRPr>
          </a:p>
        </p:txBody>
      </p:sp>
      <p:sp>
        <p:nvSpPr>
          <p:cNvPr id="82" name="TextBox 81"/>
          <p:cNvSpPr txBox="1"/>
          <p:nvPr/>
        </p:nvSpPr>
        <p:spPr>
          <a:xfrm>
            <a:off x="2505914" y="785217"/>
            <a:ext cx="1502600" cy="400110"/>
          </a:xfrm>
          <a:prstGeom prst="rect">
            <a:avLst/>
          </a:prstGeom>
          <a:noFill/>
        </p:spPr>
        <p:txBody>
          <a:bodyPr wrap="square" rtlCol="0">
            <a:spAutoFit/>
          </a:bodyPr>
          <a:lstStyle/>
          <a:p>
            <a:r>
              <a:rPr lang="en-US" sz="1000" dirty="0" smtClean="0">
                <a:solidFill>
                  <a:schemeClr val="accent6"/>
                </a:solidFill>
                <a:latin typeface="Times New Roman" panose="02020603050405020304" pitchFamily="18" charset="0"/>
                <a:cs typeface="Times New Roman" panose="02020603050405020304" pitchFamily="18" charset="0"/>
              </a:rPr>
              <a:t>4. Accelerate to 7.9GeV and cool</a:t>
            </a:r>
            <a:endParaRPr lang="en-US" sz="1000" dirty="0">
              <a:solidFill>
                <a:schemeClr val="accent6"/>
              </a:solidFill>
              <a:latin typeface="Times New Roman" panose="02020603050405020304" pitchFamily="18" charset="0"/>
              <a:cs typeface="Times New Roman" panose="02020603050405020304" pitchFamily="18" charset="0"/>
            </a:endParaRPr>
          </a:p>
        </p:txBody>
      </p:sp>
      <p:sp>
        <p:nvSpPr>
          <p:cNvPr id="84" name="Rectangle 83"/>
          <p:cNvSpPr/>
          <p:nvPr/>
        </p:nvSpPr>
        <p:spPr>
          <a:xfrm>
            <a:off x="694205" y="1611753"/>
            <a:ext cx="67795" cy="112779"/>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Times New Roman" panose="02020603050405020304" pitchFamily="18" charset="0"/>
              <a:cs typeface="Times New Roman" panose="02020603050405020304" pitchFamily="18" charset="0"/>
            </a:endParaRPr>
          </a:p>
        </p:txBody>
      </p:sp>
      <p:sp>
        <p:nvSpPr>
          <p:cNvPr id="85" name="TextBox 84"/>
          <p:cNvSpPr txBox="1"/>
          <p:nvPr/>
        </p:nvSpPr>
        <p:spPr>
          <a:xfrm>
            <a:off x="664411" y="1728190"/>
            <a:ext cx="716863" cy="246221"/>
          </a:xfrm>
          <a:prstGeom prst="rect">
            <a:avLst/>
          </a:prstGeom>
          <a:noFill/>
        </p:spPr>
        <p:txBody>
          <a:bodyPr wrap="none" rtlCol="0">
            <a:spAutoFit/>
          </a:bodyPr>
          <a:lstStyle/>
          <a:p>
            <a:r>
              <a:rPr lang="en-US" sz="1000" dirty="0" smtClean="0">
                <a:solidFill>
                  <a:srgbClr val="0000CC"/>
                </a:solidFill>
                <a:latin typeface="Times New Roman" panose="02020603050405020304" pitchFamily="18" charset="0"/>
                <a:cs typeface="Times New Roman" panose="02020603050405020304" pitchFamily="18" charset="0"/>
              </a:rPr>
              <a:t>DC cooler</a:t>
            </a:r>
            <a:endParaRPr lang="en-US" sz="1000" dirty="0">
              <a:solidFill>
                <a:srgbClr val="0000CC"/>
              </a:solidFill>
              <a:latin typeface="Times New Roman" panose="02020603050405020304" pitchFamily="18" charset="0"/>
              <a:cs typeface="Times New Roman" panose="02020603050405020304" pitchFamily="18" charset="0"/>
            </a:endParaRPr>
          </a:p>
        </p:txBody>
      </p:sp>
      <p:sp>
        <p:nvSpPr>
          <p:cNvPr id="94" name="Right Arrow 93"/>
          <p:cNvSpPr>
            <a:spLocks/>
          </p:cNvSpPr>
          <p:nvPr/>
        </p:nvSpPr>
        <p:spPr>
          <a:xfrm rot="1663017">
            <a:off x="3776372" y="1931044"/>
            <a:ext cx="220397" cy="11019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Times New Roman" panose="02020603050405020304" pitchFamily="18" charset="0"/>
              <a:cs typeface="Times New Roman" panose="02020603050405020304" pitchFamily="18" charset="0"/>
            </a:endParaRPr>
          </a:p>
        </p:txBody>
      </p:sp>
      <p:sp>
        <p:nvSpPr>
          <p:cNvPr id="95" name="Right Arrow 94"/>
          <p:cNvSpPr>
            <a:spLocks/>
          </p:cNvSpPr>
          <p:nvPr/>
        </p:nvSpPr>
        <p:spPr>
          <a:xfrm rot="19603843">
            <a:off x="1596238" y="2018572"/>
            <a:ext cx="220397" cy="11019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Times New Roman" panose="02020603050405020304" pitchFamily="18" charset="0"/>
              <a:cs typeface="Times New Roman" panose="02020603050405020304" pitchFamily="18" charset="0"/>
            </a:endParaRPr>
          </a:p>
        </p:txBody>
      </p:sp>
      <p:sp>
        <p:nvSpPr>
          <p:cNvPr id="97" name="TextBox 96"/>
          <p:cNvSpPr txBox="1"/>
          <p:nvPr/>
        </p:nvSpPr>
        <p:spPr>
          <a:xfrm>
            <a:off x="4715580" y="762000"/>
            <a:ext cx="4047420" cy="400110"/>
          </a:xfrm>
          <a:prstGeom prst="rect">
            <a:avLst/>
          </a:prstGeom>
          <a:noFill/>
        </p:spPr>
        <p:txBody>
          <a:bodyPr wrap="square" rtlCol="0">
            <a:spAutoFit/>
          </a:bodyPr>
          <a:lstStyle/>
          <a:p>
            <a:r>
              <a:rPr lang="en-US" sz="1000" dirty="0" smtClean="0">
                <a:solidFill>
                  <a:schemeClr val="accent6"/>
                </a:solidFill>
                <a:latin typeface="Times New Roman" panose="02020603050405020304" pitchFamily="18" charset="0"/>
                <a:cs typeface="Times New Roman" panose="02020603050405020304" pitchFamily="18" charset="0"/>
              </a:rPr>
              <a:t>Step 5/6. Bucket-to-bucket transfer to the collider ring and BB cooling, repeat </a:t>
            </a:r>
            <a:r>
              <a:rPr lang="en-US" sz="1000" dirty="0" smtClean="0">
                <a:solidFill>
                  <a:srgbClr val="FF0000"/>
                </a:solidFill>
                <a:latin typeface="Times New Roman" panose="02020603050405020304" pitchFamily="18" charset="0"/>
                <a:cs typeface="Times New Roman" panose="02020603050405020304" pitchFamily="18" charset="0"/>
              </a:rPr>
              <a:t>8</a:t>
            </a:r>
            <a:r>
              <a:rPr lang="en-US" sz="1000" dirty="0" smtClean="0">
                <a:solidFill>
                  <a:schemeClr val="accent6"/>
                </a:solidFill>
                <a:latin typeface="Times New Roman" panose="02020603050405020304" pitchFamily="18" charset="0"/>
                <a:cs typeface="Times New Roman" panose="02020603050405020304" pitchFamily="18" charset="0"/>
              </a:rPr>
              <a:t> times (h=56, each dot refers to two bunches)</a:t>
            </a:r>
            <a:endParaRPr lang="en-US" sz="1000" dirty="0">
              <a:solidFill>
                <a:schemeClr val="accent6"/>
              </a:solidFill>
              <a:latin typeface="Times New Roman" panose="02020603050405020304" pitchFamily="18" charset="0"/>
              <a:cs typeface="Times New Roman" panose="02020603050405020304" pitchFamily="18" charset="0"/>
            </a:endParaRPr>
          </a:p>
        </p:txBody>
      </p:sp>
      <p:grpSp>
        <p:nvGrpSpPr>
          <p:cNvPr id="100" name="Group 99"/>
          <p:cNvGrpSpPr/>
          <p:nvPr/>
        </p:nvGrpSpPr>
        <p:grpSpPr>
          <a:xfrm>
            <a:off x="4503359" y="1162110"/>
            <a:ext cx="4111378" cy="1830726"/>
            <a:chOff x="2455441" y="2494910"/>
            <a:chExt cx="5177567" cy="2305485"/>
          </a:xfrm>
        </p:grpSpPr>
        <p:sp>
          <p:nvSpPr>
            <p:cNvPr id="104" name="Rectangle 103"/>
            <p:cNvSpPr/>
            <p:nvPr/>
          </p:nvSpPr>
          <p:spPr>
            <a:xfrm rot="18942557">
              <a:off x="5322822" y="3037903"/>
              <a:ext cx="466060" cy="247491"/>
            </a:xfrm>
            <a:prstGeom prst="rect">
              <a:avLst/>
            </a:prstGeom>
            <a:solidFill>
              <a:srgbClr val="0000CC"/>
            </a:solidFill>
            <a:ln w="25400" cap="flat" cmpd="sng" algn="ctr">
              <a:noFill/>
              <a:prstDash val="solid"/>
            </a:ln>
            <a:effectLst/>
          </p:spPr>
          <p:txBody>
            <a:bodyPr rtlCol="0" anchor="ctr"/>
            <a:lstStyle/>
            <a:p>
              <a:pPr algn="ctr">
                <a:defRPr/>
              </a:pPr>
              <a:endParaRPr lang="en-US" sz="1000" kern="0" smtClean="0">
                <a:solidFill>
                  <a:prstClr val="white"/>
                </a:solidFill>
                <a:latin typeface="Times New Roman" panose="02020603050405020304" pitchFamily="18" charset="0"/>
                <a:cs typeface="Times New Roman" panose="02020603050405020304" pitchFamily="18" charset="0"/>
              </a:endParaRPr>
            </a:p>
          </p:txBody>
        </p:sp>
        <p:cxnSp>
          <p:nvCxnSpPr>
            <p:cNvPr id="105" name="Straight Connector 21"/>
            <p:cNvCxnSpPr>
              <a:cxnSpLocks noChangeShapeType="1"/>
            </p:cNvCxnSpPr>
            <p:nvPr/>
          </p:nvCxnSpPr>
          <p:spPr bwMode="auto">
            <a:xfrm rot="8100000">
              <a:off x="4040612" y="3662361"/>
              <a:ext cx="2030643" cy="0"/>
            </a:xfrm>
            <a:prstGeom prst="line">
              <a:avLst/>
            </a:prstGeom>
            <a:solidFill>
              <a:srgbClr val="00B050"/>
            </a:solidFill>
            <a:ln w="28575" algn="ctr">
              <a:solidFill>
                <a:sysClr val="windowText" lastClr="000000"/>
              </a:solidFill>
              <a:round/>
              <a:headEnd/>
              <a:tailEnd/>
            </a:ln>
          </p:spPr>
        </p:cxnSp>
        <p:grpSp>
          <p:nvGrpSpPr>
            <p:cNvPr id="106" name="Group 23"/>
            <p:cNvGrpSpPr>
              <a:grpSpLocks/>
            </p:cNvGrpSpPr>
            <p:nvPr/>
          </p:nvGrpSpPr>
          <p:grpSpPr bwMode="auto">
            <a:xfrm rot="2700000">
              <a:off x="5456296" y="2695790"/>
              <a:ext cx="2168540" cy="2030643"/>
              <a:chOff x="2971800" y="1295400"/>
              <a:chExt cx="304800" cy="304800"/>
            </a:xfrm>
            <a:solidFill>
              <a:srgbClr val="00B050"/>
            </a:solidFill>
          </p:grpSpPr>
          <p:sp>
            <p:nvSpPr>
              <p:cNvPr id="145" name="Arc 144"/>
              <p:cNvSpPr/>
              <p:nvPr/>
            </p:nvSpPr>
            <p:spPr bwMode="auto">
              <a:xfrm>
                <a:off x="2970941" y="1295846"/>
                <a:ext cx="305339" cy="304577"/>
              </a:xfrm>
              <a:prstGeom prst="arc">
                <a:avLst/>
              </a:prstGeom>
              <a:noFill/>
              <a:ln w="28575" cap="flat" cmpd="sng" algn="ctr">
                <a:solidFill>
                  <a:sysClr val="windowText" lastClr="000000"/>
                </a:solidFill>
                <a:prstDash val="solid"/>
                <a:round/>
                <a:headEnd type="none" w="med" len="med"/>
                <a:tailEnd type="none" w="med" len="med"/>
              </a:ln>
              <a:effectLst/>
            </p:spPr>
            <p:txBody>
              <a:bodyPr/>
              <a:lstStyle/>
              <a:p>
                <a:pPr>
                  <a:defRPr/>
                </a:pPr>
                <a:endParaRPr lang="en-US" sz="1000" b="1" kern="0">
                  <a:solidFill>
                    <a:prstClr val="black"/>
                  </a:solidFill>
                  <a:latin typeface="Times New Roman" panose="02020603050405020304" pitchFamily="18" charset="0"/>
                  <a:cs typeface="Times New Roman" panose="02020603050405020304" pitchFamily="18" charset="0"/>
                </a:endParaRPr>
              </a:p>
            </p:txBody>
          </p:sp>
          <p:sp>
            <p:nvSpPr>
              <p:cNvPr id="146" name="Arc 145"/>
              <p:cNvSpPr/>
              <p:nvPr/>
            </p:nvSpPr>
            <p:spPr bwMode="auto">
              <a:xfrm rot="16200000">
                <a:off x="2971322" y="1295465"/>
                <a:ext cx="304577" cy="305339"/>
              </a:xfrm>
              <a:prstGeom prst="arc">
                <a:avLst/>
              </a:prstGeom>
              <a:noFill/>
              <a:ln w="28575" cap="flat" cmpd="sng" algn="ctr">
                <a:solidFill>
                  <a:sysClr val="windowText" lastClr="000000"/>
                </a:solidFill>
                <a:prstDash val="solid"/>
                <a:round/>
                <a:headEnd type="none" w="med" len="med"/>
                <a:tailEnd type="none" w="med" len="med"/>
              </a:ln>
              <a:effectLst/>
            </p:spPr>
            <p:txBody>
              <a:bodyPr/>
              <a:lstStyle/>
              <a:p>
                <a:pPr>
                  <a:defRPr/>
                </a:pPr>
                <a:endParaRPr lang="en-US" sz="1000" b="1" kern="0">
                  <a:solidFill>
                    <a:prstClr val="black"/>
                  </a:solidFill>
                  <a:latin typeface="Times New Roman" panose="02020603050405020304" pitchFamily="18" charset="0"/>
                  <a:cs typeface="Times New Roman" panose="02020603050405020304" pitchFamily="18" charset="0"/>
                </a:endParaRPr>
              </a:p>
            </p:txBody>
          </p:sp>
          <p:sp>
            <p:nvSpPr>
              <p:cNvPr id="147" name="Arc 146"/>
              <p:cNvSpPr/>
              <p:nvPr/>
            </p:nvSpPr>
            <p:spPr bwMode="auto">
              <a:xfrm rot="5400000">
                <a:off x="2971322" y="1295465"/>
                <a:ext cx="304577" cy="305339"/>
              </a:xfrm>
              <a:prstGeom prst="arc">
                <a:avLst/>
              </a:prstGeom>
              <a:noFill/>
              <a:ln w="28575" cap="flat" cmpd="sng" algn="ctr">
                <a:solidFill>
                  <a:sysClr val="windowText" lastClr="000000"/>
                </a:solidFill>
                <a:prstDash val="solid"/>
                <a:round/>
                <a:headEnd type="none" w="med" len="med"/>
                <a:tailEnd type="none" w="med" len="med"/>
              </a:ln>
              <a:effectLst/>
            </p:spPr>
            <p:txBody>
              <a:bodyPr/>
              <a:lstStyle/>
              <a:p>
                <a:pPr>
                  <a:defRPr/>
                </a:pPr>
                <a:endParaRPr lang="en-US" sz="1000" b="1" kern="0">
                  <a:solidFill>
                    <a:prstClr val="black"/>
                  </a:solidFill>
                  <a:latin typeface="Times New Roman" panose="02020603050405020304" pitchFamily="18" charset="0"/>
                  <a:cs typeface="Times New Roman" panose="02020603050405020304" pitchFamily="18" charset="0"/>
                </a:endParaRPr>
              </a:p>
            </p:txBody>
          </p:sp>
        </p:grpSp>
        <p:grpSp>
          <p:nvGrpSpPr>
            <p:cNvPr id="107" name="Group 24"/>
            <p:cNvGrpSpPr>
              <a:grpSpLocks/>
            </p:cNvGrpSpPr>
            <p:nvPr/>
          </p:nvGrpSpPr>
          <p:grpSpPr bwMode="auto">
            <a:xfrm rot="13500000">
              <a:off x="2487032" y="2598289"/>
              <a:ext cx="2168540" cy="2030643"/>
              <a:chOff x="2971800" y="1295400"/>
              <a:chExt cx="304800" cy="304800"/>
            </a:xfrm>
            <a:solidFill>
              <a:srgbClr val="00B050"/>
            </a:solidFill>
          </p:grpSpPr>
          <p:sp>
            <p:nvSpPr>
              <p:cNvPr id="142" name="Arc 141"/>
              <p:cNvSpPr/>
              <p:nvPr/>
            </p:nvSpPr>
            <p:spPr bwMode="auto">
              <a:xfrm>
                <a:off x="2973858" y="1294708"/>
                <a:ext cx="304540" cy="305269"/>
              </a:xfrm>
              <a:prstGeom prst="arc">
                <a:avLst/>
              </a:prstGeom>
              <a:noFill/>
              <a:ln w="28575" cap="flat" cmpd="sng" algn="ctr">
                <a:solidFill>
                  <a:sysClr val="windowText" lastClr="000000"/>
                </a:solidFill>
                <a:prstDash val="solid"/>
                <a:round/>
                <a:headEnd type="none" w="med" len="med"/>
                <a:tailEnd type="none" w="med" len="med"/>
              </a:ln>
              <a:effectLst/>
            </p:spPr>
            <p:txBody>
              <a:bodyPr/>
              <a:lstStyle/>
              <a:p>
                <a:pPr>
                  <a:defRPr/>
                </a:pPr>
                <a:endParaRPr lang="en-US" sz="1000" b="1" kern="0">
                  <a:solidFill>
                    <a:prstClr val="black"/>
                  </a:solidFill>
                  <a:latin typeface="Times New Roman" panose="02020603050405020304" pitchFamily="18" charset="0"/>
                  <a:cs typeface="Times New Roman" panose="02020603050405020304" pitchFamily="18" charset="0"/>
                </a:endParaRPr>
              </a:p>
            </p:txBody>
          </p:sp>
          <p:sp>
            <p:nvSpPr>
              <p:cNvPr id="143" name="Arc 142"/>
              <p:cNvSpPr/>
              <p:nvPr/>
            </p:nvSpPr>
            <p:spPr bwMode="auto">
              <a:xfrm rot="16200000">
                <a:off x="2973494" y="1295072"/>
                <a:ext cx="305269" cy="304540"/>
              </a:xfrm>
              <a:prstGeom prst="arc">
                <a:avLst/>
              </a:prstGeom>
              <a:noFill/>
              <a:ln w="28575" cap="flat" cmpd="sng" algn="ctr">
                <a:solidFill>
                  <a:sysClr val="windowText" lastClr="000000"/>
                </a:solidFill>
                <a:prstDash val="solid"/>
                <a:round/>
                <a:headEnd type="none" w="med" len="med"/>
                <a:tailEnd type="none" w="med" len="med"/>
              </a:ln>
              <a:effectLst/>
            </p:spPr>
            <p:txBody>
              <a:bodyPr/>
              <a:lstStyle/>
              <a:p>
                <a:pPr>
                  <a:defRPr/>
                </a:pPr>
                <a:endParaRPr lang="en-US" sz="1000" b="1" kern="0">
                  <a:solidFill>
                    <a:prstClr val="black"/>
                  </a:solidFill>
                  <a:latin typeface="Times New Roman" panose="02020603050405020304" pitchFamily="18" charset="0"/>
                  <a:cs typeface="Times New Roman" panose="02020603050405020304" pitchFamily="18" charset="0"/>
                </a:endParaRPr>
              </a:p>
            </p:txBody>
          </p:sp>
          <p:sp>
            <p:nvSpPr>
              <p:cNvPr id="144" name="Arc 143"/>
              <p:cNvSpPr/>
              <p:nvPr/>
            </p:nvSpPr>
            <p:spPr bwMode="auto">
              <a:xfrm rot="5400000">
                <a:off x="2973494" y="1295072"/>
                <a:ext cx="305269" cy="304540"/>
              </a:xfrm>
              <a:prstGeom prst="arc">
                <a:avLst/>
              </a:prstGeom>
              <a:noFill/>
              <a:ln w="28575" cap="flat" cmpd="sng" algn="ctr">
                <a:solidFill>
                  <a:sysClr val="windowText" lastClr="000000"/>
                </a:solidFill>
                <a:prstDash val="solid"/>
                <a:round/>
                <a:headEnd type="none" w="med" len="med"/>
                <a:tailEnd type="none" w="med" len="med"/>
              </a:ln>
              <a:effectLst/>
            </p:spPr>
            <p:txBody>
              <a:bodyPr/>
              <a:lstStyle/>
              <a:p>
                <a:pPr>
                  <a:defRPr/>
                </a:pPr>
                <a:endParaRPr lang="en-US" sz="1000" b="1" kern="0">
                  <a:solidFill>
                    <a:prstClr val="black"/>
                  </a:solidFill>
                  <a:latin typeface="Times New Roman" panose="02020603050405020304" pitchFamily="18" charset="0"/>
                  <a:cs typeface="Times New Roman" panose="02020603050405020304" pitchFamily="18" charset="0"/>
                </a:endParaRPr>
              </a:p>
            </p:txBody>
          </p:sp>
        </p:grpSp>
        <p:cxnSp>
          <p:nvCxnSpPr>
            <p:cNvPr id="108" name="Straight Connector 24"/>
            <p:cNvCxnSpPr>
              <a:cxnSpLocks noChangeShapeType="1"/>
            </p:cNvCxnSpPr>
            <p:nvPr/>
          </p:nvCxnSpPr>
          <p:spPr bwMode="auto">
            <a:xfrm rot="13500000">
              <a:off x="3971660" y="3662366"/>
              <a:ext cx="2168540" cy="0"/>
            </a:xfrm>
            <a:prstGeom prst="line">
              <a:avLst/>
            </a:prstGeom>
            <a:solidFill>
              <a:srgbClr val="00B050"/>
            </a:solidFill>
            <a:ln w="28575" algn="ctr">
              <a:solidFill>
                <a:sysClr val="windowText" lastClr="000000"/>
              </a:solidFill>
              <a:round/>
              <a:headEnd/>
              <a:tailEnd/>
            </a:ln>
          </p:spPr>
        </p:cxnSp>
        <p:sp>
          <p:nvSpPr>
            <p:cNvPr id="109" name="Oval 42"/>
            <p:cNvSpPr>
              <a:spLocks noChangeArrowheads="1"/>
            </p:cNvSpPr>
            <p:nvPr/>
          </p:nvSpPr>
          <p:spPr bwMode="auto">
            <a:xfrm rot="2700000">
              <a:off x="5195330" y="3324876"/>
              <a:ext cx="124996" cy="284660"/>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10" name="Oval 49"/>
            <p:cNvSpPr>
              <a:spLocks noChangeArrowheads="1"/>
            </p:cNvSpPr>
            <p:nvPr/>
          </p:nvSpPr>
          <p:spPr bwMode="auto">
            <a:xfrm rot="2700000">
              <a:off x="5485356" y="3006298"/>
              <a:ext cx="124996" cy="284660"/>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11" name="Oval 50"/>
            <p:cNvSpPr>
              <a:spLocks noChangeArrowheads="1"/>
            </p:cNvSpPr>
            <p:nvPr/>
          </p:nvSpPr>
          <p:spPr bwMode="auto">
            <a:xfrm rot="3240000">
              <a:off x="5955715" y="2627082"/>
              <a:ext cx="124995" cy="284660"/>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12" name="Oval 56"/>
            <p:cNvSpPr>
              <a:spLocks noChangeArrowheads="1"/>
            </p:cNvSpPr>
            <p:nvPr/>
          </p:nvSpPr>
          <p:spPr bwMode="auto">
            <a:xfrm rot="5400000">
              <a:off x="6548981" y="2530571"/>
              <a:ext cx="135273" cy="263032"/>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13" name="Oval 57"/>
            <p:cNvSpPr>
              <a:spLocks noChangeArrowheads="1"/>
            </p:cNvSpPr>
            <p:nvPr/>
          </p:nvSpPr>
          <p:spPr bwMode="auto">
            <a:xfrm rot="7560000">
              <a:off x="7020871" y="2729406"/>
              <a:ext cx="135273" cy="263032"/>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14" name="Oval 58"/>
            <p:cNvSpPr>
              <a:spLocks noChangeArrowheads="1"/>
            </p:cNvSpPr>
            <p:nvPr/>
          </p:nvSpPr>
          <p:spPr bwMode="auto">
            <a:xfrm rot="8820000">
              <a:off x="7339554" y="3041319"/>
              <a:ext cx="135273" cy="263033"/>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15" name="Oval 59"/>
            <p:cNvSpPr>
              <a:spLocks noChangeArrowheads="1"/>
            </p:cNvSpPr>
            <p:nvPr/>
          </p:nvSpPr>
          <p:spPr bwMode="auto">
            <a:xfrm rot="9720000">
              <a:off x="7497735" y="3447802"/>
              <a:ext cx="135273" cy="263032"/>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16" name="Oval 61"/>
            <p:cNvSpPr>
              <a:spLocks noChangeArrowheads="1"/>
            </p:cNvSpPr>
            <p:nvPr/>
          </p:nvSpPr>
          <p:spPr bwMode="auto">
            <a:xfrm rot="18900000" flipV="1">
              <a:off x="5491608" y="4033008"/>
              <a:ext cx="135273" cy="263032"/>
            </a:xfrm>
            <a:prstGeom prst="ellipse">
              <a:avLst/>
            </a:prstGeom>
            <a:solidFill>
              <a:srgbClr val="339933"/>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17" name="Oval 62"/>
            <p:cNvSpPr>
              <a:spLocks noChangeArrowheads="1"/>
            </p:cNvSpPr>
            <p:nvPr/>
          </p:nvSpPr>
          <p:spPr bwMode="auto">
            <a:xfrm rot="18900000" flipV="1">
              <a:off x="5895811" y="4386799"/>
              <a:ext cx="135273" cy="263032"/>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18" name="Oval 63"/>
            <p:cNvSpPr>
              <a:spLocks noChangeArrowheads="1"/>
            </p:cNvSpPr>
            <p:nvPr/>
          </p:nvSpPr>
          <p:spPr bwMode="auto">
            <a:xfrm rot="16200000" flipV="1">
              <a:off x="6436119" y="4601243"/>
              <a:ext cx="135273" cy="263032"/>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21" name="Oval 66"/>
            <p:cNvSpPr>
              <a:spLocks noChangeArrowheads="1"/>
            </p:cNvSpPr>
            <p:nvPr/>
          </p:nvSpPr>
          <p:spPr bwMode="auto">
            <a:xfrm rot="14400000" flipV="1">
              <a:off x="6977842" y="4542578"/>
              <a:ext cx="124995" cy="284662"/>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22" name="Oval 67"/>
            <p:cNvSpPr>
              <a:spLocks noChangeArrowheads="1"/>
            </p:cNvSpPr>
            <p:nvPr/>
          </p:nvSpPr>
          <p:spPr bwMode="auto">
            <a:xfrm rot="12780000" flipV="1">
              <a:off x="7319276" y="4235163"/>
              <a:ext cx="124995" cy="284661"/>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23" name="Oval 68"/>
            <p:cNvSpPr>
              <a:spLocks noChangeArrowheads="1"/>
            </p:cNvSpPr>
            <p:nvPr/>
          </p:nvSpPr>
          <p:spPr bwMode="auto">
            <a:xfrm rot="11160000" flipV="1">
              <a:off x="7502875" y="3895039"/>
              <a:ext cx="124995" cy="284661"/>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25" name="Oval 73"/>
            <p:cNvSpPr>
              <a:spLocks noChangeArrowheads="1"/>
            </p:cNvSpPr>
            <p:nvPr/>
          </p:nvSpPr>
          <p:spPr bwMode="auto">
            <a:xfrm rot="2700000">
              <a:off x="4517280" y="3987589"/>
              <a:ext cx="124996" cy="284660"/>
            </a:xfrm>
            <a:prstGeom prst="ellipse">
              <a:avLst/>
            </a:prstGeom>
            <a:solidFill>
              <a:srgbClr val="339933"/>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26" name="Oval 74"/>
            <p:cNvSpPr>
              <a:spLocks noChangeArrowheads="1"/>
            </p:cNvSpPr>
            <p:nvPr/>
          </p:nvSpPr>
          <p:spPr bwMode="auto">
            <a:xfrm rot="3240000">
              <a:off x="4158454" y="4316232"/>
              <a:ext cx="124995" cy="284660"/>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27" name="Oval 75"/>
            <p:cNvSpPr>
              <a:spLocks noChangeArrowheads="1"/>
            </p:cNvSpPr>
            <p:nvPr/>
          </p:nvSpPr>
          <p:spPr bwMode="auto">
            <a:xfrm rot="15480000">
              <a:off x="3729050" y="4486196"/>
              <a:ext cx="124995" cy="284660"/>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28" name="Oval 76"/>
            <p:cNvSpPr>
              <a:spLocks noChangeArrowheads="1"/>
            </p:cNvSpPr>
            <p:nvPr/>
          </p:nvSpPr>
          <p:spPr bwMode="auto">
            <a:xfrm rot="16620000">
              <a:off x="3217592" y="4470233"/>
              <a:ext cx="135273" cy="263032"/>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29" name="Oval 77"/>
            <p:cNvSpPr>
              <a:spLocks noChangeArrowheads="1"/>
            </p:cNvSpPr>
            <p:nvPr/>
          </p:nvSpPr>
          <p:spPr bwMode="auto">
            <a:xfrm rot="18360000">
              <a:off x="2760522" y="4192942"/>
              <a:ext cx="135273" cy="263032"/>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31" name="Oval 79"/>
            <p:cNvSpPr>
              <a:spLocks noChangeArrowheads="1"/>
            </p:cNvSpPr>
            <p:nvPr/>
          </p:nvSpPr>
          <p:spPr bwMode="auto">
            <a:xfrm rot="20520000">
              <a:off x="2525622" y="3833924"/>
              <a:ext cx="135273" cy="263032"/>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32" name="Oval 81"/>
            <p:cNvSpPr>
              <a:spLocks noChangeArrowheads="1"/>
            </p:cNvSpPr>
            <p:nvPr/>
          </p:nvSpPr>
          <p:spPr bwMode="auto">
            <a:xfrm rot="18900000" flipV="1">
              <a:off x="4438973" y="2985899"/>
              <a:ext cx="135273" cy="263032"/>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33" name="Oval 82"/>
            <p:cNvSpPr>
              <a:spLocks noChangeArrowheads="1"/>
            </p:cNvSpPr>
            <p:nvPr/>
          </p:nvSpPr>
          <p:spPr bwMode="auto">
            <a:xfrm rot="18900000" flipV="1">
              <a:off x="4041395" y="2635139"/>
              <a:ext cx="135273" cy="263032"/>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35" name="Oval 84"/>
            <p:cNvSpPr>
              <a:spLocks noChangeArrowheads="1"/>
            </p:cNvSpPr>
            <p:nvPr/>
          </p:nvSpPr>
          <p:spPr bwMode="auto">
            <a:xfrm rot="5580000" flipV="1">
              <a:off x="3483623" y="2415078"/>
              <a:ext cx="124995" cy="284660"/>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36" name="Oval 85"/>
            <p:cNvSpPr>
              <a:spLocks noChangeArrowheads="1"/>
            </p:cNvSpPr>
            <p:nvPr/>
          </p:nvSpPr>
          <p:spPr bwMode="auto">
            <a:xfrm rot="4080000" flipV="1">
              <a:off x="3017085" y="2491623"/>
              <a:ext cx="124995" cy="284660"/>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37" name="Oval 86"/>
            <p:cNvSpPr>
              <a:spLocks noChangeArrowheads="1"/>
            </p:cNvSpPr>
            <p:nvPr/>
          </p:nvSpPr>
          <p:spPr bwMode="auto">
            <a:xfrm rot="1980000" flipV="1">
              <a:off x="2635728" y="2832778"/>
              <a:ext cx="124995" cy="284661"/>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38" name="Oval 87"/>
            <p:cNvSpPr>
              <a:spLocks noChangeArrowheads="1"/>
            </p:cNvSpPr>
            <p:nvPr/>
          </p:nvSpPr>
          <p:spPr bwMode="auto">
            <a:xfrm rot="540000" flipV="1">
              <a:off x="2455441" y="3271464"/>
              <a:ext cx="124995" cy="284661"/>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39" name="TextBox 138"/>
            <p:cNvSpPr txBox="1"/>
            <p:nvPr/>
          </p:nvSpPr>
          <p:spPr>
            <a:xfrm>
              <a:off x="5628656" y="3108061"/>
              <a:ext cx="1145395" cy="307777"/>
            </a:xfrm>
            <a:prstGeom prst="rect">
              <a:avLst/>
            </a:prstGeom>
            <a:noFill/>
          </p:spPr>
          <p:txBody>
            <a:bodyPr wrap="square" rtlCol="0">
              <a:spAutoFit/>
            </a:bodyPr>
            <a:lstStyle/>
            <a:p>
              <a:pPr>
                <a:defRPr/>
              </a:pPr>
              <a:r>
                <a:rPr lang="en-US" sz="1000" kern="0" dirty="0" smtClean="0">
                  <a:solidFill>
                    <a:srgbClr val="0000CC"/>
                  </a:solidFill>
                  <a:latin typeface="Times New Roman" panose="02020603050405020304" pitchFamily="18" charset="0"/>
                  <a:cs typeface="Times New Roman" panose="02020603050405020304" pitchFamily="18" charset="0"/>
                </a:rPr>
                <a:t>BB cooler</a:t>
              </a:r>
            </a:p>
          </p:txBody>
        </p:sp>
        <p:sp>
          <p:nvSpPr>
            <p:cNvPr id="140" name="Oval 80"/>
            <p:cNvSpPr>
              <a:spLocks noChangeArrowheads="1"/>
            </p:cNvSpPr>
            <p:nvPr/>
          </p:nvSpPr>
          <p:spPr bwMode="auto">
            <a:xfrm rot="-2700000" flipV="1">
              <a:off x="4793787" y="3334756"/>
              <a:ext cx="135273" cy="263032"/>
            </a:xfrm>
            <a:prstGeom prst="ellipse">
              <a:avLst/>
            </a:prstGeom>
            <a:solidFill>
              <a:srgbClr val="00B050"/>
            </a:solid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grpSp>
      <p:sp>
        <p:nvSpPr>
          <p:cNvPr id="149" name="Oval 42"/>
          <p:cNvSpPr>
            <a:spLocks noChangeArrowheads="1"/>
          </p:cNvSpPr>
          <p:nvPr/>
        </p:nvSpPr>
        <p:spPr bwMode="auto">
          <a:xfrm rot="2700000">
            <a:off x="6389319" y="2078866"/>
            <a:ext cx="99256" cy="228600"/>
          </a:xfrm>
          <a:prstGeom prst="ellipse">
            <a:avLst/>
          </a:prstGeom>
          <a:no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762000" y="2148153"/>
            <a:ext cx="876313" cy="870017"/>
            <a:chOff x="762000" y="2148153"/>
            <a:chExt cx="876313" cy="870017"/>
          </a:xfrm>
        </p:grpSpPr>
        <p:grpSp>
          <p:nvGrpSpPr>
            <p:cNvPr id="8" name="Group 7"/>
            <p:cNvGrpSpPr/>
            <p:nvPr/>
          </p:nvGrpSpPr>
          <p:grpSpPr>
            <a:xfrm>
              <a:off x="762000" y="2148153"/>
              <a:ext cx="876313" cy="862010"/>
              <a:chOff x="756752" y="2148153"/>
              <a:chExt cx="876313" cy="862010"/>
            </a:xfrm>
          </p:grpSpPr>
          <p:sp>
            <p:nvSpPr>
              <p:cNvPr id="154" name="Rectangle 153"/>
              <p:cNvSpPr/>
              <p:nvPr/>
            </p:nvSpPr>
            <p:spPr>
              <a:xfrm rot="5400000">
                <a:off x="982645" y="2577965"/>
                <a:ext cx="404732" cy="18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sp>
            <p:nvSpPr>
              <p:cNvPr id="153" name="Block Arc 152"/>
              <p:cNvSpPr/>
              <p:nvPr/>
            </p:nvSpPr>
            <p:spPr>
              <a:xfrm rot="10800000">
                <a:off x="790449" y="2580783"/>
                <a:ext cx="403673" cy="417385"/>
              </a:xfrm>
              <a:prstGeom prst="blockArc">
                <a:avLst>
                  <a:gd name="adj1" fmla="val 10800000"/>
                  <a:gd name="adj2" fmla="val 5499140"/>
                  <a:gd name="adj3" fmla="val 46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sp>
            <p:nvSpPr>
              <p:cNvPr id="152" name="Block Arc 151"/>
              <p:cNvSpPr/>
              <p:nvPr/>
            </p:nvSpPr>
            <p:spPr>
              <a:xfrm>
                <a:off x="1175867" y="2176052"/>
                <a:ext cx="403673" cy="417385"/>
              </a:xfrm>
              <a:prstGeom prst="blockArc">
                <a:avLst>
                  <a:gd name="adj1" fmla="val 10800000"/>
                  <a:gd name="adj2" fmla="val 5499140"/>
                  <a:gd name="adj3" fmla="val 46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nvGrpSpPr>
              <p:cNvPr id="66" name="Group 65"/>
              <p:cNvGrpSpPr>
                <a:grpSpLocks noChangeAspect="1"/>
              </p:cNvGrpSpPr>
              <p:nvPr/>
            </p:nvGrpSpPr>
            <p:grpSpPr>
              <a:xfrm>
                <a:off x="756752" y="2148154"/>
                <a:ext cx="876313" cy="862009"/>
                <a:chOff x="1754696" y="1757908"/>
                <a:chExt cx="1939050" cy="1907395"/>
              </a:xfrm>
            </p:grpSpPr>
            <p:grpSp>
              <p:nvGrpSpPr>
                <p:cNvPr id="69" name="Group 68"/>
                <p:cNvGrpSpPr/>
                <p:nvPr/>
              </p:nvGrpSpPr>
              <p:grpSpPr>
                <a:xfrm>
                  <a:off x="1754696" y="2677754"/>
                  <a:ext cx="1372552" cy="987549"/>
                  <a:chOff x="1148144" y="1605755"/>
                  <a:chExt cx="1372552" cy="987548"/>
                </a:xfrm>
              </p:grpSpPr>
              <p:sp>
                <p:nvSpPr>
                  <p:cNvPr id="71" name="Rectangle 70"/>
                  <p:cNvSpPr/>
                  <p:nvPr/>
                </p:nvSpPr>
                <p:spPr>
                  <a:xfrm>
                    <a:off x="1679448" y="1649036"/>
                    <a:ext cx="841248" cy="365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sp>
                <p:nvSpPr>
                  <p:cNvPr id="72" name="Block Arc 71"/>
                  <p:cNvSpPr/>
                  <p:nvPr/>
                </p:nvSpPr>
                <p:spPr>
                  <a:xfrm rot="8018112">
                    <a:off x="1148148" y="1605751"/>
                    <a:ext cx="987548" cy="987556"/>
                  </a:xfrm>
                  <a:prstGeom prst="blockArc">
                    <a:avLst>
                      <a:gd name="adj1" fmla="val 21447638"/>
                      <a:gd name="adj2" fmla="val 5146510"/>
                      <a:gd name="adj3" fmla="val 1222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sp>
              <p:nvSpPr>
                <p:cNvPr id="68" name="Block Arc 67"/>
                <p:cNvSpPr/>
                <p:nvPr/>
              </p:nvSpPr>
              <p:spPr>
                <a:xfrm>
                  <a:off x="2682083" y="1757908"/>
                  <a:ext cx="1011663" cy="1011661"/>
                </a:xfrm>
                <a:prstGeom prst="blockArc">
                  <a:avLst>
                    <a:gd name="adj1" fmla="val 10800000"/>
                    <a:gd name="adj2" fmla="val 16075112"/>
                    <a:gd name="adj3" fmla="val 13748"/>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sp>
            <p:nvSpPr>
              <p:cNvPr id="155" name="Rectangle 154"/>
              <p:cNvSpPr/>
              <p:nvPr/>
            </p:nvSpPr>
            <p:spPr>
              <a:xfrm>
                <a:off x="873413" y="2554224"/>
                <a:ext cx="237744" cy="7315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sp>
            <p:nvSpPr>
              <p:cNvPr id="156" name="Rectangle 155"/>
              <p:cNvSpPr/>
              <p:nvPr/>
            </p:nvSpPr>
            <p:spPr>
              <a:xfrm>
                <a:off x="1262330" y="2546844"/>
                <a:ext cx="237744" cy="7315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sp>
            <p:nvSpPr>
              <p:cNvPr id="157" name="Block Arc 156"/>
              <p:cNvSpPr>
                <a:spLocks noChangeAspect="1"/>
              </p:cNvSpPr>
              <p:nvPr/>
            </p:nvSpPr>
            <p:spPr>
              <a:xfrm rot="5400000">
                <a:off x="1132106" y="2148152"/>
                <a:ext cx="457198" cy="457200"/>
              </a:xfrm>
              <a:prstGeom prst="blockArc">
                <a:avLst>
                  <a:gd name="adj1" fmla="val 12900503"/>
                  <a:gd name="adj2" fmla="val 17301522"/>
                  <a:gd name="adj3" fmla="val 1455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sp>
          <p:nvSpPr>
            <p:cNvPr id="151" name="Block Arc 150"/>
            <p:cNvSpPr/>
            <p:nvPr/>
          </p:nvSpPr>
          <p:spPr>
            <a:xfrm rot="3068485">
              <a:off x="772896" y="2571866"/>
              <a:ext cx="446303" cy="446305"/>
            </a:xfrm>
            <a:prstGeom prst="blockArc">
              <a:avLst>
                <a:gd name="adj1" fmla="val 19855392"/>
                <a:gd name="adj2" fmla="val 3657256"/>
                <a:gd name="adj3" fmla="val 1488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grpSp>
        <p:nvGrpSpPr>
          <p:cNvPr id="172" name="Group 171"/>
          <p:cNvGrpSpPr/>
          <p:nvPr/>
        </p:nvGrpSpPr>
        <p:grpSpPr>
          <a:xfrm>
            <a:off x="2387025" y="1272765"/>
            <a:ext cx="831004" cy="866448"/>
            <a:chOff x="761999" y="2143714"/>
            <a:chExt cx="831004" cy="866448"/>
          </a:xfrm>
        </p:grpSpPr>
        <p:grpSp>
          <p:nvGrpSpPr>
            <p:cNvPr id="173" name="Group 172"/>
            <p:cNvGrpSpPr/>
            <p:nvPr/>
          </p:nvGrpSpPr>
          <p:grpSpPr>
            <a:xfrm>
              <a:off x="774381" y="2143714"/>
              <a:ext cx="818622" cy="866448"/>
              <a:chOff x="769133" y="2143714"/>
              <a:chExt cx="818622" cy="866448"/>
            </a:xfrm>
          </p:grpSpPr>
          <p:sp>
            <p:nvSpPr>
              <p:cNvPr id="175" name="Rectangle 174"/>
              <p:cNvSpPr/>
              <p:nvPr/>
            </p:nvSpPr>
            <p:spPr>
              <a:xfrm rot="5400000">
                <a:off x="982645" y="2577965"/>
                <a:ext cx="404732" cy="18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sp>
            <p:nvSpPr>
              <p:cNvPr id="176" name="Block Arc 175"/>
              <p:cNvSpPr/>
              <p:nvPr/>
            </p:nvSpPr>
            <p:spPr>
              <a:xfrm rot="10800000">
                <a:off x="790449" y="2580783"/>
                <a:ext cx="403673" cy="417385"/>
              </a:xfrm>
              <a:prstGeom prst="blockArc">
                <a:avLst>
                  <a:gd name="adj1" fmla="val 10800000"/>
                  <a:gd name="adj2" fmla="val 5499140"/>
                  <a:gd name="adj3" fmla="val 46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sp>
            <p:nvSpPr>
              <p:cNvPr id="177" name="Block Arc 176"/>
              <p:cNvSpPr/>
              <p:nvPr/>
            </p:nvSpPr>
            <p:spPr>
              <a:xfrm>
                <a:off x="1175867" y="2176052"/>
                <a:ext cx="403673" cy="417385"/>
              </a:xfrm>
              <a:prstGeom prst="blockArc">
                <a:avLst>
                  <a:gd name="adj1" fmla="val 10800000"/>
                  <a:gd name="adj2" fmla="val 5499140"/>
                  <a:gd name="adj3" fmla="val 46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nvGrpSpPr>
              <p:cNvPr id="178" name="Group 177"/>
              <p:cNvGrpSpPr>
                <a:grpSpLocks noChangeAspect="1"/>
              </p:cNvGrpSpPr>
              <p:nvPr/>
            </p:nvGrpSpPr>
            <p:grpSpPr>
              <a:xfrm>
                <a:off x="769133" y="2159812"/>
                <a:ext cx="818622" cy="850350"/>
                <a:chOff x="1782092" y="1783704"/>
                <a:chExt cx="1811394" cy="1881597"/>
              </a:xfrm>
            </p:grpSpPr>
            <p:grpSp>
              <p:nvGrpSpPr>
                <p:cNvPr id="184" name="Group 183"/>
                <p:cNvGrpSpPr/>
                <p:nvPr/>
              </p:nvGrpSpPr>
              <p:grpSpPr>
                <a:xfrm>
                  <a:off x="1782092" y="2677754"/>
                  <a:ext cx="1345155" cy="987547"/>
                  <a:chOff x="1175540" y="1605753"/>
                  <a:chExt cx="1345156" cy="987548"/>
                </a:xfrm>
              </p:grpSpPr>
              <p:sp>
                <p:nvSpPr>
                  <p:cNvPr id="186" name="Rectangle 185"/>
                  <p:cNvSpPr/>
                  <p:nvPr/>
                </p:nvSpPr>
                <p:spPr>
                  <a:xfrm>
                    <a:off x="1679448" y="1649036"/>
                    <a:ext cx="841248" cy="365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sp>
                <p:nvSpPr>
                  <p:cNvPr id="187" name="Block Arc 186"/>
                  <p:cNvSpPr/>
                  <p:nvPr/>
                </p:nvSpPr>
                <p:spPr>
                  <a:xfrm rot="8018112">
                    <a:off x="1175544" y="1605749"/>
                    <a:ext cx="987548" cy="987556"/>
                  </a:xfrm>
                  <a:prstGeom prst="blockArc">
                    <a:avLst>
                      <a:gd name="adj1" fmla="val 21447638"/>
                      <a:gd name="adj2" fmla="val 5183093"/>
                      <a:gd name="adj3" fmla="val 760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sp>
              <p:nvSpPr>
                <p:cNvPr id="183" name="Block Arc 182"/>
                <p:cNvSpPr/>
                <p:nvPr/>
              </p:nvSpPr>
              <p:spPr>
                <a:xfrm>
                  <a:off x="2666157" y="1783704"/>
                  <a:ext cx="927329" cy="1011661"/>
                </a:xfrm>
                <a:prstGeom prst="blockArc">
                  <a:avLst>
                    <a:gd name="adj1" fmla="val 10800000"/>
                    <a:gd name="adj2" fmla="val 16349012"/>
                    <a:gd name="adj3" fmla="val 747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sp>
            <p:nvSpPr>
              <p:cNvPr id="179" name="Rectangle 178"/>
              <p:cNvSpPr/>
              <p:nvPr/>
            </p:nvSpPr>
            <p:spPr>
              <a:xfrm>
                <a:off x="877992" y="2573397"/>
                <a:ext cx="237744" cy="365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sp>
            <p:nvSpPr>
              <p:cNvPr id="180" name="Rectangle 179"/>
              <p:cNvSpPr/>
              <p:nvPr/>
            </p:nvSpPr>
            <p:spPr>
              <a:xfrm>
                <a:off x="1258831" y="2575149"/>
                <a:ext cx="237744" cy="365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sp>
            <p:nvSpPr>
              <p:cNvPr id="181" name="Block Arc 180"/>
              <p:cNvSpPr>
                <a:spLocks noChangeAspect="1"/>
              </p:cNvSpPr>
              <p:nvPr/>
            </p:nvSpPr>
            <p:spPr>
              <a:xfrm rot="5400000">
                <a:off x="1122341" y="2143713"/>
                <a:ext cx="457198" cy="457200"/>
              </a:xfrm>
              <a:prstGeom prst="blockArc">
                <a:avLst>
                  <a:gd name="adj1" fmla="val 12900503"/>
                  <a:gd name="adj2" fmla="val 17038575"/>
                  <a:gd name="adj3" fmla="val 7088"/>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sp>
          <p:nvSpPr>
            <p:cNvPr id="174" name="Block Arc 173"/>
            <p:cNvSpPr/>
            <p:nvPr/>
          </p:nvSpPr>
          <p:spPr>
            <a:xfrm rot="3068485">
              <a:off x="762000" y="2562136"/>
              <a:ext cx="446303" cy="446305"/>
            </a:xfrm>
            <a:prstGeom prst="blockArc">
              <a:avLst>
                <a:gd name="adj1" fmla="val 19855392"/>
                <a:gd name="adj2" fmla="val 3366202"/>
                <a:gd name="adj3" fmla="val 8208"/>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sp>
        <p:nvSpPr>
          <p:cNvPr id="188" name="Rectangle 187"/>
          <p:cNvSpPr/>
          <p:nvPr/>
        </p:nvSpPr>
        <p:spPr>
          <a:xfrm>
            <a:off x="2888125" y="1658836"/>
            <a:ext cx="67795" cy="112779"/>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Times New Roman" panose="02020603050405020304" pitchFamily="18" charset="0"/>
              <a:cs typeface="Times New Roman" panose="02020603050405020304" pitchFamily="18" charset="0"/>
            </a:endParaRPr>
          </a:p>
        </p:txBody>
      </p:sp>
      <p:sp>
        <p:nvSpPr>
          <p:cNvPr id="189" name="TextBox 188"/>
          <p:cNvSpPr txBox="1"/>
          <p:nvPr/>
        </p:nvSpPr>
        <p:spPr>
          <a:xfrm>
            <a:off x="2789919" y="1708383"/>
            <a:ext cx="716863" cy="246221"/>
          </a:xfrm>
          <a:prstGeom prst="rect">
            <a:avLst/>
          </a:prstGeom>
          <a:noFill/>
        </p:spPr>
        <p:txBody>
          <a:bodyPr wrap="none" rtlCol="0">
            <a:spAutoFit/>
          </a:bodyPr>
          <a:lstStyle/>
          <a:p>
            <a:r>
              <a:rPr lang="en-US" sz="1000" dirty="0" smtClean="0">
                <a:solidFill>
                  <a:srgbClr val="0000CC"/>
                </a:solidFill>
                <a:latin typeface="Times New Roman" panose="02020603050405020304" pitchFamily="18" charset="0"/>
                <a:cs typeface="Times New Roman" panose="02020603050405020304" pitchFamily="18" charset="0"/>
              </a:rPr>
              <a:t>DC cooler</a:t>
            </a:r>
            <a:endParaRPr lang="en-US" sz="1000" dirty="0">
              <a:solidFill>
                <a:srgbClr val="0000CC"/>
              </a:solidFill>
              <a:latin typeface="Times New Roman" panose="02020603050405020304" pitchFamily="18" charset="0"/>
              <a:cs typeface="Times New Roman" panose="02020603050405020304" pitchFamily="18" charset="0"/>
            </a:endParaRPr>
          </a:p>
        </p:txBody>
      </p:sp>
      <p:sp>
        <p:nvSpPr>
          <p:cNvPr id="190" name="Oval 42"/>
          <p:cNvSpPr>
            <a:spLocks noChangeArrowheads="1"/>
          </p:cNvSpPr>
          <p:nvPr/>
        </p:nvSpPr>
        <p:spPr bwMode="auto">
          <a:xfrm rot="-2700000">
            <a:off x="6647929" y="2128373"/>
            <a:ext cx="99256" cy="228600"/>
          </a:xfrm>
          <a:prstGeom prst="ellipse">
            <a:avLst/>
          </a:prstGeom>
          <a:noFill/>
          <a:ln w="9525" algn="ctr">
            <a:solidFill>
              <a:sysClr val="windowText" lastClr="000000"/>
            </a:solidFill>
            <a:round/>
            <a:headEnd/>
            <a:tailEnd/>
          </a:ln>
        </p:spPr>
        <p:txBody>
          <a:bodyPr/>
          <a:lstStyle/>
          <a:p>
            <a:pPr>
              <a:defRPr/>
            </a:pPr>
            <a:endParaRPr lang="en-US" sz="1000" kern="0">
              <a:solidFill>
                <a:prstClr val="black"/>
              </a:solidFill>
              <a:latin typeface="Times New Roman" panose="02020603050405020304" pitchFamily="18" charset="0"/>
              <a:cs typeface="Times New Roman" panose="02020603050405020304" pitchFamily="18" charset="0"/>
            </a:endParaRPr>
          </a:p>
        </p:txBody>
      </p:sp>
      <p:cxnSp>
        <p:nvCxnSpPr>
          <p:cNvPr id="193" name="Straight Arrow Connector 192"/>
          <p:cNvCxnSpPr>
            <a:stCxn id="195" idx="0"/>
          </p:cNvCxnSpPr>
          <p:nvPr/>
        </p:nvCxnSpPr>
        <p:spPr>
          <a:xfrm flipH="1" flipV="1">
            <a:off x="6474229" y="2193393"/>
            <a:ext cx="51485" cy="575668"/>
          </a:xfrm>
          <a:prstGeom prst="straightConnector1">
            <a:avLst/>
          </a:prstGeom>
          <a:noFill/>
          <a:ln w="9525" cap="flat" cmpd="sng" algn="ctr">
            <a:solidFill>
              <a:srgbClr val="4F81BD">
                <a:shade val="95000"/>
                <a:satMod val="105000"/>
              </a:srgbClr>
            </a:solidFill>
            <a:prstDash val="solid"/>
            <a:tailEnd type="arrow"/>
          </a:ln>
          <a:effectLst/>
        </p:spPr>
      </p:cxnSp>
      <p:cxnSp>
        <p:nvCxnSpPr>
          <p:cNvPr id="194" name="Straight Arrow Connector 193"/>
          <p:cNvCxnSpPr>
            <a:stCxn id="195" idx="0"/>
          </p:cNvCxnSpPr>
          <p:nvPr/>
        </p:nvCxnSpPr>
        <p:spPr>
          <a:xfrm flipV="1">
            <a:off x="6525714" y="2193091"/>
            <a:ext cx="165385" cy="575970"/>
          </a:xfrm>
          <a:prstGeom prst="straightConnector1">
            <a:avLst/>
          </a:prstGeom>
          <a:noFill/>
          <a:ln w="9525" cap="flat" cmpd="sng" algn="ctr">
            <a:solidFill>
              <a:srgbClr val="4F81BD">
                <a:shade val="95000"/>
                <a:satMod val="105000"/>
              </a:srgbClr>
            </a:solidFill>
            <a:prstDash val="solid"/>
            <a:tailEnd type="arrow"/>
          </a:ln>
          <a:effectLst/>
        </p:spPr>
      </p:cxnSp>
      <p:sp>
        <p:nvSpPr>
          <p:cNvPr id="195" name="TextBox 194"/>
          <p:cNvSpPr txBox="1"/>
          <p:nvPr/>
        </p:nvSpPr>
        <p:spPr>
          <a:xfrm>
            <a:off x="6035836" y="2769061"/>
            <a:ext cx="979755" cy="246221"/>
          </a:xfrm>
          <a:prstGeom prst="rect">
            <a:avLst/>
          </a:prstGeom>
          <a:noFill/>
        </p:spPr>
        <p:txBody>
          <a:bodyPr wrap="none" rtlCol="0">
            <a:spAutoFit/>
          </a:bodyPr>
          <a:lstStyle/>
          <a:p>
            <a:pPr>
              <a:defRPr/>
            </a:pPr>
            <a:r>
              <a:rPr lang="en-US" sz="1000" kern="0" dirty="0" smtClean="0">
                <a:solidFill>
                  <a:prstClr val="black"/>
                </a:solidFill>
                <a:latin typeface="Times New Roman" panose="02020603050405020304" pitchFamily="18" charset="0"/>
                <a:cs typeface="Times New Roman" panose="02020603050405020304" pitchFamily="18" charset="0"/>
              </a:rPr>
              <a:t>2x40-80m gaps</a:t>
            </a:r>
          </a:p>
        </p:txBody>
      </p:sp>
      <p:sp>
        <p:nvSpPr>
          <p:cNvPr id="96" name="Rectangle 95"/>
          <p:cNvSpPr/>
          <p:nvPr/>
        </p:nvSpPr>
        <p:spPr>
          <a:xfrm rot="16200000">
            <a:off x="1071387" y="2564667"/>
            <a:ext cx="237744" cy="7315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sp>
        <p:nvSpPr>
          <p:cNvPr id="98" name="Rectangle 97"/>
          <p:cNvSpPr/>
          <p:nvPr/>
        </p:nvSpPr>
        <p:spPr>
          <a:xfrm rot="16200000">
            <a:off x="2698358" y="1714815"/>
            <a:ext cx="237744" cy="365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9133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8D621CD-FDE4-4A9C-867E-F9942A440963}" type="slidenum">
              <a:rPr lang="en-US" altLang="en-US" smtClean="0"/>
              <a:pPr>
                <a:defRPr/>
              </a:pPr>
              <a:t>7</a:t>
            </a:fld>
            <a:endParaRPr lang="en-US" altLang="en-US"/>
          </a:p>
        </p:txBody>
      </p:sp>
      <p:sp>
        <p:nvSpPr>
          <p:cNvPr id="5" name="Title 2"/>
          <p:cNvSpPr txBox="1">
            <a:spLocks/>
          </p:cNvSpPr>
          <p:nvPr/>
        </p:nvSpPr>
        <p:spPr bwMode="auto">
          <a:xfrm>
            <a:off x="457200" y="143934"/>
            <a:ext cx="8229600" cy="39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latin typeface="Arial" panose="020B0604020202020204" pitchFamily="34" charset="0"/>
                <a:ea typeface="MS PGothic" pitchFamily="34" charset="-128"/>
                <a:cs typeface="Arial" panose="020B0604020202020204" pitchFamily="34" charset="0"/>
              </a:defRPr>
            </a:lvl1pPr>
            <a:lvl2pPr algn="ctr" rtl="0" eaLnBrk="0" fontAlgn="base" hangingPunct="0">
              <a:spcBef>
                <a:spcPct val="0"/>
              </a:spcBef>
              <a:spcAft>
                <a:spcPct val="0"/>
              </a:spcAft>
              <a:defRPr sz="3600" b="1">
                <a:solidFill>
                  <a:schemeClr val="tx2"/>
                </a:solidFill>
                <a:latin typeface="Arial" charset="0"/>
                <a:ea typeface="MS PGothic" pitchFamily="34" charset="-128"/>
                <a:cs typeface="Arial" charset="0"/>
              </a:defRPr>
            </a:lvl2pPr>
            <a:lvl3pPr algn="ctr" rtl="0" eaLnBrk="0" fontAlgn="base" hangingPunct="0">
              <a:spcBef>
                <a:spcPct val="0"/>
              </a:spcBef>
              <a:spcAft>
                <a:spcPct val="0"/>
              </a:spcAft>
              <a:defRPr sz="3600" b="1">
                <a:solidFill>
                  <a:schemeClr val="tx2"/>
                </a:solidFill>
                <a:latin typeface="Arial" charset="0"/>
                <a:ea typeface="MS PGothic" pitchFamily="34" charset="-128"/>
                <a:cs typeface="Arial" charset="0"/>
              </a:defRPr>
            </a:lvl3pPr>
            <a:lvl4pPr algn="ctr" rtl="0" eaLnBrk="0" fontAlgn="base" hangingPunct="0">
              <a:spcBef>
                <a:spcPct val="0"/>
              </a:spcBef>
              <a:spcAft>
                <a:spcPct val="0"/>
              </a:spcAft>
              <a:defRPr sz="3600" b="1">
                <a:solidFill>
                  <a:schemeClr val="tx2"/>
                </a:solidFill>
                <a:latin typeface="Arial" charset="0"/>
                <a:ea typeface="MS PGothic" pitchFamily="34" charset="-128"/>
                <a:cs typeface="Arial" charset="0"/>
              </a:defRPr>
            </a:lvl4pPr>
            <a:lvl5pPr algn="ctr" rtl="0" eaLnBrk="0" fontAlgn="base" hangingPunct="0">
              <a:spcBef>
                <a:spcPct val="0"/>
              </a:spcBef>
              <a:spcAft>
                <a:spcPct val="0"/>
              </a:spcAft>
              <a:defRPr sz="3600" b="1">
                <a:solidFill>
                  <a:schemeClr val="tx2"/>
                </a:solidFill>
                <a:latin typeface="Arial" charset="0"/>
                <a:ea typeface="MS PGothic" pitchFamily="34" charset="-128"/>
                <a:cs typeface="Arial" charset="0"/>
              </a:defRPr>
            </a:lvl5pPr>
            <a:lvl6pPr marL="457200" algn="ctr" rtl="0" fontAlgn="base">
              <a:spcBef>
                <a:spcPct val="0"/>
              </a:spcBef>
              <a:spcAft>
                <a:spcPct val="0"/>
              </a:spcAft>
              <a:defRPr sz="3600" b="1">
                <a:solidFill>
                  <a:schemeClr val="tx2"/>
                </a:solidFill>
                <a:latin typeface="Times" charset="0"/>
              </a:defRPr>
            </a:lvl6pPr>
            <a:lvl7pPr marL="914400" algn="ctr" rtl="0" fontAlgn="base">
              <a:spcBef>
                <a:spcPct val="0"/>
              </a:spcBef>
              <a:spcAft>
                <a:spcPct val="0"/>
              </a:spcAft>
              <a:defRPr sz="3600" b="1">
                <a:solidFill>
                  <a:schemeClr val="tx2"/>
                </a:solidFill>
                <a:latin typeface="Times" charset="0"/>
              </a:defRPr>
            </a:lvl7pPr>
            <a:lvl8pPr marL="1371600" algn="ctr" rtl="0" fontAlgn="base">
              <a:spcBef>
                <a:spcPct val="0"/>
              </a:spcBef>
              <a:spcAft>
                <a:spcPct val="0"/>
              </a:spcAft>
              <a:defRPr sz="3600" b="1">
                <a:solidFill>
                  <a:schemeClr val="tx2"/>
                </a:solidFill>
                <a:latin typeface="Times" charset="0"/>
              </a:defRPr>
            </a:lvl8pPr>
            <a:lvl9pPr marL="1828800" algn="ctr" rtl="0" fontAlgn="base">
              <a:spcBef>
                <a:spcPct val="0"/>
              </a:spcBef>
              <a:spcAft>
                <a:spcPct val="0"/>
              </a:spcAft>
              <a:defRPr sz="3600" b="1">
                <a:solidFill>
                  <a:schemeClr val="tx2"/>
                </a:solidFill>
                <a:latin typeface="Times" charset="0"/>
              </a:defRPr>
            </a:lvl9pPr>
          </a:lstStyle>
          <a:p>
            <a:r>
              <a:rPr lang="en-US" sz="2000" kern="0" smtClean="0">
                <a:latin typeface="Comic Sans MS" panose="030F0702030302020204" pitchFamily="66" charset="0"/>
              </a:rPr>
              <a:t>SC Tune Shift in the Booster at Different Injection Energy</a:t>
            </a:r>
            <a:endParaRPr lang="en-US" sz="2000" kern="0" dirty="0">
              <a:latin typeface="Comic Sans MS" panose="030F0702030302020204" pitchFamily="66" charset="0"/>
            </a:endParaRPr>
          </a:p>
        </p:txBody>
      </p:sp>
      <p:graphicFrame>
        <p:nvGraphicFramePr>
          <p:cNvPr id="6" name="Table 5"/>
          <p:cNvGraphicFramePr>
            <a:graphicFrameLocks noGrp="1" noChangeAspect="1"/>
          </p:cNvGraphicFramePr>
          <p:nvPr>
            <p:extLst>
              <p:ext uri="{D42A27DB-BD31-4B8C-83A1-F6EECF244321}">
                <p14:modId xmlns:p14="http://schemas.microsoft.com/office/powerpoint/2010/main" val="1191681172"/>
              </p:ext>
            </p:extLst>
          </p:nvPr>
        </p:nvGraphicFramePr>
        <p:xfrm>
          <a:off x="1066800" y="914400"/>
          <a:ext cx="6728605" cy="4053840"/>
        </p:xfrm>
        <a:graphic>
          <a:graphicData uri="http://schemas.openxmlformats.org/drawingml/2006/table">
            <a:tbl>
              <a:tblPr/>
              <a:tblGrid>
                <a:gridCol w="3140017"/>
                <a:gridCol w="598098"/>
                <a:gridCol w="598098"/>
                <a:gridCol w="598098"/>
                <a:gridCol w="598098"/>
                <a:gridCol w="598098"/>
                <a:gridCol w="598098"/>
              </a:tblGrid>
              <a:tr h="2895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spcBef>
                          <a:spcPts val="300"/>
                        </a:spcBef>
                        <a:spcAft>
                          <a:spcPts val="300"/>
                        </a:spcAft>
                      </a:pPr>
                      <a:r>
                        <a:rPr lang="en-GB" sz="1600" b="1" kern="800" dirty="0">
                          <a:effectLst/>
                          <a:latin typeface="Times New Roman"/>
                          <a:ea typeface="Times New Roman"/>
                        </a:rPr>
                        <a:t>Particle</a:t>
                      </a:r>
                      <a:endParaRPr lang="en-US" sz="1600" dirty="0">
                        <a:effectLst/>
                        <a:latin typeface="Times New Roman"/>
                        <a:ea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GB" sz="1600" b="1" kern="800" dirty="0">
                          <a:effectLst/>
                          <a:latin typeface="Times New Roman"/>
                          <a:ea typeface="Times New Roman"/>
                        </a:rPr>
                        <a:t>Proton</a:t>
                      </a:r>
                      <a:endParaRPr lang="en-US" sz="1600" dirty="0">
                        <a:effectLst/>
                        <a:latin typeface="Times New Roman"/>
                        <a:ea typeface="Times New Roman"/>
                      </a:endParaRPr>
                    </a:p>
                  </a:txBody>
                  <a:tcPr marL="45720" marR="4572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GB" sz="1600" b="1" kern="800" dirty="0" smtClean="0">
                          <a:effectLst/>
                          <a:latin typeface="Times New Roman"/>
                          <a:ea typeface="Times New Roman"/>
                        </a:rPr>
                        <a:t>Pb</a:t>
                      </a:r>
                      <a:r>
                        <a:rPr lang="en-GB" sz="1600" b="1" kern="800" baseline="30000" dirty="0" smtClean="0">
                          <a:effectLst/>
                          <a:latin typeface="Times New Roman"/>
                          <a:ea typeface="Times New Roman"/>
                        </a:rPr>
                        <a:t>67+</a:t>
                      </a:r>
                      <a:endParaRPr lang="en-US" sz="1600" baseline="30000" dirty="0" smtClean="0">
                        <a:effectLst/>
                        <a:latin typeface="Times New Roman"/>
                        <a:ea typeface="Times New Roman"/>
                      </a:endParaRPr>
                    </a:p>
                  </a:txBody>
                  <a:tcPr marL="45720" marR="45720">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4267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spcBef>
                          <a:spcPts val="300"/>
                        </a:spcBef>
                        <a:spcAft>
                          <a:spcPts val="300"/>
                        </a:spcAft>
                      </a:pPr>
                      <a:r>
                        <a:rPr lang="en-US" sz="1600" dirty="0" smtClean="0">
                          <a:effectLst/>
                          <a:latin typeface="Times New Roman"/>
                          <a:ea typeface="Times New Roman"/>
                        </a:rPr>
                        <a:t>Booster ring</a:t>
                      </a:r>
                      <a:r>
                        <a:rPr lang="en-US" sz="1600" baseline="0" dirty="0" smtClean="0">
                          <a:effectLst/>
                          <a:latin typeface="Times New Roman"/>
                          <a:ea typeface="Times New Roman"/>
                        </a:rPr>
                        <a:t> circumference (m)</a:t>
                      </a:r>
                      <a:endParaRPr lang="en-US" sz="1600" dirty="0">
                        <a:effectLst/>
                        <a:latin typeface="Times New Roman"/>
                        <a:ea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effectLst/>
                          <a:latin typeface="Times New Roman"/>
                          <a:ea typeface="Times New Roman"/>
                        </a:rPr>
                        <a:t>281.6 (1/8 of collider ring)</a:t>
                      </a:r>
                      <a:endParaRPr lang="en-US" sz="1600" dirty="0">
                        <a:effectLst/>
                        <a:latin typeface="Times New Roman"/>
                        <a:ea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spcBef>
                          <a:spcPts val="300"/>
                        </a:spcBef>
                        <a:spcAft>
                          <a:spcPts val="300"/>
                        </a:spcAft>
                      </a:pPr>
                      <a:endParaRPr lang="en-US" sz="1400" dirty="0">
                        <a:effectLst/>
                        <a:latin typeface="Times New Roman"/>
                        <a:ea typeface="Times New Roman"/>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spcBef>
                          <a:spcPts val="300"/>
                        </a:spcBef>
                        <a:spcAft>
                          <a:spcPts val="300"/>
                        </a:spcAft>
                      </a:pPr>
                      <a:endParaRPr lang="en-US" sz="1400" dirty="0">
                        <a:effectLst/>
                        <a:latin typeface="Times New Roman"/>
                        <a:ea typeface="Times New Roman"/>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spcBef>
                          <a:spcPts val="300"/>
                        </a:spcBef>
                        <a:spcAft>
                          <a:spcPts val="300"/>
                        </a:spcAft>
                      </a:pPr>
                      <a:endParaRPr lang="en-US" sz="1400" dirty="0">
                        <a:effectLst/>
                        <a:latin typeface="Times New Roman"/>
                        <a:ea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spcBef>
                          <a:spcPts val="300"/>
                        </a:spcBef>
                        <a:spcAft>
                          <a:spcPts val="300"/>
                        </a:spcAft>
                      </a:pPr>
                      <a:endParaRPr lang="en-US" sz="1400" dirty="0">
                        <a:effectLst/>
                        <a:latin typeface="Times New Roman"/>
                        <a:ea typeface="Times New Roman"/>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spcBef>
                          <a:spcPts val="300"/>
                        </a:spcBef>
                        <a:spcAft>
                          <a:spcPts val="300"/>
                        </a:spcAft>
                      </a:pPr>
                      <a:endParaRPr lang="en-US" sz="1400" dirty="0">
                        <a:effectLst/>
                        <a:latin typeface="Times New Roman"/>
                        <a:ea typeface="Times New Roman"/>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spcBef>
                          <a:spcPts val="300"/>
                        </a:spcBef>
                        <a:spcAft>
                          <a:spcPts val="300"/>
                        </a:spcAft>
                      </a:pPr>
                      <a:r>
                        <a:rPr lang="en-US" sz="1600" dirty="0" smtClean="0">
                          <a:effectLst/>
                          <a:latin typeface="Times New Roman"/>
                          <a:ea typeface="Times New Roman"/>
                        </a:rPr>
                        <a:t>Collider ring</a:t>
                      </a:r>
                      <a:r>
                        <a:rPr lang="en-US" sz="1600" baseline="0" dirty="0" smtClean="0">
                          <a:effectLst/>
                          <a:latin typeface="Times New Roman"/>
                          <a:ea typeface="Times New Roman"/>
                        </a:rPr>
                        <a:t> circumference (m)</a:t>
                      </a:r>
                      <a:endParaRPr lang="en-US" sz="1600" dirty="0">
                        <a:effectLst/>
                        <a:latin typeface="Times New Roman"/>
                        <a:ea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effectLst/>
                          <a:latin typeface="Times New Roman"/>
                          <a:ea typeface="Times New Roman"/>
                        </a:rPr>
                        <a:t>2252.8 (</a:t>
                      </a:r>
                      <a:r>
                        <a:rPr lang="en-US" sz="1600" dirty="0" err="1" smtClean="0">
                          <a:effectLst/>
                          <a:latin typeface="Times New Roman"/>
                          <a:ea typeface="Times New Roman"/>
                        </a:rPr>
                        <a:t>Nh</a:t>
                      </a:r>
                      <a:r>
                        <a:rPr lang="en-US" sz="1600" dirty="0" smtClean="0">
                          <a:effectLst/>
                          <a:latin typeface="Times New Roman"/>
                          <a:ea typeface="Times New Roman"/>
                        </a:rPr>
                        <a:t>=3580@100GeV)</a:t>
                      </a:r>
                      <a:endParaRPr lang="en-US" sz="1600" dirty="0">
                        <a:effectLst/>
                        <a:latin typeface="Times New Roman"/>
                        <a:ea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spcBef>
                          <a:spcPts val="300"/>
                        </a:spcBef>
                        <a:spcAft>
                          <a:spcPts val="300"/>
                        </a:spcAft>
                      </a:pPr>
                      <a:r>
                        <a:rPr lang="en-GB" sz="1600" kern="800" dirty="0">
                          <a:effectLst/>
                          <a:latin typeface="Times New Roman"/>
                          <a:ea typeface="Times New Roman"/>
                        </a:rPr>
                        <a:t>Collider </a:t>
                      </a:r>
                      <a:r>
                        <a:rPr lang="en-GB" sz="1600" kern="800" dirty="0" smtClean="0">
                          <a:effectLst/>
                          <a:latin typeface="Times New Roman"/>
                          <a:ea typeface="Times New Roman"/>
                        </a:rPr>
                        <a:t>ring beam </a:t>
                      </a:r>
                      <a:r>
                        <a:rPr lang="en-GB" sz="1600" kern="800" dirty="0">
                          <a:effectLst/>
                          <a:latin typeface="Times New Roman"/>
                          <a:ea typeface="Times New Roman"/>
                        </a:rPr>
                        <a:t>current (A)</a:t>
                      </a:r>
                      <a:endParaRPr lang="en-US" sz="1600" dirty="0">
                        <a:effectLst/>
                        <a:latin typeface="Times New Roman"/>
                        <a:ea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effectLst/>
                          <a:latin typeface="Times New Roman"/>
                          <a:ea typeface="Times New Roman"/>
                        </a:rPr>
                        <a:t>0.5</a:t>
                      </a:r>
                      <a:endParaRPr lang="en-US" sz="1600" dirty="0">
                        <a:effectLst/>
                        <a:latin typeface="Times New Roman"/>
                        <a:ea typeface="Times New Roman"/>
                      </a:endParaRPr>
                    </a:p>
                  </a:txBody>
                  <a:tcPr marL="45720" marR="4572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solidFill>
                            <a:srgbClr val="FF0000"/>
                          </a:solidFill>
                          <a:effectLst/>
                          <a:latin typeface="Times New Roman"/>
                          <a:ea typeface="Times New Roman"/>
                        </a:rPr>
                        <a:t>0.39</a:t>
                      </a:r>
                      <a:endParaRPr lang="en-US" sz="1600" dirty="0">
                        <a:solidFill>
                          <a:srgbClr val="FF0000"/>
                        </a:solidFill>
                        <a:effectLst/>
                        <a:latin typeface="Times New Roman"/>
                        <a:ea typeface="Times New Roman"/>
                      </a:endParaRPr>
                    </a:p>
                  </a:txBody>
                  <a:tcPr marL="45720" marR="4572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effectLst/>
                          <a:latin typeface="Times New Roman"/>
                          <a:ea typeface="Times New Roman"/>
                        </a:rPr>
                        <a:t>1.38</a:t>
                      </a:r>
                      <a:endParaRPr lang="en-US" sz="1600" dirty="0">
                        <a:effectLst/>
                        <a:latin typeface="Times New Roman"/>
                        <a:ea typeface="Times New Roman"/>
                      </a:endParaRPr>
                    </a:p>
                  </a:txBody>
                  <a:tcPr marL="45720" marR="45720">
                    <a:lnL>
                      <a:noFill/>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effectLst/>
                          <a:latin typeface="Times New Roman"/>
                          <a:ea typeface="Times New Roman"/>
                        </a:rPr>
                        <a:t>0.5</a:t>
                      </a:r>
                      <a:endParaRPr lang="en-US" sz="1600" dirty="0">
                        <a:effectLst/>
                        <a:latin typeface="Times New Roman"/>
                        <a:ea typeface="Times New Roman"/>
                      </a:endParaRPr>
                    </a:p>
                  </a:txBody>
                  <a:tcPr marL="45720" marR="45720">
                    <a:lnL w="12700" cap="flat" cmpd="sng" algn="ctr">
                      <a:solidFill>
                        <a:schemeClr val="tx1"/>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solidFill>
                            <a:srgbClr val="FF0000"/>
                          </a:solidFill>
                          <a:effectLst/>
                          <a:latin typeface="Times New Roman"/>
                          <a:ea typeface="Times New Roman"/>
                        </a:rPr>
                        <a:t>0.41</a:t>
                      </a:r>
                      <a:endParaRPr lang="en-US" sz="1600" dirty="0">
                        <a:solidFill>
                          <a:srgbClr val="FF0000"/>
                        </a:solidFill>
                        <a:effectLst/>
                        <a:latin typeface="Times New Roman"/>
                        <a:ea typeface="Times New Roman"/>
                      </a:endParaRPr>
                    </a:p>
                  </a:txBody>
                  <a:tcPr marL="45720" marR="4572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600" dirty="0" smtClean="0">
                          <a:effectLst/>
                          <a:latin typeface="Times New Roman"/>
                          <a:ea typeface="Times New Roman"/>
                        </a:rPr>
                        <a:t>1</a:t>
                      </a:r>
                      <a:endParaRPr lang="en-US" sz="1600" dirty="0">
                        <a:effectLst/>
                        <a:latin typeface="Times New Roman"/>
                        <a:ea typeface="Times New Roman"/>
                      </a:endParaRPr>
                    </a:p>
                  </a:txBody>
                  <a:tcPr marL="45720" marR="45720">
                    <a:lnL>
                      <a:noFill/>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65760">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US" sz="1600" dirty="0" smtClean="0">
                          <a:effectLst/>
                          <a:latin typeface="Times New Roman"/>
                          <a:ea typeface="Times New Roman"/>
                        </a:rPr>
                        <a:t>Collider ring charge </a:t>
                      </a:r>
                      <a:r>
                        <a:rPr lang="en-GB" sz="1600" kern="800" dirty="0" smtClean="0">
                          <a:effectLst/>
                          <a:latin typeface="Times New Roman"/>
                          <a:ea typeface="Times New Roman"/>
                        </a:rPr>
                        <a:t>(µC)</a:t>
                      </a:r>
                      <a:endParaRPr lang="en-US" sz="1600" dirty="0" smtClean="0">
                        <a:effectLst/>
                        <a:latin typeface="Times New Roman"/>
                        <a:ea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600" dirty="0" smtClean="0">
                          <a:effectLst/>
                          <a:latin typeface="Times New Roman"/>
                          <a:ea typeface="Times New Roman"/>
                        </a:rPr>
                        <a:t>3.76</a:t>
                      </a:r>
                      <a:endParaRPr lang="en-US" sz="1600" dirty="0">
                        <a:effectLst/>
                        <a:latin typeface="Times New Roman"/>
                        <a:ea typeface="Times New Roman"/>
                      </a:endParaRPr>
                    </a:p>
                  </a:txBody>
                  <a:tcPr marL="45720" marR="4572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600" dirty="0" smtClean="0">
                          <a:effectLst/>
                          <a:latin typeface="Times New Roman"/>
                          <a:ea typeface="Times New Roman"/>
                        </a:rPr>
                        <a:t>2.94</a:t>
                      </a:r>
                      <a:endParaRPr lang="en-US" sz="1600" dirty="0">
                        <a:effectLst/>
                        <a:latin typeface="Times New Roman"/>
                        <a:ea typeface="Times New Roman"/>
                      </a:endParaRPr>
                    </a:p>
                  </a:txBody>
                  <a:tcPr marL="45720" marR="4572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600" dirty="0" smtClean="0">
                          <a:effectLst/>
                          <a:latin typeface="Times New Roman"/>
                          <a:ea typeface="Times New Roman"/>
                        </a:rPr>
                        <a:t>10.38</a:t>
                      </a:r>
                      <a:endParaRPr lang="en-US" sz="1600" dirty="0">
                        <a:effectLst/>
                        <a:latin typeface="Times New Roman"/>
                        <a:ea typeface="Times New Roman"/>
                      </a:endParaRPr>
                    </a:p>
                  </a:txBody>
                  <a:tcPr marL="45720" marR="4572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600" dirty="0" smtClean="0">
                          <a:effectLst/>
                          <a:latin typeface="Times New Roman"/>
                          <a:ea typeface="Times New Roman"/>
                        </a:rPr>
                        <a:t>3.76</a:t>
                      </a:r>
                      <a:endParaRPr lang="en-US" sz="1600" dirty="0">
                        <a:effectLst/>
                        <a:latin typeface="Times New Roman"/>
                        <a:ea typeface="Times New Roman"/>
                      </a:endParaRPr>
                    </a:p>
                  </a:txBody>
                  <a:tcPr marL="45720" marR="4572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600" dirty="0" smtClean="0">
                          <a:effectLst/>
                          <a:latin typeface="Times New Roman"/>
                          <a:ea typeface="Times New Roman"/>
                        </a:rPr>
                        <a:t>3.09</a:t>
                      </a:r>
                      <a:endParaRPr lang="en-US" sz="1600" dirty="0">
                        <a:effectLst/>
                        <a:latin typeface="Times New Roman"/>
                        <a:ea typeface="Times New Roman"/>
                      </a:endParaRPr>
                    </a:p>
                  </a:txBody>
                  <a:tcPr marL="45720" marR="4572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600" dirty="0" smtClean="0">
                          <a:effectLst/>
                          <a:latin typeface="Times New Roman"/>
                          <a:ea typeface="Times New Roman"/>
                        </a:rPr>
                        <a:t>7.52</a:t>
                      </a:r>
                      <a:endParaRPr lang="en-US" sz="1600" dirty="0">
                        <a:effectLst/>
                        <a:latin typeface="Times New Roman"/>
                        <a:ea typeface="Times New Roman"/>
                      </a:endParaRPr>
                    </a:p>
                  </a:txBody>
                  <a:tcPr marL="45720" marR="4572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spcBef>
                          <a:spcPts val="300"/>
                        </a:spcBef>
                        <a:spcAft>
                          <a:spcPts val="300"/>
                        </a:spcAft>
                      </a:pPr>
                      <a:r>
                        <a:rPr lang="en-GB" sz="1600" kern="800" dirty="0">
                          <a:effectLst/>
                          <a:latin typeface="Times New Roman"/>
                          <a:ea typeface="Times New Roman"/>
                        </a:rPr>
                        <a:t>Linac extraction energy (MeV/u)</a:t>
                      </a:r>
                      <a:endParaRPr lang="en-US" sz="1600" dirty="0">
                        <a:effectLst/>
                        <a:latin typeface="Times New Roman"/>
                        <a:ea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GB" sz="1600" kern="800" dirty="0" smtClean="0">
                          <a:effectLst/>
                          <a:latin typeface="Times New Roman"/>
                          <a:ea typeface="Times New Roman"/>
                        </a:rPr>
                        <a:t>135</a:t>
                      </a:r>
                      <a:endParaRPr lang="en-US" sz="1600" dirty="0">
                        <a:effectLst/>
                        <a:latin typeface="Times New Roman"/>
                        <a:ea typeface="Times New Roman"/>
                      </a:endParaRPr>
                    </a:p>
                  </a:txBody>
                  <a:tcPr marL="45720" marR="4572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effectLst/>
                          <a:latin typeface="Times New Roman"/>
                          <a:ea typeface="Times New Roman"/>
                        </a:rPr>
                        <a:t>285</a:t>
                      </a:r>
                      <a:endParaRPr lang="en-US" sz="1600" dirty="0">
                        <a:effectLst/>
                        <a:latin typeface="Times New Roman"/>
                        <a:ea typeface="Times New Roman"/>
                      </a:endParaRPr>
                    </a:p>
                  </a:txBody>
                  <a:tcPr marL="45720" marR="4572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GB" sz="1600" kern="800" dirty="0" smtClean="0">
                          <a:effectLst/>
                          <a:latin typeface="Times New Roman"/>
                          <a:ea typeface="Times New Roman"/>
                        </a:rPr>
                        <a:t>285</a:t>
                      </a:r>
                      <a:endParaRPr lang="en-US" sz="1600" dirty="0">
                        <a:effectLst/>
                        <a:latin typeface="Times New Roman"/>
                        <a:ea typeface="Times New Roman"/>
                      </a:endParaRPr>
                    </a:p>
                  </a:txBody>
                  <a:tcPr marL="45720" marR="4572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GB" sz="1600" kern="800" dirty="0" smtClean="0">
                          <a:effectLst/>
                          <a:latin typeface="Times New Roman"/>
                          <a:ea typeface="Times New Roman"/>
                        </a:rPr>
                        <a:t>40</a:t>
                      </a:r>
                      <a:endParaRPr lang="en-US" sz="1600" dirty="0">
                        <a:effectLst/>
                        <a:latin typeface="Times New Roman"/>
                        <a:ea typeface="Times New Roman"/>
                      </a:endParaRPr>
                    </a:p>
                  </a:txBody>
                  <a:tcPr marL="45720" marR="4572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GB" sz="1600" kern="800" dirty="0" smtClean="0">
                          <a:effectLst/>
                          <a:latin typeface="Times New Roman"/>
                          <a:ea typeface="Times New Roman"/>
                        </a:rPr>
                        <a:t>100</a:t>
                      </a:r>
                      <a:endParaRPr lang="en-US" sz="1600" dirty="0">
                        <a:effectLst/>
                        <a:latin typeface="Times New Roman"/>
                        <a:ea typeface="Times New Roman"/>
                      </a:endParaRPr>
                    </a:p>
                  </a:txBody>
                  <a:tcPr marL="45720" marR="4572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GB" sz="1600" kern="800" dirty="0" smtClean="0">
                          <a:effectLst/>
                          <a:latin typeface="Times New Roman"/>
                          <a:ea typeface="Times New Roman"/>
                        </a:rPr>
                        <a:t>100</a:t>
                      </a:r>
                      <a:endParaRPr lang="en-US" sz="1600" dirty="0">
                        <a:effectLst/>
                        <a:latin typeface="Times New Roman"/>
                        <a:ea typeface="Times New Roman"/>
                      </a:endParaRPr>
                    </a:p>
                  </a:txBody>
                  <a:tcPr marL="45720" marR="4572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spcBef>
                          <a:spcPts val="300"/>
                        </a:spcBef>
                        <a:spcAft>
                          <a:spcPts val="300"/>
                        </a:spcAft>
                      </a:pPr>
                      <a:r>
                        <a:rPr lang="en-GB" sz="1600" kern="800" dirty="0">
                          <a:effectLst/>
                          <a:latin typeface="Times New Roman"/>
                          <a:ea typeface="Times New Roman"/>
                        </a:rPr>
                        <a:t>Booster cycles</a:t>
                      </a:r>
                      <a:endParaRPr lang="en-US" sz="1600" dirty="0">
                        <a:effectLst/>
                        <a:latin typeface="Times New Roman"/>
                        <a:ea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GB" sz="1600" kern="800" dirty="0" smtClean="0">
                          <a:effectLst/>
                          <a:latin typeface="Times New Roman"/>
                          <a:ea typeface="Times New Roman"/>
                        </a:rPr>
                        <a:t>26</a:t>
                      </a:r>
                      <a:endParaRPr lang="en-US" sz="1600" dirty="0">
                        <a:effectLst/>
                        <a:latin typeface="Times New Roman"/>
                        <a:ea typeface="Times New Roman"/>
                      </a:endParaRPr>
                    </a:p>
                  </a:txBody>
                  <a:tcPr marL="45720" marR="4572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4493544" rtl="0" eaLnBrk="1" fontAlgn="auto" latinLnBrk="0" hangingPunct="1">
                        <a:lnSpc>
                          <a:spcPct val="100000"/>
                        </a:lnSpc>
                        <a:spcBef>
                          <a:spcPts val="300"/>
                        </a:spcBef>
                        <a:spcAft>
                          <a:spcPts val="300"/>
                        </a:spcAft>
                        <a:buClrTx/>
                        <a:buSzTx/>
                        <a:buFontTx/>
                        <a:buNone/>
                        <a:tabLst>
                          <a:tab pos="146050" algn="l"/>
                          <a:tab pos="247015" algn="ctr"/>
                        </a:tabLst>
                        <a:defRPr/>
                      </a:pPr>
                      <a:r>
                        <a:rPr lang="en-US" sz="1600" dirty="0" smtClean="0">
                          <a:effectLst/>
                          <a:latin typeface="Times New Roman"/>
                          <a:ea typeface="Times New Roman"/>
                        </a:rPr>
                        <a:t>8</a:t>
                      </a:r>
                    </a:p>
                  </a:txBody>
                  <a:tcPr marL="45720" marR="4572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tabLst>
                          <a:tab pos="146050" algn="l"/>
                          <a:tab pos="247015" algn="ctr"/>
                        </a:tabLst>
                      </a:pPr>
                      <a:r>
                        <a:rPr lang="en-GB" sz="1600" kern="800" dirty="0" smtClean="0">
                          <a:effectLst/>
                          <a:latin typeface="Times New Roman"/>
                          <a:ea typeface="Times New Roman"/>
                        </a:rPr>
                        <a:t>26</a:t>
                      </a:r>
                      <a:endParaRPr lang="en-US" sz="1600" dirty="0">
                        <a:effectLst/>
                        <a:latin typeface="Times New Roman"/>
                        <a:ea typeface="Times New Roman"/>
                      </a:endParaRPr>
                    </a:p>
                  </a:txBody>
                  <a:tcPr marL="45720" marR="4572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GB" sz="1600" kern="800" dirty="0" smtClean="0">
                          <a:effectLst/>
                          <a:latin typeface="Times New Roman"/>
                          <a:ea typeface="Times New Roman"/>
                        </a:rPr>
                        <a:t>26</a:t>
                      </a:r>
                      <a:endParaRPr lang="en-US" sz="1600" dirty="0">
                        <a:effectLst/>
                        <a:latin typeface="Times New Roman"/>
                        <a:ea typeface="Times New Roman"/>
                      </a:endParaRPr>
                    </a:p>
                  </a:txBody>
                  <a:tcPr marL="45720" marR="4572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GB" sz="1600" kern="800" dirty="0" smtClean="0">
                          <a:effectLst/>
                          <a:latin typeface="Times New Roman"/>
                          <a:ea typeface="Times New Roman"/>
                        </a:rPr>
                        <a:t>8</a:t>
                      </a:r>
                      <a:endParaRPr lang="en-US" sz="1600" dirty="0">
                        <a:effectLst/>
                        <a:latin typeface="Times New Roman"/>
                        <a:ea typeface="Times New Roman"/>
                      </a:endParaRPr>
                    </a:p>
                  </a:txBody>
                  <a:tcPr marL="45720" marR="4572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effectLst/>
                          <a:latin typeface="Times New Roman"/>
                          <a:ea typeface="Times New Roman"/>
                        </a:rPr>
                        <a:t>26</a:t>
                      </a:r>
                      <a:endParaRPr lang="en-US" sz="1600" dirty="0">
                        <a:effectLst/>
                        <a:latin typeface="Times New Roman"/>
                        <a:ea typeface="Times New Roman"/>
                      </a:endParaRPr>
                    </a:p>
                  </a:txBody>
                  <a:tcPr marL="45720" marR="4572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spcBef>
                          <a:spcPts val="300"/>
                        </a:spcBef>
                        <a:spcAft>
                          <a:spcPts val="300"/>
                        </a:spcAft>
                      </a:pPr>
                      <a:r>
                        <a:rPr lang="en-GB" sz="1600" kern="800" dirty="0">
                          <a:effectLst/>
                          <a:latin typeface="Times New Roman"/>
                          <a:ea typeface="Times New Roman"/>
                        </a:rPr>
                        <a:t>Booster </a:t>
                      </a:r>
                      <a:r>
                        <a:rPr lang="en-GB" sz="1600" kern="800" dirty="0" smtClean="0">
                          <a:effectLst/>
                          <a:latin typeface="Times New Roman"/>
                          <a:ea typeface="Times New Roman"/>
                        </a:rPr>
                        <a:t>ring charge </a:t>
                      </a:r>
                      <a:r>
                        <a:rPr lang="en-GB" sz="1600" kern="800" dirty="0">
                          <a:effectLst/>
                          <a:latin typeface="Times New Roman"/>
                          <a:ea typeface="Times New Roman"/>
                        </a:rPr>
                        <a:t>(µC)</a:t>
                      </a:r>
                      <a:endParaRPr lang="en-US" sz="1600" dirty="0">
                        <a:effectLst/>
                        <a:latin typeface="Times New Roman"/>
                        <a:ea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effectLst/>
                          <a:latin typeface="Times New Roman"/>
                          <a:ea typeface="Times New Roman"/>
                        </a:rPr>
                        <a:t>0.145</a:t>
                      </a:r>
                      <a:endParaRPr lang="en-US" sz="1600" dirty="0">
                        <a:effectLst/>
                        <a:latin typeface="Times New Roman"/>
                        <a:ea typeface="Times New Roman"/>
                      </a:endParaRPr>
                    </a:p>
                  </a:txBody>
                  <a:tcPr marL="45720" marR="4572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effectLst/>
                          <a:latin typeface="Times New Roman"/>
                          <a:ea typeface="Times New Roman"/>
                        </a:rPr>
                        <a:t>0.395</a:t>
                      </a:r>
                      <a:endParaRPr lang="en-US" sz="1600" dirty="0">
                        <a:effectLst/>
                        <a:latin typeface="Times New Roman"/>
                        <a:ea typeface="Times New Roman"/>
                      </a:endParaRPr>
                    </a:p>
                  </a:txBody>
                  <a:tcPr marL="45720" marR="4572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effectLst/>
                          <a:latin typeface="Times New Roman"/>
                          <a:ea typeface="Times New Roman"/>
                        </a:rPr>
                        <a:t>0.40</a:t>
                      </a:r>
                      <a:endParaRPr lang="en-US" sz="1600" dirty="0">
                        <a:effectLst/>
                        <a:latin typeface="Times New Roman"/>
                        <a:ea typeface="Times New Roman"/>
                      </a:endParaRPr>
                    </a:p>
                  </a:txBody>
                  <a:tcPr marL="45720" marR="4572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effectLst/>
                          <a:latin typeface="Times New Roman"/>
                          <a:ea typeface="Times New Roman"/>
                        </a:rPr>
                        <a:t>0.118</a:t>
                      </a:r>
                      <a:endParaRPr lang="en-US" sz="1600" dirty="0">
                        <a:effectLst/>
                        <a:latin typeface="Times New Roman"/>
                        <a:ea typeface="Times New Roman"/>
                      </a:endParaRPr>
                    </a:p>
                  </a:txBody>
                  <a:tcPr marL="45720" marR="4572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effectLst/>
                          <a:latin typeface="Times New Roman"/>
                          <a:ea typeface="Times New Roman"/>
                        </a:rPr>
                        <a:t>0.339</a:t>
                      </a:r>
                      <a:endParaRPr lang="en-US" sz="1600" dirty="0">
                        <a:effectLst/>
                        <a:latin typeface="Times New Roman"/>
                        <a:ea typeface="Times New Roman"/>
                      </a:endParaRPr>
                    </a:p>
                  </a:txBody>
                  <a:tcPr marL="45720" marR="4572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effectLst/>
                          <a:latin typeface="Times New Roman"/>
                          <a:ea typeface="Times New Roman"/>
                        </a:rPr>
                        <a:t>0.236</a:t>
                      </a:r>
                      <a:endParaRPr lang="en-US" sz="1600" dirty="0">
                        <a:effectLst/>
                        <a:latin typeface="Times New Roman"/>
                        <a:ea typeface="Times New Roman"/>
                      </a:endParaRPr>
                    </a:p>
                  </a:txBody>
                  <a:tcPr marL="45720" marR="4572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spcBef>
                          <a:spcPts val="300"/>
                        </a:spcBef>
                        <a:spcAft>
                          <a:spcPts val="300"/>
                        </a:spcAft>
                      </a:pPr>
                      <a:r>
                        <a:rPr lang="en-GB" sz="1600" kern="800" dirty="0">
                          <a:effectLst/>
                          <a:latin typeface="Times New Roman"/>
                          <a:ea typeface="Times New Roman"/>
                        </a:rPr>
                        <a:t>Normalized emittance, step 3 (µm)</a:t>
                      </a:r>
                      <a:endParaRPr lang="en-US" sz="1600" dirty="0">
                        <a:effectLst/>
                        <a:latin typeface="Times New Roman"/>
                        <a:ea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GB" sz="1600" kern="800" dirty="0" smtClean="0">
                          <a:effectLst/>
                          <a:latin typeface="Times New Roman"/>
                          <a:ea typeface="Times New Roman"/>
                        </a:rPr>
                        <a:t>1.65</a:t>
                      </a:r>
                      <a:endParaRPr lang="en-US" sz="1600" dirty="0">
                        <a:effectLst/>
                        <a:latin typeface="Times New Roman"/>
                        <a:ea typeface="Times New Roman"/>
                      </a:endParaRPr>
                    </a:p>
                  </a:txBody>
                  <a:tcPr marL="45720" marR="4572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effectLst/>
                          <a:latin typeface="Times New Roman"/>
                          <a:ea typeface="Times New Roman"/>
                        </a:rPr>
                        <a:t>2.63</a:t>
                      </a:r>
                      <a:endParaRPr lang="en-US" sz="1600" dirty="0">
                        <a:effectLst/>
                        <a:latin typeface="Times New Roman"/>
                        <a:ea typeface="Times New Roman"/>
                      </a:endParaRPr>
                    </a:p>
                  </a:txBody>
                  <a:tcPr marL="45720" marR="4572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GB" sz="1600" kern="800" dirty="0" smtClean="0">
                          <a:effectLst/>
                          <a:latin typeface="Times New Roman"/>
                          <a:ea typeface="Times New Roman"/>
                        </a:rPr>
                        <a:t>2.66</a:t>
                      </a:r>
                      <a:endParaRPr lang="en-US" sz="1600" dirty="0">
                        <a:effectLst/>
                        <a:latin typeface="Times New Roman"/>
                        <a:ea typeface="Times New Roman"/>
                      </a:endParaRPr>
                    </a:p>
                  </a:txBody>
                  <a:tcPr marL="45720" marR="4572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GB" sz="1600" kern="800" dirty="0" smtClean="0">
                          <a:effectLst/>
                          <a:latin typeface="Times New Roman"/>
                          <a:ea typeface="Times New Roman"/>
                        </a:rPr>
                        <a:t>0.93</a:t>
                      </a:r>
                      <a:endParaRPr lang="en-US" sz="1600" dirty="0">
                        <a:effectLst/>
                        <a:latin typeface="Times New Roman"/>
                        <a:ea typeface="Times New Roman"/>
                      </a:endParaRPr>
                    </a:p>
                  </a:txBody>
                  <a:tcPr marL="45720" marR="4572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GB" sz="1600" kern="800" dirty="0" smtClean="0">
                          <a:effectLst/>
                          <a:latin typeface="Times New Roman"/>
                          <a:ea typeface="Times New Roman"/>
                        </a:rPr>
                        <a:t>1.51</a:t>
                      </a:r>
                      <a:endParaRPr lang="en-US" sz="1600" dirty="0">
                        <a:effectLst/>
                        <a:latin typeface="Times New Roman"/>
                        <a:ea typeface="Times New Roman"/>
                      </a:endParaRPr>
                    </a:p>
                  </a:txBody>
                  <a:tcPr marL="45720" marR="4572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GB" sz="1600" kern="800" dirty="0" smtClean="0">
                          <a:effectLst/>
                          <a:latin typeface="Times New Roman"/>
                          <a:ea typeface="Times New Roman"/>
                        </a:rPr>
                        <a:t>1.5</a:t>
                      </a:r>
                      <a:endParaRPr lang="en-US" sz="1600" dirty="0">
                        <a:effectLst/>
                        <a:latin typeface="Times New Roman"/>
                        <a:ea typeface="Times New Roman"/>
                      </a:endParaRPr>
                    </a:p>
                  </a:txBody>
                  <a:tcPr marL="45720" marR="4572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spcBef>
                          <a:spcPts val="300"/>
                        </a:spcBef>
                        <a:spcAft>
                          <a:spcPts val="300"/>
                        </a:spcAft>
                      </a:pPr>
                      <a:r>
                        <a:rPr lang="en-US" sz="1600" kern="800" dirty="0" smtClean="0">
                          <a:effectLst/>
                          <a:latin typeface="Times New Roman"/>
                          <a:ea typeface="Times New Roman"/>
                        </a:rPr>
                        <a:t>Booster SC </a:t>
                      </a:r>
                      <a:r>
                        <a:rPr lang="en-US" sz="1600" kern="800" dirty="0">
                          <a:effectLst/>
                          <a:latin typeface="Times New Roman"/>
                          <a:ea typeface="Times New Roman"/>
                        </a:rPr>
                        <a:t>tune shift, step 3</a:t>
                      </a:r>
                      <a:endParaRPr lang="en-US" sz="1600" dirty="0">
                        <a:effectLst/>
                        <a:latin typeface="Times New Roman"/>
                        <a:ea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GB" sz="1600" kern="800" dirty="0" smtClean="0">
                          <a:effectLst/>
                          <a:latin typeface="Times New Roman"/>
                          <a:ea typeface="Times New Roman"/>
                        </a:rPr>
                        <a:t>0.15</a:t>
                      </a:r>
                      <a:endParaRPr lang="en-US" sz="1600" dirty="0">
                        <a:effectLst/>
                        <a:latin typeface="Times New Roman"/>
                        <a:ea typeface="Times New Roman"/>
                      </a:endParaRPr>
                    </a:p>
                  </a:txBody>
                  <a:tcPr marL="45720" marR="4572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effectLst/>
                          <a:latin typeface="Times New Roman"/>
                          <a:ea typeface="Times New Roman"/>
                        </a:rPr>
                        <a:t>0.15</a:t>
                      </a:r>
                      <a:endParaRPr lang="en-US" sz="1600" dirty="0">
                        <a:effectLst/>
                        <a:latin typeface="Times New Roman"/>
                        <a:ea typeface="Times New Roman"/>
                      </a:endParaRPr>
                    </a:p>
                  </a:txBody>
                  <a:tcPr marL="45720" marR="4572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GB" sz="1600" kern="800" dirty="0" smtClean="0">
                          <a:effectLst/>
                          <a:latin typeface="Times New Roman"/>
                          <a:ea typeface="Times New Roman"/>
                        </a:rPr>
                        <a:t>0.15</a:t>
                      </a:r>
                      <a:endParaRPr lang="en-US" sz="1600" dirty="0">
                        <a:effectLst/>
                        <a:latin typeface="Times New Roman"/>
                        <a:ea typeface="Times New Roman"/>
                      </a:endParaRPr>
                    </a:p>
                  </a:txBody>
                  <a:tcPr marL="45720" marR="4572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GB" sz="1600" kern="800" dirty="0" smtClean="0">
                          <a:effectLst/>
                          <a:latin typeface="Times New Roman"/>
                          <a:ea typeface="Times New Roman"/>
                        </a:rPr>
                        <a:t>0.144</a:t>
                      </a:r>
                      <a:endParaRPr lang="en-US" sz="1600" dirty="0">
                        <a:effectLst/>
                        <a:latin typeface="Times New Roman"/>
                        <a:ea typeface="Times New Roman"/>
                      </a:endParaRPr>
                    </a:p>
                  </a:txBody>
                  <a:tcPr marL="45720" marR="4572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GB" sz="1600" kern="800" dirty="0" smtClean="0">
                          <a:effectLst/>
                          <a:latin typeface="Times New Roman"/>
                          <a:ea typeface="Times New Roman"/>
                        </a:rPr>
                        <a:t>0.15</a:t>
                      </a:r>
                      <a:endParaRPr lang="en-US" sz="1600" dirty="0">
                        <a:effectLst/>
                        <a:latin typeface="Times New Roman"/>
                        <a:ea typeface="Times New Roman"/>
                      </a:endParaRPr>
                    </a:p>
                  </a:txBody>
                  <a:tcPr marL="45720" marR="4572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GB" sz="1600" kern="800" dirty="0" smtClean="0">
                          <a:effectLst/>
                          <a:latin typeface="Times New Roman"/>
                          <a:ea typeface="Times New Roman"/>
                        </a:rPr>
                        <a:t>0.11</a:t>
                      </a:r>
                      <a:endParaRPr lang="en-US" sz="1600" dirty="0">
                        <a:effectLst/>
                        <a:latin typeface="Times New Roman"/>
                        <a:ea typeface="Times New Roman"/>
                      </a:endParaRPr>
                    </a:p>
                  </a:txBody>
                  <a:tcPr marL="45720" marR="4572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600" kern="800" dirty="0">
                          <a:effectLst/>
                          <a:latin typeface="Times New Roman"/>
                          <a:ea typeface="Times New Roman"/>
                        </a:rPr>
                        <a:t>6σ aperture, step 3 </a:t>
                      </a:r>
                      <a:r>
                        <a:rPr kumimoji="0" lang="en-GB" sz="1600" b="0" i="0" u="none" strike="noStrike" kern="800" cap="none" spc="0" normalizeH="0" baseline="0" noProof="0" dirty="0" smtClean="0">
                          <a:ln>
                            <a:noFill/>
                          </a:ln>
                          <a:solidFill>
                            <a:srgbClr val="000000"/>
                          </a:solidFill>
                          <a:effectLst/>
                          <a:uLnTx/>
                          <a:uFillTx/>
                          <a:latin typeface="Times New Roman"/>
                          <a:ea typeface="Times New Roman"/>
                          <a:cs typeface="+mn-cs"/>
                        </a:rPr>
                        <a:t>(mm, </a:t>
                      </a:r>
                      <a:r>
                        <a:rPr kumimoji="0" lang="el-GR" sz="1600" b="0" i="0" u="none" strike="noStrike" kern="800" cap="none" spc="0" normalizeH="0" baseline="0" noProof="0" dirty="0" smtClean="0">
                          <a:ln>
                            <a:noFill/>
                          </a:ln>
                          <a:solidFill>
                            <a:srgbClr val="000000"/>
                          </a:solidFill>
                          <a:effectLst/>
                          <a:uLnTx/>
                          <a:uFillTx/>
                          <a:latin typeface="Times New Roman"/>
                          <a:ea typeface="Times New Roman"/>
                          <a:cs typeface="+mn-cs"/>
                        </a:rPr>
                        <a:t>β</a:t>
                      </a:r>
                      <a:r>
                        <a:rPr kumimoji="0" lang="en-US" sz="1600" b="0" i="0" u="none" strike="noStrike" kern="800" cap="none" spc="0" normalizeH="0" baseline="-25000" noProof="0" dirty="0" err="1" smtClean="0">
                          <a:ln>
                            <a:noFill/>
                          </a:ln>
                          <a:solidFill>
                            <a:srgbClr val="000000"/>
                          </a:solidFill>
                          <a:effectLst/>
                          <a:uLnTx/>
                          <a:uFillTx/>
                          <a:latin typeface="Times New Roman"/>
                          <a:ea typeface="Times New Roman"/>
                          <a:cs typeface="+mn-cs"/>
                        </a:rPr>
                        <a:t>x,y</a:t>
                      </a:r>
                      <a:r>
                        <a:rPr kumimoji="0" lang="en-GB" sz="1600" b="0" i="0" u="none" strike="noStrike" kern="800" cap="none" spc="0" normalizeH="0" baseline="0" noProof="0" dirty="0" smtClean="0">
                          <a:ln>
                            <a:noFill/>
                          </a:ln>
                          <a:solidFill>
                            <a:srgbClr val="000000"/>
                          </a:solidFill>
                          <a:effectLst/>
                          <a:uLnTx/>
                          <a:uFillTx/>
                          <a:latin typeface="Times New Roman"/>
                          <a:ea typeface="Times New Roman"/>
                          <a:cs typeface="+mn-cs"/>
                        </a:rPr>
                        <a:t>=14m)</a:t>
                      </a:r>
                      <a:endParaRPr lang="en-US" sz="1600" dirty="0">
                        <a:effectLst/>
                        <a:latin typeface="Times New Roman"/>
                        <a:ea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GB" sz="1600" kern="800" dirty="0" smtClean="0">
                          <a:effectLst/>
                          <a:latin typeface="Times New Roman"/>
                          <a:ea typeface="Times New Roman"/>
                        </a:rPr>
                        <a:t>38.7</a:t>
                      </a:r>
                      <a:endParaRPr lang="en-US" sz="1600" dirty="0">
                        <a:effectLst/>
                        <a:latin typeface="Times New Roman"/>
                        <a:ea typeface="Times New Roman"/>
                      </a:endParaRPr>
                    </a:p>
                  </a:txBody>
                  <a:tcPr marL="45720" marR="4572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effectLst/>
                          <a:latin typeface="Times New Roman"/>
                          <a:ea typeface="Times New Roman"/>
                        </a:rPr>
                        <a:t>39.8</a:t>
                      </a:r>
                      <a:endParaRPr lang="en-US" sz="1600" dirty="0">
                        <a:effectLst/>
                        <a:latin typeface="Times New Roman"/>
                        <a:ea typeface="Times New Roman"/>
                      </a:endParaRPr>
                    </a:p>
                  </a:txBody>
                  <a:tcPr marL="45720" marR="4572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GB" sz="1600" kern="800" dirty="0" smtClean="0">
                          <a:effectLst/>
                          <a:latin typeface="Times New Roman"/>
                          <a:ea typeface="Times New Roman"/>
                        </a:rPr>
                        <a:t>40.0</a:t>
                      </a:r>
                      <a:endParaRPr lang="en-US" sz="1600" dirty="0">
                        <a:effectLst/>
                        <a:latin typeface="Times New Roman"/>
                        <a:ea typeface="Times New Roman"/>
                      </a:endParaRPr>
                    </a:p>
                  </a:txBody>
                  <a:tcPr marL="45720" marR="4572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GB" sz="1600" kern="800" dirty="0" smtClean="0">
                          <a:effectLst/>
                          <a:latin typeface="Times New Roman"/>
                          <a:ea typeface="Times New Roman"/>
                        </a:rPr>
                        <a:t>39.9</a:t>
                      </a:r>
                      <a:endParaRPr lang="en-US" sz="1600" dirty="0">
                        <a:effectLst/>
                        <a:latin typeface="Times New Roman"/>
                        <a:ea typeface="Times New Roman"/>
                      </a:endParaRPr>
                    </a:p>
                  </a:txBody>
                  <a:tcPr marL="45720" marR="4572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GB" sz="1600" kern="800" dirty="0" smtClean="0">
                          <a:effectLst/>
                          <a:latin typeface="Times New Roman"/>
                          <a:ea typeface="Times New Roman"/>
                        </a:rPr>
                        <a:t>40.1</a:t>
                      </a:r>
                      <a:endParaRPr lang="en-US" sz="1600" dirty="0">
                        <a:effectLst/>
                        <a:latin typeface="Times New Roman"/>
                        <a:ea typeface="Times New Roman"/>
                      </a:endParaRPr>
                    </a:p>
                  </a:txBody>
                  <a:tcPr marL="45720" marR="4572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GB" sz="1600" kern="800" dirty="0" smtClean="0">
                          <a:effectLst/>
                          <a:latin typeface="Times New Roman"/>
                          <a:ea typeface="Times New Roman"/>
                        </a:rPr>
                        <a:t>39.9</a:t>
                      </a:r>
                      <a:endParaRPr lang="en-US" sz="1600" dirty="0">
                        <a:effectLst/>
                        <a:latin typeface="Times New Roman"/>
                        <a:ea typeface="Times New Roman"/>
                      </a:endParaRPr>
                    </a:p>
                  </a:txBody>
                  <a:tcPr marL="45720" marR="4572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947468" y="5257800"/>
            <a:ext cx="7162800" cy="923330"/>
          </a:xfrm>
          <a:prstGeom prst="rect">
            <a:avLst/>
          </a:prstGeom>
          <a:noFill/>
        </p:spPr>
        <p:txBody>
          <a:bodyPr wrap="square" rtlCol="0">
            <a:spAutoFit/>
          </a:bodyPr>
          <a:lstStyle/>
          <a:p>
            <a:r>
              <a:rPr lang="en-US" dirty="0" smtClean="0"/>
              <a:t>Step 3 </a:t>
            </a:r>
            <a:r>
              <a:rPr lang="el-GR" dirty="0" smtClean="0"/>
              <a:t>Δν</a:t>
            </a:r>
            <a:r>
              <a:rPr lang="en-US" baseline="-25000" dirty="0" smtClean="0"/>
              <a:t>SC</a:t>
            </a:r>
            <a:r>
              <a:rPr lang="en-US" dirty="0" smtClean="0"/>
              <a:t> limited at 0.15, beam stay-clear (6</a:t>
            </a:r>
            <a:r>
              <a:rPr lang="el-GR" dirty="0" smtClean="0"/>
              <a:t>σ</a:t>
            </a:r>
            <a:r>
              <a:rPr lang="en-US" dirty="0" smtClean="0"/>
              <a:t> aperture) limited at 40mm.</a:t>
            </a:r>
          </a:p>
          <a:p>
            <a:r>
              <a:rPr lang="en-US" dirty="0" smtClean="0"/>
              <a:t>Assuming we can get the desired emittance by controlling the phase painting, DC cooling rate, and maybe scraping</a:t>
            </a:r>
          </a:p>
        </p:txBody>
      </p:sp>
    </p:spTree>
    <p:extLst>
      <p:ext uri="{BB962C8B-B14F-4D97-AF65-F5344CB8AC3E}">
        <p14:creationId xmlns:p14="http://schemas.microsoft.com/office/powerpoint/2010/main" val="2188539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8D621CD-FDE4-4A9C-867E-F9942A440963}" type="slidenum">
              <a:rPr lang="en-US" altLang="en-US" smtClean="0"/>
              <a:pPr>
                <a:defRPr/>
              </a:pPr>
              <a:t>8</a:t>
            </a:fld>
            <a:endParaRPr lang="en-US" altLang="en-US"/>
          </a:p>
        </p:txBody>
      </p:sp>
      <p:sp>
        <p:nvSpPr>
          <p:cNvPr id="5" name="Title 2"/>
          <p:cNvSpPr txBox="1">
            <a:spLocks/>
          </p:cNvSpPr>
          <p:nvPr/>
        </p:nvSpPr>
        <p:spPr bwMode="auto">
          <a:xfrm>
            <a:off x="457200" y="143934"/>
            <a:ext cx="8229600" cy="39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latin typeface="Arial" panose="020B0604020202020204" pitchFamily="34" charset="0"/>
                <a:ea typeface="MS PGothic" pitchFamily="34" charset="-128"/>
                <a:cs typeface="Arial" panose="020B0604020202020204" pitchFamily="34" charset="0"/>
              </a:defRPr>
            </a:lvl1pPr>
            <a:lvl2pPr algn="ctr" rtl="0" eaLnBrk="0" fontAlgn="base" hangingPunct="0">
              <a:spcBef>
                <a:spcPct val="0"/>
              </a:spcBef>
              <a:spcAft>
                <a:spcPct val="0"/>
              </a:spcAft>
              <a:defRPr sz="3600" b="1">
                <a:solidFill>
                  <a:schemeClr val="tx2"/>
                </a:solidFill>
                <a:latin typeface="Arial" charset="0"/>
                <a:ea typeface="MS PGothic" pitchFamily="34" charset="-128"/>
                <a:cs typeface="Arial" charset="0"/>
              </a:defRPr>
            </a:lvl2pPr>
            <a:lvl3pPr algn="ctr" rtl="0" eaLnBrk="0" fontAlgn="base" hangingPunct="0">
              <a:spcBef>
                <a:spcPct val="0"/>
              </a:spcBef>
              <a:spcAft>
                <a:spcPct val="0"/>
              </a:spcAft>
              <a:defRPr sz="3600" b="1">
                <a:solidFill>
                  <a:schemeClr val="tx2"/>
                </a:solidFill>
                <a:latin typeface="Arial" charset="0"/>
                <a:ea typeface="MS PGothic" pitchFamily="34" charset="-128"/>
                <a:cs typeface="Arial" charset="0"/>
              </a:defRPr>
            </a:lvl3pPr>
            <a:lvl4pPr algn="ctr" rtl="0" eaLnBrk="0" fontAlgn="base" hangingPunct="0">
              <a:spcBef>
                <a:spcPct val="0"/>
              </a:spcBef>
              <a:spcAft>
                <a:spcPct val="0"/>
              </a:spcAft>
              <a:defRPr sz="3600" b="1">
                <a:solidFill>
                  <a:schemeClr val="tx2"/>
                </a:solidFill>
                <a:latin typeface="Arial" charset="0"/>
                <a:ea typeface="MS PGothic" pitchFamily="34" charset="-128"/>
                <a:cs typeface="Arial" charset="0"/>
              </a:defRPr>
            </a:lvl4pPr>
            <a:lvl5pPr algn="ctr" rtl="0" eaLnBrk="0" fontAlgn="base" hangingPunct="0">
              <a:spcBef>
                <a:spcPct val="0"/>
              </a:spcBef>
              <a:spcAft>
                <a:spcPct val="0"/>
              </a:spcAft>
              <a:defRPr sz="3600" b="1">
                <a:solidFill>
                  <a:schemeClr val="tx2"/>
                </a:solidFill>
                <a:latin typeface="Arial" charset="0"/>
                <a:ea typeface="MS PGothic" pitchFamily="34" charset="-128"/>
                <a:cs typeface="Arial" charset="0"/>
              </a:defRPr>
            </a:lvl5pPr>
            <a:lvl6pPr marL="457200" algn="ctr" rtl="0" fontAlgn="base">
              <a:spcBef>
                <a:spcPct val="0"/>
              </a:spcBef>
              <a:spcAft>
                <a:spcPct val="0"/>
              </a:spcAft>
              <a:defRPr sz="3600" b="1">
                <a:solidFill>
                  <a:schemeClr val="tx2"/>
                </a:solidFill>
                <a:latin typeface="Times" charset="0"/>
              </a:defRPr>
            </a:lvl6pPr>
            <a:lvl7pPr marL="914400" algn="ctr" rtl="0" fontAlgn="base">
              <a:spcBef>
                <a:spcPct val="0"/>
              </a:spcBef>
              <a:spcAft>
                <a:spcPct val="0"/>
              </a:spcAft>
              <a:defRPr sz="3600" b="1">
                <a:solidFill>
                  <a:schemeClr val="tx2"/>
                </a:solidFill>
                <a:latin typeface="Times" charset="0"/>
              </a:defRPr>
            </a:lvl7pPr>
            <a:lvl8pPr marL="1371600" algn="ctr" rtl="0" fontAlgn="base">
              <a:spcBef>
                <a:spcPct val="0"/>
              </a:spcBef>
              <a:spcAft>
                <a:spcPct val="0"/>
              </a:spcAft>
              <a:defRPr sz="3600" b="1">
                <a:solidFill>
                  <a:schemeClr val="tx2"/>
                </a:solidFill>
                <a:latin typeface="Times" charset="0"/>
              </a:defRPr>
            </a:lvl8pPr>
            <a:lvl9pPr marL="1828800" algn="ctr" rtl="0" fontAlgn="base">
              <a:spcBef>
                <a:spcPct val="0"/>
              </a:spcBef>
              <a:spcAft>
                <a:spcPct val="0"/>
              </a:spcAft>
              <a:defRPr sz="3600" b="1">
                <a:solidFill>
                  <a:schemeClr val="tx2"/>
                </a:solidFill>
                <a:latin typeface="Times" charset="0"/>
              </a:defRPr>
            </a:lvl9pPr>
          </a:lstStyle>
          <a:p>
            <a:r>
              <a:rPr lang="en-US" sz="2000" kern="0" smtClean="0">
                <a:latin typeface="Comic Sans MS" panose="030F0702030302020204" pitchFamily="66" charset="0"/>
              </a:rPr>
              <a:t>Ion Collider Ring SC Tune Shift</a:t>
            </a:r>
            <a:endParaRPr lang="en-US" sz="2000" kern="0" dirty="0">
              <a:latin typeface="Comic Sans MS" panose="030F0702030302020204" pitchFamily="66" charset="0"/>
            </a:endParaRPr>
          </a:p>
        </p:txBody>
      </p:sp>
      <p:graphicFrame>
        <p:nvGraphicFramePr>
          <p:cNvPr id="6" name="Table 5"/>
          <p:cNvGraphicFramePr>
            <a:graphicFrameLocks noGrp="1" noChangeAspect="1"/>
          </p:cNvGraphicFramePr>
          <p:nvPr>
            <p:extLst>
              <p:ext uri="{D42A27DB-BD31-4B8C-83A1-F6EECF244321}">
                <p14:modId xmlns:p14="http://schemas.microsoft.com/office/powerpoint/2010/main" val="636559054"/>
              </p:ext>
            </p:extLst>
          </p:nvPr>
        </p:nvGraphicFramePr>
        <p:xfrm>
          <a:off x="457200" y="838199"/>
          <a:ext cx="7696198" cy="3810000"/>
        </p:xfrm>
        <a:graphic>
          <a:graphicData uri="http://schemas.openxmlformats.org/drawingml/2006/table">
            <a:tbl>
              <a:tblPr/>
              <a:tblGrid>
                <a:gridCol w="3729033"/>
                <a:gridCol w="661194"/>
                <a:gridCol w="661194"/>
                <a:gridCol w="661194"/>
                <a:gridCol w="661194"/>
                <a:gridCol w="661194"/>
                <a:gridCol w="661195"/>
              </a:tblGrid>
              <a:tr h="381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spcBef>
                          <a:spcPts val="300"/>
                        </a:spcBef>
                        <a:spcAft>
                          <a:spcPts val="300"/>
                        </a:spcAft>
                      </a:pPr>
                      <a:r>
                        <a:rPr lang="en-GB" sz="1600" b="1" kern="800" dirty="0" smtClean="0">
                          <a:effectLst/>
                          <a:latin typeface="Times New Roman"/>
                          <a:ea typeface="Times New Roman"/>
                        </a:rPr>
                        <a:t>Particle from the booster</a:t>
                      </a:r>
                      <a:endParaRPr lang="en-US" sz="1600" dirty="0">
                        <a:effectLst/>
                        <a:latin typeface="Times New Roman"/>
                        <a:ea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GB" sz="1600" b="1" kern="800" dirty="0" smtClean="0">
                          <a:effectLst/>
                          <a:latin typeface="Times New Roman"/>
                          <a:ea typeface="Times New Roman"/>
                        </a:rPr>
                        <a:t>H</a:t>
                      </a:r>
                      <a:r>
                        <a:rPr lang="en-GB" sz="1600" b="1" kern="800" baseline="30000" dirty="0" smtClean="0">
                          <a:effectLst/>
                          <a:latin typeface="Times New Roman"/>
                          <a:ea typeface="Times New Roman"/>
                        </a:rPr>
                        <a:t>+</a:t>
                      </a:r>
                      <a:endParaRPr lang="en-US" sz="1600" baseline="30000" dirty="0">
                        <a:effectLst/>
                        <a:latin typeface="Times New Roman"/>
                        <a:ea typeface="Times New Roman"/>
                      </a:endParaRPr>
                    </a:p>
                  </a:txBody>
                  <a:tcPr marL="45720" marR="4572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GB" sz="1600" b="1" kern="800" dirty="0" smtClean="0">
                          <a:effectLst/>
                          <a:latin typeface="Times New Roman"/>
                          <a:ea typeface="Times New Roman"/>
                        </a:rPr>
                        <a:t>Pb</a:t>
                      </a:r>
                      <a:r>
                        <a:rPr lang="en-GB" sz="1600" b="1" kern="800" baseline="30000" dirty="0" smtClean="0">
                          <a:effectLst/>
                          <a:latin typeface="Times New Roman"/>
                          <a:ea typeface="Times New Roman"/>
                        </a:rPr>
                        <a:t>67+</a:t>
                      </a:r>
                      <a:endParaRPr lang="en-US" sz="1600" baseline="30000" dirty="0" smtClean="0">
                        <a:effectLst/>
                        <a:latin typeface="Times New Roman"/>
                        <a:ea typeface="Times New Roman"/>
                      </a:endParaRPr>
                    </a:p>
                  </a:txBody>
                  <a:tcPr marL="45720" marR="4572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381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spcBef>
                          <a:spcPts val="300"/>
                        </a:spcBef>
                        <a:spcAft>
                          <a:spcPts val="300"/>
                        </a:spcAft>
                      </a:pPr>
                      <a:r>
                        <a:rPr lang="en-US" sz="1600" dirty="0" smtClean="0">
                          <a:effectLst/>
                          <a:latin typeface="Times New Roman"/>
                          <a:ea typeface="Times New Roman"/>
                        </a:rPr>
                        <a:t>Collider ring</a:t>
                      </a:r>
                      <a:r>
                        <a:rPr lang="en-US" sz="1600" baseline="0" dirty="0" smtClean="0">
                          <a:effectLst/>
                          <a:latin typeface="Times New Roman"/>
                          <a:ea typeface="Times New Roman"/>
                        </a:rPr>
                        <a:t> circumference (m)</a:t>
                      </a:r>
                      <a:endParaRPr lang="en-US" sz="1600" dirty="0">
                        <a:effectLst/>
                        <a:latin typeface="Times New Roman"/>
                        <a:ea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effectLst/>
                          <a:latin typeface="Times New Roman"/>
                          <a:ea typeface="Times New Roman"/>
                        </a:rPr>
                        <a:t>2252.8 (</a:t>
                      </a:r>
                      <a:r>
                        <a:rPr lang="en-US" sz="1600" dirty="0" err="1" smtClean="0">
                          <a:effectLst/>
                          <a:latin typeface="Times New Roman"/>
                          <a:ea typeface="Times New Roman"/>
                        </a:rPr>
                        <a:t>Nh</a:t>
                      </a:r>
                      <a:r>
                        <a:rPr lang="en-US" sz="1600" dirty="0" smtClean="0">
                          <a:effectLst/>
                          <a:latin typeface="Times New Roman"/>
                          <a:ea typeface="Times New Roman"/>
                        </a:rPr>
                        <a:t>=3580@100GeV)</a:t>
                      </a:r>
                      <a:endParaRPr lang="en-US" sz="1600" dirty="0">
                        <a:effectLst/>
                        <a:latin typeface="Times New Roman"/>
                        <a:ea typeface="Times New Roman"/>
                      </a:endParaRPr>
                    </a:p>
                  </a:txBody>
                  <a:tcPr marL="45720" marR="4572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1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spcBef>
                          <a:spcPts val="300"/>
                        </a:spcBef>
                        <a:spcAft>
                          <a:spcPts val="300"/>
                        </a:spcAft>
                      </a:pPr>
                      <a:r>
                        <a:rPr lang="en-GB" sz="1600" kern="800" dirty="0">
                          <a:effectLst/>
                          <a:latin typeface="Times New Roman"/>
                          <a:ea typeface="Times New Roman"/>
                        </a:rPr>
                        <a:t>Collider </a:t>
                      </a:r>
                      <a:r>
                        <a:rPr lang="en-GB" sz="1600" kern="800" dirty="0" smtClean="0">
                          <a:effectLst/>
                          <a:latin typeface="Times New Roman"/>
                          <a:ea typeface="Times New Roman"/>
                        </a:rPr>
                        <a:t>ring beam </a:t>
                      </a:r>
                      <a:r>
                        <a:rPr lang="en-GB" sz="1600" kern="800" dirty="0">
                          <a:effectLst/>
                          <a:latin typeface="Times New Roman"/>
                          <a:ea typeface="Times New Roman"/>
                        </a:rPr>
                        <a:t>current (A)</a:t>
                      </a:r>
                      <a:endParaRPr lang="en-US" sz="1600" dirty="0">
                        <a:effectLst/>
                        <a:latin typeface="Times New Roman"/>
                        <a:ea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GB" sz="1600" kern="800" dirty="0">
                          <a:effectLst/>
                          <a:latin typeface="Times New Roman"/>
                          <a:ea typeface="Times New Roman"/>
                        </a:rPr>
                        <a:t>0.5</a:t>
                      </a:r>
                      <a:endParaRPr lang="en-US" sz="1600" dirty="0">
                        <a:effectLst/>
                        <a:latin typeface="Times New Roman"/>
                        <a:ea typeface="Times New Roman"/>
                      </a:endParaRPr>
                    </a:p>
                  </a:txBody>
                  <a:tcPr marL="45720" marR="4572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GB" sz="1600" kern="800" dirty="0" smtClean="0">
                          <a:effectLst/>
                          <a:latin typeface="Times New Roman"/>
                          <a:ea typeface="Times New Roman"/>
                        </a:rPr>
                        <a:t>1.38</a:t>
                      </a:r>
                      <a:endParaRPr lang="en-US" sz="1600" dirty="0">
                        <a:effectLst/>
                        <a:latin typeface="Times New Roman"/>
                        <a:ea typeface="Times New Roman"/>
                      </a:endParaRPr>
                    </a:p>
                  </a:txBody>
                  <a:tcPr marL="45720" marR="45720">
                    <a:lnL>
                      <a:noFill/>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GB" sz="1600" kern="800" dirty="0">
                          <a:effectLst/>
                          <a:latin typeface="Times New Roman"/>
                          <a:ea typeface="Times New Roman"/>
                        </a:rPr>
                        <a:t>0.5</a:t>
                      </a:r>
                      <a:endParaRPr lang="en-US" sz="1600" dirty="0">
                        <a:effectLst/>
                        <a:latin typeface="Times New Roman"/>
                        <a:ea typeface="Times New Roman"/>
                      </a:endParaRPr>
                    </a:p>
                  </a:txBody>
                  <a:tcPr marL="45720" marR="45720">
                    <a:lnL w="12700" cap="flat" cmpd="sng" algn="ctr">
                      <a:solidFill>
                        <a:schemeClr val="tx1"/>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600" dirty="0" smtClean="0">
                          <a:effectLst/>
                          <a:latin typeface="Times New Roman"/>
                          <a:ea typeface="Times New Roman"/>
                        </a:rPr>
                        <a:t>0.5</a:t>
                      </a:r>
                      <a:endParaRPr lang="en-US" sz="1600" dirty="0">
                        <a:effectLst/>
                        <a:latin typeface="Times New Roman"/>
                        <a:ea typeface="Times New Roman"/>
                      </a:endParaRPr>
                    </a:p>
                  </a:txBody>
                  <a:tcPr marL="45720" marR="45720">
                    <a:lnL w="12700" cap="flat" cmpd="sng" algn="ctr">
                      <a:no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600" dirty="0" smtClean="0">
                          <a:effectLst/>
                          <a:latin typeface="Times New Roman"/>
                          <a:ea typeface="Times New Roman"/>
                        </a:rPr>
                        <a:t>1.0</a:t>
                      </a:r>
                      <a:endParaRPr lang="en-US" sz="1600" dirty="0">
                        <a:effectLst/>
                        <a:latin typeface="Times New Roman"/>
                        <a:ea typeface="Times New Roman"/>
                      </a:endParaRPr>
                    </a:p>
                  </a:txBody>
                  <a:tcPr marL="45720" marR="45720">
                    <a:lnL w="12700" cap="flat" cmpd="sng" algn="ctr">
                      <a:no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GB" sz="1600" kern="800" dirty="0" smtClean="0">
                          <a:effectLst/>
                          <a:latin typeface="Times New Roman"/>
                          <a:ea typeface="Times New Roman"/>
                        </a:rPr>
                        <a:t>1.0</a:t>
                      </a:r>
                      <a:endParaRPr lang="en-US" sz="1600" dirty="0">
                        <a:effectLst/>
                        <a:latin typeface="Times New Roman"/>
                        <a:ea typeface="Times New Roman"/>
                      </a:endParaRPr>
                    </a:p>
                  </a:txBody>
                  <a:tcPr marL="45720" marR="45720">
                    <a:lnL>
                      <a:noFill/>
                    </a:lnL>
                    <a:lnR w="12700" cap="flat" cmpd="sng" algn="ctr">
                      <a:solidFill>
                        <a:sysClr val="windowText" lastClr="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81000">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US" sz="1600" dirty="0" smtClean="0">
                          <a:effectLst/>
                          <a:latin typeface="Times New Roman"/>
                          <a:ea typeface="Times New Roman"/>
                        </a:rPr>
                        <a:t>Collider ring charge </a:t>
                      </a:r>
                      <a:r>
                        <a:rPr lang="en-GB" sz="1600" kern="800" dirty="0" smtClean="0">
                          <a:effectLst/>
                          <a:latin typeface="Times New Roman"/>
                          <a:ea typeface="Times New Roman"/>
                        </a:rPr>
                        <a:t>(µC)</a:t>
                      </a:r>
                      <a:endParaRPr lang="en-US" sz="1600" dirty="0" smtClean="0">
                        <a:effectLst/>
                        <a:latin typeface="Times New Roman"/>
                        <a:ea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600" dirty="0" smtClean="0">
                          <a:effectLst/>
                          <a:latin typeface="Times New Roman"/>
                          <a:ea typeface="Times New Roman"/>
                        </a:rPr>
                        <a:t>3.76</a:t>
                      </a:r>
                      <a:endParaRPr lang="en-US" sz="1600" dirty="0">
                        <a:effectLst/>
                        <a:latin typeface="Times New Roman"/>
                        <a:ea typeface="Times New Roman"/>
                      </a:endParaRPr>
                    </a:p>
                  </a:txBody>
                  <a:tcPr marL="45720" marR="4572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600" dirty="0" smtClean="0">
                          <a:effectLst/>
                          <a:latin typeface="Times New Roman"/>
                          <a:ea typeface="Times New Roman"/>
                        </a:rPr>
                        <a:t>10.4</a:t>
                      </a:r>
                      <a:endParaRPr lang="en-US" sz="1600" dirty="0">
                        <a:effectLst/>
                        <a:latin typeface="Times New Roman"/>
                        <a:ea typeface="Times New Roman"/>
                      </a:endParaRPr>
                    </a:p>
                  </a:txBody>
                  <a:tcPr marL="45720" marR="4572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600" dirty="0" smtClean="0">
                          <a:effectLst/>
                          <a:latin typeface="Times New Roman"/>
                          <a:ea typeface="Times New Roman"/>
                        </a:rPr>
                        <a:t>3.76</a:t>
                      </a:r>
                      <a:endParaRPr lang="en-US" sz="1600" dirty="0">
                        <a:effectLst/>
                        <a:latin typeface="Times New Roman"/>
                        <a:ea typeface="Times New Roman"/>
                      </a:endParaRPr>
                    </a:p>
                  </a:txBody>
                  <a:tcPr marL="45720" marR="4572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600" dirty="0" smtClean="0">
                          <a:effectLst/>
                          <a:latin typeface="Times New Roman"/>
                          <a:ea typeface="Times New Roman"/>
                        </a:rPr>
                        <a:t>3.76</a:t>
                      </a:r>
                      <a:endParaRPr lang="en-US" sz="1600" dirty="0">
                        <a:effectLst/>
                        <a:latin typeface="Times New Roman"/>
                        <a:ea typeface="Times New Roman"/>
                      </a:endParaRPr>
                    </a:p>
                  </a:txBody>
                  <a:tcPr marL="45720" marR="45720">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US" sz="1600" dirty="0" smtClean="0">
                          <a:effectLst/>
                          <a:latin typeface="Times New Roman"/>
                          <a:ea typeface="Times New Roman"/>
                        </a:rPr>
                        <a:t>7.52</a:t>
                      </a:r>
                    </a:p>
                  </a:txBody>
                  <a:tcPr marL="45720" marR="45720">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600" dirty="0" smtClean="0">
                          <a:effectLst/>
                          <a:latin typeface="Times New Roman"/>
                          <a:ea typeface="Times New Roman"/>
                        </a:rPr>
                        <a:t>7.52</a:t>
                      </a:r>
                      <a:endParaRPr lang="en-US" sz="1600" dirty="0">
                        <a:effectLst/>
                        <a:latin typeface="Times New Roman"/>
                        <a:ea typeface="Times New Roman"/>
                      </a:endParaRPr>
                    </a:p>
                  </a:txBody>
                  <a:tcPr marL="45720" marR="45720">
                    <a:lnL>
                      <a:noFill/>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81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spcBef>
                          <a:spcPts val="300"/>
                        </a:spcBef>
                        <a:spcAft>
                          <a:spcPts val="300"/>
                        </a:spcAft>
                      </a:pPr>
                      <a:r>
                        <a:rPr lang="en-GB" sz="1600" kern="800" dirty="0" smtClean="0">
                          <a:effectLst/>
                          <a:latin typeface="Times New Roman"/>
                          <a:ea typeface="Times New Roman"/>
                        </a:rPr>
                        <a:t>Booster </a:t>
                      </a:r>
                      <a:r>
                        <a:rPr lang="en-GB" sz="1600" kern="800" dirty="0">
                          <a:effectLst/>
                          <a:latin typeface="Times New Roman"/>
                          <a:ea typeface="Times New Roman"/>
                        </a:rPr>
                        <a:t>extraction energy </a:t>
                      </a:r>
                      <a:r>
                        <a:rPr lang="en-GB" sz="1600" kern="800" dirty="0" smtClean="0">
                          <a:effectLst/>
                          <a:latin typeface="Times New Roman"/>
                          <a:ea typeface="Times New Roman"/>
                        </a:rPr>
                        <a:t>(GeV/u</a:t>
                      </a:r>
                      <a:r>
                        <a:rPr lang="en-GB" sz="1600" kern="800" dirty="0">
                          <a:effectLst/>
                          <a:latin typeface="Times New Roman"/>
                          <a:ea typeface="Times New Roman"/>
                        </a:rPr>
                        <a:t>)</a:t>
                      </a:r>
                      <a:endParaRPr lang="en-US" sz="1600" dirty="0">
                        <a:effectLst/>
                        <a:latin typeface="Times New Roman"/>
                        <a:ea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effectLst/>
                          <a:latin typeface="Times New Roman"/>
                          <a:ea typeface="Times New Roman"/>
                        </a:rPr>
                        <a:t>7.9</a:t>
                      </a:r>
                      <a:endParaRPr lang="en-US" sz="1600" dirty="0">
                        <a:effectLst/>
                        <a:latin typeface="Times New Roman"/>
                        <a:ea typeface="Times New Roman"/>
                      </a:endParaRPr>
                    </a:p>
                  </a:txBody>
                  <a:tcPr marL="45720" marR="4572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effectLst/>
                          <a:latin typeface="Times New Roman"/>
                          <a:ea typeface="Times New Roman"/>
                        </a:rPr>
                        <a:t>7.9</a:t>
                      </a:r>
                      <a:endParaRPr lang="en-US" sz="1600" dirty="0">
                        <a:effectLst/>
                        <a:latin typeface="Times New Roman"/>
                        <a:ea typeface="Times New Roman"/>
                      </a:endParaRPr>
                    </a:p>
                  </a:txBody>
                  <a:tcPr marL="45720" marR="4572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effectLst/>
                          <a:latin typeface="Times New Roman"/>
                          <a:ea typeface="Times New Roman"/>
                        </a:rPr>
                        <a:t>2.43</a:t>
                      </a:r>
                      <a:endParaRPr lang="en-US" sz="1600" dirty="0">
                        <a:effectLst/>
                        <a:latin typeface="Times New Roman"/>
                        <a:ea typeface="Times New Roman"/>
                      </a:endParaRPr>
                    </a:p>
                  </a:txBody>
                  <a:tcPr marL="45720" marR="4572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effectLst/>
                          <a:latin typeface="Times New Roman"/>
                          <a:ea typeface="Times New Roman"/>
                        </a:rPr>
                        <a:t>2.04</a:t>
                      </a:r>
                      <a:endParaRPr lang="en-US" sz="1600" dirty="0">
                        <a:effectLst/>
                        <a:latin typeface="Times New Roman"/>
                        <a:ea typeface="Times New Roman"/>
                      </a:endParaRPr>
                    </a:p>
                  </a:txBody>
                  <a:tcPr marL="45720" marR="45720">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600" dirty="0" smtClean="0">
                          <a:effectLst/>
                          <a:latin typeface="Times New Roman"/>
                          <a:ea typeface="Times New Roman"/>
                        </a:rPr>
                        <a:t>2.82</a:t>
                      </a:r>
                      <a:endParaRPr lang="en-US" sz="1600" dirty="0">
                        <a:effectLst/>
                        <a:latin typeface="Times New Roman"/>
                        <a:ea typeface="Times New Roman"/>
                      </a:endParaRPr>
                    </a:p>
                  </a:txBody>
                  <a:tcPr marL="45720" marR="45720">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effectLst/>
                          <a:latin typeface="Times New Roman"/>
                          <a:ea typeface="Times New Roman"/>
                        </a:rPr>
                        <a:t>2.04</a:t>
                      </a:r>
                      <a:endParaRPr lang="en-US" sz="1600" dirty="0">
                        <a:effectLst/>
                        <a:latin typeface="Times New Roman"/>
                        <a:ea typeface="Times New Roman"/>
                      </a:endParaRPr>
                    </a:p>
                  </a:txBody>
                  <a:tcPr marL="45720" marR="45720">
                    <a:lnL>
                      <a:noFill/>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81000">
                <a:tc>
                  <a:txBody>
                    <a:bodyPr/>
                    <a:lstStyle/>
                    <a:p>
                      <a:pPr marL="0" marR="0" algn="l">
                        <a:spcBef>
                          <a:spcPts val="300"/>
                        </a:spcBef>
                        <a:spcAft>
                          <a:spcPts val="300"/>
                        </a:spcAft>
                      </a:pPr>
                      <a:r>
                        <a:rPr lang="en-US" sz="1600" dirty="0" err="1" smtClean="0">
                          <a:effectLst/>
                          <a:latin typeface="Times New Roman"/>
                          <a:ea typeface="Times New Roman"/>
                        </a:rPr>
                        <a:t>Equiv</a:t>
                      </a:r>
                      <a:r>
                        <a:rPr lang="en-US" sz="1600" dirty="0" smtClean="0">
                          <a:effectLst/>
                          <a:latin typeface="Times New Roman"/>
                          <a:ea typeface="Times New Roman"/>
                        </a:rPr>
                        <a:t> H extraction energy (GeV)</a:t>
                      </a:r>
                    </a:p>
                  </a:txBody>
                  <a:tcPr marL="45720" marR="4572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600" dirty="0" smtClean="0">
                          <a:effectLst/>
                          <a:latin typeface="Times New Roman"/>
                          <a:ea typeface="Times New Roman"/>
                        </a:rPr>
                        <a:t>7.9</a:t>
                      </a:r>
                      <a:endParaRPr lang="en-US" sz="1600" dirty="0">
                        <a:effectLst/>
                        <a:latin typeface="Times New Roman"/>
                        <a:ea typeface="Times New Roman"/>
                      </a:endParaRPr>
                    </a:p>
                  </a:txBody>
                  <a:tcPr marL="45720" marR="4572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300"/>
                        </a:spcBef>
                        <a:spcAft>
                          <a:spcPts val="300"/>
                        </a:spcAft>
                        <a:tabLst>
                          <a:tab pos="146050" algn="l"/>
                          <a:tab pos="247015" algn="ctr"/>
                        </a:tabLst>
                      </a:pPr>
                      <a:r>
                        <a:rPr lang="en-US" sz="1600" dirty="0" smtClean="0">
                          <a:effectLst/>
                          <a:latin typeface="Times New Roman"/>
                          <a:ea typeface="Times New Roman"/>
                        </a:rPr>
                        <a:t>7.9</a:t>
                      </a:r>
                      <a:endParaRPr lang="en-US" sz="1600" dirty="0">
                        <a:effectLst/>
                        <a:latin typeface="Times New Roman"/>
                        <a:ea typeface="Times New Roman"/>
                      </a:endParaRPr>
                    </a:p>
                  </a:txBody>
                  <a:tcPr marL="45720" marR="4572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600" dirty="0" smtClean="0">
                          <a:solidFill>
                            <a:srgbClr val="FF0000"/>
                          </a:solidFill>
                          <a:effectLst/>
                          <a:latin typeface="Times New Roman"/>
                          <a:ea typeface="Times New Roman"/>
                        </a:rPr>
                        <a:t>9.15</a:t>
                      </a:r>
                      <a:endParaRPr lang="en-US" sz="1600" dirty="0">
                        <a:solidFill>
                          <a:srgbClr val="FF0000"/>
                        </a:solidFill>
                        <a:effectLst/>
                        <a:latin typeface="Times New Roman"/>
                        <a:ea typeface="Times New Roman"/>
                      </a:endParaRPr>
                    </a:p>
                  </a:txBody>
                  <a:tcPr marL="45720" marR="4572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600" dirty="0" smtClean="0">
                          <a:effectLst/>
                          <a:latin typeface="Times New Roman"/>
                          <a:ea typeface="Times New Roman"/>
                        </a:rPr>
                        <a:t>7.9</a:t>
                      </a:r>
                      <a:endParaRPr lang="en-US" sz="1600" dirty="0">
                        <a:effectLst/>
                        <a:latin typeface="Times New Roman"/>
                        <a:ea typeface="Times New Roman"/>
                      </a:endParaRPr>
                    </a:p>
                  </a:txBody>
                  <a:tcPr marL="45720" marR="45720">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600" dirty="0" smtClean="0">
                          <a:solidFill>
                            <a:srgbClr val="FF0000"/>
                          </a:solidFill>
                          <a:effectLst/>
                          <a:latin typeface="Times New Roman"/>
                          <a:ea typeface="Times New Roman"/>
                        </a:rPr>
                        <a:t>10.4</a:t>
                      </a:r>
                      <a:endParaRPr lang="en-US" sz="1600" dirty="0">
                        <a:solidFill>
                          <a:srgbClr val="FF0000"/>
                        </a:solidFill>
                        <a:effectLst/>
                        <a:latin typeface="Times New Roman"/>
                        <a:ea typeface="Times New Roman"/>
                      </a:endParaRPr>
                    </a:p>
                  </a:txBody>
                  <a:tcPr marL="45720" marR="45720">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600" dirty="0" smtClean="0">
                          <a:effectLst/>
                          <a:latin typeface="Times New Roman"/>
                          <a:ea typeface="Times New Roman"/>
                        </a:rPr>
                        <a:t>7.9</a:t>
                      </a:r>
                      <a:endParaRPr lang="en-US" sz="1600" dirty="0">
                        <a:effectLst/>
                        <a:latin typeface="Times New Roman"/>
                        <a:ea typeface="Times New Roman"/>
                      </a:endParaRPr>
                    </a:p>
                  </a:txBody>
                  <a:tcPr marL="45720" marR="45720">
                    <a:lnL>
                      <a:noFill/>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81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spcBef>
                          <a:spcPts val="300"/>
                        </a:spcBef>
                        <a:spcAft>
                          <a:spcPts val="300"/>
                        </a:spcAft>
                      </a:pPr>
                      <a:r>
                        <a:rPr lang="en-GB" sz="1600" kern="800" dirty="0">
                          <a:effectLst/>
                          <a:latin typeface="Times New Roman"/>
                          <a:ea typeface="Times New Roman"/>
                        </a:rPr>
                        <a:t>Booster </a:t>
                      </a:r>
                      <a:r>
                        <a:rPr lang="en-GB" sz="1600" kern="800" dirty="0" smtClean="0">
                          <a:effectLst/>
                          <a:latin typeface="Times New Roman"/>
                          <a:ea typeface="Times New Roman"/>
                        </a:rPr>
                        <a:t>ring charge </a:t>
                      </a:r>
                      <a:r>
                        <a:rPr lang="en-GB" sz="1600" kern="800" dirty="0">
                          <a:effectLst/>
                          <a:latin typeface="Times New Roman"/>
                          <a:ea typeface="Times New Roman"/>
                        </a:rPr>
                        <a:t>(µC)</a:t>
                      </a:r>
                      <a:endParaRPr lang="en-US" sz="1600" dirty="0">
                        <a:effectLst/>
                        <a:latin typeface="Times New Roman"/>
                        <a:ea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GB" sz="1600" kern="800" dirty="0" smtClean="0">
                          <a:effectLst/>
                          <a:latin typeface="Times New Roman"/>
                          <a:ea typeface="Times New Roman"/>
                        </a:rPr>
                        <a:t>0.145</a:t>
                      </a:r>
                      <a:endParaRPr lang="en-US" sz="1600" dirty="0">
                        <a:effectLst/>
                        <a:latin typeface="Times New Roman"/>
                        <a:ea typeface="Times New Roman"/>
                      </a:endParaRPr>
                    </a:p>
                  </a:txBody>
                  <a:tcPr marL="45720" marR="4572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effectLst/>
                          <a:latin typeface="Times New Roman"/>
                          <a:ea typeface="Times New Roman"/>
                        </a:rPr>
                        <a:t>0.40</a:t>
                      </a:r>
                      <a:endParaRPr lang="en-US" sz="1600" dirty="0">
                        <a:effectLst/>
                        <a:latin typeface="Times New Roman"/>
                        <a:ea typeface="Times New Roman"/>
                      </a:endParaRPr>
                    </a:p>
                  </a:txBody>
                  <a:tcPr marL="45720" marR="4572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effectLst/>
                          <a:latin typeface="Times New Roman"/>
                          <a:ea typeface="Times New Roman"/>
                        </a:rPr>
                        <a:t>0.118</a:t>
                      </a:r>
                      <a:endParaRPr lang="en-US" sz="1600" dirty="0">
                        <a:effectLst/>
                        <a:latin typeface="Times New Roman"/>
                        <a:ea typeface="Times New Roman"/>
                      </a:endParaRPr>
                    </a:p>
                  </a:txBody>
                  <a:tcPr marL="45720" marR="4572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effectLst/>
                          <a:latin typeface="Times New Roman"/>
                          <a:ea typeface="Times New Roman"/>
                        </a:rPr>
                        <a:t>0.118</a:t>
                      </a:r>
                      <a:endParaRPr lang="en-US" sz="1600" dirty="0">
                        <a:effectLst/>
                        <a:latin typeface="Times New Roman"/>
                        <a:ea typeface="Times New Roman"/>
                      </a:endParaRPr>
                    </a:p>
                  </a:txBody>
                  <a:tcPr marL="45720" marR="45720">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600" dirty="0" smtClean="0">
                          <a:effectLst/>
                          <a:latin typeface="Times New Roman"/>
                          <a:ea typeface="Times New Roman"/>
                        </a:rPr>
                        <a:t>0.236</a:t>
                      </a:r>
                      <a:endParaRPr lang="en-US" sz="1600" dirty="0">
                        <a:effectLst/>
                        <a:latin typeface="Times New Roman"/>
                        <a:ea typeface="Times New Roman"/>
                      </a:endParaRPr>
                    </a:p>
                  </a:txBody>
                  <a:tcPr marL="45720" marR="45720">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effectLst/>
                          <a:latin typeface="Times New Roman"/>
                          <a:ea typeface="Times New Roman"/>
                        </a:rPr>
                        <a:t>0.236</a:t>
                      </a:r>
                      <a:endParaRPr lang="en-US" sz="1600" dirty="0">
                        <a:effectLst/>
                        <a:latin typeface="Times New Roman"/>
                        <a:ea typeface="Times New Roman"/>
                      </a:endParaRPr>
                    </a:p>
                  </a:txBody>
                  <a:tcPr marL="45720" marR="45720">
                    <a:lnL>
                      <a:noFill/>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81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spcBef>
                          <a:spcPts val="300"/>
                        </a:spcBef>
                        <a:spcAft>
                          <a:spcPts val="300"/>
                        </a:spcAft>
                      </a:pPr>
                      <a:r>
                        <a:rPr lang="en-GB" sz="1600" kern="800" dirty="0">
                          <a:effectLst/>
                          <a:latin typeface="Times New Roman"/>
                          <a:ea typeface="Times New Roman"/>
                        </a:rPr>
                        <a:t>Normalized emittance, </a:t>
                      </a:r>
                      <a:r>
                        <a:rPr lang="en-GB" sz="1600" kern="800" dirty="0" smtClean="0">
                          <a:effectLst/>
                          <a:latin typeface="Times New Roman"/>
                          <a:ea typeface="Times New Roman"/>
                        </a:rPr>
                        <a:t>end of step 5/6 </a:t>
                      </a:r>
                      <a:r>
                        <a:rPr lang="en-GB" sz="1600" kern="800" dirty="0">
                          <a:effectLst/>
                          <a:latin typeface="Times New Roman"/>
                          <a:ea typeface="Times New Roman"/>
                        </a:rPr>
                        <a:t>(µm)</a:t>
                      </a:r>
                      <a:endParaRPr lang="en-US" sz="1600" dirty="0">
                        <a:effectLst/>
                        <a:latin typeface="Times New Roman"/>
                        <a:ea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effectLst/>
                          <a:latin typeface="Times New Roman"/>
                          <a:ea typeface="Times New Roman"/>
                        </a:rPr>
                        <a:t>0.5</a:t>
                      </a:r>
                      <a:endParaRPr lang="en-US" sz="1600" dirty="0">
                        <a:effectLst/>
                        <a:latin typeface="Times New Roman"/>
                        <a:ea typeface="Times New Roman"/>
                      </a:endParaRPr>
                    </a:p>
                  </a:txBody>
                  <a:tcPr marL="45720" marR="4572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effectLst/>
                          <a:latin typeface="Times New Roman"/>
                          <a:ea typeface="Times New Roman"/>
                        </a:rPr>
                        <a:t>1</a:t>
                      </a:r>
                      <a:endParaRPr lang="en-US" sz="1600" dirty="0">
                        <a:effectLst/>
                        <a:latin typeface="Times New Roman"/>
                        <a:ea typeface="Times New Roman"/>
                      </a:endParaRPr>
                    </a:p>
                  </a:txBody>
                  <a:tcPr marL="45720" marR="4572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effectLst/>
                          <a:latin typeface="Times New Roman"/>
                          <a:ea typeface="Times New Roman"/>
                        </a:rPr>
                        <a:t>0.93</a:t>
                      </a:r>
                      <a:endParaRPr lang="en-US" sz="1600" dirty="0">
                        <a:effectLst/>
                        <a:latin typeface="Times New Roman"/>
                        <a:ea typeface="Times New Roman"/>
                      </a:endParaRPr>
                    </a:p>
                  </a:txBody>
                  <a:tcPr marL="45720" marR="4572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600" dirty="0" smtClean="0">
                          <a:solidFill>
                            <a:srgbClr val="FF0000"/>
                          </a:solidFill>
                          <a:effectLst/>
                          <a:latin typeface="Times New Roman"/>
                          <a:ea typeface="Times New Roman"/>
                        </a:rPr>
                        <a:t>1.21</a:t>
                      </a:r>
                      <a:endParaRPr lang="en-US" sz="1600" dirty="0">
                        <a:solidFill>
                          <a:srgbClr val="FF0000"/>
                        </a:solidFill>
                        <a:effectLst/>
                        <a:latin typeface="Times New Roman"/>
                        <a:ea typeface="Times New Roman"/>
                      </a:endParaRPr>
                    </a:p>
                  </a:txBody>
                  <a:tcPr marL="45720" marR="45720">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600" dirty="0" smtClean="0">
                          <a:effectLst/>
                          <a:latin typeface="Times New Roman"/>
                          <a:ea typeface="Times New Roman"/>
                        </a:rPr>
                        <a:t>1.50</a:t>
                      </a:r>
                      <a:endParaRPr lang="en-US" sz="1600" dirty="0">
                        <a:effectLst/>
                        <a:latin typeface="Times New Roman"/>
                        <a:ea typeface="Times New Roman"/>
                      </a:endParaRPr>
                    </a:p>
                  </a:txBody>
                  <a:tcPr marL="45720" marR="45720">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solidFill>
                            <a:srgbClr val="FF0000"/>
                          </a:solidFill>
                          <a:effectLst/>
                          <a:latin typeface="Times New Roman"/>
                          <a:ea typeface="Times New Roman"/>
                        </a:rPr>
                        <a:t>2.41</a:t>
                      </a:r>
                      <a:endParaRPr lang="en-US" sz="1600" dirty="0">
                        <a:solidFill>
                          <a:srgbClr val="FF0000"/>
                        </a:solidFill>
                        <a:effectLst/>
                        <a:latin typeface="Times New Roman"/>
                        <a:ea typeface="Times New Roman"/>
                      </a:endParaRPr>
                    </a:p>
                  </a:txBody>
                  <a:tcPr marL="45720" marR="45720">
                    <a:lnL>
                      <a:noFill/>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81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spcBef>
                          <a:spcPts val="300"/>
                        </a:spcBef>
                        <a:spcAft>
                          <a:spcPts val="300"/>
                        </a:spcAft>
                      </a:pPr>
                      <a:r>
                        <a:rPr lang="en-US" sz="1600" kern="800" dirty="0" smtClean="0">
                          <a:effectLst/>
                          <a:latin typeface="Times New Roman"/>
                          <a:ea typeface="Times New Roman"/>
                        </a:rPr>
                        <a:t>Collider ring SC </a:t>
                      </a:r>
                      <a:r>
                        <a:rPr lang="en-US" sz="1600" kern="800" dirty="0">
                          <a:effectLst/>
                          <a:latin typeface="Times New Roman"/>
                          <a:ea typeface="Times New Roman"/>
                        </a:rPr>
                        <a:t>tune shift, </a:t>
                      </a:r>
                      <a:r>
                        <a:rPr lang="en-US" sz="1600" kern="800" dirty="0" smtClean="0">
                          <a:effectLst/>
                          <a:latin typeface="Times New Roman"/>
                          <a:ea typeface="Times New Roman"/>
                        </a:rPr>
                        <a:t>end of step 5/6</a:t>
                      </a:r>
                      <a:endParaRPr lang="en-US" sz="1600" dirty="0">
                        <a:effectLst/>
                        <a:latin typeface="Times New Roman"/>
                        <a:ea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solidFill>
                            <a:srgbClr val="339933"/>
                          </a:solidFill>
                          <a:effectLst/>
                          <a:latin typeface="Times New Roman"/>
                          <a:ea typeface="Times New Roman"/>
                        </a:rPr>
                        <a:t>0.10</a:t>
                      </a:r>
                      <a:endParaRPr lang="en-US" sz="1600" dirty="0">
                        <a:solidFill>
                          <a:srgbClr val="339933"/>
                        </a:solidFill>
                        <a:effectLst/>
                        <a:latin typeface="Times New Roman"/>
                        <a:ea typeface="Times New Roman"/>
                      </a:endParaRPr>
                    </a:p>
                  </a:txBody>
                  <a:tcPr marL="45720" marR="4572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solidFill>
                            <a:srgbClr val="339933"/>
                          </a:solidFill>
                          <a:effectLst/>
                          <a:latin typeface="Times New Roman"/>
                          <a:ea typeface="Times New Roman"/>
                        </a:rPr>
                        <a:t>0.14</a:t>
                      </a:r>
                      <a:endParaRPr lang="en-US" sz="1600" dirty="0">
                        <a:solidFill>
                          <a:srgbClr val="339933"/>
                        </a:solidFill>
                        <a:effectLst/>
                        <a:latin typeface="Times New Roman"/>
                        <a:ea typeface="Times New Roman"/>
                      </a:endParaRPr>
                    </a:p>
                  </a:txBody>
                  <a:tcPr marL="45720" marR="4572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solidFill>
                            <a:srgbClr val="339933"/>
                          </a:solidFill>
                          <a:effectLst/>
                          <a:latin typeface="Times New Roman"/>
                          <a:ea typeface="Times New Roman"/>
                        </a:rPr>
                        <a:t>0.15</a:t>
                      </a:r>
                      <a:endParaRPr lang="en-US" sz="1600" dirty="0">
                        <a:solidFill>
                          <a:srgbClr val="339933"/>
                        </a:solidFill>
                        <a:effectLst/>
                        <a:latin typeface="Times New Roman"/>
                        <a:ea typeface="Times New Roman"/>
                      </a:endParaRPr>
                    </a:p>
                  </a:txBody>
                  <a:tcPr marL="45720" marR="4572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600" dirty="0" smtClean="0">
                          <a:solidFill>
                            <a:srgbClr val="339933"/>
                          </a:solidFill>
                          <a:effectLst/>
                          <a:latin typeface="Times New Roman"/>
                          <a:ea typeface="Times New Roman"/>
                        </a:rPr>
                        <a:t>0.15</a:t>
                      </a:r>
                      <a:endParaRPr lang="en-US" sz="1600" dirty="0">
                        <a:solidFill>
                          <a:srgbClr val="339933"/>
                        </a:solidFill>
                        <a:effectLst/>
                        <a:latin typeface="Times New Roman"/>
                        <a:ea typeface="Times New Roman"/>
                      </a:endParaRPr>
                    </a:p>
                  </a:txBody>
                  <a:tcPr marL="45720" marR="45720">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600" dirty="0" smtClean="0">
                          <a:solidFill>
                            <a:srgbClr val="339933"/>
                          </a:solidFill>
                          <a:effectLst/>
                          <a:latin typeface="Times New Roman"/>
                          <a:ea typeface="Times New Roman"/>
                        </a:rPr>
                        <a:t>0.15</a:t>
                      </a:r>
                      <a:endParaRPr lang="en-US" sz="1600" dirty="0">
                        <a:solidFill>
                          <a:srgbClr val="339933"/>
                        </a:solidFill>
                        <a:effectLst/>
                        <a:latin typeface="Times New Roman"/>
                        <a:ea typeface="Times New Roman"/>
                      </a:endParaRPr>
                    </a:p>
                  </a:txBody>
                  <a:tcPr marL="45720" marR="45720">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solidFill>
                            <a:srgbClr val="339933"/>
                          </a:solidFill>
                          <a:effectLst/>
                          <a:latin typeface="Times New Roman"/>
                          <a:ea typeface="Times New Roman"/>
                        </a:rPr>
                        <a:t>0.15</a:t>
                      </a:r>
                      <a:endParaRPr lang="en-US" sz="1600" dirty="0">
                        <a:solidFill>
                          <a:srgbClr val="339933"/>
                        </a:solidFill>
                        <a:effectLst/>
                        <a:latin typeface="Times New Roman"/>
                        <a:ea typeface="Times New Roman"/>
                      </a:endParaRPr>
                    </a:p>
                  </a:txBody>
                  <a:tcPr marL="45720" marR="45720">
                    <a:lnL>
                      <a:noFill/>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81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spcBef>
                          <a:spcPts val="300"/>
                        </a:spcBef>
                        <a:spcAft>
                          <a:spcPts val="300"/>
                        </a:spcAft>
                      </a:pPr>
                      <a:r>
                        <a:rPr lang="en-GB" sz="1600" kern="800" dirty="0">
                          <a:effectLst/>
                          <a:latin typeface="Times New Roman"/>
                          <a:ea typeface="Times New Roman"/>
                        </a:rPr>
                        <a:t>6σ aperture, step </a:t>
                      </a:r>
                      <a:r>
                        <a:rPr lang="en-GB" sz="1600" kern="800" dirty="0" smtClean="0">
                          <a:effectLst/>
                          <a:latin typeface="Times New Roman"/>
                          <a:ea typeface="Times New Roman"/>
                        </a:rPr>
                        <a:t>5/6 </a:t>
                      </a:r>
                      <a:r>
                        <a:rPr lang="en-GB" sz="1600" kern="800" dirty="0">
                          <a:effectLst/>
                          <a:latin typeface="Times New Roman"/>
                          <a:ea typeface="Times New Roman"/>
                        </a:rPr>
                        <a:t>(</a:t>
                      </a:r>
                      <a:r>
                        <a:rPr lang="en-GB" sz="1600" kern="800" dirty="0" smtClean="0">
                          <a:effectLst/>
                          <a:latin typeface="Times New Roman"/>
                          <a:ea typeface="Times New Roman"/>
                        </a:rPr>
                        <a:t>mm, </a:t>
                      </a:r>
                      <a:r>
                        <a:rPr lang="el-GR" sz="1600" kern="800" dirty="0" smtClean="0">
                          <a:effectLst/>
                          <a:latin typeface="Times New Roman"/>
                          <a:ea typeface="Times New Roman"/>
                        </a:rPr>
                        <a:t>β</a:t>
                      </a:r>
                      <a:r>
                        <a:rPr lang="en-US" sz="1600" kern="800" baseline="-25000" dirty="0" err="1" smtClean="0">
                          <a:effectLst/>
                          <a:latin typeface="Times New Roman"/>
                          <a:ea typeface="Times New Roman"/>
                        </a:rPr>
                        <a:t>x,y</a:t>
                      </a:r>
                      <a:r>
                        <a:rPr lang="en-GB" sz="1600" kern="800" dirty="0" smtClean="0">
                          <a:effectLst/>
                          <a:latin typeface="Times New Roman"/>
                          <a:ea typeface="Times New Roman"/>
                        </a:rPr>
                        <a:t>=14m)</a:t>
                      </a:r>
                      <a:endParaRPr lang="en-US" sz="1600" dirty="0">
                        <a:effectLst/>
                        <a:latin typeface="Times New Roman"/>
                        <a:ea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effectLst/>
                          <a:latin typeface="Times New Roman"/>
                          <a:ea typeface="Times New Roman"/>
                        </a:rPr>
                        <a:t>5.2</a:t>
                      </a:r>
                      <a:endParaRPr lang="en-US" sz="1600" dirty="0">
                        <a:effectLst/>
                        <a:latin typeface="Times New Roman"/>
                        <a:ea typeface="Times New Roman"/>
                      </a:endParaRPr>
                    </a:p>
                  </a:txBody>
                  <a:tcPr marL="45720" marR="4572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effectLst/>
                          <a:latin typeface="Times New Roman"/>
                          <a:ea typeface="Times New Roman"/>
                        </a:rPr>
                        <a:t>7.3</a:t>
                      </a:r>
                      <a:endParaRPr lang="en-US" sz="1600" dirty="0">
                        <a:effectLst/>
                        <a:latin typeface="Times New Roman"/>
                        <a:ea typeface="Times New Roman"/>
                      </a:endParaRPr>
                    </a:p>
                  </a:txBody>
                  <a:tcPr marL="45720" marR="4572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effectLst/>
                          <a:latin typeface="Times New Roman"/>
                          <a:ea typeface="Times New Roman"/>
                        </a:rPr>
                        <a:t>11.7</a:t>
                      </a:r>
                      <a:endParaRPr lang="en-US" sz="1600" dirty="0">
                        <a:effectLst/>
                        <a:latin typeface="Times New Roman"/>
                        <a:ea typeface="Times New Roman"/>
                      </a:endParaRPr>
                    </a:p>
                  </a:txBody>
                  <a:tcPr marL="45720" marR="4572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600" dirty="0" smtClean="0">
                          <a:effectLst/>
                          <a:latin typeface="Times New Roman"/>
                          <a:ea typeface="Times New Roman"/>
                        </a:rPr>
                        <a:t>14.2</a:t>
                      </a:r>
                      <a:endParaRPr lang="en-US" sz="1600" dirty="0">
                        <a:effectLst/>
                        <a:latin typeface="Times New Roman"/>
                        <a:ea typeface="Times New Roman"/>
                      </a:endParaRPr>
                    </a:p>
                  </a:txBody>
                  <a:tcPr marL="45720" marR="45720">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300"/>
                        </a:spcBef>
                        <a:spcAft>
                          <a:spcPts val="300"/>
                        </a:spcAft>
                      </a:pPr>
                      <a:r>
                        <a:rPr lang="en-US" sz="1600" dirty="0" smtClean="0">
                          <a:effectLst/>
                          <a:latin typeface="Times New Roman"/>
                          <a:ea typeface="Times New Roman"/>
                        </a:rPr>
                        <a:t>13.9</a:t>
                      </a:r>
                      <a:endParaRPr lang="en-US" sz="1600" dirty="0">
                        <a:effectLst/>
                        <a:latin typeface="Times New Roman"/>
                        <a:ea typeface="Times New Roman"/>
                      </a:endParaRPr>
                    </a:p>
                  </a:txBody>
                  <a:tcPr marL="45720" marR="45720">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300"/>
                        </a:spcBef>
                        <a:spcAft>
                          <a:spcPts val="300"/>
                        </a:spcAft>
                      </a:pPr>
                      <a:r>
                        <a:rPr lang="en-US" sz="1600" dirty="0" smtClean="0">
                          <a:effectLst/>
                          <a:latin typeface="Times New Roman"/>
                          <a:ea typeface="Times New Roman"/>
                        </a:rPr>
                        <a:t>20.0</a:t>
                      </a:r>
                      <a:endParaRPr lang="en-US" sz="1600" dirty="0">
                        <a:effectLst/>
                        <a:latin typeface="Times New Roman"/>
                        <a:ea typeface="Times New Roman"/>
                      </a:endParaRPr>
                    </a:p>
                  </a:txBody>
                  <a:tcPr marL="45720" marR="45720">
                    <a:lnL>
                      <a:noFill/>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143774" y="4953000"/>
            <a:ext cx="8915400" cy="830997"/>
          </a:xfrm>
          <a:prstGeom prst="rect">
            <a:avLst/>
          </a:prstGeom>
          <a:noFill/>
        </p:spPr>
        <p:txBody>
          <a:bodyPr wrap="square" rtlCol="0">
            <a:spAutoFit/>
          </a:bodyPr>
          <a:lstStyle/>
          <a:p>
            <a:r>
              <a:rPr lang="en-US" sz="1600" dirty="0" smtClean="0"/>
              <a:t>If emittance at step 5/6 </a:t>
            </a:r>
            <a:r>
              <a:rPr lang="en-US" sz="1600" dirty="0"/>
              <a:t>(after the collider ring is filled) can </a:t>
            </a:r>
            <a:r>
              <a:rPr lang="en-US" sz="1600" dirty="0" smtClean="0"/>
              <a:t>be blown up from step </a:t>
            </a:r>
            <a:r>
              <a:rPr lang="en-US" sz="1600" dirty="0"/>
              <a:t>3 (after the booster ring bunch captured in one RF bucket), </a:t>
            </a:r>
            <a:r>
              <a:rPr lang="en-US" sz="1600" dirty="0" smtClean="0"/>
              <a:t>7.9GeV booster should be enough for all particles up to 1A. Otherwise </a:t>
            </a:r>
            <a:r>
              <a:rPr lang="en-US" sz="1600" dirty="0" err="1" smtClean="0"/>
              <a:t>Pb</a:t>
            </a:r>
            <a:r>
              <a:rPr lang="en-US" sz="1600" dirty="0" smtClean="0"/>
              <a:t> energy needs to be raised to 2.4-2.8GeV (equivalent to 9.2-10.4GeV proton).</a:t>
            </a:r>
          </a:p>
        </p:txBody>
      </p:sp>
    </p:spTree>
    <p:extLst>
      <p:ext uri="{BB962C8B-B14F-4D97-AF65-F5344CB8AC3E}">
        <p14:creationId xmlns:p14="http://schemas.microsoft.com/office/powerpoint/2010/main" val="2909298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86117" y="0"/>
            <a:ext cx="5610084" cy="762000"/>
          </a:xfrm>
        </p:spPr>
        <p:txBody>
          <a:bodyPr/>
          <a:lstStyle/>
          <a:p>
            <a:r>
              <a:rPr lang="en-US" sz="2000" dirty="0" smtClean="0">
                <a:latin typeface="Comic Sans MS" panose="030F0702030302020204" pitchFamily="66" charset="0"/>
              </a:rPr>
              <a:t>Alternative Ion Beam Formation Cycles</a:t>
            </a:r>
            <a:br>
              <a:rPr lang="en-US" sz="2000" dirty="0" smtClean="0">
                <a:latin typeface="Comic Sans MS" panose="030F0702030302020204" pitchFamily="66" charset="0"/>
              </a:rPr>
            </a:br>
            <a:r>
              <a:rPr lang="en-US" sz="2000" dirty="0" smtClean="0">
                <a:latin typeface="Comic Sans MS" panose="030F0702030302020204" pitchFamily="66" charset="0"/>
              </a:rPr>
              <a:t>(binary bunch split in the booster ring)</a:t>
            </a:r>
            <a:endParaRPr lang="en-US" sz="20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pPr>
              <a:defRPr/>
            </a:pPr>
            <a:fld id="{08D621CD-FDE4-4A9C-867E-F9942A440963}" type="slidenum">
              <a:rPr lang="en-US" altLang="en-US" smtClean="0"/>
              <a:pPr>
                <a:defRPr/>
              </a:pPr>
              <a:t>9</a:t>
            </a:fld>
            <a:endParaRPr lang="en-US" altLang="en-US"/>
          </a:p>
        </p:txBody>
      </p:sp>
      <p:sp>
        <p:nvSpPr>
          <p:cNvPr id="6" name="TextBox 5"/>
          <p:cNvSpPr txBox="1"/>
          <p:nvPr/>
        </p:nvSpPr>
        <p:spPr>
          <a:xfrm>
            <a:off x="152401" y="3128916"/>
            <a:ext cx="8839200" cy="3231654"/>
          </a:xfrm>
          <a:prstGeom prst="rect">
            <a:avLst/>
          </a:prstGeom>
          <a:noFill/>
        </p:spPr>
        <p:txBody>
          <a:bodyPr wrap="square" rtlCol="0">
            <a:spAutoFit/>
          </a:bodyPr>
          <a:lstStyle/>
          <a:p>
            <a:r>
              <a:rPr lang="en-US" sz="1200" dirty="0" smtClean="0"/>
              <a:t>Collider circumference 2252.8m, harmonic # </a:t>
            </a:r>
            <a:r>
              <a:rPr lang="en-US" sz="1200" dirty="0" err="1" smtClean="0"/>
              <a:t>Nh</a:t>
            </a:r>
            <a:r>
              <a:rPr lang="en-US" sz="1200" dirty="0" smtClean="0"/>
              <a:t>=3580-3588 (for different collision energy), booster circumference 281.6m</a:t>
            </a:r>
            <a:endParaRPr lang="en-US" sz="1200" dirty="0" smtClean="0">
              <a:solidFill>
                <a:schemeClr val="bg1">
                  <a:lumMod val="65000"/>
                </a:schemeClr>
              </a:solidFill>
            </a:endParaRPr>
          </a:p>
          <a:p>
            <a:pPr marL="342900" indent="-342900">
              <a:buFont typeface="+mj-lt"/>
              <a:buAutoNum type="arabicPeriod"/>
            </a:pPr>
            <a:r>
              <a:rPr lang="en-US" sz="1200" dirty="0" smtClean="0"/>
              <a:t>Eject the used beam from the collider ring, cycle the magnets</a:t>
            </a:r>
          </a:p>
          <a:p>
            <a:pPr marL="342900" indent="-342900">
              <a:buFont typeface="+mj-lt"/>
              <a:buAutoNum type="arabicPeriod"/>
            </a:pPr>
            <a:r>
              <a:rPr lang="en-US" sz="1200" dirty="0" smtClean="0"/>
              <a:t>Multi-turn injection </a:t>
            </a:r>
            <a:r>
              <a:rPr lang="en-US" sz="1200" dirty="0"/>
              <a:t>of </a:t>
            </a:r>
            <a:r>
              <a:rPr lang="en-US" sz="1200" dirty="0" smtClean="0"/>
              <a:t>polarized </a:t>
            </a:r>
            <a:r>
              <a:rPr lang="en-US" sz="1200" dirty="0"/>
              <a:t>ion from linac to booster (non-polarized for heavy ions)</a:t>
            </a:r>
          </a:p>
          <a:p>
            <a:pPr marL="342900" indent="-342900">
              <a:buFont typeface="+mj-lt"/>
              <a:buAutoNum type="arabicPeriod"/>
            </a:pPr>
            <a:r>
              <a:rPr lang="en-US" sz="1200" dirty="0"/>
              <a:t>Capture beam into a bucket </a:t>
            </a:r>
            <a:r>
              <a:rPr lang="en-US" sz="1200" dirty="0" smtClean="0"/>
              <a:t>(~</a:t>
            </a:r>
            <a:r>
              <a:rPr lang="en-US" sz="1200" dirty="0"/>
              <a:t>200m bunch </a:t>
            </a:r>
            <a:r>
              <a:rPr lang="en-US" sz="1200" dirty="0" smtClean="0"/>
              <a:t>length)</a:t>
            </a:r>
            <a:endParaRPr lang="en-US" sz="1200" dirty="0"/>
          </a:p>
          <a:p>
            <a:pPr marL="342900" indent="-342900">
              <a:buFont typeface="+mj-lt"/>
              <a:buAutoNum type="arabicPeriod"/>
            </a:pPr>
            <a:r>
              <a:rPr lang="en-US" sz="1200" dirty="0"/>
              <a:t>Ramp </a:t>
            </a:r>
            <a:r>
              <a:rPr lang="en-US" sz="1200" dirty="0" smtClean="0"/>
              <a:t>to an intermediate energy (~2.0GeV proton), perform </a:t>
            </a:r>
            <a:r>
              <a:rPr lang="en-US" sz="1200" dirty="0"/>
              <a:t>DC </a:t>
            </a:r>
            <a:r>
              <a:rPr lang="en-US" sz="1200" dirty="0" smtClean="0"/>
              <a:t>cooling, ramp to ~8GeV (proton) </a:t>
            </a:r>
          </a:p>
          <a:p>
            <a:pPr marL="342900" indent="-342900">
              <a:buFont typeface="+mj-lt"/>
              <a:buAutoNum type="arabicPeriod"/>
            </a:pPr>
            <a:r>
              <a:rPr lang="en-US" sz="1200" dirty="0" smtClean="0"/>
              <a:t>Compress </a:t>
            </a:r>
            <a:r>
              <a:rPr lang="en-US" sz="1200" dirty="0"/>
              <a:t>the bunch length to </a:t>
            </a:r>
            <a:r>
              <a:rPr lang="en-US" sz="1200" dirty="0" smtClean="0"/>
              <a:t>56m, perform 5 stages binary split and form a 80m train with 32 bunches (bunch </a:t>
            </a:r>
            <a:r>
              <a:rPr lang="en-US" sz="1200" dirty="0" err="1" smtClean="0"/>
              <a:t>reprate</a:t>
            </a:r>
            <a:r>
              <a:rPr lang="en-US" sz="1200" dirty="0" smtClean="0"/>
              <a:t> 119MHz)</a:t>
            </a:r>
          </a:p>
          <a:p>
            <a:pPr marL="342900" indent="-342900">
              <a:buFont typeface="+mj-lt"/>
              <a:buAutoNum type="arabicPeriod"/>
            </a:pPr>
            <a:r>
              <a:rPr lang="en-US" sz="1200" dirty="0" smtClean="0"/>
              <a:t>Bucket-to-bucket </a:t>
            </a:r>
            <a:r>
              <a:rPr lang="en-US" sz="1200" dirty="0"/>
              <a:t>transfer </a:t>
            </a:r>
            <a:r>
              <a:rPr lang="en-US" sz="1200" dirty="0" smtClean="0"/>
              <a:t>the 80m bunch train into the collider ring</a:t>
            </a:r>
          </a:p>
          <a:p>
            <a:pPr marL="342900" indent="-342900">
              <a:buFont typeface="+mj-lt"/>
              <a:buAutoNum type="arabicPeriod"/>
            </a:pPr>
            <a:r>
              <a:rPr lang="en-US" sz="1200" dirty="0" smtClean="0"/>
              <a:t>Repeat </a:t>
            </a:r>
            <a:r>
              <a:rPr lang="en-US" sz="1200" dirty="0"/>
              <a:t>step </a:t>
            </a:r>
            <a:r>
              <a:rPr lang="en-US" sz="1200" dirty="0" smtClean="0"/>
              <a:t>2-6 cycle for </a:t>
            </a:r>
            <a:r>
              <a:rPr lang="en-US" sz="1200" b="1" dirty="0" smtClean="0"/>
              <a:t>24</a:t>
            </a:r>
            <a:r>
              <a:rPr lang="en-US" sz="1200" dirty="0" smtClean="0"/>
              <a:t> times, leaving a gap of ~14m (5-6 119MHz buckets, ~45ns for kicker rise time) </a:t>
            </a:r>
            <a:r>
              <a:rPr lang="en-US" sz="1200" dirty="0"/>
              <a:t>between </a:t>
            </a:r>
            <a:r>
              <a:rPr lang="en-US" sz="1200" dirty="0" smtClean="0"/>
              <a:t>the 80m trains   </a:t>
            </a:r>
          </a:p>
          <a:p>
            <a:pPr marL="342900" indent="-342900">
              <a:buFont typeface="+mj-lt"/>
              <a:buAutoNum type="arabicPeriod"/>
            </a:pPr>
            <a:r>
              <a:rPr lang="en-US" sz="1200" dirty="0" smtClean="0"/>
              <a:t>Ramp </a:t>
            </a:r>
            <a:r>
              <a:rPr lang="en-US" sz="1200" dirty="0"/>
              <a:t>collider ring to collision </a:t>
            </a:r>
            <a:r>
              <a:rPr lang="en-US" sz="1200" dirty="0" smtClean="0"/>
              <a:t>energy</a:t>
            </a:r>
          </a:p>
          <a:p>
            <a:pPr marL="342900" indent="-342900">
              <a:buFont typeface="+mj-lt"/>
              <a:buAutoNum type="arabicPeriod"/>
            </a:pPr>
            <a:r>
              <a:rPr lang="en-US" sz="1200" dirty="0" smtClean="0"/>
              <a:t>Perform up to 2 stages binary splitting (no splitting needed for low </a:t>
            </a:r>
            <a:r>
              <a:rPr lang="en-US" sz="1200" dirty="0" err="1" smtClean="0"/>
              <a:t>reptate</a:t>
            </a:r>
            <a:r>
              <a:rPr lang="en-US" sz="1200" dirty="0" smtClean="0"/>
              <a:t> option with high energy/low current electron beam), </a:t>
            </a:r>
            <a:r>
              <a:rPr lang="en-US" sz="1200" dirty="0">
                <a:solidFill>
                  <a:srgbClr val="000000"/>
                </a:solidFill>
              </a:rPr>
              <a:t>perform bunch length compression and BB </a:t>
            </a:r>
            <a:r>
              <a:rPr lang="en-US" sz="1200" dirty="0" smtClean="0">
                <a:solidFill>
                  <a:srgbClr val="000000"/>
                </a:solidFill>
              </a:rPr>
              <a:t>cooling</a:t>
            </a:r>
            <a:endParaRPr lang="en-US" sz="1200" dirty="0" smtClean="0"/>
          </a:p>
          <a:p>
            <a:pPr marL="342900" indent="-342900">
              <a:buFont typeface="+mj-lt"/>
              <a:buAutoNum type="arabicPeriod"/>
            </a:pPr>
            <a:r>
              <a:rPr lang="en-US" sz="1200" dirty="0"/>
              <a:t>Manipulate the beam to </a:t>
            </a:r>
            <a:r>
              <a:rPr lang="en-US" sz="1200" dirty="0">
                <a:solidFill>
                  <a:srgbClr val="000000"/>
                </a:solidFill>
              </a:rPr>
              <a:t>create/remove several extra empty buckets (476 MHz) in the gap (</a:t>
            </a:r>
            <a:r>
              <a:rPr lang="en-US" sz="1200" dirty="0" err="1">
                <a:solidFill>
                  <a:srgbClr val="000000"/>
                </a:solidFill>
              </a:rPr>
              <a:t>Nh</a:t>
            </a:r>
            <a:r>
              <a:rPr lang="en-US" sz="1200" dirty="0">
                <a:solidFill>
                  <a:srgbClr val="000000"/>
                </a:solidFill>
              </a:rPr>
              <a:t>=3580-3588 depending on ion </a:t>
            </a:r>
            <a:r>
              <a:rPr lang="en-US" sz="1200" dirty="0" smtClean="0">
                <a:solidFill>
                  <a:srgbClr val="000000"/>
                </a:solidFill>
              </a:rPr>
              <a:t>energy, </a:t>
            </a:r>
            <a:r>
              <a:rPr lang="en-US" sz="1200" dirty="0">
                <a:solidFill>
                  <a:srgbClr val="000000"/>
                </a:solidFill>
              </a:rPr>
              <a:t>as required by beam </a:t>
            </a:r>
            <a:r>
              <a:rPr lang="en-US" sz="1200" dirty="0" smtClean="0">
                <a:solidFill>
                  <a:srgbClr val="000000"/>
                </a:solidFill>
              </a:rPr>
              <a:t>synchronization)</a:t>
            </a:r>
            <a:r>
              <a:rPr lang="en-US" sz="1200" dirty="0" smtClean="0"/>
              <a:t>.</a:t>
            </a:r>
            <a:endParaRPr lang="en-US" sz="1200" dirty="0"/>
          </a:p>
          <a:p>
            <a:r>
              <a:rPr lang="en-US" sz="1200" dirty="0" smtClean="0"/>
              <a:t>Pros:	Less splitting cavities in the collider ring </a:t>
            </a:r>
          </a:p>
          <a:p>
            <a:r>
              <a:rPr lang="en-US" sz="1200" dirty="0" smtClean="0"/>
              <a:t>Potential problems:</a:t>
            </a:r>
          </a:p>
          <a:p>
            <a:r>
              <a:rPr lang="en-US" sz="1200" dirty="0"/>
              <a:t>	</a:t>
            </a:r>
            <a:r>
              <a:rPr lang="en-US" sz="1200" dirty="0" smtClean="0"/>
              <a:t>Need to split beam 5 times in each of the 24 cycles</a:t>
            </a:r>
          </a:p>
          <a:p>
            <a:r>
              <a:rPr lang="en-US" sz="1200" dirty="0"/>
              <a:t>	</a:t>
            </a:r>
            <a:r>
              <a:rPr lang="en-US" sz="1200" dirty="0" smtClean="0"/>
              <a:t>Total gap length is larger, especially if inject kicker rise time is longer than 45ns; may still need longer gap for abort kicker</a:t>
            </a:r>
          </a:p>
        </p:txBody>
      </p:sp>
      <p:sp>
        <p:nvSpPr>
          <p:cNvPr id="57" name="TextBox 56"/>
          <p:cNvSpPr txBox="1"/>
          <p:nvPr/>
        </p:nvSpPr>
        <p:spPr>
          <a:xfrm>
            <a:off x="195301" y="831153"/>
            <a:ext cx="1388772" cy="400110"/>
          </a:xfrm>
          <a:prstGeom prst="rect">
            <a:avLst/>
          </a:prstGeom>
          <a:noFill/>
        </p:spPr>
        <p:txBody>
          <a:bodyPr wrap="square" rtlCol="0">
            <a:spAutoFit/>
          </a:bodyPr>
          <a:lstStyle/>
          <a:p>
            <a:r>
              <a:rPr lang="en-US" sz="1000" dirty="0" smtClean="0">
                <a:solidFill>
                  <a:schemeClr val="accent6"/>
                </a:solidFill>
                <a:latin typeface="Times New Roman" panose="02020603050405020304" pitchFamily="18" charset="0"/>
                <a:cs typeface="Times New Roman" panose="02020603050405020304" pitchFamily="18" charset="0"/>
              </a:rPr>
              <a:t>2. Accumulating coasting beam</a:t>
            </a:r>
            <a:endParaRPr lang="en-US" sz="1000" dirty="0">
              <a:solidFill>
                <a:schemeClr val="accent6"/>
              </a:solidFill>
              <a:latin typeface="Times New Roman" panose="02020603050405020304" pitchFamily="18" charset="0"/>
              <a:cs typeface="Times New Roman" panose="02020603050405020304" pitchFamily="18" charset="0"/>
            </a:endParaRPr>
          </a:p>
        </p:txBody>
      </p:sp>
      <p:grpSp>
        <p:nvGrpSpPr>
          <p:cNvPr id="58" name="Group 57"/>
          <p:cNvGrpSpPr>
            <a:grpSpLocks noChangeAspect="1"/>
          </p:cNvGrpSpPr>
          <p:nvPr/>
        </p:nvGrpSpPr>
        <p:grpSpPr>
          <a:xfrm>
            <a:off x="236287" y="1259685"/>
            <a:ext cx="826488" cy="826490"/>
            <a:chOff x="1792224" y="1828800"/>
            <a:chExt cx="1828800" cy="1828800"/>
          </a:xfrm>
        </p:grpSpPr>
        <p:grpSp>
          <p:nvGrpSpPr>
            <p:cNvPr id="59" name="Group 58"/>
            <p:cNvGrpSpPr>
              <a:grpSpLocks noChangeAspect="1"/>
            </p:cNvGrpSpPr>
            <p:nvPr/>
          </p:nvGrpSpPr>
          <p:grpSpPr>
            <a:xfrm>
              <a:off x="1792224" y="2322576"/>
              <a:ext cx="1335024" cy="1335024"/>
              <a:chOff x="1185672" y="1250576"/>
              <a:chExt cx="1335024" cy="1335024"/>
            </a:xfrm>
          </p:grpSpPr>
          <p:grpSp>
            <p:nvGrpSpPr>
              <p:cNvPr id="61" name="Group 60"/>
              <p:cNvGrpSpPr/>
              <p:nvPr/>
            </p:nvGrpSpPr>
            <p:grpSpPr>
              <a:xfrm>
                <a:off x="1185672" y="1598048"/>
                <a:ext cx="1335024" cy="987552"/>
                <a:chOff x="1185672" y="1598048"/>
                <a:chExt cx="1335024" cy="987552"/>
              </a:xfrm>
            </p:grpSpPr>
            <p:sp>
              <p:nvSpPr>
                <p:cNvPr id="63" name="Rectangle 62"/>
                <p:cNvSpPr/>
                <p:nvPr/>
              </p:nvSpPr>
              <p:spPr>
                <a:xfrm>
                  <a:off x="1679448" y="1598048"/>
                  <a:ext cx="841248" cy="14630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sp>
              <p:nvSpPr>
                <p:cNvPr id="64" name="Block Arc 63"/>
                <p:cNvSpPr/>
                <p:nvPr/>
              </p:nvSpPr>
              <p:spPr>
                <a:xfrm rot="10800000">
                  <a:off x="1185672" y="1598048"/>
                  <a:ext cx="987552" cy="987552"/>
                </a:xfrm>
                <a:prstGeom prst="blockArc">
                  <a:avLst>
                    <a:gd name="adj1" fmla="val 10800000"/>
                    <a:gd name="adj2" fmla="val 5440302"/>
                    <a:gd name="adj3" fmla="val 1449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sp>
            <p:nvSpPr>
              <p:cNvPr id="62" name="Rectangle 61"/>
              <p:cNvSpPr/>
              <p:nvPr/>
            </p:nvSpPr>
            <p:spPr>
              <a:xfrm>
                <a:off x="2026920" y="1250576"/>
                <a:ext cx="146304" cy="84124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sp>
          <p:nvSpPr>
            <p:cNvPr id="60" name="Block Arc 59"/>
            <p:cNvSpPr/>
            <p:nvPr/>
          </p:nvSpPr>
          <p:spPr>
            <a:xfrm>
              <a:off x="2633472" y="1828800"/>
              <a:ext cx="987552" cy="987552"/>
            </a:xfrm>
            <a:prstGeom prst="blockArc">
              <a:avLst>
                <a:gd name="adj1" fmla="val 10800000"/>
                <a:gd name="adj2" fmla="val 5440302"/>
                <a:gd name="adj3" fmla="val 1449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sp>
        <p:nvSpPr>
          <p:cNvPr id="65" name="TextBox 64"/>
          <p:cNvSpPr txBox="1"/>
          <p:nvPr/>
        </p:nvSpPr>
        <p:spPr>
          <a:xfrm>
            <a:off x="1240674" y="2680582"/>
            <a:ext cx="1176252" cy="400110"/>
          </a:xfrm>
          <a:prstGeom prst="rect">
            <a:avLst/>
          </a:prstGeom>
          <a:noFill/>
        </p:spPr>
        <p:txBody>
          <a:bodyPr wrap="square" rtlCol="0">
            <a:spAutoFit/>
          </a:bodyPr>
          <a:lstStyle/>
          <a:p>
            <a:r>
              <a:rPr lang="en-US" sz="1000" dirty="0" smtClean="0">
                <a:solidFill>
                  <a:schemeClr val="accent6"/>
                </a:solidFill>
                <a:latin typeface="Times New Roman" panose="02020603050405020304" pitchFamily="18" charset="0"/>
                <a:cs typeface="Times New Roman" panose="02020603050405020304" pitchFamily="18" charset="0"/>
              </a:rPr>
              <a:t>3. Capture to bucket</a:t>
            </a:r>
            <a:endParaRPr lang="en-US" sz="1000" dirty="0">
              <a:solidFill>
                <a:schemeClr val="accent6"/>
              </a:solidFill>
              <a:latin typeface="Times New Roman" panose="02020603050405020304" pitchFamily="18" charset="0"/>
              <a:cs typeface="Times New Roman" panose="02020603050405020304" pitchFamily="18" charset="0"/>
            </a:endParaRPr>
          </a:p>
        </p:txBody>
      </p:sp>
      <p:grpSp>
        <p:nvGrpSpPr>
          <p:cNvPr id="66" name="Group 65"/>
          <p:cNvGrpSpPr>
            <a:grpSpLocks noChangeAspect="1"/>
          </p:cNvGrpSpPr>
          <p:nvPr/>
        </p:nvGrpSpPr>
        <p:grpSpPr>
          <a:xfrm>
            <a:off x="773712" y="2180192"/>
            <a:ext cx="826488" cy="826490"/>
            <a:chOff x="1792224" y="1828800"/>
            <a:chExt cx="1828800" cy="1828800"/>
          </a:xfrm>
        </p:grpSpPr>
        <p:grpSp>
          <p:nvGrpSpPr>
            <p:cNvPr id="67" name="Group 66"/>
            <p:cNvGrpSpPr>
              <a:grpSpLocks noChangeAspect="1"/>
            </p:cNvGrpSpPr>
            <p:nvPr/>
          </p:nvGrpSpPr>
          <p:grpSpPr>
            <a:xfrm>
              <a:off x="1792224" y="2322576"/>
              <a:ext cx="1335024" cy="1335024"/>
              <a:chOff x="1185672" y="1250576"/>
              <a:chExt cx="1335024" cy="1335024"/>
            </a:xfrm>
          </p:grpSpPr>
          <p:grpSp>
            <p:nvGrpSpPr>
              <p:cNvPr id="69" name="Group 68"/>
              <p:cNvGrpSpPr/>
              <p:nvPr/>
            </p:nvGrpSpPr>
            <p:grpSpPr>
              <a:xfrm>
                <a:off x="1185672" y="1598048"/>
                <a:ext cx="1335024" cy="987552"/>
                <a:chOff x="1185672" y="1598048"/>
                <a:chExt cx="1335024" cy="987552"/>
              </a:xfrm>
            </p:grpSpPr>
            <p:sp>
              <p:nvSpPr>
                <p:cNvPr id="71" name="Rectangle 70"/>
                <p:cNvSpPr/>
                <p:nvPr/>
              </p:nvSpPr>
              <p:spPr>
                <a:xfrm>
                  <a:off x="1679448" y="1649036"/>
                  <a:ext cx="841248" cy="365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sp>
              <p:nvSpPr>
                <p:cNvPr id="72" name="Block Arc 71"/>
                <p:cNvSpPr/>
                <p:nvPr/>
              </p:nvSpPr>
              <p:spPr>
                <a:xfrm rot="10800000">
                  <a:off x="1185672" y="1598048"/>
                  <a:ext cx="987552" cy="987552"/>
                </a:xfrm>
                <a:prstGeom prst="blockArc">
                  <a:avLst>
                    <a:gd name="adj1" fmla="val 10800000"/>
                    <a:gd name="adj2" fmla="val 5440302"/>
                    <a:gd name="adj3" fmla="val 1449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sp>
            <p:nvSpPr>
              <p:cNvPr id="70" name="Rectangle 69"/>
              <p:cNvSpPr/>
              <p:nvPr/>
            </p:nvSpPr>
            <p:spPr>
              <a:xfrm>
                <a:off x="2026920" y="1250576"/>
                <a:ext cx="146304" cy="84124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sp>
          <p:nvSpPr>
            <p:cNvPr id="68" name="Block Arc 67"/>
            <p:cNvSpPr/>
            <p:nvPr/>
          </p:nvSpPr>
          <p:spPr>
            <a:xfrm>
              <a:off x="2633472" y="1828800"/>
              <a:ext cx="987552" cy="987552"/>
            </a:xfrm>
            <a:prstGeom prst="blockArc">
              <a:avLst>
                <a:gd name="adj1" fmla="val 10800000"/>
                <a:gd name="adj2" fmla="val 5440302"/>
                <a:gd name="adj3" fmla="val 1449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sp>
        <p:nvSpPr>
          <p:cNvPr id="73" name="Right Arrow 72"/>
          <p:cNvSpPr>
            <a:spLocks/>
          </p:cNvSpPr>
          <p:nvPr/>
        </p:nvSpPr>
        <p:spPr>
          <a:xfrm rot="4882159">
            <a:off x="646614" y="2201434"/>
            <a:ext cx="220397" cy="11019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Times New Roman" panose="02020603050405020304" pitchFamily="18" charset="0"/>
              <a:cs typeface="Times New Roman" panose="02020603050405020304" pitchFamily="18" charset="0"/>
            </a:endParaRPr>
          </a:p>
        </p:txBody>
      </p:sp>
      <p:sp>
        <p:nvSpPr>
          <p:cNvPr id="80" name="Right Arrow 79"/>
          <p:cNvSpPr>
            <a:spLocks/>
          </p:cNvSpPr>
          <p:nvPr/>
        </p:nvSpPr>
        <p:spPr>
          <a:xfrm rot="3600000">
            <a:off x="2489761" y="2083520"/>
            <a:ext cx="220397" cy="11019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Times New Roman" panose="02020603050405020304" pitchFamily="18" charset="0"/>
              <a:cs typeface="Times New Roman" panose="02020603050405020304" pitchFamily="18" charset="0"/>
            </a:endParaRPr>
          </a:p>
        </p:txBody>
      </p:sp>
      <p:sp>
        <p:nvSpPr>
          <p:cNvPr id="82" name="TextBox 81"/>
          <p:cNvSpPr txBox="1"/>
          <p:nvPr/>
        </p:nvSpPr>
        <p:spPr>
          <a:xfrm>
            <a:off x="2505914" y="785217"/>
            <a:ext cx="1502600" cy="246221"/>
          </a:xfrm>
          <a:prstGeom prst="rect">
            <a:avLst/>
          </a:prstGeom>
          <a:noFill/>
        </p:spPr>
        <p:txBody>
          <a:bodyPr wrap="square" rtlCol="0">
            <a:spAutoFit/>
          </a:bodyPr>
          <a:lstStyle/>
          <a:p>
            <a:r>
              <a:rPr lang="en-US" sz="1000" dirty="0" smtClean="0">
                <a:solidFill>
                  <a:schemeClr val="accent6"/>
                </a:solidFill>
                <a:latin typeface="Times New Roman" panose="02020603050405020304" pitchFamily="18" charset="0"/>
                <a:cs typeface="Times New Roman" panose="02020603050405020304" pitchFamily="18" charset="0"/>
              </a:rPr>
              <a:t>4. Accelerate and cool</a:t>
            </a:r>
            <a:endParaRPr lang="en-US" sz="1000" dirty="0">
              <a:solidFill>
                <a:schemeClr val="accent6"/>
              </a:solidFill>
              <a:latin typeface="Times New Roman" panose="02020603050405020304" pitchFamily="18" charset="0"/>
              <a:cs typeface="Times New Roman" panose="02020603050405020304" pitchFamily="18" charset="0"/>
            </a:endParaRPr>
          </a:p>
        </p:txBody>
      </p:sp>
      <p:grpSp>
        <p:nvGrpSpPr>
          <p:cNvPr id="96" name="Group 95"/>
          <p:cNvGrpSpPr/>
          <p:nvPr/>
        </p:nvGrpSpPr>
        <p:grpSpPr>
          <a:xfrm>
            <a:off x="2086117" y="1092165"/>
            <a:ext cx="1132940" cy="826490"/>
            <a:chOff x="1661248" y="4258445"/>
            <a:chExt cx="1132940" cy="826490"/>
          </a:xfrm>
        </p:grpSpPr>
        <p:grpSp>
          <p:nvGrpSpPr>
            <p:cNvPr id="2" name="Group 1"/>
            <p:cNvGrpSpPr/>
            <p:nvPr/>
          </p:nvGrpSpPr>
          <p:grpSpPr>
            <a:xfrm>
              <a:off x="1661248" y="4258445"/>
              <a:ext cx="828273" cy="826490"/>
              <a:chOff x="1661248" y="4258445"/>
              <a:chExt cx="828273" cy="826490"/>
            </a:xfrm>
          </p:grpSpPr>
          <p:grpSp>
            <p:nvGrpSpPr>
              <p:cNvPr id="74" name="Group 73"/>
              <p:cNvGrpSpPr>
                <a:grpSpLocks noChangeAspect="1"/>
              </p:cNvGrpSpPr>
              <p:nvPr/>
            </p:nvGrpSpPr>
            <p:grpSpPr>
              <a:xfrm>
                <a:off x="1661248" y="4258445"/>
                <a:ext cx="828273" cy="826490"/>
                <a:chOff x="1792224" y="1828800"/>
                <a:chExt cx="1832764" cy="1828800"/>
              </a:xfrm>
            </p:grpSpPr>
            <p:grpSp>
              <p:nvGrpSpPr>
                <p:cNvPr id="75" name="Group 74"/>
                <p:cNvGrpSpPr/>
                <p:nvPr/>
              </p:nvGrpSpPr>
              <p:grpSpPr>
                <a:xfrm>
                  <a:off x="1792224" y="2706624"/>
                  <a:ext cx="1375352" cy="950976"/>
                  <a:chOff x="1149096" y="1634624"/>
                  <a:chExt cx="1375352" cy="950976"/>
                </a:xfrm>
              </p:grpSpPr>
              <p:sp>
                <p:nvSpPr>
                  <p:cNvPr id="78" name="Rectangle 77"/>
                  <p:cNvSpPr/>
                  <p:nvPr/>
                </p:nvSpPr>
                <p:spPr>
                  <a:xfrm>
                    <a:off x="1610048" y="1649671"/>
                    <a:ext cx="914400" cy="365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sp>
                <p:nvSpPr>
                  <p:cNvPr id="79" name="Block Arc 78"/>
                  <p:cNvSpPr/>
                  <p:nvPr/>
                </p:nvSpPr>
                <p:spPr>
                  <a:xfrm rot="10800000">
                    <a:off x="1149096" y="1634624"/>
                    <a:ext cx="950976" cy="950976"/>
                  </a:xfrm>
                  <a:prstGeom prst="blockArc">
                    <a:avLst>
                      <a:gd name="adj1" fmla="val 10800000"/>
                      <a:gd name="adj2" fmla="val 5299378"/>
                      <a:gd name="adj3" fmla="val 724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sp>
              <p:nvSpPr>
                <p:cNvPr id="76" name="Rectangle 75"/>
                <p:cNvSpPr/>
                <p:nvPr/>
              </p:nvSpPr>
              <p:spPr>
                <a:xfrm>
                  <a:off x="2670048" y="2304288"/>
                  <a:ext cx="73152" cy="8778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sp>
              <p:nvSpPr>
                <p:cNvPr id="77" name="Block Arc 76"/>
                <p:cNvSpPr/>
                <p:nvPr/>
              </p:nvSpPr>
              <p:spPr>
                <a:xfrm>
                  <a:off x="2674012" y="1828800"/>
                  <a:ext cx="950976" cy="950976"/>
                </a:xfrm>
                <a:prstGeom prst="blockArc">
                  <a:avLst>
                    <a:gd name="adj1" fmla="val 10800000"/>
                    <a:gd name="adj2" fmla="val 5299378"/>
                    <a:gd name="adj3" fmla="val 724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sp>
            <p:nvSpPr>
              <p:cNvPr id="81" name="Rectangle 80"/>
              <p:cNvSpPr/>
              <p:nvPr/>
            </p:nvSpPr>
            <p:spPr>
              <a:xfrm>
                <a:off x="2142005" y="4611621"/>
                <a:ext cx="67795" cy="112779"/>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Times New Roman" panose="02020603050405020304" pitchFamily="18" charset="0"/>
                  <a:cs typeface="Times New Roman" panose="02020603050405020304" pitchFamily="18" charset="0"/>
                </a:endParaRPr>
              </a:p>
            </p:txBody>
          </p:sp>
        </p:grpSp>
        <p:sp>
          <p:nvSpPr>
            <p:cNvPr id="83" name="TextBox 82"/>
            <p:cNvSpPr txBox="1"/>
            <p:nvPr/>
          </p:nvSpPr>
          <p:spPr>
            <a:xfrm>
              <a:off x="2077325" y="4695584"/>
              <a:ext cx="716863" cy="246221"/>
            </a:xfrm>
            <a:prstGeom prst="rect">
              <a:avLst/>
            </a:prstGeom>
            <a:noFill/>
          </p:spPr>
          <p:txBody>
            <a:bodyPr wrap="none" rtlCol="0">
              <a:spAutoFit/>
            </a:bodyPr>
            <a:lstStyle/>
            <a:p>
              <a:r>
                <a:rPr lang="en-US" sz="1000" dirty="0" smtClean="0">
                  <a:solidFill>
                    <a:srgbClr val="0000CC"/>
                  </a:solidFill>
                  <a:latin typeface="Times New Roman" panose="02020603050405020304" pitchFamily="18" charset="0"/>
                  <a:cs typeface="Times New Roman" panose="02020603050405020304" pitchFamily="18" charset="0"/>
                </a:rPr>
                <a:t>DC cooler</a:t>
              </a:r>
              <a:endParaRPr lang="en-US" sz="1000" dirty="0">
                <a:solidFill>
                  <a:srgbClr val="0000CC"/>
                </a:solidFill>
                <a:latin typeface="Times New Roman" panose="02020603050405020304" pitchFamily="18" charset="0"/>
                <a:cs typeface="Times New Roman" panose="02020603050405020304" pitchFamily="18" charset="0"/>
              </a:endParaRPr>
            </a:p>
          </p:txBody>
        </p:sp>
      </p:grpSp>
      <p:sp>
        <p:nvSpPr>
          <p:cNvPr id="84" name="Rectangle 83"/>
          <p:cNvSpPr/>
          <p:nvPr/>
        </p:nvSpPr>
        <p:spPr>
          <a:xfrm>
            <a:off x="694205" y="1611753"/>
            <a:ext cx="67795" cy="112779"/>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Times New Roman" panose="02020603050405020304" pitchFamily="18" charset="0"/>
              <a:cs typeface="Times New Roman" panose="02020603050405020304" pitchFamily="18" charset="0"/>
            </a:endParaRPr>
          </a:p>
        </p:txBody>
      </p:sp>
      <p:sp>
        <p:nvSpPr>
          <p:cNvPr id="85" name="TextBox 84"/>
          <p:cNvSpPr txBox="1"/>
          <p:nvPr/>
        </p:nvSpPr>
        <p:spPr>
          <a:xfrm>
            <a:off x="664411" y="1728190"/>
            <a:ext cx="716863" cy="246221"/>
          </a:xfrm>
          <a:prstGeom prst="rect">
            <a:avLst/>
          </a:prstGeom>
          <a:noFill/>
        </p:spPr>
        <p:txBody>
          <a:bodyPr wrap="none" rtlCol="0">
            <a:spAutoFit/>
          </a:bodyPr>
          <a:lstStyle/>
          <a:p>
            <a:r>
              <a:rPr lang="en-US" sz="1000" dirty="0" smtClean="0">
                <a:solidFill>
                  <a:srgbClr val="0000CC"/>
                </a:solidFill>
                <a:latin typeface="Times New Roman" panose="02020603050405020304" pitchFamily="18" charset="0"/>
                <a:cs typeface="Times New Roman" panose="02020603050405020304" pitchFamily="18" charset="0"/>
              </a:rPr>
              <a:t>DC cooler</a:t>
            </a:r>
            <a:endParaRPr lang="en-US" sz="1000" dirty="0">
              <a:solidFill>
                <a:srgbClr val="0000CC"/>
              </a:solidFill>
              <a:latin typeface="Times New Roman" panose="02020603050405020304" pitchFamily="18" charset="0"/>
              <a:cs typeface="Times New Roman" panose="02020603050405020304" pitchFamily="18" charset="0"/>
            </a:endParaRPr>
          </a:p>
        </p:txBody>
      </p:sp>
      <p:grpSp>
        <p:nvGrpSpPr>
          <p:cNvPr id="87" name="Group 86"/>
          <p:cNvGrpSpPr/>
          <p:nvPr/>
        </p:nvGrpSpPr>
        <p:grpSpPr>
          <a:xfrm>
            <a:off x="2454225" y="2182738"/>
            <a:ext cx="822375" cy="826490"/>
            <a:chOff x="1792224" y="1828800"/>
            <a:chExt cx="1819656" cy="1828799"/>
          </a:xfrm>
        </p:grpSpPr>
        <p:grpSp>
          <p:nvGrpSpPr>
            <p:cNvPr id="89" name="Group 88"/>
            <p:cNvGrpSpPr/>
            <p:nvPr/>
          </p:nvGrpSpPr>
          <p:grpSpPr>
            <a:xfrm>
              <a:off x="1792224" y="2724911"/>
              <a:ext cx="1353312" cy="932688"/>
              <a:chOff x="1149096" y="1652911"/>
              <a:chExt cx="1353312" cy="932688"/>
            </a:xfrm>
          </p:grpSpPr>
          <p:sp>
            <p:nvSpPr>
              <p:cNvPr id="91" name="Rectangle 90"/>
              <p:cNvSpPr/>
              <p:nvPr/>
            </p:nvSpPr>
            <p:spPr>
              <a:xfrm>
                <a:off x="1588008" y="1652912"/>
                <a:ext cx="914400" cy="365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sp>
            <p:nvSpPr>
              <p:cNvPr id="92" name="Block Arc 91"/>
              <p:cNvSpPr/>
              <p:nvPr/>
            </p:nvSpPr>
            <p:spPr>
              <a:xfrm rot="10800000">
                <a:off x="1149096" y="1652911"/>
                <a:ext cx="932688" cy="932688"/>
              </a:xfrm>
              <a:prstGeom prst="blockArc">
                <a:avLst>
                  <a:gd name="adj1" fmla="val 10800000"/>
                  <a:gd name="adj2" fmla="val 5378647"/>
                  <a:gd name="adj3" fmla="val 398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sp>
          <p:nvSpPr>
            <p:cNvPr id="90" name="Block Arc 89"/>
            <p:cNvSpPr/>
            <p:nvPr/>
          </p:nvSpPr>
          <p:spPr>
            <a:xfrm>
              <a:off x="2679192" y="1828800"/>
              <a:ext cx="932688" cy="932688"/>
            </a:xfrm>
            <a:prstGeom prst="blockArc">
              <a:avLst>
                <a:gd name="adj1" fmla="val 10800000"/>
                <a:gd name="adj2" fmla="val 5382718"/>
                <a:gd name="adj3" fmla="val 384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a:latin typeface="Times New Roman" panose="02020603050405020304" pitchFamily="18" charset="0"/>
                <a:cs typeface="Times New Roman" panose="02020603050405020304" pitchFamily="18" charset="0"/>
              </a:endParaRPr>
            </a:p>
          </p:txBody>
        </p:sp>
      </p:grpSp>
      <p:sp>
        <p:nvSpPr>
          <p:cNvPr id="93" name="TextBox 92"/>
          <p:cNvSpPr txBox="1"/>
          <p:nvPr/>
        </p:nvSpPr>
        <p:spPr>
          <a:xfrm>
            <a:off x="3035890" y="2564459"/>
            <a:ext cx="1840910" cy="553998"/>
          </a:xfrm>
          <a:prstGeom prst="rect">
            <a:avLst/>
          </a:prstGeom>
          <a:noFill/>
        </p:spPr>
        <p:txBody>
          <a:bodyPr wrap="square" rtlCol="0">
            <a:spAutoFit/>
          </a:bodyPr>
          <a:lstStyle/>
          <a:p>
            <a:r>
              <a:rPr lang="en-US" sz="1000" dirty="0" smtClean="0">
                <a:solidFill>
                  <a:schemeClr val="accent6"/>
                </a:solidFill>
                <a:latin typeface="Times New Roman" panose="02020603050405020304" pitchFamily="18" charset="0"/>
                <a:cs typeface="Times New Roman" panose="02020603050405020304" pitchFamily="18" charset="0"/>
              </a:rPr>
              <a:t>5. compress bunch to ~56m, split into 32 bunches (~80m train) with 5 stages splitting </a:t>
            </a:r>
            <a:endParaRPr lang="en-US" sz="1000" dirty="0">
              <a:solidFill>
                <a:schemeClr val="accent6"/>
              </a:solidFill>
              <a:latin typeface="Times New Roman" panose="02020603050405020304" pitchFamily="18" charset="0"/>
              <a:cs typeface="Times New Roman" panose="02020603050405020304" pitchFamily="18" charset="0"/>
            </a:endParaRPr>
          </a:p>
        </p:txBody>
      </p:sp>
      <p:sp>
        <p:nvSpPr>
          <p:cNvPr id="94" name="Right Arrow 93"/>
          <p:cNvSpPr>
            <a:spLocks/>
          </p:cNvSpPr>
          <p:nvPr/>
        </p:nvSpPr>
        <p:spPr>
          <a:xfrm rot="20847596">
            <a:off x="3557262" y="2173835"/>
            <a:ext cx="220397" cy="11019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Times New Roman" panose="02020603050405020304" pitchFamily="18" charset="0"/>
              <a:cs typeface="Times New Roman" panose="02020603050405020304" pitchFamily="18" charset="0"/>
            </a:endParaRPr>
          </a:p>
        </p:txBody>
      </p:sp>
      <p:sp>
        <p:nvSpPr>
          <p:cNvPr id="95" name="Right Arrow 94"/>
          <p:cNvSpPr>
            <a:spLocks/>
          </p:cNvSpPr>
          <p:nvPr/>
        </p:nvSpPr>
        <p:spPr>
          <a:xfrm rot="19603843">
            <a:off x="1596238" y="2018572"/>
            <a:ext cx="220397" cy="11019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Times New Roman" panose="02020603050405020304" pitchFamily="18" charset="0"/>
              <a:cs typeface="Times New Roman" panose="02020603050405020304" pitchFamily="18" charset="0"/>
            </a:endParaRPr>
          </a:p>
        </p:txBody>
      </p:sp>
      <p:sp>
        <p:nvSpPr>
          <p:cNvPr id="97" name="TextBox 96"/>
          <p:cNvSpPr txBox="1"/>
          <p:nvPr/>
        </p:nvSpPr>
        <p:spPr>
          <a:xfrm>
            <a:off x="4715580" y="762000"/>
            <a:ext cx="4047420" cy="400110"/>
          </a:xfrm>
          <a:prstGeom prst="rect">
            <a:avLst/>
          </a:prstGeom>
          <a:noFill/>
        </p:spPr>
        <p:txBody>
          <a:bodyPr wrap="square" rtlCol="0">
            <a:spAutoFit/>
          </a:bodyPr>
          <a:lstStyle/>
          <a:p>
            <a:r>
              <a:rPr lang="en-US" sz="1000" dirty="0" smtClean="0">
                <a:solidFill>
                  <a:schemeClr val="accent6"/>
                </a:solidFill>
                <a:latin typeface="Times New Roman" panose="02020603050405020304" pitchFamily="18" charset="0"/>
                <a:cs typeface="Times New Roman" panose="02020603050405020304" pitchFamily="18" charset="0"/>
              </a:rPr>
              <a:t>Step 6/7. Transfer the bunch train bucket-to-bucket into the collider ring, repeat </a:t>
            </a:r>
            <a:r>
              <a:rPr lang="en-US" sz="1000" dirty="0" smtClean="0">
                <a:solidFill>
                  <a:srgbClr val="FF0000"/>
                </a:solidFill>
                <a:latin typeface="Times New Roman" panose="02020603050405020304" pitchFamily="18" charset="0"/>
                <a:cs typeface="Times New Roman" panose="02020603050405020304" pitchFamily="18" charset="0"/>
              </a:rPr>
              <a:t>24</a:t>
            </a:r>
            <a:r>
              <a:rPr lang="en-US" sz="1000" dirty="0" smtClean="0">
                <a:solidFill>
                  <a:schemeClr val="accent6"/>
                </a:solidFill>
                <a:latin typeface="Times New Roman" panose="02020603050405020304" pitchFamily="18" charset="0"/>
                <a:cs typeface="Times New Roman" panose="02020603050405020304" pitchFamily="18" charset="0"/>
              </a:rPr>
              <a:t> times, then ramp energy and perform BB cooling</a:t>
            </a:r>
            <a:endParaRPr lang="en-US" sz="1000" dirty="0">
              <a:solidFill>
                <a:schemeClr val="accent6"/>
              </a:solidFill>
              <a:latin typeface="Times New Roman" panose="02020603050405020304" pitchFamily="18" charset="0"/>
              <a:cs typeface="Times New Roman" panose="02020603050405020304" pitchFamily="18" charset="0"/>
            </a:endParaRPr>
          </a:p>
        </p:txBody>
      </p:sp>
      <p:sp>
        <p:nvSpPr>
          <p:cNvPr id="5" name="Rectangle 4"/>
          <p:cNvSpPr/>
          <p:nvPr/>
        </p:nvSpPr>
        <p:spPr bwMode="auto">
          <a:xfrm>
            <a:off x="2855081" y="2310562"/>
            <a:ext cx="49161" cy="510941"/>
          </a:xfrm>
          <a:prstGeom prst="rect">
            <a:avLst/>
          </a:prstGeom>
          <a:pattFill prst="dkHorz">
            <a:fgClr>
              <a:srgbClr val="00B050"/>
            </a:fgClr>
            <a:bgClr>
              <a:schemeClr val="bg1"/>
            </a:bgClr>
          </a:pattFill>
          <a:ln w="9525" algn="ctr">
            <a:solidFill>
              <a:sysClr val="windowText" lastClr="000000"/>
            </a:solidFill>
            <a:round/>
            <a:headEnd/>
            <a:tailEnd/>
          </a:ln>
        </p:spPr>
        <p:txBody>
          <a:bodyPr rtlCol="0" anchor="ctr"/>
          <a:lstStyle/>
          <a:p>
            <a:pPr algn="ctr"/>
            <a:endParaRPr lang="en-US" sz="1000" kern="0">
              <a:solidFill>
                <a:prstClr val="black"/>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4710989" y="1249680"/>
            <a:ext cx="3975811" cy="1722120"/>
            <a:chOff x="4596017" y="1230852"/>
            <a:chExt cx="3975811" cy="1722120"/>
          </a:xfrm>
        </p:grpSpPr>
        <p:grpSp>
          <p:nvGrpSpPr>
            <p:cNvPr id="100" name="Group 99"/>
            <p:cNvGrpSpPr/>
            <p:nvPr/>
          </p:nvGrpSpPr>
          <p:grpSpPr>
            <a:xfrm>
              <a:off x="4629993" y="1280159"/>
              <a:ext cx="3302667" cy="1645919"/>
              <a:chOff x="2614915" y="2665470"/>
              <a:chExt cx="4159136" cy="1990320"/>
            </a:xfrm>
          </p:grpSpPr>
          <p:sp>
            <p:nvSpPr>
              <p:cNvPr id="104" name="Rectangle 103"/>
              <p:cNvSpPr/>
              <p:nvPr/>
            </p:nvSpPr>
            <p:spPr>
              <a:xfrm rot="18942557">
                <a:off x="5330023" y="3083504"/>
                <a:ext cx="466060" cy="247491"/>
              </a:xfrm>
              <a:prstGeom prst="rect">
                <a:avLst/>
              </a:prstGeom>
              <a:solidFill>
                <a:srgbClr val="0000CC"/>
              </a:solidFill>
              <a:ln w="25400" cap="flat" cmpd="sng" algn="ctr">
                <a:noFill/>
                <a:prstDash val="solid"/>
              </a:ln>
              <a:effectLst/>
            </p:spPr>
            <p:txBody>
              <a:bodyPr rtlCol="0" anchor="ctr"/>
              <a:lstStyle/>
              <a:p>
                <a:pPr algn="ctr">
                  <a:defRPr/>
                </a:pPr>
                <a:endParaRPr lang="en-US" sz="1000" kern="0" smtClean="0">
                  <a:solidFill>
                    <a:prstClr val="white"/>
                  </a:solidFill>
                  <a:latin typeface="Times New Roman" panose="02020603050405020304" pitchFamily="18" charset="0"/>
                  <a:cs typeface="Times New Roman" panose="02020603050405020304" pitchFamily="18" charset="0"/>
                </a:endParaRPr>
              </a:p>
            </p:txBody>
          </p:sp>
          <p:cxnSp>
            <p:nvCxnSpPr>
              <p:cNvPr id="105" name="Straight Connector 21"/>
              <p:cNvCxnSpPr>
                <a:cxnSpLocks noChangeShapeType="1"/>
              </p:cNvCxnSpPr>
              <p:nvPr/>
            </p:nvCxnSpPr>
            <p:spPr bwMode="auto">
              <a:xfrm rot="8100000">
                <a:off x="4038870" y="3660630"/>
                <a:ext cx="2072751" cy="0"/>
              </a:xfrm>
              <a:prstGeom prst="line">
                <a:avLst/>
              </a:prstGeom>
              <a:solidFill>
                <a:srgbClr val="00B050"/>
              </a:solidFill>
              <a:ln w="28575" algn="ctr">
                <a:solidFill>
                  <a:sysClr val="windowText" lastClr="000000"/>
                </a:solidFill>
                <a:round/>
                <a:headEnd/>
                <a:tailEnd/>
              </a:ln>
            </p:spPr>
          </p:cxnSp>
          <p:sp>
            <p:nvSpPr>
              <p:cNvPr id="144" name="Arc 143"/>
              <p:cNvSpPr/>
              <p:nvPr/>
            </p:nvSpPr>
            <p:spPr bwMode="auto">
              <a:xfrm rot="8100000">
                <a:off x="2614915" y="2682054"/>
                <a:ext cx="2038205" cy="1957148"/>
              </a:xfrm>
              <a:prstGeom prst="arc">
                <a:avLst>
                  <a:gd name="adj1" fmla="val 16200000"/>
                  <a:gd name="adj2" fmla="val 10757434"/>
                </a:avLst>
              </a:prstGeom>
              <a:noFill/>
              <a:ln w="28575" cap="flat" cmpd="sng" algn="ctr">
                <a:solidFill>
                  <a:sysClr val="windowText" lastClr="000000"/>
                </a:solidFill>
                <a:prstDash val="solid"/>
                <a:round/>
                <a:headEnd type="none" w="med" len="med"/>
                <a:tailEnd type="none" w="med" len="med"/>
              </a:ln>
              <a:effectLst/>
            </p:spPr>
            <p:txBody>
              <a:bodyPr/>
              <a:lstStyle/>
              <a:p>
                <a:pPr>
                  <a:defRPr/>
                </a:pPr>
                <a:endParaRPr lang="en-US" sz="1000" b="1" kern="0">
                  <a:solidFill>
                    <a:prstClr val="black"/>
                  </a:solidFill>
                  <a:latin typeface="Times New Roman" panose="02020603050405020304" pitchFamily="18" charset="0"/>
                  <a:cs typeface="Times New Roman" panose="02020603050405020304" pitchFamily="18" charset="0"/>
                </a:endParaRPr>
              </a:p>
            </p:txBody>
          </p:sp>
          <p:cxnSp>
            <p:nvCxnSpPr>
              <p:cNvPr id="108" name="Straight Connector 24"/>
              <p:cNvCxnSpPr>
                <a:cxnSpLocks noChangeShapeType="1"/>
              </p:cNvCxnSpPr>
              <p:nvPr/>
            </p:nvCxnSpPr>
            <p:spPr bwMode="auto">
              <a:xfrm rot="13500000">
                <a:off x="4080085" y="3660630"/>
                <a:ext cx="1990320" cy="0"/>
              </a:xfrm>
              <a:prstGeom prst="line">
                <a:avLst/>
              </a:prstGeom>
              <a:solidFill>
                <a:srgbClr val="00B050"/>
              </a:solidFill>
              <a:ln w="28575" algn="ctr">
                <a:solidFill>
                  <a:sysClr val="windowText" lastClr="000000"/>
                </a:solidFill>
                <a:round/>
                <a:headEnd/>
                <a:tailEnd/>
              </a:ln>
            </p:spPr>
          </p:cxnSp>
          <p:sp>
            <p:nvSpPr>
              <p:cNvPr id="139" name="TextBox 138"/>
              <p:cNvSpPr txBox="1"/>
              <p:nvPr/>
            </p:nvSpPr>
            <p:spPr>
              <a:xfrm>
                <a:off x="5628656" y="3108061"/>
                <a:ext cx="1145395" cy="307777"/>
              </a:xfrm>
              <a:prstGeom prst="rect">
                <a:avLst/>
              </a:prstGeom>
              <a:noFill/>
            </p:spPr>
            <p:txBody>
              <a:bodyPr wrap="square" rtlCol="0">
                <a:spAutoFit/>
              </a:bodyPr>
              <a:lstStyle/>
              <a:p>
                <a:pPr>
                  <a:defRPr/>
                </a:pPr>
                <a:r>
                  <a:rPr lang="en-US" sz="1000" kern="0" dirty="0" smtClean="0">
                    <a:solidFill>
                      <a:srgbClr val="0000CC"/>
                    </a:solidFill>
                    <a:latin typeface="Times New Roman" panose="02020603050405020304" pitchFamily="18" charset="0"/>
                    <a:cs typeface="Times New Roman" panose="02020603050405020304" pitchFamily="18" charset="0"/>
                  </a:rPr>
                  <a:t>BB cooler</a:t>
                </a:r>
              </a:p>
            </p:txBody>
          </p:sp>
        </p:grpSp>
        <p:sp>
          <p:nvSpPr>
            <p:cNvPr id="7" name="Block Arc 6"/>
            <p:cNvSpPr>
              <a:spLocks noChangeAspect="1"/>
            </p:cNvSpPr>
            <p:nvPr/>
          </p:nvSpPr>
          <p:spPr bwMode="auto">
            <a:xfrm>
              <a:off x="4626634" y="1230852"/>
              <a:ext cx="1645920" cy="1645920"/>
            </a:xfrm>
            <a:prstGeom prst="blockArc">
              <a:avLst>
                <a:gd name="adj1" fmla="val 15259601"/>
                <a:gd name="adj2" fmla="val 16910874"/>
                <a:gd name="adj3" fmla="val 4255"/>
              </a:avLst>
            </a:prstGeom>
            <a:pattFill prst="dkVert">
              <a:fgClr>
                <a:srgbClr val="00B050"/>
              </a:fgClr>
              <a:bgClr>
                <a:schemeClr val="bg1"/>
              </a:bgClr>
            </a:pattFill>
            <a:ln w="9525" algn="ctr">
              <a:solidFill>
                <a:sysClr val="windowText" lastClr="000000"/>
              </a:solidFill>
              <a:round/>
              <a:headEnd/>
              <a:tailEnd/>
            </a:ln>
          </p:spPr>
          <p:txBody>
            <a:bodyPr rtlCol="0" anchor="ctr"/>
            <a:lstStyle/>
            <a:p>
              <a:pPr algn="ct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53" name="Rectangle 152"/>
            <p:cNvSpPr/>
            <p:nvPr/>
          </p:nvSpPr>
          <p:spPr bwMode="auto">
            <a:xfrm rot="2700000">
              <a:off x="6192390" y="2251177"/>
              <a:ext cx="74697" cy="409135"/>
            </a:xfrm>
            <a:prstGeom prst="rect">
              <a:avLst/>
            </a:prstGeom>
            <a:pattFill prst="wdDnDiag">
              <a:fgClr>
                <a:srgbClr val="00B050"/>
              </a:fgClr>
              <a:bgClr>
                <a:schemeClr val="bg1"/>
              </a:bgClr>
            </a:pattFill>
            <a:ln w="9525" algn="ctr">
              <a:solidFill>
                <a:sysClr val="windowText" lastClr="000000"/>
              </a:solidFill>
              <a:round/>
              <a:headEnd/>
              <a:tailEnd/>
            </a:ln>
          </p:spPr>
          <p:txBody>
            <a:bodyPr rtlCol="0" anchor="ctr"/>
            <a:lstStyle/>
            <a:p>
              <a:pPr algn="ct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55" name="Arc 154"/>
            <p:cNvSpPr/>
            <p:nvPr/>
          </p:nvSpPr>
          <p:spPr bwMode="auto">
            <a:xfrm rot="18900000">
              <a:off x="6918879" y="1297254"/>
              <a:ext cx="1618488" cy="1618487"/>
            </a:xfrm>
            <a:prstGeom prst="arc">
              <a:avLst>
                <a:gd name="adj1" fmla="val 16200000"/>
                <a:gd name="adj2" fmla="val 10757434"/>
              </a:avLst>
            </a:prstGeom>
            <a:noFill/>
            <a:ln w="28575" cap="flat" cmpd="sng" algn="ctr">
              <a:solidFill>
                <a:sysClr val="windowText" lastClr="000000"/>
              </a:solidFill>
              <a:prstDash val="solid"/>
              <a:round/>
              <a:headEnd type="none" w="med" len="med"/>
              <a:tailEnd type="none" w="med" len="med"/>
            </a:ln>
            <a:effectLst/>
          </p:spPr>
          <p:txBody>
            <a:bodyPr/>
            <a:lstStyle/>
            <a:p>
              <a:pPr>
                <a:defRPr/>
              </a:pPr>
              <a:endParaRPr lang="en-US" sz="1000" b="1" kern="0">
                <a:solidFill>
                  <a:prstClr val="black"/>
                </a:solidFill>
                <a:latin typeface="Times New Roman" panose="02020603050405020304" pitchFamily="18" charset="0"/>
                <a:cs typeface="Times New Roman" panose="02020603050405020304" pitchFamily="18" charset="0"/>
              </a:endParaRPr>
            </a:p>
          </p:txBody>
        </p:sp>
        <p:sp>
          <p:nvSpPr>
            <p:cNvPr id="157" name="Block Arc 156"/>
            <p:cNvSpPr>
              <a:spLocks noChangeAspect="1"/>
            </p:cNvSpPr>
            <p:nvPr/>
          </p:nvSpPr>
          <p:spPr bwMode="auto">
            <a:xfrm rot="10800000">
              <a:off x="4607301" y="1292082"/>
              <a:ext cx="1645920" cy="1645920"/>
            </a:xfrm>
            <a:prstGeom prst="blockArc">
              <a:avLst>
                <a:gd name="adj1" fmla="val 15259601"/>
                <a:gd name="adj2" fmla="val 16910874"/>
                <a:gd name="adj3" fmla="val 4255"/>
              </a:avLst>
            </a:prstGeom>
            <a:pattFill prst="dkVert">
              <a:fgClr>
                <a:srgbClr val="00B050"/>
              </a:fgClr>
              <a:bgClr>
                <a:schemeClr val="bg1"/>
              </a:bgClr>
            </a:pattFill>
            <a:ln w="9525" algn="ctr">
              <a:solidFill>
                <a:sysClr val="windowText" lastClr="000000"/>
              </a:solidFill>
              <a:round/>
              <a:headEnd/>
              <a:tailEnd/>
            </a:ln>
          </p:spPr>
          <p:txBody>
            <a:bodyPr rtlCol="0" anchor="ctr"/>
            <a:lstStyle/>
            <a:p>
              <a:pPr algn="ct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58" name="Block Arc 157"/>
            <p:cNvSpPr>
              <a:spLocks noChangeAspect="1"/>
            </p:cNvSpPr>
            <p:nvPr/>
          </p:nvSpPr>
          <p:spPr bwMode="auto">
            <a:xfrm rot="9000000">
              <a:off x="4624687" y="1292083"/>
              <a:ext cx="1645920" cy="1645920"/>
            </a:xfrm>
            <a:prstGeom prst="blockArc">
              <a:avLst>
                <a:gd name="adj1" fmla="val 15259601"/>
                <a:gd name="adj2" fmla="val 16910874"/>
                <a:gd name="adj3" fmla="val 4255"/>
              </a:avLst>
            </a:prstGeom>
            <a:pattFill prst="wdDnDiag">
              <a:fgClr>
                <a:srgbClr val="00B050"/>
              </a:fgClr>
              <a:bgClr>
                <a:schemeClr val="bg1"/>
              </a:bgClr>
            </a:pattFill>
            <a:ln w="9525" algn="ctr">
              <a:solidFill>
                <a:sysClr val="windowText" lastClr="000000"/>
              </a:solidFill>
              <a:round/>
              <a:headEnd/>
              <a:tailEnd/>
            </a:ln>
          </p:spPr>
          <p:txBody>
            <a:bodyPr rtlCol="0" anchor="ctr"/>
            <a:lstStyle/>
            <a:p>
              <a:pPr algn="ct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59" name="Block Arc 158"/>
            <p:cNvSpPr>
              <a:spLocks noChangeAspect="1"/>
            </p:cNvSpPr>
            <p:nvPr/>
          </p:nvSpPr>
          <p:spPr bwMode="auto">
            <a:xfrm rot="9000000">
              <a:off x="6925422" y="1294383"/>
              <a:ext cx="1645920" cy="1645920"/>
            </a:xfrm>
            <a:prstGeom prst="blockArc">
              <a:avLst>
                <a:gd name="adj1" fmla="val 15259601"/>
                <a:gd name="adj2" fmla="val 16910874"/>
                <a:gd name="adj3" fmla="val 4255"/>
              </a:avLst>
            </a:prstGeom>
            <a:pattFill prst="wdDnDiag">
              <a:fgClr>
                <a:srgbClr val="00B050"/>
              </a:fgClr>
              <a:bgClr>
                <a:schemeClr val="bg1"/>
              </a:bgClr>
            </a:pattFill>
            <a:ln w="9525" algn="ctr">
              <a:solidFill>
                <a:sysClr val="windowText" lastClr="000000"/>
              </a:solidFill>
              <a:round/>
              <a:headEnd/>
              <a:tailEnd/>
            </a:ln>
          </p:spPr>
          <p:txBody>
            <a:bodyPr rtlCol="0" anchor="ctr"/>
            <a:lstStyle/>
            <a:p>
              <a:pPr algn="ct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60" name="Block Arc 159"/>
            <p:cNvSpPr>
              <a:spLocks noChangeAspect="1"/>
            </p:cNvSpPr>
            <p:nvPr/>
          </p:nvSpPr>
          <p:spPr bwMode="auto">
            <a:xfrm rot="10800000">
              <a:off x="6905163" y="1307052"/>
              <a:ext cx="1645920" cy="1645920"/>
            </a:xfrm>
            <a:prstGeom prst="blockArc">
              <a:avLst>
                <a:gd name="adj1" fmla="val 15259601"/>
                <a:gd name="adj2" fmla="val 16910874"/>
                <a:gd name="adj3" fmla="val 4255"/>
              </a:avLst>
            </a:prstGeom>
            <a:pattFill prst="dkVert">
              <a:fgClr>
                <a:srgbClr val="00B050"/>
              </a:fgClr>
              <a:bgClr>
                <a:schemeClr val="bg1"/>
              </a:bgClr>
            </a:pattFill>
            <a:ln w="9525" algn="ctr">
              <a:solidFill>
                <a:sysClr val="windowText" lastClr="000000"/>
              </a:solidFill>
              <a:round/>
              <a:headEnd/>
              <a:tailEnd/>
            </a:ln>
          </p:spPr>
          <p:txBody>
            <a:bodyPr rtlCol="0" anchor="ctr"/>
            <a:lstStyle/>
            <a:p>
              <a:pPr algn="ct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61" name="Block Arc 160"/>
            <p:cNvSpPr>
              <a:spLocks noChangeAspect="1"/>
            </p:cNvSpPr>
            <p:nvPr/>
          </p:nvSpPr>
          <p:spPr bwMode="auto">
            <a:xfrm>
              <a:off x="6925422" y="1263215"/>
              <a:ext cx="1645920" cy="1645920"/>
            </a:xfrm>
            <a:prstGeom prst="blockArc">
              <a:avLst>
                <a:gd name="adj1" fmla="val 15259601"/>
                <a:gd name="adj2" fmla="val 16910874"/>
                <a:gd name="adj3" fmla="val 4255"/>
              </a:avLst>
            </a:prstGeom>
            <a:pattFill prst="dkVert">
              <a:fgClr>
                <a:srgbClr val="00B050"/>
              </a:fgClr>
              <a:bgClr>
                <a:schemeClr val="bg1"/>
              </a:bgClr>
            </a:pattFill>
            <a:ln w="9525" algn="ctr">
              <a:solidFill>
                <a:sysClr val="windowText" lastClr="000000"/>
              </a:solidFill>
              <a:round/>
              <a:headEnd/>
              <a:tailEnd/>
            </a:ln>
          </p:spPr>
          <p:txBody>
            <a:bodyPr rtlCol="0" anchor="ctr"/>
            <a:lstStyle/>
            <a:p>
              <a:pPr algn="ct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62" name="Block Arc 161"/>
            <p:cNvSpPr>
              <a:spLocks noChangeAspect="1"/>
            </p:cNvSpPr>
            <p:nvPr/>
          </p:nvSpPr>
          <p:spPr bwMode="auto">
            <a:xfrm rot="1800000">
              <a:off x="6925423" y="1272394"/>
              <a:ext cx="1645920" cy="1645920"/>
            </a:xfrm>
            <a:prstGeom prst="blockArc">
              <a:avLst>
                <a:gd name="adj1" fmla="val 15259601"/>
                <a:gd name="adj2" fmla="val 16910874"/>
                <a:gd name="adj3" fmla="val 4255"/>
              </a:avLst>
            </a:prstGeom>
            <a:pattFill prst="wdUpDiag">
              <a:fgClr>
                <a:srgbClr val="00B050"/>
              </a:fgClr>
              <a:bgClr>
                <a:schemeClr val="bg1"/>
              </a:bgClr>
            </a:pattFill>
            <a:ln w="9525" algn="ctr">
              <a:solidFill>
                <a:sysClr val="windowText" lastClr="000000"/>
              </a:solidFill>
              <a:round/>
              <a:headEnd/>
              <a:tailEnd/>
            </a:ln>
          </p:spPr>
          <p:txBody>
            <a:bodyPr rtlCol="0" anchor="ctr"/>
            <a:lstStyle/>
            <a:p>
              <a:pPr algn="ct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63" name="Block Arc 162"/>
            <p:cNvSpPr>
              <a:spLocks noChangeAspect="1"/>
            </p:cNvSpPr>
            <p:nvPr/>
          </p:nvSpPr>
          <p:spPr bwMode="auto">
            <a:xfrm rot="1800000">
              <a:off x="4605853" y="1234427"/>
              <a:ext cx="1645920" cy="1645920"/>
            </a:xfrm>
            <a:prstGeom prst="blockArc">
              <a:avLst>
                <a:gd name="adj1" fmla="val 15259601"/>
                <a:gd name="adj2" fmla="val 16910874"/>
                <a:gd name="adj3" fmla="val 4255"/>
              </a:avLst>
            </a:prstGeom>
            <a:pattFill prst="wdUpDiag">
              <a:fgClr>
                <a:srgbClr val="00B050"/>
              </a:fgClr>
              <a:bgClr>
                <a:schemeClr val="bg1"/>
              </a:bgClr>
            </a:pattFill>
            <a:ln w="9525" algn="ctr">
              <a:solidFill>
                <a:sysClr val="windowText" lastClr="000000"/>
              </a:solidFill>
              <a:round/>
              <a:headEnd/>
              <a:tailEnd/>
            </a:ln>
          </p:spPr>
          <p:txBody>
            <a:bodyPr rtlCol="0" anchor="ctr"/>
            <a:lstStyle/>
            <a:p>
              <a:pPr algn="ct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64" name="Block Arc 163"/>
            <p:cNvSpPr>
              <a:spLocks noChangeAspect="1"/>
            </p:cNvSpPr>
            <p:nvPr/>
          </p:nvSpPr>
          <p:spPr bwMode="auto">
            <a:xfrm rot="3600000">
              <a:off x="6925906" y="1263984"/>
              <a:ext cx="1645920" cy="1645920"/>
            </a:xfrm>
            <a:prstGeom prst="blockArc">
              <a:avLst>
                <a:gd name="adj1" fmla="val 15259601"/>
                <a:gd name="adj2" fmla="val 16910874"/>
                <a:gd name="adj3" fmla="val 4255"/>
              </a:avLst>
            </a:prstGeom>
            <a:pattFill prst="wdUpDiag">
              <a:fgClr>
                <a:srgbClr val="00B050"/>
              </a:fgClr>
              <a:bgClr>
                <a:schemeClr val="bg1"/>
              </a:bgClr>
            </a:pattFill>
            <a:ln w="9525" algn="ctr">
              <a:solidFill>
                <a:sysClr val="windowText" lastClr="000000"/>
              </a:solidFill>
              <a:round/>
              <a:headEnd/>
              <a:tailEnd/>
            </a:ln>
          </p:spPr>
          <p:txBody>
            <a:bodyPr rtlCol="0" anchor="ctr"/>
            <a:lstStyle/>
            <a:p>
              <a:pPr algn="ct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66" name="Block Arc 165"/>
            <p:cNvSpPr>
              <a:spLocks noChangeAspect="1"/>
            </p:cNvSpPr>
            <p:nvPr/>
          </p:nvSpPr>
          <p:spPr bwMode="auto">
            <a:xfrm rot="5400000">
              <a:off x="6925908" y="1280156"/>
              <a:ext cx="1645920" cy="1645920"/>
            </a:xfrm>
            <a:prstGeom prst="blockArc">
              <a:avLst>
                <a:gd name="adj1" fmla="val 15259601"/>
                <a:gd name="adj2" fmla="val 16910874"/>
                <a:gd name="adj3" fmla="val 4255"/>
              </a:avLst>
            </a:prstGeom>
            <a:pattFill prst="dkHorz">
              <a:fgClr>
                <a:srgbClr val="00B050"/>
              </a:fgClr>
              <a:bgClr>
                <a:schemeClr val="bg1"/>
              </a:bgClr>
            </a:pattFill>
            <a:ln w="9525" algn="ctr">
              <a:solidFill>
                <a:sysClr val="windowText" lastClr="000000"/>
              </a:solidFill>
              <a:round/>
              <a:headEnd/>
              <a:tailEnd/>
            </a:ln>
          </p:spPr>
          <p:txBody>
            <a:bodyPr rtlCol="0" anchor="ctr"/>
            <a:lstStyle/>
            <a:p>
              <a:pPr algn="ct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69" name="Block Arc 168"/>
            <p:cNvSpPr>
              <a:spLocks noChangeAspect="1"/>
            </p:cNvSpPr>
            <p:nvPr/>
          </p:nvSpPr>
          <p:spPr bwMode="auto">
            <a:xfrm rot="16200000">
              <a:off x="4596017" y="1272394"/>
              <a:ext cx="1645920" cy="1645920"/>
            </a:xfrm>
            <a:prstGeom prst="blockArc">
              <a:avLst>
                <a:gd name="adj1" fmla="val 15259601"/>
                <a:gd name="adj2" fmla="val 16910874"/>
                <a:gd name="adj3" fmla="val 4255"/>
              </a:avLst>
            </a:prstGeom>
            <a:pattFill prst="dkHorz">
              <a:fgClr>
                <a:srgbClr val="00B050"/>
              </a:fgClr>
              <a:bgClr>
                <a:schemeClr val="bg1"/>
              </a:bgClr>
            </a:pattFill>
            <a:ln w="9525" algn="ctr">
              <a:solidFill>
                <a:sysClr val="windowText" lastClr="000000"/>
              </a:solidFill>
              <a:round/>
              <a:headEnd/>
              <a:tailEnd/>
            </a:ln>
          </p:spPr>
          <p:txBody>
            <a:bodyPr rtlCol="0" anchor="ctr"/>
            <a:lstStyle/>
            <a:p>
              <a:pPr algn="ct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70" name="Block Arc 169"/>
            <p:cNvSpPr>
              <a:spLocks noChangeAspect="1"/>
            </p:cNvSpPr>
            <p:nvPr/>
          </p:nvSpPr>
          <p:spPr bwMode="auto">
            <a:xfrm rot="7200000">
              <a:off x="6925908" y="1294383"/>
              <a:ext cx="1645920" cy="1645920"/>
            </a:xfrm>
            <a:prstGeom prst="blockArc">
              <a:avLst>
                <a:gd name="adj1" fmla="val 15259601"/>
                <a:gd name="adj2" fmla="val 16910874"/>
                <a:gd name="adj3" fmla="val 4255"/>
              </a:avLst>
            </a:prstGeom>
            <a:pattFill prst="wdDnDiag">
              <a:fgClr>
                <a:srgbClr val="00B050"/>
              </a:fgClr>
              <a:bgClr>
                <a:schemeClr val="bg1"/>
              </a:bgClr>
            </a:pattFill>
            <a:ln w="9525" algn="ctr">
              <a:solidFill>
                <a:sysClr val="windowText" lastClr="000000"/>
              </a:solidFill>
              <a:round/>
              <a:headEnd/>
              <a:tailEnd/>
            </a:ln>
          </p:spPr>
          <p:txBody>
            <a:bodyPr rtlCol="0" anchor="ctr"/>
            <a:lstStyle/>
            <a:p>
              <a:pPr algn="ct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71" name="Block Arc 170"/>
            <p:cNvSpPr>
              <a:spLocks noChangeAspect="1"/>
            </p:cNvSpPr>
            <p:nvPr/>
          </p:nvSpPr>
          <p:spPr bwMode="auto">
            <a:xfrm rot="-1800000">
              <a:off x="4613154" y="1244202"/>
              <a:ext cx="1645920" cy="1645920"/>
            </a:xfrm>
            <a:prstGeom prst="blockArc">
              <a:avLst>
                <a:gd name="adj1" fmla="val 15259601"/>
                <a:gd name="adj2" fmla="val 16910874"/>
                <a:gd name="adj3" fmla="val 4255"/>
              </a:avLst>
            </a:prstGeom>
            <a:pattFill prst="wdDnDiag">
              <a:fgClr>
                <a:srgbClr val="00B050"/>
              </a:fgClr>
              <a:bgClr>
                <a:schemeClr val="bg1"/>
              </a:bgClr>
            </a:pattFill>
            <a:ln w="9525" algn="ctr">
              <a:solidFill>
                <a:sysClr val="windowText" lastClr="000000"/>
              </a:solidFill>
              <a:round/>
              <a:headEnd/>
              <a:tailEnd/>
            </a:ln>
          </p:spPr>
          <p:txBody>
            <a:bodyPr rtlCol="0" anchor="ctr"/>
            <a:lstStyle/>
            <a:p>
              <a:pPr algn="ct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72" name="Block Arc 171"/>
            <p:cNvSpPr>
              <a:spLocks noChangeAspect="1"/>
            </p:cNvSpPr>
            <p:nvPr/>
          </p:nvSpPr>
          <p:spPr bwMode="auto">
            <a:xfrm rot="-3600000">
              <a:off x="4607300" y="1244202"/>
              <a:ext cx="1645920" cy="1645920"/>
            </a:xfrm>
            <a:prstGeom prst="blockArc">
              <a:avLst>
                <a:gd name="adj1" fmla="val 15259601"/>
                <a:gd name="adj2" fmla="val 16910874"/>
                <a:gd name="adj3" fmla="val 4255"/>
              </a:avLst>
            </a:prstGeom>
            <a:pattFill prst="wdDnDiag">
              <a:fgClr>
                <a:srgbClr val="00B050"/>
              </a:fgClr>
              <a:bgClr>
                <a:schemeClr val="bg1"/>
              </a:bgClr>
            </a:pattFill>
            <a:ln w="9525" algn="ctr">
              <a:solidFill>
                <a:sysClr val="windowText" lastClr="000000"/>
              </a:solidFill>
              <a:round/>
              <a:headEnd/>
              <a:tailEnd/>
            </a:ln>
          </p:spPr>
          <p:txBody>
            <a:bodyPr rtlCol="0" anchor="ctr"/>
            <a:lstStyle/>
            <a:p>
              <a:pPr algn="ct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73" name="Block Arc 172"/>
            <p:cNvSpPr>
              <a:spLocks noChangeAspect="1"/>
            </p:cNvSpPr>
            <p:nvPr/>
          </p:nvSpPr>
          <p:spPr bwMode="auto">
            <a:xfrm rot="12600000">
              <a:off x="4596017" y="1279407"/>
              <a:ext cx="1645920" cy="1645920"/>
            </a:xfrm>
            <a:prstGeom prst="blockArc">
              <a:avLst>
                <a:gd name="adj1" fmla="val 15259601"/>
                <a:gd name="adj2" fmla="val 16910874"/>
                <a:gd name="adj3" fmla="val 4255"/>
              </a:avLst>
            </a:prstGeom>
            <a:pattFill prst="wdUpDiag">
              <a:fgClr>
                <a:srgbClr val="00B050"/>
              </a:fgClr>
              <a:bgClr>
                <a:schemeClr val="bg1"/>
              </a:bgClr>
            </a:pattFill>
            <a:ln w="9525" algn="ctr">
              <a:solidFill>
                <a:sysClr val="windowText" lastClr="000000"/>
              </a:solidFill>
              <a:round/>
              <a:headEnd/>
              <a:tailEnd/>
            </a:ln>
          </p:spPr>
          <p:txBody>
            <a:bodyPr rtlCol="0" anchor="ctr"/>
            <a:lstStyle/>
            <a:p>
              <a:pPr algn="ct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74" name="Block Arc 173"/>
            <p:cNvSpPr>
              <a:spLocks noChangeAspect="1"/>
            </p:cNvSpPr>
            <p:nvPr/>
          </p:nvSpPr>
          <p:spPr bwMode="auto">
            <a:xfrm rot="12600000">
              <a:off x="6888226" y="1300415"/>
              <a:ext cx="1645920" cy="1645920"/>
            </a:xfrm>
            <a:prstGeom prst="blockArc">
              <a:avLst>
                <a:gd name="adj1" fmla="val 15259601"/>
                <a:gd name="adj2" fmla="val 16910874"/>
                <a:gd name="adj3" fmla="val 4255"/>
              </a:avLst>
            </a:prstGeom>
            <a:pattFill prst="wdUpDiag">
              <a:fgClr>
                <a:srgbClr val="00B050"/>
              </a:fgClr>
              <a:bgClr>
                <a:schemeClr val="bg1"/>
              </a:bgClr>
            </a:pattFill>
            <a:ln w="9525" algn="ctr">
              <a:solidFill>
                <a:sysClr val="windowText" lastClr="000000"/>
              </a:solidFill>
              <a:round/>
              <a:headEnd/>
              <a:tailEnd/>
            </a:ln>
          </p:spPr>
          <p:txBody>
            <a:bodyPr rtlCol="0" anchor="ctr"/>
            <a:lstStyle/>
            <a:p>
              <a:pPr algn="ct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75" name="Block Arc 174"/>
            <p:cNvSpPr>
              <a:spLocks noChangeAspect="1"/>
            </p:cNvSpPr>
            <p:nvPr/>
          </p:nvSpPr>
          <p:spPr bwMode="auto">
            <a:xfrm rot="14400000">
              <a:off x="4605853" y="1283537"/>
              <a:ext cx="1645920" cy="1645920"/>
            </a:xfrm>
            <a:prstGeom prst="blockArc">
              <a:avLst>
                <a:gd name="adj1" fmla="val 15259601"/>
                <a:gd name="adj2" fmla="val 16910874"/>
                <a:gd name="adj3" fmla="val 4255"/>
              </a:avLst>
            </a:prstGeom>
            <a:pattFill prst="wdUpDiag">
              <a:fgClr>
                <a:srgbClr val="00B050"/>
              </a:fgClr>
              <a:bgClr>
                <a:schemeClr val="bg1"/>
              </a:bgClr>
            </a:pattFill>
            <a:ln w="9525" algn="ctr">
              <a:solidFill>
                <a:sysClr val="windowText" lastClr="000000"/>
              </a:solidFill>
              <a:round/>
              <a:headEnd/>
              <a:tailEnd/>
            </a:ln>
          </p:spPr>
          <p:txBody>
            <a:bodyPr rtlCol="0" anchor="ctr"/>
            <a:lstStyle/>
            <a:p>
              <a:pPr algn="ct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76" name="Rectangle 175"/>
            <p:cNvSpPr/>
            <p:nvPr/>
          </p:nvSpPr>
          <p:spPr bwMode="auto">
            <a:xfrm rot="2700000">
              <a:off x="6558714" y="1890786"/>
              <a:ext cx="74697" cy="409135"/>
            </a:xfrm>
            <a:prstGeom prst="rect">
              <a:avLst/>
            </a:prstGeom>
            <a:pattFill prst="wdDnDiag">
              <a:fgClr>
                <a:srgbClr val="00B050"/>
              </a:fgClr>
              <a:bgClr>
                <a:schemeClr val="bg1"/>
              </a:bgClr>
            </a:pattFill>
            <a:ln w="9525" algn="ctr">
              <a:solidFill>
                <a:sysClr val="windowText" lastClr="000000"/>
              </a:solidFill>
              <a:round/>
              <a:headEnd/>
              <a:tailEnd/>
            </a:ln>
          </p:spPr>
          <p:txBody>
            <a:bodyPr rtlCol="0" anchor="ctr"/>
            <a:lstStyle/>
            <a:p>
              <a:pPr algn="ct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77" name="Block Arc 176"/>
            <p:cNvSpPr>
              <a:spLocks noChangeAspect="1"/>
            </p:cNvSpPr>
            <p:nvPr/>
          </p:nvSpPr>
          <p:spPr bwMode="auto">
            <a:xfrm rot="-1800000">
              <a:off x="6911533" y="1255735"/>
              <a:ext cx="1645920" cy="1645920"/>
            </a:xfrm>
            <a:prstGeom prst="blockArc">
              <a:avLst>
                <a:gd name="adj1" fmla="val 15259601"/>
                <a:gd name="adj2" fmla="val 16910874"/>
                <a:gd name="adj3" fmla="val 4255"/>
              </a:avLst>
            </a:prstGeom>
            <a:pattFill prst="wdDnDiag">
              <a:fgClr>
                <a:srgbClr val="00B050"/>
              </a:fgClr>
              <a:bgClr>
                <a:schemeClr val="bg1"/>
              </a:bgClr>
            </a:pattFill>
            <a:ln w="9525" algn="ctr">
              <a:solidFill>
                <a:sysClr val="windowText" lastClr="000000"/>
              </a:solidFill>
              <a:round/>
              <a:headEnd/>
              <a:tailEnd/>
            </a:ln>
          </p:spPr>
          <p:txBody>
            <a:bodyPr rtlCol="0" anchor="ctr"/>
            <a:lstStyle/>
            <a:p>
              <a:pPr algn="ct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78" name="Rectangle 177"/>
            <p:cNvSpPr/>
            <p:nvPr/>
          </p:nvSpPr>
          <p:spPr bwMode="auto">
            <a:xfrm rot="2700000">
              <a:off x="6907355" y="1534467"/>
              <a:ext cx="74697" cy="409135"/>
            </a:xfrm>
            <a:prstGeom prst="rect">
              <a:avLst/>
            </a:prstGeom>
            <a:pattFill prst="wdDnDiag">
              <a:fgClr>
                <a:srgbClr val="00B050"/>
              </a:fgClr>
              <a:bgClr>
                <a:schemeClr val="bg1"/>
              </a:bgClr>
            </a:pattFill>
            <a:ln w="9525" algn="ctr">
              <a:solidFill>
                <a:sysClr val="windowText" lastClr="000000"/>
              </a:solidFill>
              <a:round/>
              <a:headEnd/>
              <a:tailEnd/>
            </a:ln>
          </p:spPr>
          <p:txBody>
            <a:bodyPr rtlCol="0" anchor="ctr"/>
            <a:lstStyle/>
            <a:p>
              <a:pPr algn="ct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79" name="Rectangle 178"/>
            <p:cNvSpPr/>
            <p:nvPr/>
          </p:nvSpPr>
          <p:spPr bwMode="auto">
            <a:xfrm rot="-2700000">
              <a:off x="6933688" y="2277055"/>
              <a:ext cx="74697" cy="409135"/>
            </a:xfrm>
            <a:prstGeom prst="rect">
              <a:avLst/>
            </a:prstGeom>
            <a:pattFill prst="wdUpDiag">
              <a:fgClr>
                <a:srgbClr val="00B050"/>
              </a:fgClr>
              <a:bgClr>
                <a:schemeClr val="bg1"/>
              </a:bgClr>
            </a:pattFill>
            <a:ln w="9525" algn="ctr">
              <a:solidFill>
                <a:sysClr val="windowText" lastClr="000000"/>
              </a:solidFill>
              <a:round/>
              <a:headEnd/>
              <a:tailEnd/>
            </a:ln>
          </p:spPr>
          <p:txBody>
            <a:bodyPr rtlCol="0" anchor="ctr"/>
            <a:lstStyle/>
            <a:p>
              <a:pPr algn="ct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80" name="Rectangle 179"/>
            <p:cNvSpPr/>
            <p:nvPr/>
          </p:nvSpPr>
          <p:spPr bwMode="auto">
            <a:xfrm rot="-2700000">
              <a:off x="6565235" y="1912773"/>
              <a:ext cx="74697" cy="409135"/>
            </a:xfrm>
            <a:prstGeom prst="rect">
              <a:avLst/>
            </a:prstGeom>
            <a:pattFill prst="wdUpDiag">
              <a:fgClr>
                <a:srgbClr val="00B050"/>
              </a:fgClr>
              <a:bgClr>
                <a:schemeClr val="bg1"/>
              </a:bgClr>
            </a:pattFill>
            <a:ln w="9525" algn="ctr">
              <a:solidFill>
                <a:sysClr val="windowText" lastClr="000000"/>
              </a:solidFill>
              <a:round/>
              <a:headEnd/>
              <a:tailEnd/>
            </a:ln>
          </p:spPr>
          <p:txBody>
            <a:bodyPr rtlCol="0" anchor="ctr"/>
            <a:lstStyle/>
            <a:p>
              <a:pPr algn="ctr"/>
              <a:endParaRPr lang="en-US" sz="1000" kern="0">
                <a:solidFill>
                  <a:prstClr val="black"/>
                </a:solidFill>
                <a:latin typeface="Times New Roman" panose="02020603050405020304" pitchFamily="18" charset="0"/>
                <a:cs typeface="Times New Roman" panose="02020603050405020304" pitchFamily="18" charset="0"/>
              </a:endParaRPr>
            </a:p>
          </p:txBody>
        </p:sp>
        <p:sp>
          <p:nvSpPr>
            <p:cNvPr id="181" name="Rectangle 180"/>
            <p:cNvSpPr/>
            <p:nvPr/>
          </p:nvSpPr>
          <p:spPr bwMode="auto">
            <a:xfrm rot="-2700000">
              <a:off x="6147785" y="1501422"/>
              <a:ext cx="74697" cy="409135"/>
            </a:xfrm>
            <a:prstGeom prst="rect">
              <a:avLst/>
            </a:prstGeom>
            <a:pattFill prst="wdUpDiag">
              <a:fgClr>
                <a:srgbClr val="00B050"/>
              </a:fgClr>
              <a:bgClr>
                <a:schemeClr val="bg1"/>
              </a:bgClr>
            </a:pattFill>
            <a:ln w="9525" algn="ctr">
              <a:solidFill>
                <a:sysClr val="windowText" lastClr="000000"/>
              </a:solidFill>
              <a:round/>
              <a:headEnd/>
              <a:tailEnd/>
            </a:ln>
          </p:spPr>
          <p:txBody>
            <a:bodyPr rtlCol="0" anchor="ctr"/>
            <a:lstStyle/>
            <a:p>
              <a:pPr algn="ctr"/>
              <a:endParaRPr lang="en-US" sz="1000" kern="0">
                <a:solidFill>
                  <a:prstClr val="black"/>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90785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JLab_PowerPoint1">
  <a:themeElements>
    <a:clrScheme name="JLab_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Lab_PowerPoint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B050"/>
        </a:solidFill>
        <a:ln w="9525" algn="ctr">
          <a:solidFill>
            <a:sysClr val="windowText" lastClr="000000"/>
          </a:solidFill>
          <a:round/>
          <a:headEnd/>
          <a:tailEnd/>
        </a:ln>
      </a:spPr>
      <a:bodyPr/>
      <a:lstStyle>
        <a:defPPr>
          <a:defRPr sz="1000" kern="0">
            <a:solidFill>
              <a:prstClr val="black"/>
            </a:solidFill>
            <a:latin typeface="Times New Roman" panose="02020603050405020304" pitchFamily="18"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JLab_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Lab_PowerPoin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Lab_PowerPoin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Lab_PowerPoin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Lab_PowerPoin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Lab_PowerPoin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Lab_PowerPoint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Lab_PowerPoin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Lab_PowerPoin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Lab_PowerPoin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Lab_PowerPoin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Lab_PowerPoin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JLab_PowerPoint1">
  <a:themeElements>
    <a:clrScheme name="JLab_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Lab_PowerPoint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JLab_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Lab_PowerPoin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Lab_PowerPoin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Lab_PowerPoin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Lab_PowerPoin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Lab_PowerPoin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Lab_PowerPoint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Lab_PowerPoin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Lab_PowerPoin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Lab_PowerPoin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Lab_PowerPoin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Lab_PowerPoin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36138</TotalTime>
  <Words>3827</Words>
  <Application>Microsoft Office PowerPoint</Application>
  <PresentationFormat>On-screen Show (4:3)</PresentationFormat>
  <Paragraphs>530</Paragraphs>
  <Slides>21</Slides>
  <Notes>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1_JLab_PowerPoint1</vt:lpstr>
      <vt:lpstr>2_JLab_PowerPoint1</vt:lpstr>
      <vt:lpstr>JLEIC Beam Formation Scheme Ion, Electron, and Positron </vt:lpstr>
      <vt:lpstr>Overview of JLEIC</vt:lpstr>
      <vt:lpstr>JLEIC Ion Complex</vt:lpstr>
      <vt:lpstr>Laslett Tuneshift </vt:lpstr>
      <vt:lpstr>Ion Beam Formation Cycles</vt:lpstr>
      <vt:lpstr>Alternative Ion Beam Formation Cycles (for 285/100MeV Linac at ~0.4A beam current)</vt:lpstr>
      <vt:lpstr>PowerPoint Presentation</vt:lpstr>
      <vt:lpstr>PowerPoint Presentation</vt:lpstr>
      <vt:lpstr>Alternative Ion Beam Formation Cycles (binary bunch split in the booster ring)</vt:lpstr>
      <vt:lpstr>Alternative Ion Beam Formation Cycles (less bunch splitting stages)</vt:lpstr>
      <vt:lpstr>Summary for Ion beam formation scheme</vt:lpstr>
      <vt:lpstr>Electron Ring Injection (electron and positron)</vt:lpstr>
      <vt:lpstr>CEBAF as JLEIC Positron Injector</vt:lpstr>
      <vt:lpstr>Multi-turn Injection: Phase Painting</vt:lpstr>
      <vt:lpstr>Harmonic Kicker Extraction</vt:lpstr>
      <vt:lpstr>Harmonic Stripline Kicker</vt:lpstr>
      <vt:lpstr>Alternative Parameters for Positron Formation Stretching bunch train with gap in the accumulator ring</vt:lpstr>
      <vt:lpstr>Summary for Electron and Positron Injection</vt:lpstr>
      <vt:lpstr>Acknowledgements</vt:lpstr>
      <vt:lpstr>Backup Slides</vt:lpstr>
      <vt:lpstr>Adding Extra Bucket to Change Nh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Bunch Filling Pattern in CEBAF</dc:title>
  <dc:creator>Jiquan Guo</dc:creator>
  <cp:lastModifiedBy>Jiquan Guo</cp:lastModifiedBy>
  <cp:revision>738</cp:revision>
  <dcterms:created xsi:type="dcterms:W3CDTF">2014-11-18T14:03:43Z</dcterms:created>
  <dcterms:modified xsi:type="dcterms:W3CDTF">2016-10-05T12:30:51Z</dcterms:modified>
</cp:coreProperties>
</file>