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1" r:id="rId3"/>
    <p:sldId id="275" r:id="rId4"/>
    <p:sldId id="262" r:id="rId5"/>
    <p:sldId id="263" r:id="rId6"/>
    <p:sldId id="276" r:id="rId7"/>
    <p:sldId id="277" r:id="rId8"/>
    <p:sldId id="264" r:id="rId9"/>
    <p:sldId id="266" r:id="rId10"/>
    <p:sldId id="265" r:id="rId11"/>
    <p:sldId id="267" r:id="rId12"/>
    <p:sldId id="268" r:id="rId13"/>
    <p:sldId id="270" r:id="rId14"/>
    <p:sldId id="271" r:id="rId15"/>
    <p:sldId id="272" r:id="rId16"/>
    <p:sldId id="274" r:id="rId17"/>
    <p:sldId id="27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8" autoAdjust="0"/>
    <p:restoredTop sz="90929"/>
  </p:normalViewPr>
  <p:slideViewPr>
    <p:cSldViewPr>
      <p:cViewPr varScale="1">
        <p:scale>
          <a:sx n="134" d="100"/>
          <a:sy n="134" d="100"/>
        </p:scale>
        <p:origin x="-112" y="-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163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22C3B-208C-4635-9B0A-046924F93907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080B5-04FC-4035-9DC1-FBB410245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95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3936F-6D97-40FA-986B-0A4E2CC09509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39016-5417-48A9-8196-6DE307E7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699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657600"/>
            <a:ext cx="4114800" cy="17526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2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C5A364D8-B016-A94F-BA08-B382FC3388E9}" type="slidenum">
              <a:rPr lang="en-US" smtClean="0"/>
              <a:pPr/>
              <a:t>‹#›</a:t>
            </a:fld>
            <a:r>
              <a:rPr lang="en-US" dirty="0" smtClean="0"/>
              <a:t>/14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252137" y="3733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fld id="{019119BA-EBC2-486C-BC0A-FFF01F0697A2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77310" y="6487317"/>
            <a:ext cx="2133600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JLEIC</a:t>
            </a:r>
            <a:r>
              <a:rPr lang="en-US" sz="13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300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Bunch Splitting</a:t>
            </a:r>
            <a:r>
              <a:rPr lang="en-US" sz="13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n-US" sz="13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399" y="6487318"/>
            <a:ext cx="1786759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T. Satogata</a:t>
            </a:r>
            <a:endParaRPr lang="en-US" sz="13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42592" y="6487318"/>
            <a:ext cx="2343807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Oct 4</a:t>
            </a:r>
            <a:r>
              <a:rPr lang="en-US" sz="13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2016 JLEIC </a:t>
            </a:r>
            <a:r>
              <a:rPr lang="en-US" sz="1300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Collab</a:t>
            </a:r>
            <a:r>
              <a:rPr lang="en-US" sz="13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Meet</a:t>
            </a:r>
            <a:endParaRPr lang="en-US" sz="13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3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73158" y="6450949"/>
            <a:ext cx="457200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77310" y="6504655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Driven Retuning	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6399" y="6508297"/>
            <a:ext cx="17867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Todd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Satogata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42592" y="6475986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5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73158" y="6450949"/>
            <a:ext cx="457200" cy="365125"/>
          </a:xfrm>
          <a:prstGeom prst="rect">
            <a:avLst/>
          </a:prstGeom>
        </p:spPr>
        <p:txBody>
          <a:bodyPr anchor="ctr"/>
          <a:lstStyle>
            <a:lvl1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77310" y="6504655"/>
            <a:ext cx="2133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 Driven Retuning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399" y="6508297"/>
            <a:ext cx="17867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Todd Satogata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42592" y="6475986"/>
            <a:ext cx="2343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1400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Ops StayTreat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5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57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ccelconf.web.cern.ch/AccelConf/ipac2016/papers/wepmw013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4" Type="http://schemas.openxmlformats.org/officeDocument/2006/relationships/video" Target="../media/media3.mp4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 smtClean="0">
                <a:latin typeface="Arial"/>
                <a:cs typeface="Arial"/>
              </a:rPr>
              <a:t>JLEIC Hadron Bunch Splitting Simulations</a:t>
            </a:r>
            <a:endParaRPr lang="en-US" sz="38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509" y="3657600"/>
            <a:ext cx="8018582" cy="17526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Todd Satogata and Randika Gamage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sz="1800" dirty="0" smtClean="0">
                <a:latin typeface="Arial"/>
                <a:cs typeface="Arial"/>
              </a:rPr>
              <a:t>IPAC’16 Paper</a:t>
            </a:r>
            <a:endParaRPr lang="en-US" sz="1800" dirty="0" smtClean="0">
              <a:latin typeface="Arial"/>
              <a:cs typeface="Arial"/>
            </a:endParaRPr>
          </a:p>
          <a:p>
            <a:r>
              <a:rPr lang="en-US" sz="1800" dirty="0">
                <a:latin typeface="Arial"/>
                <a:cs typeface="Arial"/>
                <a:hlinkClick r:id="rId2"/>
              </a:rPr>
              <a:t>http://</a:t>
            </a:r>
            <a:r>
              <a:rPr lang="en-US" sz="1800" dirty="0" err="1">
                <a:latin typeface="Arial"/>
                <a:cs typeface="Arial"/>
                <a:hlinkClick r:id="rId2"/>
              </a:rPr>
              <a:t>accelconf.web.cern.ch</a:t>
            </a:r>
            <a:r>
              <a:rPr lang="en-US" sz="1800" dirty="0">
                <a:latin typeface="Arial"/>
                <a:cs typeface="Arial"/>
                <a:hlinkClick r:id="rId2"/>
              </a:rPr>
              <a:t>/</a:t>
            </a:r>
            <a:r>
              <a:rPr lang="en-US" sz="1800" dirty="0" err="1">
                <a:latin typeface="Arial"/>
                <a:cs typeface="Arial"/>
                <a:hlinkClick r:id="rId2"/>
              </a:rPr>
              <a:t>AccelConf</a:t>
            </a:r>
            <a:r>
              <a:rPr lang="en-US" sz="1800" dirty="0">
                <a:latin typeface="Arial"/>
                <a:cs typeface="Arial"/>
                <a:hlinkClick r:id="rId2"/>
              </a:rPr>
              <a:t>/ipac2016/papers/wepmw013.pdf 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269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Split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153400" cy="5334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Bunch splitting for JLEIC requires </a:t>
            </a:r>
            <a:r>
              <a:rPr lang="en-US" b="1" dirty="0" smtClean="0">
                <a:latin typeface="Arial"/>
                <a:cs typeface="Arial"/>
              </a:rPr>
              <a:t>several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splits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Each splitting must be </a:t>
            </a:r>
            <a:r>
              <a:rPr lang="en-US" dirty="0" smtClean="0">
                <a:latin typeface="Arial"/>
                <a:cs typeface="Arial"/>
              </a:rPr>
              <a:t>reasonably well-optimized</a:t>
            </a: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Even small (few percent) longitudinal emittance growth per split </a:t>
            </a:r>
            <a:r>
              <a:rPr lang="en-US" dirty="0" smtClean="0">
                <a:latin typeface="Arial"/>
                <a:cs typeface="Arial"/>
              </a:rPr>
              <a:t>becomes </a:t>
            </a:r>
            <a:r>
              <a:rPr lang="en-US" dirty="0" smtClean="0">
                <a:latin typeface="Arial"/>
                <a:cs typeface="Arial"/>
              </a:rPr>
              <a:t>intolerable</a:t>
            </a:r>
          </a:p>
          <a:p>
            <a:r>
              <a:rPr lang="en-US" dirty="0" smtClean="0">
                <a:latin typeface="Arial"/>
                <a:cs typeface="Arial"/>
              </a:rPr>
              <a:t>Conditions for emittance growth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Initial longitudinal emittance very small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Bunch splitting too fast (non-adiabatic)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Parameterize transverse emittance growth in 2:1 split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Use scaled parameters for universality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vs</a:t>
            </a:r>
            <a:r>
              <a:rPr lang="en-US" dirty="0" smtClean="0">
                <a:latin typeface="Arial"/>
                <a:cs typeface="Arial"/>
              </a:rPr>
              <a:t> initial emittance/bucket size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vs</a:t>
            </a:r>
            <a:r>
              <a:rPr lang="en-US" dirty="0" smtClean="0">
                <a:latin typeface="Arial"/>
                <a:cs typeface="Arial"/>
              </a:rPr>
              <a:t> splitting time/initial synchrotron period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Used JLEIC first split (h=9 to h=18) parameters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Plot relative emittance growth </a:t>
            </a:r>
            <a:r>
              <a:rPr lang="en-US" dirty="0" err="1" smtClean="0">
                <a:latin typeface="Arial"/>
                <a:cs typeface="Arial"/>
              </a:rPr>
              <a:t>vs</a:t>
            </a:r>
            <a:r>
              <a:rPr lang="en-US" dirty="0" smtClean="0">
                <a:latin typeface="Arial"/>
                <a:cs typeface="Arial"/>
              </a:rPr>
              <a:t> two “</a:t>
            </a:r>
            <a:r>
              <a:rPr lang="en-US" dirty="0" err="1" smtClean="0">
                <a:latin typeface="Arial"/>
                <a:cs typeface="Arial"/>
              </a:rPr>
              <a:t>vs</a:t>
            </a:r>
            <a:r>
              <a:rPr lang="en-US" dirty="0" smtClean="0">
                <a:latin typeface="Arial"/>
                <a:cs typeface="Arial"/>
              </a:rPr>
              <a:t>” parameters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10</a:t>
            </a:fld>
            <a:r>
              <a:rPr lang="en-US" dirty="0" smtClean="0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3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Scan Results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05400"/>
            <a:ext cx="7772400" cy="1143000"/>
          </a:xfrm>
        </p:spPr>
        <p:txBody>
          <a:bodyPr/>
          <a:lstStyle/>
          <a:p>
            <a:r>
              <a:rPr lang="en-US" dirty="0" smtClean="0"/>
              <a:t>Region of large emittance growth</a:t>
            </a:r>
          </a:p>
          <a:p>
            <a:pPr lvl="1"/>
            <a:r>
              <a:rPr lang="en-US" dirty="0" smtClean="0"/>
              <a:t>Small split time and/or small initial emittance</a:t>
            </a:r>
          </a:p>
          <a:p>
            <a:pPr lvl="1"/>
            <a:r>
              <a:rPr lang="en-US" dirty="0" smtClean="0"/>
              <a:t>Relative emittance growth: well over 100%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11</a:t>
            </a:fld>
            <a:r>
              <a:rPr lang="en-US" dirty="0" smtClean="0"/>
              <a:t>/14</a:t>
            </a:r>
            <a:endParaRPr lang="en-US" dirty="0"/>
          </a:p>
        </p:txBody>
      </p:sp>
      <p:pic>
        <p:nvPicPr>
          <p:cNvPr id="8" name="Picture 7" descr="WEPMW013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838200"/>
            <a:ext cx="8312727" cy="425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4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Scan Results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05400"/>
            <a:ext cx="7772400" cy="1143000"/>
          </a:xfrm>
        </p:spPr>
        <p:txBody>
          <a:bodyPr/>
          <a:lstStyle/>
          <a:p>
            <a:r>
              <a:rPr lang="en-US" dirty="0" smtClean="0"/>
              <a:t>Region of modest emittance growth</a:t>
            </a:r>
          </a:p>
          <a:p>
            <a:pPr lvl="1"/>
            <a:r>
              <a:rPr lang="en-US" dirty="0" smtClean="0"/>
              <a:t>Requires split time to be 100+ synchrotron periods</a:t>
            </a:r>
          </a:p>
          <a:p>
            <a:pPr lvl="1"/>
            <a:r>
              <a:rPr lang="en-US" dirty="0" smtClean="0"/>
              <a:t>But given that, almost immune to initial bunch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12</a:t>
            </a:fld>
            <a:r>
              <a:rPr lang="en-US" dirty="0" smtClean="0"/>
              <a:t>/14</a:t>
            </a:r>
            <a:endParaRPr lang="en-US" dirty="0"/>
          </a:p>
        </p:txBody>
      </p:sp>
      <p:pic>
        <p:nvPicPr>
          <p:cNvPr id="6" name="Picture 5" descr="WEPMW013f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835051"/>
            <a:ext cx="8312727" cy="419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0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Split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bucket area scales as the split</a:t>
            </a:r>
          </a:p>
          <a:p>
            <a:pPr lvl="1"/>
            <a:r>
              <a:rPr lang="en-US" dirty="0" smtClean="0"/>
              <a:t>Initial area is evenly divided into split buckets</a:t>
            </a:r>
          </a:p>
          <a:p>
            <a:pPr lvl="1"/>
            <a:r>
              <a:rPr lang="en-US" dirty="0" smtClean="0"/>
              <a:t>Implies that RF voltage doubles with every split</a:t>
            </a:r>
            <a:endParaRPr lang="en-US" dirty="0"/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RF,h</a:t>
            </a:r>
            <a:r>
              <a:rPr lang="en-US" baseline="-25000" dirty="0" smtClean="0"/>
              <a:t>=18</a:t>
            </a:r>
            <a:r>
              <a:rPr lang="en-US" dirty="0" smtClean="0"/>
              <a:t> = 2V</a:t>
            </a:r>
            <a:r>
              <a:rPr lang="en-US" baseline="-25000" dirty="0" smtClean="0"/>
              <a:t>RF,h=9</a:t>
            </a:r>
            <a:r>
              <a:rPr lang="en-US" dirty="0"/>
              <a:t> </a:t>
            </a:r>
            <a:r>
              <a:rPr lang="en-US" dirty="0" smtClean="0"/>
              <a:t>for first split</a:t>
            </a:r>
            <a:endParaRPr lang="en-US" dirty="0"/>
          </a:p>
          <a:p>
            <a:pPr lvl="1"/>
            <a:r>
              <a:rPr lang="en-US" dirty="0" smtClean="0"/>
              <a:t>Synchrotron period scaling is then that synchrotron period halves with every successive split</a:t>
            </a:r>
          </a:p>
          <a:p>
            <a:pPr lvl="2"/>
            <a:r>
              <a:rPr lang="en-US" dirty="0" err="1" smtClean="0"/>
              <a:t>T</a:t>
            </a:r>
            <a:r>
              <a:rPr lang="en-US" baseline="-25000" dirty="0" err="1" smtClean="0"/>
              <a:t>s,h</a:t>
            </a:r>
            <a:r>
              <a:rPr lang="en-US" baseline="-25000" dirty="0" smtClean="0"/>
              <a:t>=9</a:t>
            </a:r>
            <a:r>
              <a:rPr lang="en-US" dirty="0" smtClean="0"/>
              <a:t> = 2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s,h</a:t>
            </a:r>
            <a:r>
              <a:rPr lang="en-US" baseline="-25000" dirty="0" smtClean="0"/>
              <a:t>=18</a:t>
            </a:r>
          </a:p>
          <a:p>
            <a:pPr lvl="2"/>
            <a:r>
              <a:rPr lang="en-US" dirty="0" smtClean="0"/>
              <a:t>Can make splits faster at higher harmonics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13</a:t>
            </a:fld>
            <a:r>
              <a:rPr lang="en-US" dirty="0" smtClean="0"/>
              <a:t>/14</a:t>
            </a:r>
            <a:endParaRPr lang="en-US" dirty="0"/>
          </a:p>
        </p:txBody>
      </p:sp>
      <p:pic>
        <p:nvPicPr>
          <p:cNvPr id="6" name="Picture 5" descr="WEPMW013f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82914"/>
            <a:ext cx="6705599" cy="21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9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9</a:t>
            </a:r>
            <a:r>
              <a:rPr lang="en-US" dirty="0" smtClean="0"/>
              <a:t> Split Simulation: Initial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14</a:t>
            </a:fld>
            <a:r>
              <a:rPr lang="en-US" dirty="0" smtClean="0"/>
              <a:t>/14</a:t>
            </a:r>
            <a:endParaRPr lang="en-US" dirty="0"/>
          </a:p>
        </p:txBody>
      </p:sp>
      <p:pic>
        <p:nvPicPr>
          <p:cNvPr id="6" name="Picture 5" descr="WEPMW013f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914400"/>
            <a:ext cx="6172200" cy="521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9</a:t>
            </a:r>
            <a:r>
              <a:rPr lang="en-US" dirty="0" smtClean="0"/>
              <a:t> Split Simulation: Halfway 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15</a:t>
            </a:fld>
            <a:r>
              <a:rPr lang="en-US" dirty="0" smtClean="0"/>
              <a:t>/14</a:t>
            </a:r>
            <a:endParaRPr lang="en-US" dirty="0"/>
          </a:p>
        </p:txBody>
      </p:sp>
      <p:pic>
        <p:nvPicPr>
          <p:cNvPr id="7" name="Picture 6" descr="WEPMW013f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68" y="891017"/>
            <a:ext cx="6172200" cy="52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0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9</a:t>
            </a:r>
            <a:r>
              <a:rPr lang="en-US" dirty="0" smtClean="0"/>
              <a:t> Split Simulation: After All Splits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16</a:t>
            </a:fld>
            <a:r>
              <a:rPr lang="en-US" smtClean="0"/>
              <a:t>/14</a:t>
            </a:r>
            <a:endParaRPr lang="en-US" dirty="0"/>
          </a:p>
        </p:txBody>
      </p:sp>
      <p:pic>
        <p:nvPicPr>
          <p:cNvPr id="6" name="Picture 5" descr="WEPMW013f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68" y="891016"/>
            <a:ext cx="6172200" cy="52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2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/>
              <a:t>Esme</a:t>
            </a:r>
            <a:r>
              <a:rPr lang="en-US" sz="3000" dirty="0" smtClean="0"/>
              <a:t> Microwave Instability Simulation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pPr/>
              <a:t>17</a:t>
            </a:fld>
            <a:r>
              <a:rPr lang="en-US" smtClean="0"/>
              <a:t>/14</a:t>
            </a:r>
            <a:endParaRPr lang="en-US" dirty="0"/>
          </a:p>
        </p:txBody>
      </p:sp>
      <p:pic>
        <p:nvPicPr>
          <p:cNvPr id="5" name="Picture 4" descr="Screen Shot 2016-10-04 at 11.33.3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94" y="838200"/>
            <a:ext cx="6167406" cy="4684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562600"/>
            <a:ext cx="626655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From Chris Beltran’s PhD Thesis, 2004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Impedance-driven longitudinal instability in Los Alamos PSR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683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The </a:t>
            </a:r>
            <a:r>
              <a:rPr lang="en-US" dirty="0" smtClean="0">
                <a:latin typeface="Arial"/>
                <a:cs typeface="Arial"/>
              </a:rPr>
              <a:t>Earlier Problem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2</a:t>
            </a:fld>
            <a:r>
              <a:rPr lang="en-US" dirty="0" smtClean="0"/>
              <a:t>/14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4191000"/>
            <a:ext cx="7772400" cy="1905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JLEIC (MEIC) </a:t>
            </a:r>
            <a:r>
              <a:rPr lang="en-US" dirty="0" err="1" smtClean="0">
                <a:latin typeface="Arial"/>
                <a:cs typeface="Arial"/>
              </a:rPr>
              <a:t>Arxiv</a:t>
            </a:r>
            <a:r>
              <a:rPr lang="en-US" dirty="0" smtClean="0">
                <a:latin typeface="Arial"/>
                <a:cs typeface="Arial"/>
              </a:rPr>
              <a:t> paper: </a:t>
            </a:r>
            <a:r>
              <a:rPr lang="da-DK" dirty="0">
                <a:latin typeface="Arial"/>
                <a:cs typeface="Arial"/>
              </a:rPr>
              <a:t>1504.07961v1.</a:t>
            </a:r>
            <a:r>
              <a:rPr lang="da-DK" dirty="0" smtClean="0">
                <a:latin typeface="Arial"/>
                <a:cs typeface="Arial"/>
              </a:rPr>
              <a:t>pdf</a:t>
            </a:r>
          </a:p>
          <a:p>
            <a:r>
              <a:rPr lang="en-US" dirty="0" smtClean="0">
                <a:latin typeface="Arial"/>
                <a:cs typeface="Arial"/>
              </a:rPr>
              <a:t>Specified hadron bunch splitting from h=9 (injection and acceleration RF) to h=6832 (storage and collision RF)</a:t>
            </a:r>
          </a:p>
          <a:p>
            <a:r>
              <a:rPr lang="en-US" dirty="0" smtClean="0">
                <a:latin typeface="Arial"/>
                <a:cs typeface="Arial"/>
              </a:rPr>
              <a:t>Unprecedented splitting, hadron bunch length/RF </a:t>
            </a:r>
            <a:r>
              <a:rPr lang="en-US" dirty="0" err="1" smtClean="0">
                <a:latin typeface="Arial"/>
                <a:cs typeface="Arial"/>
              </a:rPr>
              <a:t>freq</a:t>
            </a: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State of the art: 1-&gt;12 (CERN PS for LHC)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7" name="Picture 6" descr="Screen Shot 2016-06-23 at 9.03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3" y="914400"/>
            <a:ext cx="7887994" cy="32358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981200" y="2209800"/>
            <a:ext cx="76200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6442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Updated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/>
              <a:t>Jiquan</a:t>
            </a:r>
            <a:r>
              <a:rPr lang="en-US" sz="2200" dirty="0" smtClean="0"/>
              <a:t> provided an update to a bunch formation scheme in slides on Jun 24 2016 (with an update at this meeting)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pPr/>
              <a:t>3</a:t>
            </a:fld>
            <a:r>
              <a:rPr lang="en-US" smtClean="0"/>
              <a:t>/14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752600"/>
            <a:ext cx="9144000" cy="4343400"/>
            <a:chOff x="47766" y="1752600"/>
            <a:chExt cx="9144000" cy="4343400"/>
          </a:xfrm>
        </p:grpSpPr>
        <p:pic>
          <p:nvPicPr>
            <p:cNvPr id="5" name="Picture 4" descr="Screen Shot 2016-10-04 at 10.50.1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6" y="1828800"/>
              <a:ext cx="9144000" cy="420774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152400" y="1752600"/>
              <a:ext cx="8915400" cy="434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19800" y="3547646"/>
            <a:ext cx="875059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h=1792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3200400"/>
            <a:ext cx="2457023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=56, 112, 224, 448, 896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3541" y="4448031"/>
            <a:ext cx="875059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h=3584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809846"/>
            <a:ext cx="423966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=56, Circumference=40.28m*56=2255.75m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5638800"/>
            <a:ext cx="3298198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Quasi-coasting beam instabilities?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86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06-23 at 11.57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6" y="1143000"/>
            <a:ext cx="8582329" cy="485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Hadron Collider Comparison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4</a:t>
            </a:fld>
            <a:r>
              <a:rPr lang="en-US" dirty="0" smtClean="0"/>
              <a:t>/14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829756" y="1730022"/>
            <a:ext cx="2037644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11600" y="5486400"/>
            <a:ext cx="1958622" cy="40357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9695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Debunch</a:t>
            </a:r>
            <a:r>
              <a:rPr lang="en-US" dirty="0" smtClean="0"/>
              <a:t>/</a:t>
            </a:r>
            <a:r>
              <a:rPr lang="en-US" dirty="0" err="1" smtClean="0"/>
              <a:t>Rebunch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5334000"/>
          </a:xfrm>
        </p:spPr>
        <p:txBody>
          <a:bodyPr/>
          <a:lstStyle/>
          <a:p>
            <a:r>
              <a:rPr lang="en-US" sz="2000" dirty="0">
                <a:latin typeface="Arial"/>
                <a:cs typeface="Arial"/>
              </a:rPr>
              <a:t>The </a:t>
            </a:r>
            <a:r>
              <a:rPr lang="en-US" sz="2000" dirty="0" smtClean="0">
                <a:latin typeface="Arial"/>
                <a:cs typeface="Arial"/>
              </a:rPr>
              <a:t>old conventional </a:t>
            </a:r>
            <a:r>
              <a:rPr lang="en-US" sz="2000" dirty="0">
                <a:latin typeface="Arial"/>
                <a:cs typeface="Arial"/>
              </a:rPr>
              <a:t>method for changing </a:t>
            </a:r>
            <a:r>
              <a:rPr lang="en-US" sz="2000" dirty="0" smtClean="0">
                <a:latin typeface="Arial"/>
                <a:cs typeface="Arial"/>
              </a:rPr>
              <a:t>the longitudinal </a:t>
            </a:r>
            <a:r>
              <a:rPr lang="en-US" sz="2000" dirty="0">
                <a:latin typeface="Arial"/>
                <a:cs typeface="Arial"/>
              </a:rPr>
              <a:t>structure of the beam is to </a:t>
            </a:r>
            <a:r>
              <a:rPr lang="en-US" sz="2000" dirty="0" err="1">
                <a:latin typeface="Arial"/>
                <a:cs typeface="Arial"/>
              </a:rPr>
              <a:t>debunch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by cancelling </a:t>
            </a:r>
            <a:r>
              <a:rPr lang="en-US" sz="2000" dirty="0">
                <a:latin typeface="Arial"/>
                <a:cs typeface="Arial"/>
              </a:rPr>
              <a:t>the voltage at the initial frequency, to </a:t>
            </a:r>
            <a:r>
              <a:rPr lang="en-US" sz="2000" dirty="0" smtClean="0">
                <a:latin typeface="Arial"/>
                <a:cs typeface="Arial"/>
              </a:rPr>
              <a:t>drift without </a:t>
            </a:r>
            <a:r>
              <a:rPr lang="en-US" sz="2000" dirty="0">
                <a:latin typeface="Arial"/>
                <a:cs typeface="Arial"/>
              </a:rPr>
              <a:t>longitudinal focusing, and to </a:t>
            </a:r>
            <a:r>
              <a:rPr lang="en-US" sz="2000" dirty="0" err="1">
                <a:latin typeface="Arial"/>
                <a:cs typeface="Arial"/>
              </a:rPr>
              <a:t>rebunch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withanother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RF frequency. To </a:t>
            </a:r>
            <a:r>
              <a:rPr lang="en-US" sz="2000" dirty="0" smtClean="0">
                <a:latin typeface="Arial"/>
                <a:cs typeface="Arial"/>
              </a:rPr>
              <a:t>minimize </a:t>
            </a:r>
            <a:r>
              <a:rPr lang="en-US" sz="2000" dirty="0">
                <a:latin typeface="Arial"/>
                <a:cs typeface="Arial"/>
              </a:rPr>
              <a:t>emittance blow-up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n-US" sz="2000" b="1" dirty="0" smtClean="0">
                <a:latin typeface="Arial"/>
                <a:cs typeface="Arial"/>
              </a:rPr>
              <a:t>voltage </a:t>
            </a:r>
            <a:r>
              <a:rPr lang="en-US" sz="2000" b="1" dirty="0">
                <a:latin typeface="Arial"/>
                <a:cs typeface="Arial"/>
              </a:rPr>
              <a:t>variations have to be </a:t>
            </a:r>
            <a:r>
              <a:rPr lang="en-US" sz="2000" b="1" dirty="0" err="1">
                <a:latin typeface="Arial"/>
                <a:cs typeface="Arial"/>
              </a:rPr>
              <a:t>iso</a:t>
            </a:r>
            <a:r>
              <a:rPr lang="en-US" sz="2000" b="1" dirty="0">
                <a:latin typeface="Arial"/>
                <a:cs typeface="Arial"/>
              </a:rPr>
              <a:t>-adiabatic over a </a:t>
            </a:r>
            <a:r>
              <a:rPr lang="en-US" sz="2000" b="1" dirty="0" smtClean="0">
                <a:latin typeface="Arial"/>
                <a:cs typeface="Arial"/>
              </a:rPr>
              <a:t>large dynamic </a:t>
            </a:r>
            <a:r>
              <a:rPr lang="en-US" sz="2000" b="1" dirty="0">
                <a:latin typeface="Arial"/>
                <a:cs typeface="Arial"/>
              </a:rPr>
              <a:t>range</a:t>
            </a:r>
            <a:r>
              <a:rPr lang="en-US" sz="2000" dirty="0">
                <a:latin typeface="Arial"/>
                <a:cs typeface="Arial"/>
              </a:rPr>
              <a:t>. Although widely used, this </a:t>
            </a:r>
            <a:r>
              <a:rPr lang="en-US" sz="2000" dirty="0" smtClean="0">
                <a:latin typeface="Arial"/>
                <a:cs typeface="Arial"/>
              </a:rPr>
              <a:t>technique presents </a:t>
            </a:r>
            <a:r>
              <a:rPr lang="en-US" sz="2000" dirty="0">
                <a:latin typeface="Arial"/>
                <a:cs typeface="Arial"/>
              </a:rPr>
              <a:t>a number of drawbacks: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RF </a:t>
            </a:r>
            <a:r>
              <a:rPr lang="en-US" sz="2000" dirty="0">
                <a:latin typeface="Arial"/>
                <a:cs typeface="Arial"/>
              </a:rPr>
              <a:t>voltages must be controlled down to </a:t>
            </a:r>
            <a:r>
              <a:rPr lang="en-US" sz="2000" dirty="0" smtClean="0">
                <a:latin typeface="Arial"/>
                <a:cs typeface="Arial"/>
              </a:rPr>
              <a:t>small amplitudes </a:t>
            </a:r>
            <a:r>
              <a:rPr lang="en-US" sz="2000" dirty="0">
                <a:latin typeface="Arial"/>
                <a:cs typeface="Arial"/>
              </a:rPr>
              <a:t>in the presence of </a:t>
            </a:r>
            <a:r>
              <a:rPr lang="en-US" sz="2000" dirty="0" smtClean="0">
                <a:latin typeface="Arial"/>
                <a:cs typeface="Arial"/>
              </a:rPr>
              <a:t>beam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loading</a:t>
            </a:r>
            <a:r>
              <a:rPr lang="en-US" sz="2000" dirty="0">
                <a:latin typeface="Arial"/>
                <a:cs typeface="Arial"/>
              </a:rPr>
              <a:t>,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W</a:t>
            </a:r>
            <a:r>
              <a:rPr lang="en-US" sz="2000" dirty="0" smtClean="0">
                <a:latin typeface="Arial"/>
                <a:cs typeface="Arial"/>
              </a:rPr>
              <a:t>hile </a:t>
            </a:r>
            <a:r>
              <a:rPr lang="en-US" sz="2000" dirty="0">
                <a:latin typeface="Arial"/>
                <a:cs typeface="Arial"/>
              </a:rPr>
              <a:t>drifting, the beam is left uncontrolled,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he </a:t>
            </a:r>
            <a:r>
              <a:rPr lang="en-US" sz="2000" b="1" dirty="0">
                <a:latin typeface="Arial"/>
                <a:cs typeface="Arial"/>
              </a:rPr>
              <a:t>full circumference is filled with particles</a:t>
            </a:r>
            <a:r>
              <a:rPr lang="en-US" sz="2000" dirty="0">
                <a:latin typeface="Arial"/>
                <a:cs typeface="Arial"/>
              </a:rPr>
              <a:t>,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he </a:t>
            </a:r>
            <a:r>
              <a:rPr lang="en-US" sz="2000" dirty="0">
                <a:latin typeface="Arial"/>
                <a:cs typeface="Arial"/>
              </a:rPr>
              <a:t>continuous beam has a very </a:t>
            </a:r>
            <a:r>
              <a:rPr lang="en-US" sz="2000" dirty="0" smtClean="0">
                <a:latin typeface="Arial"/>
                <a:cs typeface="Arial"/>
              </a:rPr>
              <a:t>small </a:t>
            </a:r>
            <a:r>
              <a:rPr lang="en-US" sz="2000" dirty="0" err="1" smtClean="0">
                <a:latin typeface="Arial"/>
                <a:cs typeface="Arial"/>
              </a:rPr>
              <a:t>Δp</a:t>
            </a:r>
            <a:r>
              <a:rPr lang="en-US" sz="2000" dirty="0">
                <a:latin typeface="Arial"/>
                <a:cs typeface="Arial"/>
              </a:rPr>
              <a:t>/p </a:t>
            </a:r>
            <a:r>
              <a:rPr lang="en-US" sz="2000" dirty="0" smtClean="0">
                <a:latin typeface="Arial"/>
                <a:cs typeface="Arial"/>
              </a:rPr>
              <a:t>which makes </a:t>
            </a:r>
            <a:r>
              <a:rPr lang="en-US" sz="2000" dirty="0">
                <a:latin typeface="Arial"/>
                <a:cs typeface="Arial"/>
              </a:rPr>
              <a:t>it prone to </a:t>
            </a:r>
            <a:r>
              <a:rPr lang="en-US" sz="2000" b="1" dirty="0">
                <a:latin typeface="Arial"/>
                <a:cs typeface="Arial"/>
              </a:rPr>
              <a:t>microwave instability</a:t>
            </a:r>
            <a:r>
              <a:rPr lang="en-US" sz="2000" dirty="0" smtClean="0"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Randy is simulating </a:t>
            </a:r>
            <a:r>
              <a:rPr lang="en-US" sz="2000" dirty="0" err="1" smtClean="0">
                <a:latin typeface="Arial"/>
                <a:cs typeface="Arial"/>
              </a:rPr>
              <a:t>debunch</a:t>
            </a:r>
            <a:r>
              <a:rPr lang="en-US" sz="2000" dirty="0" smtClean="0">
                <a:latin typeface="Arial"/>
                <a:cs typeface="Arial"/>
              </a:rPr>
              <a:t>/</a:t>
            </a:r>
            <a:r>
              <a:rPr lang="en-US" sz="2000" dirty="0" err="1" smtClean="0">
                <a:latin typeface="Arial"/>
                <a:cs typeface="Arial"/>
              </a:rPr>
              <a:t>rebunch</a:t>
            </a:r>
            <a:r>
              <a:rPr lang="en-US" sz="2000" dirty="0" smtClean="0">
                <a:latin typeface="Arial"/>
                <a:cs typeface="Arial"/>
              </a:rPr>
              <a:t> at present, including realistic impedances as measured at </a:t>
            </a:r>
            <a:r>
              <a:rPr lang="en-US" sz="2000" dirty="0" smtClean="0">
                <a:latin typeface="Arial"/>
                <a:cs typeface="Arial"/>
              </a:rPr>
              <a:t>RHIC</a:t>
            </a:r>
          </a:p>
          <a:p>
            <a:r>
              <a:rPr lang="en-US" sz="2000" dirty="0" smtClean="0">
                <a:latin typeface="Arial"/>
                <a:cs typeface="Arial"/>
              </a:rPr>
              <a:t>Can be applied to barrier bucket scheme as well: </a:t>
            </a:r>
            <a:r>
              <a:rPr lang="en-US" sz="2000" dirty="0">
                <a:latin typeface="Arial"/>
                <a:cs typeface="Arial"/>
              </a:rPr>
              <a:t>small </a:t>
            </a:r>
            <a:r>
              <a:rPr lang="en-US" sz="2000" dirty="0" err="1">
                <a:latin typeface="Arial"/>
                <a:cs typeface="Arial"/>
              </a:rPr>
              <a:t>Δp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smtClean="0">
                <a:latin typeface="Arial"/>
                <a:cs typeface="Arial"/>
              </a:rPr>
              <a:t>p?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5</a:t>
            </a:fld>
            <a:r>
              <a:rPr lang="en-US" dirty="0" smtClean="0"/>
              <a:t>/14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4953000"/>
            <a:ext cx="139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(R. </a:t>
            </a:r>
            <a:r>
              <a:rPr lang="en-US" sz="1800" dirty="0" err="1" smtClean="0">
                <a:latin typeface="Arial"/>
                <a:cs typeface="Arial"/>
              </a:rPr>
              <a:t>Garoby</a:t>
            </a:r>
            <a:r>
              <a:rPr lang="en-US" sz="1800" dirty="0" smtClean="0"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132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9:18 </a:t>
            </a:r>
            <a:r>
              <a:rPr lang="en-US" dirty="0" err="1" smtClean="0"/>
              <a:t>Debunch</a:t>
            </a:r>
            <a:r>
              <a:rPr lang="en-US" dirty="0" smtClean="0"/>
              <a:t>/</a:t>
            </a:r>
            <a:r>
              <a:rPr lang="en-US" dirty="0" err="1" smtClean="0"/>
              <a:t>Rebunch</a:t>
            </a:r>
            <a:r>
              <a:rPr lang="en-US" dirty="0" smtClean="0"/>
              <a:t> </a:t>
            </a:r>
            <a:r>
              <a:rPr lang="en-US" sz="1800" dirty="0" smtClean="0"/>
              <a:t>(no impedance)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pPr/>
              <a:t>6</a:t>
            </a:fld>
            <a:r>
              <a:rPr lang="en-US" smtClean="0"/>
              <a:t>/14</a:t>
            </a:r>
            <a:endParaRPr lang="en-US" dirty="0"/>
          </a:p>
        </p:txBody>
      </p:sp>
      <p:pic>
        <p:nvPicPr>
          <p:cNvPr id="5" name="bunc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5166" y="732974"/>
            <a:ext cx="7353668" cy="566776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4600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Debunch</a:t>
            </a:r>
            <a:r>
              <a:rPr lang="en-US" dirty="0" smtClean="0"/>
              <a:t>/</a:t>
            </a:r>
            <a:r>
              <a:rPr lang="en-US" dirty="0" err="1" smtClean="0"/>
              <a:t>Rebunch</a:t>
            </a:r>
            <a:r>
              <a:rPr lang="en-US" dirty="0" smtClean="0"/>
              <a:t> </a:t>
            </a:r>
            <a:r>
              <a:rPr lang="en-US" sz="1800" dirty="0"/>
              <a:t>(no impedance)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pPr/>
              <a:t>7</a:t>
            </a:fld>
            <a:r>
              <a:rPr lang="en-US" smtClean="0"/>
              <a:t>/14</a:t>
            </a:r>
            <a:endParaRPr lang="en-US" dirty="0"/>
          </a:p>
        </p:txBody>
      </p:sp>
      <p:pic>
        <p:nvPicPr>
          <p:cNvPr id="5" name="Picture 4" descr="Screen Shot 2016-10-04 at 11.20.41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r="2993"/>
          <a:stretch/>
        </p:blipFill>
        <p:spPr>
          <a:xfrm>
            <a:off x="293821" y="838200"/>
            <a:ext cx="8435512" cy="559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4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" y="914400"/>
            <a:ext cx="8549640" cy="5334000"/>
          </a:xfrm>
        </p:spPr>
        <p:txBody>
          <a:bodyPr/>
          <a:lstStyle/>
          <a:p>
            <a:r>
              <a:rPr lang="en-US" dirty="0" smtClean="0"/>
              <a:t>CERN PS splits 6:18 (3x) then 18:36 (2x) then 36:72 (2x)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364D8-B016-A94F-BA08-B382FC3388E9}" type="slidenum">
              <a:rPr lang="en-US" smtClean="0"/>
              <a:t>8</a:t>
            </a:fld>
            <a:r>
              <a:rPr lang="en-US" dirty="0" smtClean="0"/>
              <a:t>/14</a:t>
            </a:r>
            <a:endParaRPr lang="en-US" dirty="0"/>
          </a:p>
        </p:txBody>
      </p:sp>
      <p:pic>
        <p:nvPicPr>
          <p:cNvPr id="5" name="Picture 4" descr="Screen Shot 2016-06-23 at 9.33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814220" cy="4510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8945" y="5943600"/>
            <a:ext cx="28918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Fig 7.1, LHC design report</a:t>
            </a:r>
          </a:p>
        </p:txBody>
      </p:sp>
      <p:pic>
        <p:nvPicPr>
          <p:cNvPr id="7" name="Picture 6" descr="Screen Shot 2016-06-23 at 9.34.4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"/>
          <a:stretch/>
        </p:blipFill>
        <p:spPr>
          <a:xfrm>
            <a:off x="5115207" y="1524000"/>
            <a:ext cx="3813813" cy="2057400"/>
          </a:xfrm>
          <a:prstGeom prst="rect">
            <a:avLst/>
          </a:prstGeom>
        </p:spPr>
      </p:pic>
      <p:pic>
        <p:nvPicPr>
          <p:cNvPr id="8" name="Picture 7" descr="Screen Shot 2016-06-23 at 9.35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85" y="3618246"/>
            <a:ext cx="3670435" cy="24015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57537" y="5605046"/>
            <a:ext cx="104768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20 ns/div.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6220" y="6019800"/>
            <a:ext cx="321253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Figs 7.3-4, LHC design report</a:t>
            </a:r>
          </a:p>
        </p:txBody>
      </p:sp>
    </p:spTree>
    <p:extLst>
      <p:ext uri="{BB962C8B-B14F-4D97-AF65-F5344CB8AC3E}">
        <p14:creationId xmlns:p14="http://schemas.microsoft.com/office/powerpoint/2010/main" val="390941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Bunch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9" y="4114800"/>
            <a:ext cx="9052560" cy="2362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Have put parameter set into ESME</a:t>
            </a:r>
          </a:p>
          <a:p>
            <a:pPr lvl="1"/>
            <a:r>
              <a:rPr lang="en-US" dirty="0" smtClean="0"/>
              <a:t>Fermilab longitudinal dynamics </a:t>
            </a:r>
            <a:r>
              <a:rPr lang="en-US" sz="1400" dirty="0" smtClean="0"/>
              <a:t>(only) </a:t>
            </a:r>
            <a:r>
              <a:rPr lang="en-US" dirty="0" smtClean="0"/>
              <a:t>code</a:t>
            </a:r>
          </a:p>
          <a:p>
            <a:pPr lvl="2"/>
            <a:r>
              <a:rPr lang="en-US" dirty="0" smtClean="0"/>
              <a:t>faster</a:t>
            </a:r>
            <a:r>
              <a:rPr lang="en-US" dirty="0" smtClean="0"/>
              <a:t>, longitudinally oriented compared to many other codes</a:t>
            </a:r>
          </a:p>
          <a:p>
            <a:pPr lvl="1"/>
            <a:r>
              <a:rPr lang="en-US" dirty="0" smtClean="0"/>
              <a:t>Have running on cluster (e.g. jlabl4</a:t>
            </a:r>
            <a:r>
              <a:rPr lang="en-US" dirty="0" smtClean="0"/>
              <a:t>) for GA optimizations</a:t>
            </a:r>
          </a:p>
          <a:p>
            <a:pPr lvl="1"/>
            <a:r>
              <a:rPr lang="en-US" dirty="0" smtClean="0"/>
              <a:t>Optimize split times, voltages </a:t>
            </a:r>
            <a:r>
              <a:rPr lang="en-US" dirty="0" err="1" smtClean="0"/>
              <a:t>vs</a:t>
            </a:r>
            <a:r>
              <a:rPr lang="en-US" dirty="0" smtClean="0"/>
              <a:t> longitudinal emittance growth</a:t>
            </a:r>
          </a:p>
          <a:p>
            <a:pPr lvl="1"/>
            <a:r>
              <a:rPr lang="en-US" dirty="0" smtClean="0"/>
              <a:t>Have source code, support from Francois </a:t>
            </a:r>
            <a:r>
              <a:rPr lang="en-US" dirty="0" err="1" smtClean="0"/>
              <a:t>Ostiguy</a:t>
            </a:r>
            <a:r>
              <a:rPr lang="en-US" dirty="0" smtClean="0"/>
              <a:t> at Fermilab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36075" y="6450949"/>
            <a:ext cx="736325" cy="365125"/>
          </a:xfrm>
        </p:spPr>
        <p:txBody>
          <a:bodyPr/>
          <a:lstStyle/>
          <a:p>
            <a:fld id="{C5A364D8-B016-A94F-BA08-B382FC3388E9}" type="slidenum">
              <a:rPr lang="en-US" smtClean="0"/>
              <a:t>9</a:t>
            </a:fld>
            <a:r>
              <a:rPr lang="en-US" dirty="0" smtClean="0"/>
              <a:t>/14</a:t>
            </a:r>
            <a:endParaRPr lang="en-US" dirty="0"/>
          </a:p>
        </p:txBody>
      </p:sp>
      <p:pic>
        <p:nvPicPr>
          <p:cNvPr id="11" name="oneSpli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6820" y="876056"/>
            <a:ext cx="4136142" cy="319930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oneSplitBad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98401" y="865050"/>
            <a:ext cx="4164599" cy="322131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 rot="16200000">
            <a:off x="-625559" y="2372432"/>
            <a:ext cx="16089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Good 1:2 split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8231818" y="2372434"/>
            <a:ext cx="14550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Bad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1:2 split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69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tayTreat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none" rtlCol="0">
        <a:spAutoFit/>
      </a:bodyPr>
      <a:lstStyle>
        <a:defPPr>
          <a:defRPr sz="1800" dirty="0" smtClean="0">
            <a:solidFill>
              <a:srgbClr val="000000"/>
            </a:solidFill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StayTreatTemplate.potx</Template>
  <TotalTime>419</TotalTime>
  <Words>759</Words>
  <Application>Microsoft Macintosh PowerPoint</Application>
  <PresentationFormat>On-screen Show (4:3)</PresentationFormat>
  <Paragraphs>94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StayTreatTemplate</vt:lpstr>
      <vt:lpstr>JLEIC Hadron Bunch Splitting Simulations</vt:lpstr>
      <vt:lpstr>The Earlier Problem</vt:lpstr>
      <vt:lpstr>The Updated Problem</vt:lpstr>
      <vt:lpstr>Hadron Collider Comparison</vt:lpstr>
      <vt:lpstr>Debunch/Rebunch</vt:lpstr>
      <vt:lpstr>9:18 Debunch/Rebunch (no impedance)</vt:lpstr>
      <vt:lpstr>Debunch/Rebunch (no impedance)</vt:lpstr>
      <vt:lpstr>Bunch Splitting</vt:lpstr>
      <vt:lpstr>Adiabatic Bunch Splitting</vt:lpstr>
      <vt:lpstr>Single Split Optimization</vt:lpstr>
      <vt:lpstr>Parameter Scan Results (1)</vt:lpstr>
      <vt:lpstr>Parameter Scan Results (2)</vt:lpstr>
      <vt:lpstr>Bunch Split Scaling</vt:lpstr>
      <vt:lpstr>29 Split Simulation: Initial Conditions</vt:lpstr>
      <vt:lpstr>29 Split Simulation: Halfway Through</vt:lpstr>
      <vt:lpstr>29 Split Simulation: After All Splits</vt:lpstr>
      <vt:lpstr>Esme Microwave Instability Simulation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freyberg</dc:creator>
  <cp:lastModifiedBy>Todd Satogata</cp:lastModifiedBy>
  <cp:revision>150</cp:revision>
  <dcterms:created xsi:type="dcterms:W3CDTF">2016-05-12T14:56:17Z</dcterms:created>
  <dcterms:modified xsi:type="dcterms:W3CDTF">2016-10-05T03:37:23Z</dcterms:modified>
</cp:coreProperties>
</file>