
<file path=[Content_Types].xml><?xml version="1.0" encoding="utf-8"?>
<Types xmlns="http://schemas.openxmlformats.org/package/2006/content-types">
  <Default Extension="xml" ContentType="application/xml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320" r:id="rId2"/>
    <p:sldId id="271" r:id="rId3"/>
    <p:sldId id="334" r:id="rId4"/>
    <p:sldId id="337" r:id="rId5"/>
    <p:sldId id="335" r:id="rId6"/>
    <p:sldId id="336" r:id="rId7"/>
    <p:sldId id="358" r:id="rId8"/>
    <p:sldId id="340" r:id="rId9"/>
    <p:sldId id="351" r:id="rId10"/>
    <p:sldId id="352" r:id="rId11"/>
    <p:sldId id="345" r:id="rId12"/>
    <p:sldId id="366" r:id="rId13"/>
    <p:sldId id="367" r:id="rId14"/>
    <p:sldId id="344" r:id="rId15"/>
    <p:sldId id="347" r:id="rId16"/>
    <p:sldId id="359" r:id="rId17"/>
    <p:sldId id="368" r:id="rId18"/>
    <p:sldId id="360" r:id="rId19"/>
    <p:sldId id="361" r:id="rId20"/>
    <p:sldId id="362" r:id="rId21"/>
    <p:sldId id="363" r:id="rId22"/>
    <p:sldId id="353" r:id="rId23"/>
    <p:sldId id="354" r:id="rId24"/>
    <p:sldId id="355" r:id="rId25"/>
    <p:sldId id="365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5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19" autoAdjust="0"/>
  </p:normalViewPr>
  <p:slideViewPr>
    <p:cSldViewPr>
      <p:cViewPr>
        <p:scale>
          <a:sx n="116" d="100"/>
          <a:sy n="116" d="100"/>
        </p:scale>
        <p:origin x="-6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16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Users/Sai/Downloads/Bunch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Users/Sai/Downloads/Bunch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10K Particles, 3 Slices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Sheet2!$F$6:$F$15</c:f>
              <c:numCache>
                <c:formatCode>General</c:formatCode>
                <c:ptCount val="10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5.0</c:v>
                </c:pt>
                <c:pt idx="4">
                  <c:v>6.0</c:v>
                </c:pt>
                <c:pt idx="5">
                  <c:v>7.0</c:v>
                </c:pt>
                <c:pt idx="6">
                  <c:v>8.0</c:v>
                </c:pt>
                <c:pt idx="7">
                  <c:v>9.0</c:v>
                </c:pt>
                <c:pt idx="8">
                  <c:v>10.0</c:v>
                </c:pt>
                <c:pt idx="9">
                  <c:v>11.0</c:v>
                </c:pt>
              </c:numCache>
            </c:numRef>
          </c:cat>
          <c:val>
            <c:numRef>
              <c:f>Sheet2!$G$6:$G$15</c:f>
              <c:numCache>
                <c:formatCode>General</c:formatCode>
                <c:ptCount val="10"/>
                <c:pt idx="0">
                  <c:v>9.3342</c:v>
                </c:pt>
                <c:pt idx="1">
                  <c:v>16.51653333333327</c:v>
                </c:pt>
                <c:pt idx="2">
                  <c:v>24.07075</c:v>
                </c:pt>
                <c:pt idx="3">
                  <c:v>31.4988</c:v>
                </c:pt>
                <c:pt idx="4">
                  <c:v>39.31983333333334</c:v>
                </c:pt>
                <c:pt idx="5">
                  <c:v>45.41928571428571</c:v>
                </c:pt>
                <c:pt idx="6">
                  <c:v>53.708375</c:v>
                </c:pt>
                <c:pt idx="7">
                  <c:v>61.62733333333332</c:v>
                </c:pt>
                <c:pt idx="8">
                  <c:v>69.554</c:v>
                </c:pt>
                <c:pt idx="9">
                  <c:v>77.10654545454545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21601176"/>
        <c:axId val="-2014690568"/>
      </c:lineChart>
      <c:catAx>
        <c:axId val="-20216011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Bunches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14690568"/>
        <c:crosses val="autoZero"/>
        <c:auto val="1"/>
        <c:lblAlgn val="ctr"/>
        <c:lblOffset val="100"/>
        <c:noMultiLvlLbl val="0"/>
      </c:catAx>
      <c:valAx>
        <c:axId val="-2014690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in ms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1601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3 Slices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5 Bunches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Sheet2!$F$22:$F$31</c:f>
              <c:strCache>
                <c:ptCount val="10"/>
                <c:pt idx="0">
                  <c:v>10k</c:v>
                </c:pt>
                <c:pt idx="1">
                  <c:v>20k</c:v>
                </c:pt>
                <c:pt idx="2">
                  <c:v>30k</c:v>
                </c:pt>
                <c:pt idx="3">
                  <c:v>40k</c:v>
                </c:pt>
                <c:pt idx="4">
                  <c:v>50k</c:v>
                </c:pt>
                <c:pt idx="5">
                  <c:v>60k</c:v>
                </c:pt>
                <c:pt idx="6">
                  <c:v>70k</c:v>
                </c:pt>
                <c:pt idx="7">
                  <c:v>80k</c:v>
                </c:pt>
                <c:pt idx="8">
                  <c:v>90k</c:v>
                </c:pt>
                <c:pt idx="9">
                  <c:v>100k</c:v>
                </c:pt>
              </c:strCache>
            </c:strRef>
          </c:cat>
          <c:val>
            <c:numRef>
              <c:f>Sheet2!$G$22:$G$31</c:f>
              <c:numCache>
                <c:formatCode>General</c:formatCode>
                <c:ptCount val="10"/>
                <c:pt idx="0">
                  <c:v>31.565</c:v>
                </c:pt>
                <c:pt idx="1">
                  <c:v>37.5628</c:v>
                </c:pt>
                <c:pt idx="2">
                  <c:v>43.8152</c:v>
                </c:pt>
                <c:pt idx="3">
                  <c:v>49.3366</c:v>
                </c:pt>
                <c:pt idx="4">
                  <c:v>54.2698</c:v>
                </c:pt>
                <c:pt idx="5">
                  <c:v>59.108</c:v>
                </c:pt>
                <c:pt idx="6">
                  <c:v>64.7054</c:v>
                </c:pt>
                <c:pt idx="7">
                  <c:v>69.57499999999998</c:v>
                </c:pt>
                <c:pt idx="8">
                  <c:v>74.37299999999998</c:v>
                </c:pt>
                <c:pt idx="9">
                  <c:v>79.735</c:v>
                </c:pt>
              </c:numCache>
            </c:numRef>
          </c:val>
          <c:smooth val="0"/>
        </c:ser>
        <c:ser>
          <c:idx val="1"/>
          <c:order val="1"/>
          <c:tx>
            <c:v>8 Bunches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Sheet2!$F$22:$F$31</c:f>
              <c:strCache>
                <c:ptCount val="10"/>
                <c:pt idx="0">
                  <c:v>10k</c:v>
                </c:pt>
                <c:pt idx="1">
                  <c:v>20k</c:v>
                </c:pt>
                <c:pt idx="2">
                  <c:v>30k</c:v>
                </c:pt>
                <c:pt idx="3">
                  <c:v>40k</c:v>
                </c:pt>
                <c:pt idx="4">
                  <c:v>50k</c:v>
                </c:pt>
                <c:pt idx="5">
                  <c:v>60k</c:v>
                </c:pt>
                <c:pt idx="6">
                  <c:v>70k</c:v>
                </c:pt>
                <c:pt idx="7">
                  <c:v>80k</c:v>
                </c:pt>
                <c:pt idx="8">
                  <c:v>90k</c:v>
                </c:pt>
                <c:pt idx="9">
                  <c:v>100k</c:v>
                </c:pt>
              </c:strCache>
            </c:strRef>
          </c:cat>
          <c:val>
            <c:numRef>
              <c:f>Sheet2!$H$22:$H$31</c:f>
              <c:numCache>
                <c:formatCode>General</c:formatCode>
                <c:ptCount val="10"/>
                <c:pt idx="0">
                  <c:v>53.754625</c:v>
                </c:pt>
                <c:pt idx="1">
                  <c:v>64.18974999999998</c:v>
                </c:pt>
                <c:pt idx="2">
                  <c:v>74.793625</c:v>
                </c:pt>
                <c:pt idx="3">
                  <c:v>84.926625</c:v>
                </c:pt>
                <c:pt idx="4">
                  <c:v>92.9485</c:v>
                </c:pt>
                <c:pt idx="5">
                  <c:v>101.082375</c:v>
                </c:pt>
                <c:pt idx="6">
                  <c:v>111.286125</c:v>
                </c:pt>
                <c:pt idx="7">
                  <c:v>119.03175</c:v>
                </c:pt>
                <c:pt idx="8">
                  <c:v>127.16125</c:v>
                </c:pt>
                <c:pt idx="9">
                  <c:v>136.6825</c:v>
                </c:pt>
              </c:numCache>
            </c:numRef>
          </c:val>
          <c:smooth val="0"/>
        </c:ser>
        <c:ser>
          <c:idx val="2"/>
          <c:order val="2"/>
          <c:tx>
            <c:v>11 Bunches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Sheet2!$F$22:$F$31</c:f>
              <c:strCache>
                <c:ptCount val="10"/>
                <c:pt idx="0">
                  <c:v>10k</c:v>
                </c:pt>
                <c:pt idx="1">
                  <c:v>20k</c:v>
                </c:pt>
                <c:pt idx="2">
                  <c:v>30k</c:v>
                </c:pt>
                <c:pt idx="3">
                  <c:v>40k</c:v>
                </c:pt>
                <c:pt idx="4">
                  <c:v>50k</c:v>
                </c:pt>
                <c:pt idx="5">
                  <c:v>60k</c:v>
                </c:pt>
                <c:pt idx="6">
                  <c:v>70k</c:v>
                </c:pt>
                <c:pt idx="7">
                  <c:v>80k</c:v>
                </c:pt>
                <c:pt idx="8">
                  <c:v>90k</c:v>
                </c:pt>
                <c:pt idx="9">
                  <c:v>100k</c:v>
                </c:pt>
              </c:strCache>
            </c:strRef>
          </c:cat>
          <c:val>
            <c:numRef>
              <c:f>Sheet2!$I$22:$I$31</c:f>
              <c:numCache>
                <c:formatCode>General</c:formatCode>
                <c:ptCount val="10"/>
                <c:pt idx="0">
                  <c:v>77.48227272727273</c:v>
                </c:pt>
                <c:pt idx="1">
                  <c:v>90.9618181818182</c:v>
                </c:pt>
                <c:pt idx="2">
                  <c:v>105.8754545454546</c:v>
                </c:pt>
                <c:pt idx="3">
                  <c:v>119.3981818181818</c:v>
                </c:pt>
                <c:pt idx="4">
                  <c:v>131.9663636363636</c:v>
                </c:pt>
                <c:pt idx="5">
                  <c:v>143.5054545454545</c:v>
                </c:pt>
                <c:pt idx="6">
                  <c:v>156.6954545454546</c:v>
                </c:pt>
                <c:pt idx="7">
                  <c:v>168.5227272727273</c:v>
                </c:pt>
                <c:pt idx="8">
                  <c:v>180.3436363636364</c:v>
                </c:pt>
                <c:pt idx="9">
                  <c:v>192.9963636363636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19475448"/>
        <c:axId val="-2021746808"/>
      </c:lineChart>
      <c:catAx>
        <c:axId val="-20194754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Particles - In Thousands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1746808"/>
        <c:crosses val="autoZero"/>
        <c:auto val="1"/>
        <c:lblAlgn val="ctr"/>
        <c:lblOffset val="100"/>
        <c:noMultiLvlLbl val="0"/>
      </c:catAx>
      <c:valAx>
        <c:axId val="-2021746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in ms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19475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072ADBF-1E33-D343-80F8-D732CB957829}" type="datetimeFigureOut">
              <a:rPr lang="en-US"/>
              <a:pPr>
                <a:defRPr/>
              </a:pPr>
              <a:t>10/4/16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A098AA1-9737-8548-A197-6471459BC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970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955BE04-B282-3640-9342-6C3C14B51BB6}" type="datetimeFigureOut">
              <a:rPr lang="en-US"/>
              <a:pPr>
                <a:defRPr/>
              </a:pPr>
              <a:t>10/4/16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D65425D-3E13-B246-8C8D-BE1FEE934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44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r>
              <a:rPr lang="en-US" sz="1200"/>
              <a:t>Terzić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7987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 on GHOST Code Development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D5BB2-9D7B-9541-9E59-B3C6B6A02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87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 on GHOST Code Development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7F1E1-D769-9546-B690-C9BF93A25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8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 on GHOST Code Development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76405-C56C-CC41-B3C6-0C2CB394A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8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 on GHOST Code Development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75068-8CE2-DD45-B499-0FFD6D974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3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 on GHOST Code Development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A3949-3A9B-CF4C-9C6D-6E20ADA1D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7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5,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 on GHOST Code Development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673A0-ABD8-8E4F-B83D-6795710DC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94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5, 2016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 on GHOST Code Development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E08A7-9F49-D441-B7A3-B19AF07A2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8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5, 2016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 on GHOST Code Development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3B421-779E-A840-94CE-4A7460214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6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5, 2016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 on GHOST Code Development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BA93C-9404-3A43-8744-11A2C0B09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0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5,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 on GHOST Code Development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8D759-1152-BA4A-A4FE-DA7B5E793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5,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 on GHOST Code Development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2E6BA-32D7-D041-8128-233A8D70F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62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October 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Update on GHOST Code Development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07C03D-3326-824B-8143-AD678739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tiff"/><Relationship Id="rId5" Type="http://schemas.openxmlformats.org/officeDocument/2006/relationships/image" Target="../media/image11.tiff"/><Relationship Id="rId6" Type="http://schemas.openxmlformats.org/officeDocument/2006/relationships/image" Target="../media/image12.tiff"/><Relationship Id="rId7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815975" y="1892300"/>
            <a:ext cx="7531100" cy="2908300"/>
          </a:xfrm>
        </p:spPr>
        <p:txBody>
          <a:bodyPr rIns="132080"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Candara"/>
              </a:rPr>
              <a:t>Update on GHOST Code Development</a:t>
            </a:r>
            <a:endParaRPr lang="en-US" sz="3200" b="1" dirty="0">
              <a:solidFill>
                <a:srgbClr val="365A82"/>
              </a:solidFill>
              <a:latin typeface="+mn-lt"/>
              <a:ea typeface="ヒラギノ角ゴ ProN W3" charset="0"/>
              <a:cs typeface="Candara"/>
              <a:sym typeface="Papyrus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587375" y="4381500"/>
            <a:ext cx="8001000" cy="1866900"/>
          </a:xfrm>
        </p:spPr>
        <p:txBody>
          <a:bodyPr rIns="132080" rtlCol="0">
            <a:normAutofit lnSpcReduction="10000"/>
          </a:bodyPr>
          <a:lstStyle/>
          <a:p>
            <a:pPr marL="39688" indent="0" algn="ctr" fontAlgn="auto">
              <a:spcAft>
                <a:spcPts val="0"/>
              </a:spcAft>
              <a:buFont typeface="Times" charset="0"/>
              <a:buNone/>
              <a:defRPr/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ea typeface="+mn-ea"/>
                <a:cs typeface="Candara"/>
                <a:sym typeface="Papyrus" charset="0"/>
              </a:rPr>
              <a:t>Balša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a typeface="+mn-ea"/>
                <a:cs typeface="Candara"/>
                <a:sym typeface="Papyrus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ea typeface="+mn-ea"/>
                <a:cs typeface="Candara"/>
                <a:sym typeface="Papyrus" charset="0"/>
              </a:rPr>
              <a:t>Terzić</a:t>
            </a:r>
            <a:endParaRPr lang="en-US" sz="2800" b="1" dirty="0">
              <a:solidFill>
                <a:schemeClr val="tx2">
                  <a:lumMod val="75000"/>
                </a:schemeClr>
              </a:solidFill>
              <a:ea typeface="ヒラギノ角ゴ ProN W3" charset="0"/>
              <a:cs typeface="Candara"/>
              <a:sym typeface="Papyrus" charset="0"/>
            </a:endParaRPr>
          </a:p>
          <a:p>
            <a:pPr marL="39688" indent="0" algn="ctr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ea typeface="+mn-ea"/>
                <a:cs typeface="Candara"/>
                <a:sym typeface="Papyrus" charset="0"/>
              </a:rPr>
              <a:t> </a:t>
            </a:r>
            <a:r>
              <a:rPr lang="en-US" sz="2000" dirty="0">
                <a:solidFill>
                  <a:srgbClr val="365A82"/>
                </a:solidFill>
                <a:ea typeface="+mn-ea"/>
                <a:cs typeface="Candara"/>
                <a:sym typeface="Papyrus" charset="0"/>
              </a:rPr>
              <a:t>Department of </a:t>
            </a:r>
            <a:r>
              <a:rPr lang="en-US" sz="2000" dirty="0" smtClean="0">
                <a:solidFill>
                  <a:srgbClr val="365A82"/>
                </a:solidFill>
                <a:ea typeface="+mn-ea"/>
                <a:cs typeface="Candara"/>
                <a:sym typeface="Papyrus" charset="0"/>
              </a:rPr>
              <a:t>Physics, Old Dominion University</a:t>
            </a:r>
          </a:p>
          <a:p>
            <a:pPr marL="39688" indent="0" algn="ctr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rgbClr val="365A82"/>
                </a:solidFill>
                <a:ea typeface="+mn-ea"/>
                <a:cs typeface="Candara"/>
                <a:sym typeface="Papyrus" charset="0"/>
              </a:rPr>
              <a:t>Center for Accelerator Studies </a:t>
            </a:r>
            <a:r>
              <a:rPr lang="en-US" sz="2000" dirty="0">
                <a:solidFill>
                  <a:srgbClr val="365A82"/>
                </a:solidFill>
                <a:ea typeface="+mn-ea"/>
                <a:cs typeface="Candara"/>
                <a:sym typeface="Papyrus" charset="0"/>
              </a:rPr>
              <a:t>(CAS)</a:t>
            </a:r>
            <a:r>
              <a:rPr lang="en-US" sz="2000" dirty="0" smtClean="0">
                <a:solidFill>
                  <a:srgbClr val="365A82"/>
                </a:solidFill>
                <a:ea typeface="+mn-ea"/>
                <a:cs typeface="Candara"/>
                <a:sym typeface="Papyrus" charset="0"/>
              </a:rPr>
              <a:t>, Old Dominion University</a:t>
            </a:r>
          </a:p>
          <a:p>
            <a:pPr marL="39688" indent="0" algn="ctr" fontAlgn="auto">
              <a:spcAft>
                <a:spcPts val="0"/>
              </a:spcAft>
              <a:buFont typeface="Times" charset="0"/>
              <a:buNone/>
              <a:defRPr/>
            </a:pPr>
            <a:endParaRPr lang="en-US" sz="800" dirty="0" smtClean="0">
              <a:solidFill>
                <a:srgbClr val="365A82"/>
              </a:solidFill>
              <a:ea typeface="ヒラギノ角ゴ ProN W3" charset="0"/>
              <a:cs typeface="Candara"/>
              <a:sym typeface="Papyrus" charset="0"/>
            </a:endParaRPr>
          </a:p>
          <a:p>
            <a:pPr marL="39688" indent="0" algn="ctr" fontAlgn="auto">
              <a:spcAft>
                <a:spcPts val="0"/>
              </a:spcAft>
              <a:buFont typeface="Times" charset="0"/>
              <a:buNone/>
              <a:defRPr/>
            </a:pPr>
            <a:endParaRPr lang="en-US" sz="1800" dirty="0">
              <a:solidFill>
                <a:schemeClr val="tx2">
                  <a:lumMod val="75000"/>
                </a:schemeClr>
              </a:solidFill>
              <a:ea typeface="ヒラギノ角ゴ ProN W3" charset="0"/>
              <a:cs typeface="Candara"/>
              <a:sym typeface="Papyrus" charset="0"/>
            </a:endParaRPr>
          </a:p>
          <a:p>
            <a:pPr marL="39688" indent="0" algn="ctr" fontAlgn="auto">
              <a:spcAft>
                <a:spcPts val="0"/>
              </a:spcAft>
              <a:buFont typeface="Times" charset="0"/>
              <a:buNone/>
              <a:defRPr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ea typeface="+mn-ea"/>
                <a:cs typeface="Candara"/>
                <a:sym typeface="Papyrus" charset="0"/>
              </a:rPr>
              <a:t>JLEIC Collaboration Meeting, Jefferson Lab, October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ea typeface="+mn-ea"/>
                <a:cs typeface="Candara"/>
                <a:sym typeface="Papyrus" charset="0"/>
              </a:rPr>
              <a:t>5,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ea typeface="+mn-ea"/>
                <a:cs typeface="Candara"/>
                <a:sym typeface="Papyrus" charset="0"/>
              </a:rPr>
              <a:t>2016</a:t>
            </a:r>
            <a:endParaRPr lang="en-US" sz="1600" dirty="0">
              <a:solidFill>
                <a:schemeClr val="bg1">
                  <a:lumMod val="65000"/>
                </a:schemeClr>
              </a:solidFill>
              <a:ea typeface="ヒラギノ角ゴ ProN W3" charset="0"/>
              <a:cs typeface="Candara"/>
              <a:sym typeface="Papyrus" charset="0"/>
            </a:endParaRPr>
          </a:p>
        </p:txBody>
      </p:sp>
      <p:sp>
        <p:nvSpPr>
          <p:cNvPr id="3075" name="Date Placeholder 8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FFFFFF"/>
                </a:solidFill>
              </a:rPr>
              <a:t>October 5, 2016</a:t>
            </a: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076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FFFFFF"/>
                </a:solidFill>
              </a:rPr>
              <a:t>Update on GHOST Code Development</a:t>
            </a: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077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ABB62631-2B1E-2844-AD21-66987FF9F147}" type="slidenum">
              <a:rPr lang="en-US" sz="1400">
                <a:solidFill>
                  <a:srgbClr val="FFFFFF"/>
                </a:solidFill>
              </a:rPr>
              <a:pPr eaLnBrk="1" hangingPunct="1"/>
              <a:t>1</a:t>
            </a:fld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307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9600"/>
            <a:ext cx="314325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GHOST Benchmarking: Hourglass Effect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5,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 on GHOST Code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AEAD1-83CC-2044-9840-ADBE5E32AFA7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037632"/>
            <a:ext cx="8674100" cy="5248275"/>
          </a:xfrm>
        </p:spPr>
        <p:txBody>
          <a:bodyPr tIns="10056" rtlCol="0">
            <a:normAutofit/>
          </a:bodyPr>
          <a:lstStyle/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</a:t>
            </a:r>
            <a:r>
              <a:rPr lang="en-US" sz="2400" dirty="0">
                <a:ea typeface="ヒラギノ明朝 ProN W3" charset="0"/>
                <a:cs typeface="Candara" charset="0"/>
              </a:rPr>
              <a:t> 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When the bunch length </a:t>
            </a:r>
            <a:r>
              <a:rPr lang="en-US" sz="2400" i="1" dirty="0" err="1" smtClean="0">
                <a:ea typeface="ヒラギノ明朝 ProN W3" charset="0"/>
                <a:cs typeface="Candara" charset="0"/>
              </a:rPr>
              <a:t>σ</a:t>
            </a:r>
            <a:r>
              <a:rPr lang="en-US" sz="2400" baseline="-25000" dirty="0" err="1" smtClean="0">
                <a:ea typeface="ヒラギノ明朝 ProN W3" charset="0"/>
                <a:cs typeface="Candara" charset="0"/>
              </a:rPr>
              <a:t>z</a:t>
            </a:r>
            <a:r>
              <a:rPr lang="en-US" sz="2400" baseline="-25000" dirty="0" smtClean="0">
                <a:ea typeface="ヒラギノ明朝 ProN W3" charset="0"/>
                <a:cs typeface="Candara" charset="0"/>
              </a:rPr>
              <a:t> 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≈ β*at the IP, it experiences a</a:t>
            </a: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>
                <a:ea typeface="ヒラギノ明朝 ProN W3" charset="0"/>
                <a:cs typeface="Candara" charset="0"/>
              </a:rPr>
              <a:t> 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  geometric reduction in luminosity – the </a:t>
            </a:r>
            <a:r>
              <a:rPr lang="en-US" sz="2400" i="1" dirty="0" smtClean="0">
                <a:ea typeface="ヒラギノ明朝 ProN W3" charset="0"/>
                <a:cs typeface="Candara" charset="0"/>
              </a:rPr>
              <a:t>hourglass effect</a:t>
            </a:r>
            <a:br>
              <a:rPr lang="en-US" sz="2400" i="1" dirty="0" smtClean="0">
                <a:ea typeface="ヒラギノ明朝 ProN W3" charset="0"/>
                <a:cs typeface="Candara" charset="0"/>
              </a:rPr>
            </a:br>
            <a:r>
              <a:rPr lang="en-US" sz="2400" i="1" dirty="0" smtClean="0">
                <a:ea typeface="ヒラギノ明朝 ProN W3" charset="0"/>
                <a:cs typeface="Candara" charset="0"/>
              </a:rPr>
              <a:t>  </a:t>
            </a:r>
            <a:r>
              <a:rPr lang="en-US" sz="2200" dirty="0" smtClean="0"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(Furman 1991)</a:t>
            </a:r>
            <a:endParaRPr lang="en-US" sz="2200" i="1" dirty="0" smtClean="0"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/>
            </a:r>
            <a:b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</a:br>
            <a:endParaRPr lang="en-US" sz="2200" dirty="0" smtClean="0">
              <a:solidFill>
                <a:schemeClr val="accent1">
                  <a:lumMod val="75000"/>
                </a:schemeClr>
              </a:solidFill>
              <a:ea typeface="ヒラギノ明朝 ProN W3" charset="0"/>
              <a:cs typeface="Candara" charset="0"/>
            </a:endParaRP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solidFill>
                <a:schemeClr val="accent1">
                  <a:lumMod val="75000"/>
                </a:schemeClr>
              </a:solidFill>
              <a:ea typeface="ヒラギノ明朝 ProN W3" charset="0"/>
              <a:cs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968030" y="2286000"/>
            <a:ext cx="5042370" cy="3581400"/>
            <a:chOff x="609600" y="1871246"/>
            <a:chExt cx="4064000" cy="31579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981200"/>
              <a:ext cx="4064000" cy="3048000"/>
            </a:xfrm>
            <a:prstGeom prst="rect">
              <a:avLst/>
            </a:prstGeom>
          </p:spPr>
        </p:pic>
        <p:sp>
          <p:nvSpPr>
            <p:cNvPr id="36" name="TextBox 17"/>
            <p:cNvSpPr txBox="1">
              <a:spLocks noChangeArrowheads="1"/>
            </p:cNvSpPr>
            <p:nvPr/>
          </p:nvSpPr>
          <p:spPr bwMode="auto">
            <a:xfrm>
              <a:off x="1303740" y="1871246"/>
              <a:ext cx="2878540" cy="349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9pPr>
            </a:lstStyle>
            <a:p>
              <a:pPr eaLnBrk="1" hangingPunct="1"/>
              <a:r>
                <a:rPr lang="en-US" sz="20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GHOST, 128k particles, 10 slices 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590800" y="5817513"/>
            <a:ext cx="3595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+mn-lt"/>
              </a:rPr>
              <a:t>G</a:t>
            </a:r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ood </a:t>
            </a:r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agreement with theory 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50362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“Gear Change” with </a:t>
            </a: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GHOST: Approach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5,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 on GHOST Code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AEAD1-83CC-2044-9840-ADBE5E32AFA7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>
          <a:xfrm>
            <a:off x="76200" y="1066800"/>
            <a:ext cx="8674100" cy="5248275"/>
          </a:xfrm>
        </p:spPr>
        <p:txBody>
          <a:bodyPr tIns="10056" rtlCol="0">
            <a:normAutofit fontScale="92500" lnSpcReduction="10000"/>
          </a:bodyPr>
          <a:lstStyle/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600" dirty="0" smtClean="0">
                <a:solidFill>
                  <a:srgbClr val="000000"/>
                </a:solidFill>
                <a:ea typeface="ヒラギノ明朝 ProN W3" charset="0"/>
                <a:cs typeface="Candara" charset="0"/>
              </a:rPr>
              <a:t>  “Gear change” provides beam synchronization for JLEIC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Non</a:t>
            </a:r>
            <a:r>
              <a:rPr lang="en-US" sz="24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-pair-wise collisions of beams with </a:t>
            </a: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/>
            </a:r>
            <a:b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</a:b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   different </a:t>
            </a: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number</a:t>
            </a:r>
            <a:r>
              <a:rPr lang="en-US" sz="24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of </a:t>
            </a: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bunches </a:t>
            </a:r>
            <a:r>
              <a:rPr lang="en-US" sz="24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(</a:t>
            </a:r>
            <a:r>
              <a:rPr lang="en-US" sz="2400" i="1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N</a:t>
            </a:r>
            <a:r>
              <a:rPr lang="en-US" sz="2400" baseline="-250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1</a:t>
            </a:r>
            <a:r>
              <a:rPr lang="en-US" sz="24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, </a:t>
            </a:r>
            <a:r>
              <a:rPr lang="en-US" sz="2400" i="1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N</a:t>
            </a:r>
            <a:r>
              <a:rPr lang="en-US" sz="2400" baseline="-250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2</a:t>
            </a:r>
            <a:r>
              <a:rPr lang="en-US" sz="24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) in </a:t>
            </a: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each </a:t>
            </a:r>
            <a:b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</a:b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   collider </a:t>
            </a:r>
            <a:r>
              <a:rPr lang="en-US" sz="24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ring </a:t>
            </a: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(for JLEIC </a:t>
            </a:r>
            <a:r>
              <a:rPr lang="en-US" sz="2400" i="1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N</a:t>
            </a:r>
            <a:r>
              <a:rPr lang="en-US" sz="2400" baseline="-250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1</a:t>
            </a: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= </a:t>
            </a:r>
            <a:r>
              <a:rPr lang="en-US" sz="2400" i="1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N</a:t>
            </a:r>
            <a:r>
              <a:rPr lang="en-US" sz="2400" baseline="-250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2</a:t>
            </a: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+1 </a:t>
            </a: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≈ 3420)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 If </a:t>
            </a:r>
            <a:r>
              <a:rPr lang="en-US" sz="2400" i="1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N</a:t>
            </a:r>
            <a:r>
              <a:rPr lang="en-US" sz="2400" baseline="-250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1</a:t>
            </a:r>
            <a:r>
              <a:rPr lang="en-US" sz="24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and </a:t>
            </a:r>
            <a:r>
              <a:rPr lang="en-US" sz="2400" i="1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N</a:t>
            </a:r>
            <a:r>
              <a:rPr lang="en-US" sz="2400" baseline="-250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2</a:t>
            </a:r>
            <a:r>
              <a:rPr lang="en-US" sz="24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are </a:t>
            </a: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mutually </a:t>
            </a: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prime</a:t>
            </a: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, </a:t>
            </a:r>
            <a:b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</a:b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   </a:t>
            </a: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all </a:t>
            </a:r>
            <a:r>
              <a:rPr lang="en-US" sz="24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combinations of </a:t>
            </a: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bunches </a:t>
            </a:r>
            <a:r>
              <a:rPr lang="en-US" sz="24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collide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600" dirty="0" smtClean="0">
              <a:solidFill>
                <a:srgbClr val="376092"/>
              </a:solidFill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600" dirty="0">
                <a:ea typeface="ヒラギノ明朝 ProN W3" charset="0"/>
                <a:cs typeface="Candara" charset="0"/>
              </a:rPr>
              <a:t>  </a:t>
            </a:r>
            <a:r>
              <a:rPr lang="en-US" sz="2600" dirty="0" smtClean="0">
                <a:ea typeface="ヒラギノ明朝 ProN W3" charset="0"/>
                <a:cs typeface="Candara" charset="0"/>
              </a:rPr>
              <a:t>The load can be alleviated by implementation on GPUs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The information for all bunches is stored: </a:t>
            </a: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large </a:t>
            </a: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memory load!</a:t>
            </a:r>
            <a:r>
              <a:rPr lang="en-US" sz="26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/>
            </a:r>
            <a:br>
              <a:rPr lang="en-US" sz="26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</a:br>
            <a:endParaRPr lang="en-US" sz="2600" dirty="0" smtClean="0">
              <a:solidFill>
                <a:srgbClr val="376092"/>
              </a:solidFill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600" dirty="0">
                <a:ea typeface="ヒラギノ明朝 ProN W3" charset="0"/>
                <a:cs typeface="Candara" charset="0"/>
              </a:rPr>
              <a:t> </a:t>
            </a:r>
            <a:r>
              <a:rPr lang="en-US" sz="2600" dirty="0" smtClean="0">
                <a:ea typeface="ヒラギノ明朝 ProN W3" charset="0"/>
                <a:cs typeface="Candara" charset="0"/>
              </a:rPr>
              <a:t> Approach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Implement single-bunch collision right and fast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Collide multiple bunches on a predetermined schedule</a:t>
            </a:r>
          </a:p>
          <a:p>
            <a:pPr marL="1214438" lvl="2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ea typeface="ヒラギノ明朝 ProN W3" charset="0"/>
                <a:cs typeface="Candara" charset="0"/>
              </a:rPr>
              <a:t> </a:t>
            </a:r>
            <a:r>
              <a:rPr lang="en-US" sz="2200" i="1" dirty="0" err="1">
                <a:ea typeface="ヒラギノ明朝 ProN W3" charset="0"/>
                <a:cs typeface="Candara" charset="0"/>
              </a:rPr>
              <a:t>N</a:t>
            </a:r>
            <a:r>
              <a:rPr lang="en-US" sz="2200" baseline="-25000" dirty="0" err="1">
                <a:ea typeface="ヒラギノ明朝 ProN W3" charset="0"/>
                <a:cs typeface="Candara" charset="0"/>
              </a:rPr>
              <a:t>bunch</a:t>
            </a:r>
            <a:r>
              <a:rPr lang="en-US" sz="2200" dirty="0"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ea typeface="ヒラギノ明朝 ProN W3" charset="0"/>
                <a:cs typeface="Candara" charset="0"/>
              </a:rPr>
              <a:t>different pairs of collisions on each turn</a:t>
            </a:r>
            <a:endParaRPr lang="en-US" sz="2200" dirty="0">
              <a:ea typeface="ヒラギノ明朝 ProN W3" charset="0"/>
              <a:cs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 descr="silver-two-gear-cogs-animation-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24000"/>
            <a:ext cx="1905000" cy="1905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68447" y="1524000"/>
            <a:ext cx="951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Fast beam</a:t>
            </a:r>
            <a:endParaRPr lang="en-US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2847" y="3045023"/>
            <a:ext cx="1005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Slow beam</a:t>
            </a:r>
            <a:endParaRPr lang="en-US" sz="1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96491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“Gear Change” with </a:t>
            </a: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GHOST: Toward Results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5,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 on GHOST Code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AEAD1-83CC-2044-9840-ADBE5E32AFA7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>
          <a:xfrm>
            <a:off x="76200" y="1066800"/>
            <a:ext cx="8674100" cy="5248275"/>
          </a:xfrm>
        </p:spPr>
        <p:txBody>
          <a:bodyPr tIns="10056" rtlCol="0">
            <a:normAutofit/>
          </a:bodyPr>
          <a:lstStyle/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ea typeface="ヒラギノ明朝 ProN W3" charset="0"/>
                <a:cs typeface="Candara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ea typeface="ヒラギノ明朝 ProN W3" charset="0"/>
                <a:cs typeface="Candara" charset="0"/>
              </a:rPr>
              <a:t>Gaining confidence in the results:</a:t>
            </a:r>
          </a:p>
          <a:p>
            <a:pPr marL="1271588" lvl="1" indent="-457200" fontAlgn="auto">
              <a:lnSpc>
                <a:spcPct val="96000"/>
              </a:lnSpc>
              <a:spcAft>
                <a:spcPts val="0"/>
              </a:spcAft>
              <a:buFont typeface="+mj-lt"/>
              <a:buAutoNum type="arabicPeriod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Do the single collision right. Compare to BeamBeam3D.</a:t>
            </a:r>
          </a:p>
          <a:p>
            <a:pPr marL="1271588" lvl="1" indent="-457200" fontAlgn="auto">
              <a:lnSpc>
                <a:spcPct val="96000"/>
              </a:lnSpc>
              <a:spcAft>
                <a:spcPts val="0"/>
              </a:spcAft>
              <a:buFont typeface="+mj-lt"/>
              <a:buAutoNum type="arabicPeriod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Reproduce the hourglass effect.</a:t>
            </a:r>
          </a:p>
          <a:p>
            <a:pPr marL="1271588" lvl="1" indent="-457200" fontAlgn="auto">
              <a:lnSpc>
                <a:spcPct val="96000"/>
              </a:lnSpc>
              <a:spcAft>
                <a:spcPts val="0"/>
              </a:spcAft>
              <a:buFont typeface="+mj-lt"/>
              <a:buAutoNum type="arabicPeriod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Collide multiple pairs of bunches at different turns.</a:t>
            </a:r>
          </a:p>
          <a:p>
            <a:pPr marL="1271588" lvl="1" indent="-457200" fontAlgn="auto">
              <a:lnSpc>
                <a:spcPct val="96000"/>
              </a:lnSpc>
              <a:spcAft>
                <a:spcPts val="0"/>
              </a:spcAft>
              <a:buFont typeface="+mj-lt"/>
              <a:buAutoNum type="arabicPeriod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Reasonableness check: 1-1 the same as 10-10?</a:t>
            </a:r>
          </a:p>
          <a:p>
            <a:pPr marL="1271588" lvl="1" indent="-457200" fontAlgn="auto">
              <a:lnSpc>
                <a:spcPct val="96000"/>
              </a:lnSpc>
              <a:spcAft>
                <a:spcPts val="0"/>
              </a:spcAft>
              <a:buFont typeface="+mj-lt"/>
              <a:buAutoNum type="arabicPeriod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Conduct convergence studies.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/>
            </a:r>
            <a:b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</a:br>
            <a:endParaRPr lang="en-US" sz="2400" dirty="0" smtClean="0">
              <a:solidFill>
                <a:srgbClr val="376092"/>
              </a:solidFill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solidFill>
                  <a:srgbClr val="FF0000"/>
                </a:solidFill>
                <a:ea typeface="ヒラギノ明朝 ProN W3" charset="0"/>
                <a:cs typeface="Candara" charset="0"/>
              </a:rPr>
              <a:t>  We will share first results only upon completing all five steps</a:t>
            </a:r>
            <a:endParaRPr lang="en-US" sz="2400" dirty="0">
              <a:solidFill>
                <a:srgbClr val="FF0000"/>
              </a:solidFill>
              <a:ea typeface="ヒラギノ明朝 ProN W3" charset="0"/>
              <a:cs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3400" y="914400"/>
            <a:ext cx="8229600" cy="1752600"/>
            <a:chOff x="533400" y="914400"/>
            <a:chExt cx="8229600" cy="1752600"/>
          </a:xfrm>
        </p:grpSpPr>
        <p:sp>
          <p:nvSpPr>
            <p:cNvPr id="10" name="TextBox 9"/>
            <p:cNvSpPr txBox="1"/>
            <p:nvPr/>
          </p:nvSpPr>
          <p:spPr>
            <a:xfrm>
              <a:off x="5791200" y="914400"/>
              <a:ext cx="2681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FF0000"/>
                  </a:solidFill>
                  <a:latin typeface="+mj-lt"/>
                </a:rPr>
                <a:t>Technical implementation </a:t>
              </a:r>
              <a:br>
                <a:rPr lang="en-US" sz="1800" b="1" dirty="0" smtClean="0">
                  <a:solidFill>
                    <a:srgbClr val="FF0000"/>
                  </a:solidFill>
                  <a:latin typeface="+mj-lt"/>
                </a:rPr>
              </a:br>
              <a:r>
                <a:rPr lang="en-US" sz="1800" b="1" dirty="0" smtClean="0">
                  <a:solidFill>
                    <a:srgbClr val="FF0000"/>
                  </a:solidFill>
                  <a:latin typeface="+mj-lt"/>
                </a:rPr>
                <a:t>FINISHED</a:t>
              </a:r>
              <a:endParaRPr lang="en-US" sz="18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3400" y="1524000"/>
              <a:ext cx="8229600" cy="1143000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33400" y="2743200"/>
            <a:ext cx="8263751" cy="1371600"/>
            <a:chOff x="533400" y="2743200"/>
            <a:chExt cx="8263751" cy="1371600"/>
          </a:xfrm>
        </p:grpSpPr>
        <p:sp>
          <p:nvSpPr>
            <p:cNvPr id="14" name="Rectangle 13"/>
            <p:cNvSpPr/>
            <p:nvPr/>
          </p:nvSpPr>
          <p:spPr>
            <a:xfrm>
              <a:off x="533400" y="2743200"/>
              <a:ext cx="8229600" cy="762000"/>
            </a:xfrm>
            <a:prstGeom prst="rect">
              <a:avLst/>
            </a:prstGeom>
            <a:noFill/>
            <a:ln w="28575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91200" y="3468469"/>
              <a:ext cx="30059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0000FF"/>
                  </a:solidFill>
                  <a:latin typeface="+mj-lt"/>
                </a:rPr>
                <a:t>Validation and benchmarking </a:t>
              </a:r>
            </a:p>
            <a:p>
              <a:r>
                <a:rPr lang="en-US" sz="1800" b="1" dirty="0" smtClean="0">
                  <a:solidFill>
                    <a:srgbClr val="0000FF"/>
                  </a:solidFill>
                  <a:latin typeface="+mj-lt"/>
                </a:rPr>
                <a:t>UNDERWAY</a:t>
              </a:r>
              <a:endParaRPr lang="en-US" sz="1800" b="1" dirty="0">
                <a:solidFill>
                  <a:srgbClr val="0000FF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83650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“Gear Change” with </a:t>
            </a: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GHOST: Preliminaries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5,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 on GHOST Code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AEAD1-83CC-2044-9840-ADBE5E32AFA7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>
          <a:xfrm>
            <a:off x="76200" y="1066800"/>
            <a:ext cx="8674100" cy="5248275"/>
          </a:xfrm>
        </p:spPr>
        <p:txBody>
          <a:bodyPr tIns="10056" rtlCol="0">
            <a:normAutofit/>
          </a:bodyPr>
          <a:lstStyle/>
          <a:p>
            <a:pPr marL="414338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ea typeface="ヒラギノ明朝 ProN W3" charset="0"/>
                <a:cs typeface="Candara" charset="0"/>
              </a:rPr>
              <a:t>	 </a:t>
            </a:r>
            <a:r>
              <a:rPr lang="en-US" sz="2800" dirty="0" smtClean="0">
                <a:solidFill>
                  <a:srgbClr val="000000"/>
                </a:solidFill>
                <a:ea typeface="ヒラギノ明朝 ProN W3" charset="0"/>
                <a:cs typeface="Candara" charset="0"/>
              </a:rPr>
              <a:t>   </a:t>
            </a:r>
            <a:r>
              <a:rPr lang="en-US" sz="2400" b="1" dirty="0" smtClean="0">
                <a:solidFill>
                  <a:srgbClr val="0000FF"/>
                </a:solidFill>
                <a:ea typeface="ヒラギノ明朝 ProN W3" charset="0"/>
                <a:cs typeface="Candara" charset="0"/>
              </a:rPr>
              <a:t>How GHOST Scales with Bunches and Particles on 1 GPU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400" dirty="0">
              <a:solidFill>
                <a:srgbClr val="FF0000"/>
              </a:solidFill>
              <a:ea typeface="ヒラギノ明朝 ProN W3" charset="0"/>
              <a:cs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025351"/>
              </p:ext>
            </p:extLst>
          </p:nvPr>
        </p:nvGraphicFramePr>
        <p:xfrm>
          <a:off x="457200" y="1600200"/>
          <a:ext cx="4495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950528"/>
              </p:ext>
            </p:extLst>
          </p:nvPr>
        </p:nvGraphicFramePr>
        <p:xfrm>
          <a:off x="457200" y="3657600"/>
          <a:ext cx="4495799" cy="243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562600" y="2401669"/>
            <a:ext cx="2250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Linear with the</a:t>
            </a:r>
          </a:p>
          <a:p>
            <a:r>
              <a:rPr lang="en-US" sz="2000" b="1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umber of bunches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2600" y="4382869"/>
            <a:ext cx="22749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Linear with the</a:t>
            </a:r>
          </a:p>
          <a:p>
            <a:r>
              <a:rPr lang="en-US" sz="2000" b="1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umber of particles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per bunch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98116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GHOST: Checklist and Timetable 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5,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 on GHOST Code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AEAD1-83CC-2044-9840-ADBE5E32AFA7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066800"/>
            <a:ext cx="8674100" cy="5248275"/>
          </a:xfrm>
        </p:spPr>
        <p:txBody>
          <a:bodyPr tIns="10056" rtlCol="0">
            <a:normAutofit fontScale="92500" lnSpcReduction="10000"/>
          </a:bodyPr>
          <a:lstStyle/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</a:t>
            </a:r>
            <a:r>
              <a:rPr lang="en-US" sz="2400" dirty="0">
                <a:ea typeface="ヒラギノ明朝 ProN W3" charset="0"/>
                <a:cs typeface="Candara" charset="0"/>
              </a:rPr>
              <a:t> 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Stage 1: Particle tracking 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(Year 1: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COMPLETED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)</a:t>
            </a:r>
            <a:endParaRPr lang="en-US" sz="2400" dirty="0">
              <a:ea typeface="ヒラギノ明朝 ProN W3" charset="0"/>
              <a:cs typeface="Candara" charset="0"/>
            </a:endParaRP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 High-order,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symplectic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tracking optimized on GPUs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 Benchmarked against COSY: Exact match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400 million turn tracking-only simulation completed 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 Submitted for publication (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NIM A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: waiting since June!)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/>
            </a:r>
            <a:br>
              <a:rPr lang="en-US" sz="16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</a:br>
            <a:endParaRPr lang="en-US" sz="1600" dirty="0" smtClean="0">
              <a:solidFill>
                <a:schemeClr val="accent1">
                  <a:lumMod val="75000"/>
                </a:schemeClr>
              </a:solidFill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Stage 2: Beam collisions 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(Year 1: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COMPLETED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 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or </a:t>
            </a:r>
            <a:r>
              <a:rPr lang="en-US" sz="2400" dirty="0" smtClean="0">
                <a:solidFill>
                  <a:srgbClr val="FF0000"/>
                </a:solidFill>
                <a:ea typeface="ヒラギノ明朝 ProN W3" charset="0"/>
                <a:cs typeface="Candara" charset="0"/>
              </a:rPr>
              <a:t>UNDERWAY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)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Single-bunch collision implemented on GPUs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Multiple-bunch collision implemented on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a single GPU (arbitrary </a:t>
            </a:r>
            <a:r>
              <a:rPr lang="en-US" sz="2200" i="1" dirty="0" err="1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N</a:t>
            </a:r>
            <a:r>
              <a:rPr lang="en-US" sz="2200" baseline="-25000" dirty="0" err="1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bunch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)</a:t>
            </a:r>
            <a:endParaRPr lang="en-US" sz="2200" dirty="0" smtClean="0">
              <a:solidFill>
                <a:schemeClr val="accent1">
                  <a:lumMod val="75000"/>
                </a:schemeClr>
              </a:solidFill>
              <a:ea typeface="ヒラギノ明朝 ProN W3" charset="0"/>
              <a:cs typeface="Candara" charset="0"/>
            </a:endParaRP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rgbClr val="FF0000"/>
                </a:solidFill>
                <a:ea typeface="ヒラギノ明朝 ProN W3" charset="0"/>
                <a:cs typeface="Candara" charset="0"/>
              </a:rPr>
              <a:t>  Multiple</a:t>
            </a:r>
            <a:r>
              <a:rPr lang="en-US" sz="2200" dirty="0" smtClean="0">
                <a:solidFill>
                  <a:srgbClr val="FF0000"/>
                </a:solidFill>
                <a:ea typeface="ヒラギノ明朝 ProN W3" charset="0"/>
                <a:cs typeface="Candara" charset="0"/>
              </a:rPr>
              <a:t>-</a:t>
            </a:r>
            <a:r>
              <a:rPr lang="en-US" sz="2200" dirty="0" smtClean="0">
                <a:solidFill>
                  <a:srgbClr val="FF0000"/>
                </a:solidFill>
                <a:ea typeface="ヒラギノ明朝 ProN W3" charset="0"/>
                <a:cs typeface="Candara" charset="0"/>
              </a:rPr>
              <a:t>bunch validation, checking, </a:t>
            </a:r>
            <a:r>
              <a:rPr lang="en-US" sz="2200" dirty="0" smtClean="0">
                <a:solidFill>
                  <a:srgbClr val="FF0000"/>
                </a:solidFill>
                <a:ea typeface="ヒラギノ明朝 ProN W3" charset="0"/>
                <a:cs typeface="Candara" charset="0"/>
              </a:rPr>
              <a:t>benchmarking and </a:t>
            </a:r>
            <a:r>
              <a:rPr lang="en-US" sz="2200" dirty="0" smtClean="0">
                <a:solidFill>
                  <a:srgbClr val="FF0000"/>
                </a:solidFill>
                <a:ea typeface="ヒラギノ明朝 ProN W3" charset="0"/>
                <a:cs typeface="Candara" charset="0"/>
              </a:rPr>
              <a:t>optimization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solidFill>
                  <a:srgbClr val="FF0000"/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ea typeface="ヒラギノ明朝 ProN W3" charset="0"/>
                <a:cs typeface="Candara" charset="0"/>
              </a:rPr>
              <a:t>Multiple-bunch collision implemented on a multiple </a:t>
            </a:r>
            <a:r>
              <a:rPr lang="en-US" sz="2200" dirty="0" smtClean="0">
                <a:solidFill>
                  <a:srgbClr val="FF0000"/>
                </a:solidFill>
                <a:ea typeface="ヒラギノ明朝 ProN W3" charset="0"/>
                <a:cs typeface="Candara" charset="0"/>
              </a:rPr>
              <a:t>GPUs</a:t>
            </a:r>
            <a:endParaRPr lang="en-US" sz="2200" dirty="0" smtClean="0">
              <a:solidFill>
                <a:srgbClr val="FF0000"/>
              </a:solidFill>
              <a:ea typeface="ヒラギノ明朝 ProN W3" charset="0"/>
              <a:cs typeface="Candara" charset="0"/>
            </a:endParaRP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1600" dirty="0" smtClean="0">
              <a:solidFill>
                <a:schemeClr val="accent1">
                  <a:lumMod val="75000"/>
                </a:schemeClr>
              </a:solidFill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</a:t>
            </a:r>
            <a:r>
              <a:rPr lang="en-US" sz="2400" dirty="0">
                <a:ea typeface="ヒラギノ明朝 ProN W3" charset="0"/>
                <a:cs typeface="Candara" charset="0"/>
              </a:rPr>
              <a:t>S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tage 3: Other effects to be implemented (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Year 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2 &amp; 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Beyond)</a:t>
            </a:r>
            <a:endParaRPr lang="en-US" sz="2400" dirty="0" smtClean="0">
              <a:ea typeface="ヒラギノ明朝 ProN W3" charset="0"/>
              <a:cs typeface="Candara" charset="0"/>
            </a:endParaRP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ea typeface="ヒラギノ明朝 ProN W3" charset="0"/>
                <a:cs typeface="Candara" charset="0"/>
              </a:rPr>
              <a:t> Systematic simulations of JLEIC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ea typeface="ヒラギノ明朝 ProN W3" charset="0"/>
                <a:cs typeface="Candara" charset="0"/>
              </a:rPr>
              <a:t> Other </a:t>
            </a:r>
            <a:r>
              <a:rPr lang="en-US" sz="2200" dirty="0">
                <a:ea typeface="ヒラギノ明朝 ProN W3" charset="0"/>
                <a:cs typeface="Candara" charset="0"/>
              </a:rPr>
              <a:t>collision </a:t>
            </a:r>
            <a:r>
              <a:rPr lang="en-US" sz="2200" dirty="0" smtClean="0">
                <a:ea typeface="ヒラギノ明朝 ProN W3" charset="0"/>
                <a:cs typeface="Candara" charset="0"/>
              </a:rPr>
              <a:t>methods: fast </a:t>
            </a:r>
            <a:r>
              <a:rPr lang="en-US" sz="2200" dirty="0" err="1" smtClean="0">
                <a:ea typeface="ヒラギノ明朝 ProN W3" charset="0"/>
                <a:cs typeface="Candara" charset="0"/>
              </a:rPr>
              <a:t>multipole</a:t>
            </a:r>
            <a:endParaRPr lang="en-US" sz="2200" dirty="0" smtClean="0">
              <a:ea typeface="ヒラギノ明朝 ProN W3" charset="0"/>
              <a:cs typeface="Candara" charset="0"/>
            </a:endParaRP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ea typeface="ヒラギノ明朝 ProN W3" charset="0"/>
                <a:cs typeface="Candara" charset="0"/>
              </a:rPr>
              <a:t> Space charge, synchrotron radiation, IBS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3922" y="1333536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23922" y="1657290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23922" y="1971567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23922" y="2304954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23922" y="3181290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23922" y="3495567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23922" y="386709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☐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23922" y="417189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☐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78139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 on GHOST Code Development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75068-8CE2-DD45-B499-0FFD6D974A6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24200" y="2895600"/>
            <a:ext cx="2795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+mj-lt"/>
              </a:rPr>
              <a:t>Backup Slides</a:t>
            </a:r>
            <a:endParaRPr lang="en-US" sz="3600" b="1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4479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Last Time: </a:t>
            </a:r>
            <a:r>
              <a:rPr lang="en-US" sz="3200" b="1" dirty="0" err="1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Symplectic</a:t>
            </a: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 Tracking Needed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5,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 on GHOST Code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AEAD1-83CC-2044-9840-ADBE5E32AFA7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>
          <a:xfrm>
            <a:off x="241300" y="1066800"/>
            <a:ext cx="8674100" cy="5248275"/>
          </a:xfrm>
        </p:spPr>
        <p:txBody>
          <a:bodyPr tIns="10056" rtlCol="0">
            <a:normAutofit/>
          </a:bodyPr>
          <a:lstStyle/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 </a:t>
            </a:r>
            <a:r>
              <a:rPr lang="en-US" sz="2400" dirty="0" err="1" smtClean="0">
                <a:ea typeface="ヒラギノ明朝 ProN W3" charset="0"/>
                <a:cs typeface="Candara" charset="0"/>
              </a:rPr>
              <a:t>Symplectic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 tracking is essential for long-term simulations</a:t>
            </a:r>
            <a:endParaRPr lang="en-US" sz="1600" dirty="0" smtClean="0"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1600" dirty="0" smtClean="0">
              <a:ea typeface="ヒラギノ明朝 ProN W3" charset="0"/>
              <a:cs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22479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5181600" y="1752600"/>
            <a:ext cx="350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r>
              <a:rPr lang="en-US" sz="1800" b="1" dirty="0" err="1">
                <a:solidFill>
                  <a:srgbClr val="0000FF"/>
                </a:solidFill>
                <a:latin typeface="+mn-lt"/>
                <a:cs typeface="Candara" charset="0"/>
              </a:rPr>
              <a:t>Sympletic</a:t>
            </a:r>
            <a:r>
              <a:rPr lang="en-US" sz="1800" b="1" dirty="0">
                <a:solidFill>
                  <a:srgbClr val="0000FF"/>
                </a:solidFill>
                <a:latin typeface="+mn-lt"/>
                <a:cs typeface="Candara" charset="0"/>
              </a:rPr>
              <a:t> Tracking</a:t>
            </a:r>
          </a:p>
          <a:p>
            <a:pPr eaLnBrk="1" hangingPunct="1"/>
            <a:r>
              <a:rPr lang="en-US" sz="1800" dirty="0" smtClean="0">
                <a:solidFill>
                  <a:srgbClr val="0000FF"/>
                </a:solidFill>
                <a:latin typeface="+mn-lt"/>
                <a:cs typeface="Candara" charset="0"/>
              </a:rPr>
              <a:t>500 000 iterations</a:t>
            </a:r>
            <a:r>
              <a:rPr lang="en-US" sz="1800" dirty="0">
                <a:solidFill>
                  <a:srgbClr val="0000FF"/>
                </a:solidFill>
                <a:latin typeface="+mn-lt"/>
                <a:cs typeface="Candara" charset="0"/>
              </a:rPr>
              <a:t>, 3</a:t>
            </a:r>
            <a:r>
              <a:rPr lang="en-US" sz="1800" baseline="30000" dirty="0">
                <a:solidFill>
                  <a:srgbClr val="0000FF"/>
                </a:solidFill>
                <a:latin typeface="+mn-lt"/>
                <a:cs typeface="Candara" charset="0"/>
              </a:rPr>
              <a:t>rd</a:t>
            </a:r>
            <a:r>
              <a:rPr lang="en-US" sz="1800" dirty="0">
                <a:solidFill>
                  <a:srgbClr val="0000FF"/>
                </a:solidFill>
                <a:latin typeface="+mn-lt"/>
                <a:cs typeface="Candara" charset="0"/>
              </a:rPr>
              <a:t> order map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6705600" y="5080000"/>
            <a:ext cx="3810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r>
              <a:rPr lang="en-US" sz="2000" i="1" dirty="0">
                <a:solidFill>
                  <a:schemeClr val="tx1"/>
                </a:solidFill>
                <a:latin typeface="+mj-lt"/>
                <a:cs typeface="Candara" charset="0"/>
              </a:rPr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5486400"/>
            <a:ext cx="2775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Energy </a:t>
            </a:r>
            <a:r>
              <a:rPr lang="en-US" sz="2000" b="1" u="sng" dirty="0" smtClean="0">
                <a:solidFill>
                  <a:srgbClr val="FF0000"/>
                </a:solidFill>
                <a:latin typeface="+mn-lt"/>
              </a:rPr>
              <a:t>not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 conserved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Particle will soon be lost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0092" y="5486400"/>
            <a:ext cx="2062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Energy conserved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312804"/>
            <a:ext cx="4028260" cy="302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22" name="TextBox 17"/>
          <p:cNvSpPr txBox="1">
            <a:spLocks noChangeArrowheads="1"/>
          </p:cNvSpPr>
          <p:nvPr/>
        </p:nvSpPr>
        <p:spPr bwMode="auto">
          <a:xfrm>
            <a:off x="990600" y="1752600"/>
            <a:ext cx="350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000FF"/>
                </a:solidFill>
                <a:latin typeface="+mn-lt"/>
                <a:cs typeface="Candara" charset="0"/>
              </a:rPr>
              <a:t>Non-</a:t>
            </a:r>
            <a:r>
              <a:rPr lang="en-US" sz="1800" b="1" dirty="0" err="1">
                <a:solidFill>
                  <a:srgbClr val="0000FF"/>
                </a:solidFill>
                <a:latin typeface="+mn-lt"/>
                <a:cs typeface="Candara" charset="0"/>
              </a:rPr>
              <a:t>Sympletic</a:t>
            </a:r>
            <a:r>
              <a:rPr lang="en-US" sz="1800" b="1" dirty="0">
                <a:solidFill>
                  <a:srgbClr val="0000FF"/>
                </a:solidFill>
                <a:latin typeface="+mn-lt"/>
                <a:cs typeface="Candara" charset="0"/>
              </a:rPr>
              <a:t> Tracking </a:t>
            </a:r>
            <a:r>
              <a:rPr lang="en-US" sz="1800" dirty="0">
                <a:solidFill>
                  <a:srgbClr val="0000FF"/>
                </a:solidFill>
                <a:latin typeface="+mn-lt"/>
                <a:cs typeface="Candara" charset="0"/>
              </a:rPr>
              <a:t/>
            </a:r>
            <a:br>
              <a:rPr lang="en-US" sz="1800" dirty="0">
                <a:solidFill>
                  <a:srgbClr val="0000FF"/>
                </a:solidFill>
                <a:latin typeface="+mn-lt"/>
                <a:cs typeface="Candara" charset="0"/>
              </a:rPr>
            </a:br>
            <a:r>
              <a:rPr lang="en-US" sz="1800" dirty="0" smtClean="0">
                <a:solidFill>
                  <a:srgbClr val="0000FF"/>
                </a:solidFill>
                <a:latin typeface="+mn-lt"/>
                <a:cs typeface="Candara" charset="0"/>
              </a:rPr>
              <a:t>500 000 </a:t>
            </a:r>
            <a:r>
              <a:rPr lang="en-US" sz="1800" dirty="0">
                <a:solidFill>
                  <a:srgbClr val="0000FF"/>
                </a:solidFill>
                <a:latin typeface="+mn-lt"/>
                <a:cs typeface="Candara" charset="0"/>
              </a:rPr>
              <a:t>iterations, 3</a:t>
            </a:r>
            <a:r>
              <a:rPr lang="en-US" sz="1800" baseline="30000" dirty="0">
                <a:solidFill>
                  <a:srgbClr val="0000FF"/>
                </a:solidFill>
                <a:latin typeface="+mn-lt"/>
                <a:cs typeface="Candara" charset="0"/>
              </a:rPr>
              <a:t>rd</a:t>
            </a:r>
            <a:r>
              <a:rPr lang="en-US" sz="1800" dirty="0">
                <a:solidFill>
                  <a:srgbClr val="0000FF"/>
                </a:solidFill>
                <a:latin typeface="+mn-lt"/>
                <a:cs typeface="Candara" charset="0"/>
              </a:rPr>
              <a:t> order map</a:t>
            </a:r>
          </a:p>
        </p:txBody>
      </p:sp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2362200" y="5079675"/>
            <a:ext cx="3810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r>
              <a:rPr lang="en-US" sz="2000" i="1" dirty="0">
                <a:solidFill>
                  <a:schemeClr val="tx1"/>
                </a:solidFill>
                <a:latin typeface="+mn-lt"/>
                <a:cs typeface="Candara" charset="0"/>
              </a:rPr>
              <a:t>x</a:t>
            </a:r>
          </a:p>
        </p:txBody>
      </p:sp>
      <p:sp>
        <p:nvSpPr>
          <p:cNvPr id="25" name="TextBox 22"/>
          <p:cNvSpPr txBox="1">
            <a:spLocks noChangeArrowheads="1"/>
          </p:cNvSpPr>
          <p:nvPr/>
        </p:nvSpPr>
        <p:spPr bwMode="auto">
          <a:xfrm>
            <a:off x="4572000" y="3480438"/>
            <a:ext cx="5334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r>
              <a:rPr lang="en-US" sz="2000" i="1" dirty="0" err="1" smtClean="0">
                <a:solidFill>
                  <a:schemeClr val="tx1"/>
                </a:solidFill>
                <a:latin typeface="+mn-lt"/>
                <a:cs typeface="Candara" charset="0"/>
              </a:rPr>
              <a:t>p</a:t>
            </a:r>
            <a:r>
              <a:rPr lang="en-US" sz="2000" i="1" baseline="-25000" dirty="0" err="1" smtClean="0">
                <a:solidFill>
                  <a:schemeClr val="tx1"/>
                </a:solidFill>
                <a:latin typeface="+mn-lt"/>
                <a:cs typeface="Candara" charset="0"/>
              </a:rPr>
              <a:t>x</a:t>
            </a:r>
            <a:endParaRPr lang="en-US" sz="2000" i="1" baseline="-25000" dirty="0">
              <a:solidFill>
                <a:schemeClr val="tx1"/>
              </a:solidFill>
              <a:latin typeface="+mn-lt"/>
              <a:cs typeface="Candara" charset="0"/>
            </a:endParaRPr>
          </a:p>
        </p:txBody>
      </p:sp>
      <p:sp>
        <p:nvSpPr>
          <p:cNvPr id="26" name="TextBox 22"/>
          <p:cNvSpPr txBox="1">
            <a:spLocks noChangeArrowheads="1"/>
          </p:cNvSpPr>
          <p:nvPr/>
        </p:nvSpPr>
        <p:spPr bwMode="auto">
          <a:xfrm>
            <a:off x="304800" y="3505200"/>
            <a:ext cx="5334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r>
              <a:rPr lang="en-US" sz="2000" i="1" dirty="0" err="1" smtClean="0">
                <a:solidFill>
                  <a:schemeClr val="tx1"/>
                </a:solidFill>
                <a:latin typeface="+mn-lt"/>
                <a:cs typeface="Candara" charset="0"/>
              </a:rPr>
              <a:t>p</a:t>
            </a:r>
            <a:r>
              <a:rPr lang="en-US" sz="2000" i="1" baseline="-25000" dirty="0" err="1" smtClean="0">
                <a:solidFill>
                  <a:schemeClr val="tx1"/>
                </a:solidFill>
                <a:latin typeface="+mn-lt"/>
                <a:cs typeface="Candara" charset="0"/>
              </a:rPr>
              <a:t>x</a:t>
            </a:r>
            <a:endParaRPr lang="en-US" sz="2000" i="1" baseline="-25000" dirty="0">
              <a:solidFill>
                <a:schemeClr val="tx1"/>
              </a:solidFill>
              <a:latin typeface="+mn-lt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244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ndara"/>
              </a:rPr>
              <a:t>Speedup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571169"/>
              </p:ext>
            </p:extLst>
          </p:nvPr>
        </p:nvGraphicFramePr>
        <p:xfrm>
          <a:off x="1447800" y="1295400"/>
          <a:ext cx="5760720" cy="51054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</a:tblGrid>
              <a:tr h="17550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6Slices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1Turn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</a:tr>
              <a:tr h="175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Npart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CPU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GPU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Speedup CPU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50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Tracking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Collision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Tracking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Collision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</a:tr>
              <a:tr h="319048"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u="none" strike="noStrike">
                          <a:effectLst/>
                        </a:rPr>
                        <a:t>1000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0.644896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13.2116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0.644768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15.4794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0.85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</a:tr>
              <a:tr h="175508"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u="none" strike="noStrike">
                          <a:effectLst/>
                        </a:rPr>
                        <a:t>10000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u="none" strike="noStrike">
                          <a:effectLst/>
                        </a:rPr>
                        <a:t>1.02157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129.49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1.04451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17.9388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7.22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</a:tr>
              <a:tr h="175508"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u="none" strike="noStrike">
                          <a:effectLst/>
                        </a:rPr>
                        <a:t>100000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5.86016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1287.17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5.91194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29.8827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</a:tr>
              <a:tr h="319048"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u="none" strike="noStrike">
                          <a:effectLst/>
                        </a:rPr>
                        <a:t>1000000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54.5349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u="none" strike="noStrike">
                          <a:effectLst/>
                        </a:rPr>
                        <a:t>12851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u="none" strike="noStrike">
                          <a:effectLst/>
                        </a:rPr>
                        <a:t>54.8268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147.746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</a:tr>
              <a:tr h="17550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</a:tr>
              <a:tr h="17550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10k Particles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6Slices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</a:tr>
              <a:tr h="175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Nturn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CPU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GPU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Speedup CPU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50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Tracking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Collision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Tracking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Collision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</a:tr>
              <a:tr h="17550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u="none" strike="noStrike">
                          <a:effectLst/>
                        </a:rPr>
                        <a:t>1.04202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129.479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1.03523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17.823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7.26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</a:tr>
              <a:tr h="31904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0.953088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u="none" strike="noStrike">
                          <a:effectLst/>
                        </a:rPr>
                        <a:t>131.204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0.96128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 dirty="0">
                          <a:effectLst/>
                        </a:rPr>
                        <a:t>17.7718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7.38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</a:tr>
              <a:tr h="319048"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u="none" strike="noStrike">
                          <a:effectLst/>
                        </a:rPr>
                        <a:t>100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0.965376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u="none" strike="noStrike">
                          <a:effectLst/>
                        </a:rPr>
                        <a:t>143.975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0.961472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17.4446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8.25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</a:tr>
              <a:tr h="319048"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u="none" strike="noStrike">
                          <a:effectLst/>
                        </a:rPr>
                        <a:t>1000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0.951872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119.376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0.989312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u="none" strike="noStrike">
                          <a:effectLst/>
                        </a:rPr>
                        <a:t>12.4215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9.61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</a:tr>
              <a:tr h="17550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</a:tr>
              <a:tr h="17550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1Million Patricles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1Turn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</a:tr>
              <a:tr h="175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Nslices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CPU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GPU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Speedup CPU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50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Tracking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Collision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Tracking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Collision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</a:tr>
              <a:tr h="17550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54.473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u="none" strike="noStrike">
                          <a:effectLst/>
                        </a:rPr>
                        <a:t>2235.67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54.8347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30.738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72</a:t>
                      </a:r>
                      <a:endParaRPr lang="is-I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</a:tr>
              <a:tr h="175508"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u="none" strike="noStrike">
                          <a:effectLst/>
                        </a:rPr>
                        <a:t>2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54.4848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u="none" strike="noStrike">
                          <a:effectLst/>
                        </a:rPr>
                        <a:t>4396.9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54.7464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54.4933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81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</a:tr>
              <a:tr h="17550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54.4546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u="none" strike="noStrike">
                          <a:effectLst/>
                        </a:rPr>
                        <a:t>6480.04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54.7209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75.2644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86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</a:tr>
              <a:tr h="17550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54.4835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8612.99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u="none" strike="noStrike">
                          <a:effectLst/>
                        </a:rPr>
                        <a:t>54.8068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99.6275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86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</a:tr>
              <a:tr h="17550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54.5129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u="none" strike="noStrike">
                          <a:effectLst/>
                        </a:rPr>
                        <a:t>10708.2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54.7883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125.001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FF0000"/>
                          </a:solidFill>
                          <a:effectLst/>
                        </a:rPr>
                        <a:t>86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</a:tr>
              <a:tr h="17550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54.4469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12843.6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54.7732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147.913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87</a:t>
                      </a:r>
                      <a:endParaRPr lang="fi-FI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03" marR="8703" marT="1160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693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Last Time: High-Order </a:t>
            </a:r>
            <a:r>
              <a:rPr lang="en-US" sz="3200" b="1" dirty="0" err="1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Symplectic</a:t>
            </a: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 Maps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5,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 on GHOST Code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AEAD1-83CC-2044-9840-ADBE5E32AFA7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>
          <a:xfrm>
            <a:off x="241300" y="1152525"/>
            <a:ext cx="8674100" cy="5248275"/>
          </a:xfrm>
        </p:spPr>
        <p:txBody>
          <a:bodyPr tIns="10056" rtlCol="0">
            <a:normAutofit/>
          </a:bodyPr>
          <a:lstStyle/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 Higher-order </a:t>
            </a:r>
            <a:r>
              <a:rPr lang="en-US" sz="2400" dirty="0" err="1" smtClean="0">
                <a:ea typeface="ヒラギノ明朝 ProN W3" charset="0"/>
                <a:cs typeface="Candara" charset="0"/>
              </a:rPr>
              <a:t>symplecticity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 reveals more about dynamics</a:t>
            </a:r>
            <a:endParaRPr lang="en-US" sz="1600" dirty="0" smtClean="0"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1600" dirty="0" smtClean="0">
              <a:ea typeface="ヒラギノ明朝 ProN W3" charset="0"/>
              <a:cs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219200" y="1676400"/>
            <a:ext cx="7315200" cy="4724400"/>
            <a:chOff x="1219200" y="1447800"/>
            <a:chExt cx="7620000" cy="5029200"/>
          </a:xfrm>
        </p:grpSpPr>
        <p:pic>
          <p:nvPicPr>
            <p:cNvPr id="5" name="Picture 4" descr="Fig_order2345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1668973"/>
              <a:ext cx="6477000" cy="4808027"/>
            </a:xfrm>
            <a:prstGeom prst="rect">
              <a:avLst/>
            </a:prstGeom>
          </p:spPr>
        </p:pic>
        <p:sp>
          <p:nvSpPr>
            <p:cNvPr id="19" name="TextBox 17"/>
            <p:cNvSpPr txBox="1">
              <a:spLocks noChangeArrowheads="1"/>
            </p:cNvSpPr>
            <p:nvPr/>
          </p:nvSpPr>
          <p:spPr bwMode="auto">
            <a:xfrm>
              <a:off x="1564922" y="1447800"/>
              <a:ext cx="209267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9pPr>
            </a:lstStyle>
            <a:p>
              <a:pPr eaLnBrk="1" hangingPunct="1"/>
              <a: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2</a:t>
              </a:r>
              <a:r>
                <a:rPr lang="en-US" sz="1600" b="1" baseline="30000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nd</a:t>
              </a:r>
              <a: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 </a:t>
              </a:r>
              <a:r>
                <a:rPr lang="en-US" sz="1600" b="1" dirty="0">
                  <a:solidFill>
                    <a:srgbClr val="0000FF"/>
                  </a:solidFill>
                  <a:latin typeface="+mn-lt"/>
                  <a:cs typeface="Candara" charset="0"/>
                </a:rPr>
                <a:t>order </a:t>
              </a:r>
              <a:r>
                <a:rPr lang="en-US" sz="1600" b="1" dirty="0" err="1" smtClean="0">
                  <a:solidFill>
                    <a:srgbClr val="0000FF"/>
                  </a:solidFill>
                  <a:latin typeface="+mn-lt"/>
                  <a:cs typeface="Candara" charset="0"/>
                </a:rPr>
                <a:t>symplectic</a:t>
              </a:r>
              <a:endParaRPr lang="en-US" sz="1600" b="1" dirty="0">
                <a:solidFill>
                  <a:srgbClr val="0000FF"/>
                </a:solidFill>
                <a:latin typeface="+mn-lt"/>
                <a:cs typeface="Candara" charset="0"/>
              </a:endParaRPr>
            </a:p>
          </p:txBody>
        </p:sp>
        <p:sp>
          <p:nvSpPr>
            <p:cNvPr id="24" name="TextBox 17"/>
            <p:cNvSpPr txBox="1">
              <a:spLocks noChangeArrowheads="1"/>
            </p:cNvSpPr>
            <p:nvPr/>
          </p:nvSpPr>
          <p:spPr bwMode="auto">
            <a:xfrm>
              <a:off x="1576682" y="3946510"/>
              <a:ext cx="230951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9pPr>
            </a:lstStyle>
            <a:p>
              <a:pPr eaLnBrk="1" hangingPunct="1"/>
              <a: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4</a:t>
              </a:r>
              <a:r>
                <a:rPr lang="en-US" sz="1600" b="1" baseline="30000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th</a:t>
              </a:r>
              <a: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 </a:t>
              </a:r>
              <a:r>
                <a:rPr lang="en-US" sz="1600" b="1" dirty="0">
                  <a:solidFill>
                    <a:srgbClr val="0000FF"/>
                  </a:solidFill>
                  <a:latin typeface="+mn-lt"/>
                  <a:cs typeface="Candara" charset="0"/>
                </a:rPr>
                <a:t>order </a:t>
              </a:r>
              <a:r>
                <a:rPr lang="en-US" sz="1600" b="1" dirty="0" err="1" smtClean="0">
                  <a:solidFill>
                    <a:srgbClr val="0000FF"/>
                  </a:solidFill>
                  <a:latin typeface="+mn-lt"/>
                  <a:cs typeface="Candara" charset="0"/>
                </a:rPr>
                <a:t>symplectic</a:t>
              </a:r>
              <a:endParaRPr lang="en-US" sz="1600" b="1" dirty="0">
                <a:solidFill>
                  <a:srgbClr val="0000FF"/>
                </a:solidFill>
                <a:latin typeface="+mn-lt"/>
                <a:cs typeface="Candara" charset="0"/>
              </a:endParaRPr>
            </a:p>
          </p:txBody>
        </p:sp>
        <p:sp>
          <p:nvSpPr>
            <p:cNvPr id="27" name="TextBox 17"/>
            <p:cNvSpPr txBox="1">
              <a:spLocks noChangeArrowheads="1"/>
            </p:cNvSpPr>
            <p:nvPr/>
          </p:nvSpPr>
          <p:spPr bwMode="auto">
            <a:xfrm>
              <a:off x="4953000" y="1447800"/>
              <a:ext cx="2133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9pPr>
            </a:lstStyle>
            <a:p>
              <a:pPr eaLnBrk="1" hangingPunct="1"/>
              <a: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3</a:t>
              </a:r>
              <a:r>
                <a:rPr lang="en-US" sz="1600" b="1" baseline="30000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rd</a:t>
              </a:r>
              <a: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 </a:t>
              </a:r>
              <a:r>
                <a:rPr lang="en-US" sz="1600" b="1" dirty="0">
                  <a:solidFill>
                    <a:srgbClr val="0000FF"/>
                  </a:solidFill>
                  <a:latin typeface="+mn-lt"/>
                  <a:cs typeface="Candara" charset="0"/>
                </a:rPr>
                <a:t>order </a:t>
              </a:r>
              <a:r>
                <a:rPr lang="en-US" sz="1600" b="1" dirty="0" err="1" smtClean="0">
                  <a:solidFill>
                    <a:srgbClr val="0000FF"/>
                  </a:solidFill>
                  <a:latin typeface="+mn-lt"/>
                  <a:cs typeface="Candara" charset="0"/>
                </a:rPr>
                <a:t>symplectic</a:t>
              </a:r>
              <a:endParaRPr lang="en-US" sz="1600" b="1" dirty="0">
                <a:solidFill>
                  <a:srgbClr val="0000FF"/>
                </a:solidFill>
                <a:latin typeface="+mn-lt"/>
                <a:cs typeface="Candara" charset="0"/>
              </a:endParaRPr>
            </a:p>
          </p:txBody>
        </p:sp>
        <p:sp>
          <p:nvSpPr>
            <p:cNvPr id="28" name="TextBox 17"/>
            <p:cNvSpPr txBox="1">
              <a:spLocks noChangeArrowheads="1"/>
            </p:cNvSpPr>
            <p:nvPr/>
          </p:nvSpPr>
          <p:spPr bwMode="auto">
            <a:xfrm>
              <a:off x="4953000" y="3962400"/>
              <a:ext cx="2362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9pPr>
            </a:lstStyle>
            <a:p>
              <a:pPr eaLnBrk="1" hangingPunct="1"/>
              <a: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5</a:t>
              </a:r>
              <a:r>
                <a:rPr lang="en-US" sz="1600" b="1" baseline="30000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th</a:t>
              </a:r>
              <a: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 </a:t>
              </a:r>
              <a:r>
                <a:rPr lang="en-US" sz="1600" b="1" dirty="0">
                  <a:solidFill>
                    <a:srgbClr val="0000FF"/>
                  </a:solidFill>
                  <a:latin typeface="+mn-lt"/>
                  <a:cs typeface="Candara" charset="0"/>
                </a:rPr>
                <a:t>order </a:t>
              </a:r>
              <a:r>
                <a:rPr lang="en-US" sz="1600" b="1" dirty="0" err="1" smtClean="0">
                  <a:solidFill>
                    <a:srgbClr val="0000FF"/>
                  </a:solidFill>
                  <a:latin typeface="+mn-lt"/>
                  <a:cs typeface="Candara" charset="0"/>
                </a:rPr>
                <a:t>symplectic</a:t>
              </a:r>
              <a:endParaRPr lang="en-US" sz="1600" b="1" dirty="0">
                <a:solidFill>
                  <a:srgbClr val="0000FF"/>
                </a:solidFill>
                <a:latin typeface="+mn-lt"/>
                <a:cs typeface="Candara" charset="0"/>
              </a:endParaRPr>
            </a:p>
          </p:txBody>
        </p:sp>
        <p:sp>
          <p:nvSpPr>
            <p:cNvPr id="29" name="TextBox 17"/>
            <p:cNvSpPr txBox="1">
              <a:spLocks noChangeArrowheads="1"/>
            </p:cNvSpPr>
            <p:nvPr/>
          </p:nvSpPr>
          <p:spPr bwMode="auto">
            <a:xfrm>
              <a:off x="7696200" y="1642646"/>
              <a:ext cx="1143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9pPr>
            </a:lstStyle>
            <a:p>
              <a:pPr eaLnBrk="1" hangingPunct="1"/>
              <a: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5000 turns</a:t>
              </a:r>
              <a:endParaRPr lang="en-US" sz="1600" b="1" dirty="0">
                <a:solidFill>
                  <a:srgbClr val="0000FF"/>
                </a:solidFill>
                <a:latin typeface="+mn-lt"/>
                <a:cs typeface="Candar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0839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Last Time: </a:t>
            </a:r>
            <a:r>
              <a:rPr lang="en-US" sz="3200" b="1" dirty="0" err="1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Symplectic</a:t>
            </a: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 Tracking With GHOST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5,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 on GHOST Code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AEAD1-83CC-2044-9840-ADBE5E32AFA7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>
          <a:xfrm>
            <a:off x="241300" y="1066800"/>
            <a:ext cx="8674100" cy="5248275"/>
          </a:xfrm>
        </p:spPr>
        <p:txBody>
          <a:bodyPr tIns="10056" rtlCol="0">
            <a:normAutofit/>
          </a:bodyPr>
          <a:lstStyle/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>
                <a:ea typeface="ヒラギノ明朝 ProN W3" charset="0"/>
                <a:cs typeface="Candara" charset="0"/>
              </a:rPr>
              <a:t> 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 </a:t>
            </a:r>
            <a:r>
              <a:rPr lang="en-US" sz="2400" dirty="0" err="1" smtClean="0">
                <a:ea typeface="ヒラギノ明朝 ProN W3" charset="0"/>
                <a:cs typeface="Candara" charset="0"/>
              </a:rPr>
              <a:t>Symplectic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 </a:t>
            </a:r>
            <a:r>
              <a:rPr lang="en-US" sz="2400" dirty="0">
                <a:ea typeface="ヒラギノ明朝 ProN W3" charset="0"/>
                <a:cs typeface="Candara" charset="0"/>
              </a:rPr>
              <a:t>tracking 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in GHOST is the same as in COSY Infinity</a:t>
            </a:r>
            <a:br>
              <a:rPr lang="en-US" sz="2400" dirty="0" smtClean="0">
                <a:ea typeface="ヒラギノ明朝 ProN W3" charset="0"/>
                <a:cs typeface="Candara" charset="0"/>
              </a:rPr>
            </a:br>
            <a:r>
              <a:rPr lang="en-US" sz="2800" dirty="0"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ea typeface="ヒラギノ明朝 ProN W3" charset="0"/>
                <a:cs typeface="Candara" charset="0"/>
              </a:rPr>
              <a:t>  </a:t>
            </a: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(</a:t>
            </a:r>
            <a:r>
              <a:rPr lang="en-US" sz="22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Makino &amp; </a:t>
            </a:r>
            <a:r>
              <a:rPr lang="en-US" sz="2200" dirty="0" err="1">
                <a:solidFill>
                  <a:srgbClr val="376092"/>
                </a:solidFill>
                <a:ea typeface="ヒラギノ明朝 ProN W3" charset="0"/>
                <a:cs typeface="Candara" charset="0"/>
              </a:rPr>
              <a:t>Berz</a:t>
            </a:r>
            <a:r>
              <a:rPr lang="en-US" sz="22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1999)</a:t>
            </a:r>
            <a:endParaRPr lang="en-US" sz="2200" dirty="0" smtClean="0"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 Start with a one-turn map</a:t>
            </a: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400" dirty="0"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400" dirty="0" smtClean="0"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 </a:t>
            </a:r>
            <a:r>
              <a:rPr lang="en-US" sz="2400" dirty="0" err="1" smtClean="0">
                <a:ea typeface="ヒラギノ明朝 ProN W3" charset="0"/>
                <a:cs typeface="Candara" charset="0"/>
              </a:rPr>
              <a:t>Symplecticity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 criterion enforced at each turn</a:t>
            </a: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400" dirty="0"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400" dirty="0" smtClean="0"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400" dirty="0"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 Involves solving an implicit set of non-linear equations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000" dirty="0">
                <a:ea typeface="ヒラギノ明朝 ProN W3" charset="0"/>
                <a:cs typeface="Candara" charset="0"/>
              </a:rPr>
              <a:t> </a:t>
            </a:r>
            <a:r>
              <a:rPr lang="en-US" sz="2000" dirty="0" smtClean="0">
                <a:ea typeface="ヒラギノ明朝 ProN W3" charset="0"/>
                <a:cs typeface="Candara" charset="0"/>
              </a:rPr>
              <a:t> Introduces a significant computational overhead </a:t>
            </a: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1600" dirty="0" smtClean="0">
              <a:ea typeface="ヒラギノ明朝 ProN W3" charset="0"/>
              <a:cs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386008"/>
            <a:ext cx="4878252" cy="661992"/>
          </a:xfrm>
          <a:prstGeom prst="rect">
            <a:avLst/>
          </a:prstGeom>
        </p:spPr>
      </p:pic>
      <p:pic>
        <p:nvPicPr>
          <p:cNvPr id="20" name="Picture 19" descr="Eq_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594100"/>
            <a:ext cx="2922372" cy="546100"/>
          </a:xfrm>
          <a:prstGeom prst="rect">
            <a:avLst/>
          </a:prstGeom>
        </p:spPr>
      </p:pic>
      <p:pic>
        <p:nvPicPr>
          <p:cNvPr id="22" name="Picture 21" descr="Eq_2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462020"/>
            <a:ext cx="1858108" cy="80518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066800" y="4248090"/>
            <a:ext cx="2895600" cy="400110"/>
            <a:chOff x="1066800" y="3906520"/>
            <a:chExt cx="2895600" cy="400110"/>
          </a:xfrm>
        </p:grpSpPr>
        <p:pic>
          <p:nvPicPr>
            <p:cNvPr id="23" name="Picture 22" descr="var_init.tif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8891" y="3962940"/>
              <a:ext cx="853509" cy="32337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066800" y="3906520"/>
              <a:ext cx="2057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  <a:latin typeface="+mn-lt"/>
                </a:rPr>
                <a:t>Initial coordinates</a:t>
              </a:r>
              <a:endParaRPr lang="en-US" sz="200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60141" y="4248090"/>
            <a:ext cx="2837939" cy="400110"/>
            <a:chOff x="4660141" y="3906520"/>
            <a:chExt cx="2837939" cy="400110"/>
          </a:xfrm>
        </p:grpSpPr>
        <p:pic>
          <p:nvPicPr>
            <p:cNvPr id="24" name="Picture 23" descr="var_final.tif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880" y="3961080"/>
              <a:ext cx="838200" cy="3366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660141" y="3906520"/>
              <a:ext cx="19692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Final coordinates</a:t>
              </a:r>
              <a:endParaRPr lang="en-US" sz="20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92917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Interdisciplinary Collaboration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5,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DA41-CD7B-0C43-8342-3C20E01624EE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idx="1"/>
          </p:nvPr>
        </p:nvSpPr>
        <p:spPr>
          <a:xfrm>
            <a:off x="88900" y="1000125"/>
            <a:ext cx="8902700" cy="5095875"/>
          </a:xfrm>
        </p:spPr>
        <p:txBody>
          <a:bodyPr tIns="10056">
            <a:normAutofit/>
          </a:bodyPr>
          <a:lstStyle/>
          <a:p>
            <a:pPr marL="414338" indent="0">
              <a:lnSpc>
                <a:spcPct val="96000"/>
              </a:lnSpc>
              <a:buFont typeface="Arial" charset="0"/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</a:pPr>
            <a:endParaRPr lang="en-US" sz="2200" dirty="0" smtClean="0">
              <a:latin typeface="Calibri" charset="0"/>
              <a:ea typeface="ヒラギノ明朝 ProN W3" charset="0"/>
            </a:endParaRPr>
          </a:p>
          <a:p>
            <a:pPr marL="414338" indent="0">
              <a:lnSpc>
                <a:spcPct val="96000"/>
              </a:lnSpc>
              <a:buFont typeface="Arial" charset="0"/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</a:pPr>
            <a:r>
              <a:rPr lang="en-US" sz="2400" dirty="0" smtClean="0">
                <a:latin typeface="Calibri" charset="0"/>
                <a:ea typeface="ヒラギノ明朝 ProN W3" charset="0"/>
              </a:rPr>
              <a:t>Jefferson Lab (CASA) Collaborators:</a:t>
            </a:r>
          </a:p>
          <a:p>
            <a:pPr marL="414338" indent="0">
              <a:lnSpc>
                <a:spcPct val="96000"/>
              </a:lnSpc>
              <a:buFont typeface="Arial" charset="0"/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</a:pPr>
            <a:r>
              <a:rPr lang="en-US" sz="2200" dirty="0" smtClean="0">
                <a:solidFill>
                  <a:srgbClr val="376092"/>
                </a:solidFill>
                <a:latin typeface="Calibri" charset="0"/>
                <a:ea typeface="ヒラギノ明朝 ProN W3" charset="0"/>
              </a:rPr>
              <a:t>	</a:t>
            </a:r>
            <a:r>
              <a:rPr lang="en-US" sz="2200" dirty="0" err="1" smtClean="0">
                <a:solidFill>
                  <a:srgbClr val="376092"/>
                </a:solidFill>
                <a:latin typeface="Calibri" charset="0"/>
                <a:ea typeface="ヒラギノ明朝 ProN W3" charset="0"/>
              </a:rPr>
              <a:t>Vasiliy</a:t>
            </a:r>
            <a:r>
              <a:rPr lang="en-US" sz="2200" dirty="0" smtClean="0">
                <a:solidFill>
                  <a:srgbClr val="376092"/>
                </a:solidFill>
                <a:latin typeface="Calibri" charset="0"/>
                <a:ea typeface="ヒラギノ明朝 ProN W3" charset="0"/>
              </a:rPr>
              <a:t> </a:t>
            </a:r>
            <a:r>
              <a:rPr lang="en-US" sz="2200" dirty="0" err="1" smtClean="0">
                <a:solidFill>
                  <a:srgbClr val="376092"/>
                </a:solidFill>
                <a:latin typeface="Calibri" charset="0"/>
                <a:ea typeface="ヒラギノ明朝 ProN W3" charset="0"/>
              </a:rPr>
              <a:t>Morozov</a:t>
            </a:r>
            <a:r>
              <a:rPr lang="en-US" sz="2200" dirty="0" smtClean="0">
                <a:solidFill>
                  <a:srgbClr val="376092"/>
                </a:solidFill>
                <a:latin typeface="Calibri" charset="0"/>
                <a:ea typeface="ヒラギノ明朝 ProN W3" charset="0"/>
              </a:rPr>
              <a:t>, He Zhang, </a:t>
            </a:r>
            <a:r>
              <a:rPr lang="en-US" sz="2200" dirty="0" err="1" smtClean="0">
                <a:solidFill>
                  <a:srgbClr val="376092"/>
                </a:solidFill>
                <a:latin typeface="Calibri" charset="0"/>
                <a:ea typeface="ヒラギノ明朝 ProN W3" charset="0"/>
              </a:rPr>
              <a:t>Fanglei</a:t>
            </a:r>
            <a:r>
              <a:rPr lang="en-US" sz="2200" dirty="0" smtClean="0">
                <a:solidFill>
                  <a:srgbClr val="376092"/>
                </a:solidFill>
                <a:latin typeface="Calibri" charset="0"/>
                <a:ea typeface="ヒラギノ明朝 ProN W3" charset="0"/>
              </a:rPr>
              <a:t> Lin, Yves </a:t>
            </a:r>
            <a:r>
              <a:rPr lang="en-US" sz="2200" dirty="0" err="1" smtClean="0">
                <a:solidFill>
                  <a:srgbClr val="376092"/>
                </a:solidFill>
                <a:latin typeface="Calibri" charset="0"/>
                <a:ea typeface="ヒラギノ明朝 ProN W3" charset="0"/>
              </a:rPr>
              <a:t>Roblin</a:t>
            </a:r>
            <a:r>
              <a:rPr lang="en-US" sz="2200" dirty="0" smtClean="0">
                <a:solidFill>
                  <a:srgbClr val="376092"/>
                </a:solidFill>
                <a:latin typeface="Calibri" charset="0"/>
                <a:ea typeface="ヒラギノ明朝 ProN W3" charset="0"/>
              </a:rPr>
              <a:t>, Todd </a:t>
            </a:r>
            <a:r>
              <a:rPr lang="en-US" sz="2200" dirty="0" err="1" smtClean="0">
                <a:solidFill>
                  <a:srgbClr val="376092"/>
                </a:solidFill>
                <a:latin typeface="Calibri" charset="0"/>
                <a:ea typeface="ヒラギノ明朝 ProN W3" charset="0"/>
              </a:rPr>
              <a:t>Satogata</a:t>
            </a:r>
            <a:endParaRPr lang="en-US" sz="2200" dirty="0">
              <a:solidFill>
                <a:srgbClr val="376092"/>
              </a:solidFill>
              <a:latin typeface="Calibri" charset="0"/>
              <a:ea typeface="ヒラギノ明朝 ProN W3" charset="0"/>
            </a:endParaRPr>
          </a:p>
          <a:p>
            <a:pPr marL="414338" indent="0">
              <a:lnSpc>
                <a:spcPct val="96000"/>
              </a:lnSpc>
              <a:buFont typeface="Arial" charset="0"/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</a:pPr>
            <a:endParaRPr lang="en-US" sz="2200" dirty="0">
              <a:latin typeface="Calibri" charset="0"/>
              <a:ea typeface="ヒラギノ明朝 ProN W3" charset="0"/>
            </a:endParaRPr>
          </a:p>
          <a:p>
            <a:pPr marL="414338" indent="0">
              <a:lnSpc>
                <a:spcPct val="96000"/>
              </a:lnSpc>
              <a:buFont typeface="Arial" charset="0"/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</a:pPr>
            <a:r>
              <a:rPr lang="en-US" sz="2400" dirty="0" smtClean="0">
                <a:latin typeface="Calibri" charset="0"/>
                <a:ea typeface="ヒラギノ明朝 ProN W3" charset="0"/>
              </a:rPr>
              <a:t>Old Dominion University (Center </a:t>
            </a:r>
            <a:r>
              <a:rPr lang="en-US" sz="2400" dirty="0">
                <a:latin typeface="Calibri" charset="0"/>
                <a:ea typeface="ヒラギノ明朝 ProN W3" charset="0"/>
              </a:rPr>
              <a:t>for Accelerator </a:t>
            </a:r>
            <a:r>
              <a:rPr lang="en-US" sz="2400" dirty="0" smtClean="0">
                <a:latin typeface="Calibri" charset="0"/>
                <a:ea typeface="ヒラギノ明朝 ProN W3" charset="0"/>
              </a:rPr>
              <a:t>Science):</a:t>
            </a:r>
            <a:endParaRPr lang="en-US" sz="2400" dirty="0">
              <a:latin typeface="Calibri" charset="0"/>
              <a:ea typeface="ヒラギノ明朝 ProN W3" charset="0"/>
            </a:endParaRPr>
          </a:p>
          <a:p>
            <a:pPr marL="457200" lvl="1" indent="0">
              <a:buFont typeface="Arial" charset="0"/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</a:pPr>
            <a:r>
              <a:rPr lang="en-US" sz="2000" dirty="0">
                <a:latin typeface="Calibri" charset="0"/>
                <a:ea typeface="Candara" charset="0"/>
                <a:cs typeface="Candara" charset="0"/>
              </a:rPr>
              <a:t>	</a:t>
            </a:r>
            <a:r>
              <a:rPr lang="en-US" sz="2200" dirty="0">
                <a:latin typeface="Calibri" charset="0"/>
                <a:ea typeface="Candara" charset="0"/>
                <a:cs typeface="Candara" charset="0"/>
              </a:rPr>
              <a:t>Professors: </a:t>
            </a:r>
            <a:br>
              <a:rPr lang="en-US" sz="2200" dirty="0">
                <a:latin typeface="Calibri" charset="0"/>
                <a:ea typeface="Candara" charset="0"/>
                <a:cs typeface="Candara" charset="0"/>
              </a:rPr>
            </a:br>
            <a:r>
              <a:rPr lang="en-US" sz="2200" dirty="0">
                <a:latin typeface="Calibri" charset="0"/>
                <a:ea typeface="Candara" charset="0"/>
                <a:cs typeface="Candara" charset="0"/>
              </a:rPr>
              <a:t>		Physics:	</a:t>
            </a:r>
            <a:r>
              <a:rPr lang="en-US" sz="2200" dirty="0" smtClean="0">
                <a:latin typeface="Calibri" charset="0"/>
                <a:ea typeface="Candara" charset="0"/>
                <a:cs typeface="Candara" charset="0"/>
              </a:rPr>
              <a:t>	     </a:t>
            </a:r>
            <a:r>
              <a:rPr lang="en-US" sz="2200" dirty="0">
                <a:solidFill>
                  <a:srgbClr val="376092"/>
                </a:solidFill>
                <a:latin typeface="Calibri" charset="0"/>
                <a:ea typeface="Candara" charset="0"/>
                <a:cs typeface="Candara" charset="0"/>
              </a:rPr>
              <a:t>B</a:t>
            </a:r>
            <a:r>
              <a:rPr lang="en-US" sz="2200" dirty="0" smtClean="0">
                <a:solidFill>
                  <a:srgbClr val="376092"/>
                </a:solidFill>
                <a:latin typeface="Calibri" charset="0"/>
                <a:ea typeface="Candara" charset="0"/>
                <a:cs typeface="Candara" charset="0"/>
              </a:rPr>
              <a:t>alša Terzić, Alexander </a:t>
            </a:r>
            <a:r>
              <a:rPr lang="en-US" sz="2200" dirty="0">
                <a:solidFill>
                  <a:srgbClr val="376092"/>
                </a:solidFill>
                <a:latin typeface="Calibri" charset="0"/>
                <a:ea typeface="Candara" charset="0"/>
                <a:cs typeface="Candara" charset="0"/>
              </a:rPr>
              <a:t>Godunov</a:t>
            </a:r>
            <a:r>
              <a:rPr lang="en-US" sz="2200" dirty="0">
                <a:latin typeface="Calibri" charset="0"/>
                <a:ea typeface="Candara" charset="0"/>
                <a:cs typeface="Candara" charset="0"/>
              </a:rPr>
              <a:t/>
            </a:r>
            <a:br>
              <a:rPr lang="en-US" sz="2200" dirty="0">
                <a:latin typeface="Calibri" charset="0"/>
                <a:ea typeface="Candara" charset="0"/>
                <a:cs typeface="Candara" charset="0"/>
              </a:rPr>
            </a:br>
            <a:r>
              <a:rPr lang="en-US" sz="2200" dirty="0">
                <a:latin typeface="Calibri" charset="0"/>
                <a:ea typeface="Candara" charset="0"/>
                <a:cs typeface="Candara" charset="0"/>
              </a:rPr>
              <a:t>   		</a:t>
            </a:r>
            <a:r>
              <a:rPr lang="en-US" sz="2200" dirty="0">
                <a:solidFill>
                  <a:srgbClr val="000000"/>
                </a:solidFill>
                <a:latin typeface="Calibri" charset="0"/>
                <a:ea typeface="Candara" charset="0"/>
                <a:cs typeface="Candara" charset="0"/>
              </a:rPr>
              <a:t>Computer Science:  </a:t>
            </a:r>
            <a:r>
              <a:rPr lang="en-US" sz="2200" dirty="0">
                <a:solidFill>
                  <a:srgbClr val="376092"/>
                </a:solidFill>
                <a:latin typeface="Calibri" charset="0"/>
                <a:ea typeface="Candara" charset="0"/>
                <a:cs typeface="Candara" charset="0"/>
              </a:rPr>
              <a:t>Mohammad </a:t>
            </a:r>
            <a:r>
              <a:rPr lang="en-US" sz="2200" dirty="0" err="1">
                <a:solidFill>
                  <a:srgbClr val="376092"/>
                </a:solidFill>
                <a:latin typeface="Calibri" charset="0"/>
                <a:ea typeface="Candara" charset="0"/>
                <a:cs typeface="Candara" charset="0"/>
              </a:rPr>
              <a:t>Zubair</a:t>
            </a:r>
            <a:r>
              <a:rPr lang="en-US" sz="2200" dirty="0">
                <a:solidFill>
                  <a:srgbClr val="376092"/>
                </a:solidFill>
                <a:latin typeface="Calibri" charset="0"/>
                <a:ea typeface="Candara" charset="0"/>
                <a:cs typeface="Candara" charset="0"/>
              </a:rPr>
              <a:t>, </a:t>
            </a:r>
            <a:r>
              <a:rPr lang="en-US" sz="2200" dirty="0" err="1">
                <a:solidFill>
                  <a:srgbClr val="376092"/>
                </a:solidFill>
                <a:latin typeface="Calibri" charset="0"/>
                <a:ea typeface="Candara" charset="0"/>
                <a:cs typeface="Candara" charset="0"/>
              </a:rPr>
              <a:t>Desh</a:t>
            </a:r>
            <a:r>
              <a:rPr lang="en-US" sz="2200" dirty="0">
                <a:solidFill>
                  <a:srgbClr val="376092"/>
                </a:solidFill>
                <a:latin typeface="Calibri" charset="0"/>
                <a:ea typeface="Candara" charset="0"/>
                <a:cs typeface="Candara" charset="0"/>
              </a:rPr>
              <a:t> </a:t>
            </a:r>
            <a:r>
              <a:rPr lang="en-US" sz="2200" dirty="0" err="1">
                <a:solidFill>
                  <a:srgbClr val="376092"/>
                </a:solidFill>
                <a:latin typeface="Calibri" charset="0"/>
                <a:ea typeface="Candara" charset="0"/>
                <a:cs typeface="Candara" charset="0"/>
              </a:rPr>
              <a:t>Ranjan</a:t>
            </a:r>
            <a:endParaRPr lang="en-US" sz="2200" dirty="0">
              <a:solidFill>
                <a:srgbClr val="376092"/>
              </a:solidFill>
              <a:latin typeface="Calibri" charset="0"/>
              <a:ea typeface="Candara" charset="0"/>
              <a:cs typeface="Candara" charset="0"/>
            </a:endParaRPr>
          </a:p>
          <a:p>
            <a:pPr marL="457200" lvl="1" indent="0">
              <a:buFont typeface="Arial" charset="0"/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Candara" charset="0"/>
                <a:cs typeface="Candara" charset="0"/>
              </a:rPr>
              <a:t>	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Candara" charset="0"/>
                <a:cs typeface="Candara" charset="0"/>
              </a:rPr>
              <a:t>Students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Candara" charset="0"/>
                <a:cs typeface="Candara" charset="0"/>
              </a:rPr>
              <a:t>: </a:t>
            </a:r>
            <a:r>
              <a:rPr lang="en-US" sz="2200" dirty="0">
                <a:latin typeface="Calibri" charset="0"/>
                <a:ea typeface="Candara" charset="0"/>
                <a:cs typeface="Candara" charset="0"/>
              </a:rPr>
              <a:t/>
            </a:r>
            <a:br>
              <a:rPr lang="en-US" sz="2200" dirty="0">
                <a:latin typeface="Calibri" charset="0"/>
                <a:ea typeface="Candara" charset="0"/>
                <a:cs typeface="Candara" charset="0"/>
              </a:rPr>
            </a:br>
            <a:r>
              <a:rPr lang="en-US" sz="2200" dirty="0">
                <a:latin typeface="Calibri" charset="0"/>
                <a:ea typeface="Candara" charset="0"/>
                <a:cs typeface="Candara" charset="0"/>
              </a:rPr>
              <a:t>		</a:t>
            </a:r>
            <a:r>
              <a:rPr lang="en-US" sz="2200" dirty="0">
                <a:solidFill>
                  <a:srgbClr val="000000"/>
                </a:solidFill>
                <a:latin typeface="Calibri" charset="0"/>
                <a:ea typeface="Candara" charset="0"/>
                <a:cs typeface="Candara" charset="0"/>
              </a:rPr>
              <a:t>Computer Science:  </a:t>
            </a:r>
            <a:r>
              <a:rPr lang="en-US" sz="2200" dirty="0" err="1">
                <a:solidFill>
                  <a:srgbClr val="376092"/>
                </a:solidFill>
                <a:latin typeface="Calibri" charset="0"/>
                <a:ea typeface="Candara" charset="0"/>
                <a:cs typeface="Candara" charset="0"/>
              </a:rPr>
              <a:t>Kamesh</a:t>
            </a:r>
            <a:r>
              <a:rPr lang="en-US" sz="2200" dirty="0">
                <a:solidFill>
                  <a:srgbClr val="376092"/>
                </a:solidFill>
                <a:latin typeface="Calibri" charset="0"/>
                <a:ea typeface="Candara" charset="0"/>
                <a:cs typeface="Candara" charset="0"/>
              </a:rPr>
              <a:t> </a:t>
            </a:r>
            <a:r>
              <a:rPr lang="en-US" sz="2200" dirty="0" err="1" smtClean="0">
                <a:solidFill>
                  <a:srgbClr val="376092"/>
                </a:solidFill>
                <a:latin typeface="Calibri" charset="0"/>
                <a:ea typeface="Candara" charset="0"/>
                <a:cs typeface="Candara" charset="0"/>
              </a:rPr>
              <a:t>Arumugam</a:t>
            </a:r>
            <a:r>
              <a:rPr lang="en-US" sz="2200" dirty="0" smtClean="0">
                <a:solidFill>
                  <a:srgbClr val="376092"/>
                </a:solidFill>
                <a:latin typeface="Calibri" charset="0"/>
                <a:ea typeface="Candara" charset="0"/>
                <a:cs typeface="Candara" charset="0"/>
              </a:rPr>
              <a:t>, Ravi </a:t>
            </a:r>
            <a:r>
              <a:rPr lang="en-US" sz="2200" dirty="0" err="1" smtClean="0">
                <a:solidFill>
                  <a:srgbClr val="376092"/>
                </a:solidFill>
                <a:latin typeface="Calibri" charset="0"/>
                <a:ea typeface="Candara" charset="0"/>
                <a:cs typeface="Candara" charset="0"/>
              </a:rPr>
              <a:t>Majeti</a:t>
            </a:r>
            <a:endParaRPr lang="en-US" sz="2200" dirty="0">
              <a:solidFill>
                <a:srgbClr val="376092"/>
              </a:solidFill>
              <a:latin typeface="Calibri" charset="0"/>
              <a:ea typeface="Candara" charset="0"/>
              <a:cs typeface="Candara" charset="0"/>
            </a:endParaRPr>
          </a:p>
          <a:p>
            <a:pPr marL="457200" lvl="1" indent="0">
              <a:buFont typeface="Arial" charset="0"/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</a:pPr>
            <a:r>
              <a:rPr lang="en-US" sz="2200" dirty="0" smtClean="0">
                <a:solidFill>
                  <a:srgbClr val="376092"/>
                </a:solidFill>
                <a:latin typeface="Calibri" charset="0"/>
                <a:ea typeface="Candara" charset="0"/>
                <a:cs typeface="Candara" charset="0"/>
              </a:rPr>
              <a:t>		</a:t>
            </a:r>
            <a:r>
              <a:rPr lang="en-US" sz="2200" dirty="0" smtClean="0">
                <a:latin typeface="Calibri" charset="0"/>
                <a:ea typeface="Candara" charset="0"/>
                <a:cs typeface="Candara" charset="0"/>
              </a:rPr>
              <a:t>Physics:</a:t>
            </a:r>
            <a:r>
              <a:rPr lang="en-US" sz="2200" dirty="0" smtClean="0">
                <a:solidFill>
                  <a:srgbClr val="376092"/>
                </a:solidFill>
                <a:latin typeface="Calibri" charset="0"/>
                <a:ea typeface="Candara" charset="0"/>
                <a:cs typeface="Candara" charset="0"/>
              </a:rPr>
              <a:t>		     Chris </a:t>
            </a:r>
            <a:r>
              <a:rPr lang="en-US" sz="2200" dirty="0" err="1" smtClean="0">
                <a:solidFill>
                  <a:srgbClr val="376092"/>
                </a:solidFill>
                <a:latin typeface="Calibri" charset="0"/>
                <a:ea typeface="Candara" charset="0"/>
                <a:cs typeface="Candara" charset="0"/>
              </a:rPr>
              <a:t>Cotnoir</a:t>
            </a:r>
            <a:r>
              <a:rPr lang="en-US" sz="2200" dirty="0" smtClean="0">
                <a:solidFill>
                  <a:srgbClr val="376092"/>
                </a:solidFill>
                <a:latin typeface="Calibri" charset="0"/>
                <a:ea typeface="Candara" charset="0"/>
                <a:cs typeface="Candara" charset="0"/>
              </a:rPr>
              <a:t>, Mark Stefani</a:t>
            </a:r>
            <a:endParaRPr lang="en-US" sz="2200" dirty="0">
              <a:solidFill>
                <a:srgbClr val="376092"/>
              </a:solidFill>
              <a:latin typeface="Calibri" charset="0"/>
              <a:ea typeface="Candara" charset="0"/>
              <a:cs typeface="Candara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 on GHOST Code Development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ndara"/>
              </a:rPr>
              <a:t>Last Time: </a:t>
            </a:r>
            <a:r>
              <a:rPr lang="en-US" sz="3200" b="1" dirty="0" err="1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ndara"/>
              </a:rPr>
              <a:t>Symplectic</a:t>
            </a:r>
            <a:r>
              <a:rPr lang="en-US" sz="3200" b="1" dirty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ndara"/>
              </a:rPr>
              <a:t> Tracking With GHOST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5,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 on GHOST Code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AEAD1-83CC-2044-9840-ADBE5E32AFA7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>
          <a:xfrm>
            <a:off x="241300" y="1066800"/>
            <a:ext cx="8674100" cy="5248275"/>
          </a:xfrm>
        </p:spPr>
        <p:txBody>
          <a:bodyPr tIns="10056" rtlCol="0">
            <a:normAutofit/>
          </a:bodyPr>
          <a:lstStyle/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 </a:t>
            </a:r>
            <a:r>
              <a:rPr lang="en-US" sz="2400" dirty="0">
                <a:ea typeface="ヒラギノ明朝 ProN W3" charset="0"/>
                <a:cs typeface="Candara" charset="0"/>
              </a:rPr>
              <a:t> </a:t>
            </a:r>
            <a:r>
              <a:rPr lang="en-US" sz="2400" dirty="0" err="1">
                <a:ea typeface="ヒラギノ明朝 ProN W3" charset="0"/>
                <a:cs typeface="Candara" charset="0"/>
              </a:rPr>
              <a:t>Symplectic</a:t>
            </a:r>
            <a:r>
              <a:rPr lang="en-US" sz="2400" dirty="0">
                <a:ea typeface="ヒラギノ明朝 ProN W3" charset="0"/>
                <a:cs typeface="Candara" charset="0"/>
              </a:rPr>
              <a:t> tracking in GHOST is the same as in COSY Infinity</a:t>
            </a:r>
            <a:br>
              <a:rPr lang="en-US" sz="2400" dirty="0">
                <a:ea typeface="ヒラギノ明朝 ProN W3" charset="0"/>
                <a:cs typeface="Candara" charset="0"/>
              </a:rPr>
            </a:br>
            <a:r>
              <a:rPr lang="en-US" sz="2800" dirty="0">
                <a:ea typeface="ヒラギノ明朝 ProN W3" charset="0"/>
                <a:cs typeface="Candara" charset="0"/>
              </a:rPr>
              <a:t> </a:t>
            </a:r>
            <a:r>
              <a:rPr lang="en-US" sz="2200" dirty="0">
                <a:ea typeface="ヒラギノ明朝 ProN W3" charset="0"/>
                <a:cs typeface="Candara" charset="0"/>
              </a:rPr>
              <a:t>  </a:t>
            </a:r>
            <a:r>
              <a:rPr lang="en-US" sz="2200" dirty="0" smtClean="0">
                <a:ea typeface="ヒラギノ明朝 ProN W3" charset="0"/>
                <a:cs typeface="Candara" charset="0"/>
              </a:rPr>
              <a:t>  </a:t>
            </a: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(</a:t>
            </a:r>
            <a:r>
              <a:rPr lang="en-US" sz="22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Makino &amp; </a:t>
            </a:r>
            <a:r>
              <a:rPr lang="en-US" sz="2200" dirty="0" err="1">
                <a:solidFill>
                  <a:srgbClr val="376092"/>
                </a:solidFill>
                <a:ea typeface="ヒラギノ明朝 ProN W3" charset="0"/>
                <a:cs typeface="Candara" charset="0"/>
              </a:rPr>
              <a:t>Berz</a:t>
            </a:r>
            <a:r>
              <a:rPr lang="en-US" sz="22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1999)</a:t>
            </a:r>
            <a:endParaRPr lang="en-US" sz="2400" dirty="0" smtClean="0">
              <a:ea typeface="ヒラギノ明朝 ProN W3" charset="0"/>
              <a:cs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04800" y="2105294"/>
            <a:ext cx="4357916" cy="3609706"/>
            <a:chOff x="304800" y="1447800"/>
            <a:chExt cx="4357916" cy="36097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789069"/>
              <a:ext cx="4357916" cy="3268437"/>
            </a:xfrm>
            <a:prstGeom prst="rect">
              <a:avLst/>
            </a:prstGeom>
          </p:spPr>
        </p:pic>
        <p:sp>
          <p:nvSpPr>
            <p:cNvPr id="21" name="TextBox 17"/>
            <p:cNvSpPr txBox="1">
              <a:spLocks noChangeArrowheads="1"/>
            </p:cNvSpPr>
            <p:nvPr/>
          </p:nvSpPr>
          <p:spPr bwMode="auto">
            <a:xfrm>
              <a:off x="762000" y="1447800"/>
              <a:ext cx="373380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9pPr>
            </a:lstStyle>
            <a:p>
              <a:pPr eaLnBrk="1" hangingPunct="1"/>
              <a: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Non</a:t>
              </a:r>
              <a:r>
                <a:rPr lang="en-US" sz="1600" b="1" dirty="0">
                  <a:solidFill>
                    <a:srgbClr val="0000FF"/>
                  </a:solidFill>
                  <a:latin typeface="+mn-lt"/>
                  <a:cs typeface="Candara" charset="0"/>
                </a:rPr>
                <a:t>-</a:t>
              </a:r>
              <a:r>
                <a:rPr lang="en-US" sz="1600" b="1" dirty="0" err="1">
                  <a:solidFill>
                    <a:srgbClr val="0000FF"/>
                  </a:solidFill>
                  <a:latin typeface="+mn-lt"/>
                  <a:cs typeface="Candara" charset="0"/>
                </a:rPr>
                <a:t>Sympletic</a:t>
              </a:r>
              <a:r>
                <a:rPr lang="en-US" sz="1600" b="1" dirty="0">
                  <a:solidFill>
                    <a:srgbClr val="0000FF"/>
                  </a:solidFill>
                  <a:latin typeface="+mn-lt"/>
                  <a:cs typeface="Candara" charset="0"/>
                </a:rPr>
                <a:t> Tracking </a:t>
              </a:r>
              <a: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3</a:t>
              </a:r>
              <a:r>
                <a:rPr lang="en-US" sz="1600" b="1" baseline="30000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rd</a:t>
              </a:r>
              <a: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 </a:t>
              </a:r>
              <a:r>
                <a:rPr lang="en-US" sz="1600" b="1" dirty="0">
                  <a:solidFill>
                    <a:srgbClr val="0000FF"/>
                  </a:solidFill>
                  <a:latin typeface="+mn-lt"/>
                  <a:cs typeface="Candara" charset="0"/>
                </a:rPr>
                <a:t>order </a:t>
              </a:r>
              <a: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map</a:t>
              </a:r>
            </a:p>
            <a:p>
              <a:pPr eaLnBrk="1" hangingPunct="1"/>
              <a:r>
                <a:rPr lang="en-US" sz="1600" b="1" dirty="0" smtClean="0">
                  <a:solidFill>
                    <a:srgbClr val="008000"/>
                  </a:solidFill>
                  <a:latin typeface="+mn-lt"/>
                  <a:cs typeface="Candara" charset="0"/>
                </a:rPr>
                <a:t>    COSY </a:t>
              </a:r>
              <a: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   </a:t>
              </a:r>
              <a:r>
                <a:rPr lang="en-US" sz="1600" b="1" dirty="0" smtClean="0">
                  <a:solidFill>
                    <a:srgbClr val="FF0000"/>
                  </a:solidFill>
                  <a:latin typeface="+mn-lt"/>
                  <a:cs typeface="Candara" charset="0"/>
                </a:rPr>
                <a:t>GHOST         </a:t>
              </a:r>
              <a:r>
                <a:rPr lang="en-US" sz="1600" b="1" dirty="0">
                  <a:solidFill>
                    <a:srgbClr val="0000FF"/>
                  </a:solidFill>
                  <a:latin typeface="+mn-lt"/>
                  <a:cs typeface="Candara" charset="0"/>
                </a:rPr>
                <a:t>100,000 turns</a:t>
              </a:r>
              <a:endParaRPr lang="en-US" sz="1600" b="1" dirty="0">
                <a:solidFill>
                  <a:srgbClr val="FF0000"/>
                </a:solidFill>
                <a:latin typeface="+mn-lt"/>
                <a:cs typeface="Candara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630779" y="2057400"/>
            <a:ext cx="4284621" cy="3657600"/>
            <a:chOff x="4630779" y="1460866"/>
            <a:chExt cx="4284621" cy="36576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0779" y="1905000"/>
              <a:ext cx="4284621" cy="3213466"/>
            </a:xfrm>
            <a:prstGeom prst="rect">
              <a:avLst/>
            </a:prstGeom>
          </p:spPr>
        </p:pic>
        <p:sp>
          <p:nvSpPr>
            <p:cNvPr id="23" name="TextBox 17"/>
            <p:cNvSpPr txBox="1">
              <a:spLocks noChangeArrowheads="1"/>
            </p:cNvSpPr>
            <p:nvPr/>
          </p:nvSpPr>
          <p:spPr bwMode="auto">
            <a:xfrm>
              <a:off x="5105400" y="1460866"/>
              <a:ext cx="350520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9pPr>
            </a:lstStyle>
            <a:p>
              <a:pPr eaLnBrk="1" hangingPunct="1"/>
              <a:r>
                <a:rPr lang="en-US" sz="1600" b="1" dirty="0" err="1" smtClean="0">
                  <a:solidFill>
                    <a:srgbClr val="0000FF"/>
                  </a:solidFill>
                  <a:latin typeface="+mn-lt"/>
                  <a:cs typeface="Candara" charset="0"/>
                </a:rPr>
                <a:t>Sympletic</a:t>
              </a:r>
              <a: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 </a:t>
              </a:r>
              <a:r>
                <a:rPr lang="en-US" sz="1600" b="1" dirty="0">
                  <a:solidFill>
                    <a:srgbClr val="0000FF"/>
                  </a:solidFill>
                  <a:latin typeface="+mn-lt"/>
                  <a:cs typeface="Candara" charset="0"/>
                </a:rPr>
                <a:t>Tracking </a:t>
              </a:r>
              <a: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3</a:t>
              </a:r>
              <a:r>
                <a:rPr lang="en-US" sz="1600" b="1" baseline="30000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rd</a:t>
              </a:r>
              <a: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 </a:t>
              </a:r>
              <a:r>
                <a:rPr lang="en-US" sz="1600" b="1" dirty="0">
                  <a:solidFill>
                    <a:srgbClr val="0000FF"/>
                  </a:solidFill>
                  <a:latin typeface="+mn-lt"/>
                  <a:cs typeface="Candara" charset="0"/>
                </a:rPr>
                <a:t>order </a:t>
              </a:r>
              <a: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map</a:t>
              </a:r>
            </a:p>
            <a:p>
              <a:pPr eaLnBrk="1" hangingPunct="1"/>
              <a:r>
                <a:rPr lang="en-US" sz="1600" b="1" dirty="0" smtClean="0">
                  <a:solidFill>
                    <a:srgbClr val="008000"/>
                  </a:solidFill>
                  <a:latin typeface="+mn-lt"/>
                  <a:cs typeface="Candara" charset="0"/>
                </a:rPr>
                <a:t>   COSY </a:t>
              </a:r>
              <a: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   </a:t>
              </a:r>
              <a:r>
                <a:rPr lang="en-US" sz="1600" b="1" dirty="0" smtClean="0">
                  <a:solidFill>
                    <a:srgbClr val="FF0000"/>
                  </a:solidFill>
                  <a:latin typeface="+mn-lt"/>
                  <a:cs typeface="Candara" charset="0"/>
                </a:rPr>
                <a:t>GHOST        </a:t>
              </a:r>
              <a: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100,000 turns</a:t>
              </a:r>
              <a:endParaRPr lang="en-US" sz="1600" b="1" dirty="0">
                <a:solidFill>
                  <a:srgbClr val="0000FF"/>
                </a:solidFill>
                <a:latin typeface="+mn-lt"/>
                <a:cs typeface="Candara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390210" y="5634335"/>
            <a:ext cx="2664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Perfect agreement!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88869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Last Time: GHOST </a:t>
            </a:r>
            <a:r>
              <a:rPr lang="en-US" sz="3200" b="1" dirty="0" err="1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Symplectic</a:t>
            </a: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 Tracking Validation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5,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 on GHOST Code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AEAD1-83CC-2044-9840-ADBE5E32AFA7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>
          <a:xfrm>
            <a:off x="241300" y="1066800"/>
            <a:ext cx="8674100" cy="5248275"/>
          </a:xfrm>
        </p:spPr>
        <p:txBody>
          <a:bodyPr tIns="10056" rtlCol="0">
            <a:normAutofit/>
          </a:bodyPr>
          <a:lstStyle/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 Dynamic aperture compa</a:t>
            </a:r>
            <a:r>
              <a:rPr lang="en-US" sz="2400" dirty="0" smtClean="0">
                <a:solidFill>
                  <a:srgbClr val="000000"/>
                </a:solidFill>
                <a:ea typeface="ヒラギノ明朝 ProN W3" charset="0"/>
                <a:cs typeface="Candara" charset="0"/>
              </a:rPr>
              <a:t>rison to Elegant (Borland 2000)</a:t>
            </a: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ヒラギノ明朝 ProN W3" charset="0"/>
                <a:cs typeface="Candara" charset="0"/>
              </a:rPr>
              <a:t> 400 million turn simulation (truly long-term)</a:t>
            </a:r>
            <a:endParaRPr lang="en-US" sz="2400" dirty="0">
              <a:solidFill>
                <a:srgbClr val="000000"/>
              </a:solidFill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400" dirty="0" smtClean="0">
              <a:ea typeface="ヒラギノ明朝 ProN W3" charset="0"/>
              <a:cs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57200" y="1899047"/>
            <a:ext cx="4002131" cy="3968353"/>
            <a:chOff x="569869" y="1241553"/>
            <a:chExt cx="4002131" cy="396835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869" y="1941469"/>
              <a:ext cx="3827777" cy="3268437"/>
            </a:xfrm>
            <a:prstGeom prst="rect">
              <a:avLst/>
            </a:prstGeom>
          </p:spPr>
        </p:pic>
        <p:sp>
          <p:nvSpPr>
            <p:cNvPr id="21" name="TextBox 17"/>
            <p:cNvSpPr txBox="1">
              <a:spLocks noChangeArrowheads="1"/>
            </p:cNvSpPr>
            <p:nvPr/>
          </p:nvSpPr>
          <p:spPr bwMode="auto">
            <a:xfrm>
              <a:off x="838200" y="1241553"/>
              <a:ext cx="3733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9pPr>
            </a:lstStyle>
            <a:p>
              <a:pPr eaLnBrk="1" hangingPunct="1"/>
              <a:endParaRPr lang="en-US" sz="1600" b="1" dirty="0" smtClean="0">
                <a:solidFill>
                  <a:srgbClr val="0000FF"/>
                </a:solidFill>
                <a:latin typeface="+mn-lt"/>
                <a:cs typeface="Candara" charset="0"/>
              </a:endParaRPr>
            </a:p>
            <a:p>
              <a:pPr eaLnBrk="1" hangingPunct="1"/>
              <a:r>
                <a:rPr lang="en-US" sz="2000" b="1" dirty="0" smtClean="0">
                  <a:solidFill>
                    <a:srgbClr val="008000"/>
                  </a:solidFill>
                  <a:latin typeface="+mn-lt"/>
                  <a:cs typeface="Candara" charset="0"/>
                </a:rPr>
                <a:t>    </a:t>
              </a:r>
              <a:r>
                <a:rPr lang="en-US" sz="2000" b="1" dirty="0" smtClean="0">
                  <a:solidFill>
                    <a:schemeClr val="tx1"/>
                  </a:solidFill>
                  <a:latin typeface="+mn-lt"/>
                  <a:cs typeface="Candara" charset="0"/>
                </a:rPr>
                <a:t>GHOST</a:t>
              </a:r>
              <a:r>
                <a:rPr lang="en-US" sz="2000" b="1" dirty="0" smtClean="0">
                  <a:solidFill>
                    <a:srgbClr val="008000"/>
                  </a:solidFill>
                  <a:latin typeface="+mn-lt"/>
                  <a:cs typeface="Candara" charset="0"/>
                </a:rPr>
                <a:t> </a:t>
              </a:r>
              <a:r>
                <a:rPr lang="en-US" sz="20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  </a:t>
              </a:r>
              <a:r>
                <a:rPr lang="en-US" sz="2000" b="1" dirty="0" smtClean="0">
                  <a:solidFill>
                    <a:srgbClr val="FF0000"/>
                  </a:solidFill>
                  <a:latin typeface="+mn-lt"/>
                  <a:cs typeface="Candara" charset="0"/>
                </a:rPr>
                <a:t>Elegant    </a:t>
              </a:r>
              <a:r>
                <a:rPr lang="en-US" sz="20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1,000 </a:t>
              </a:r>
              <a:r>
                <a:rPr lang="en-US" sz="2000" b="1" dirty="0">
                  <a:solidFill>
                    <a:srgbClr val="0000FF"/>
                  </a:solidFill>
                  <a:latin typeface="+mn-lt"/>
                  <a:cs typeface="Candara" charset="0"/>
                </a:rPr>
                <a:t>turns</a:t>
              </a:r>
              <a:endParaRPr lang="en-US" sz="2000" b="1" dirty="0">
                <a:solidFill>
                  <a:srgbClr val="FF0000"/>
                </a:solidFill>
                <a:latin typeface="+mn-lt"/>
                <a:cs typeface="Candara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343400" y="2133600"/>
            <a:ext cx="4903550" cy="3989400"/>
            <a:chOff x="4392850" y="1537066"/>
            <a:chExt cx="4903550" cy="39894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128383" y="1358449"/>
              <a:ext cx="3432484" cy="4903550"/>
            </a:xfrm>
            <a:prstGeom prst="rect">
              <a:avLst/>
            </a:prstGeom>
          </p:spPr>
        </p:pic>
        <p:sp>
          <p:nvSpPr>
            <p:cNvPr id="23" name="TextBox 17"/>
            <p:cNvSpPr txBox="1">
              <a:spLocks noChangeArrowheads="1"/>
            </p:cNvSpPr>
            <p:nvPr/>
          </p:nvSpPr>
          <p:spPr bwMode="auto">
            <a:xfrm>
              <a:off x="5105400" y="1537066"/>
              <a:ext cx="3657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9pPr>
            </a:lstStyle>
            <a:p>
              <a:pPr eaLnBrk="1" hangingPunct="1"/>
              <a:r>
                <a:rPr lang="en-US" sz="2000" b="1" dirty="0" err="1" smtClean="0">
                  <a:solidFill>
                    <a:srgbClr val="0000FF"/>
                  </a:solidFill>
                  <a:latin typeface="+mn-lt"/>
                  <a:cs typeface="Candara" charset="0"/>
                </a:rPr>
                <a:t>Sympletic</a:t>
              </a:r>
              <a:r>
                <a:rPr lang="en-US" sz="20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 </a:t>
              </a:r>
              <a:r>
                <a:rPr lang="en-US" sz="2000" b="1" dirty="0">
                  <a:solidFill>
                    <a:srgbClr val="0000FF"/>
                  </a:solidFill>
                  <a:latin typeface="+mn-lt"/>
                  <a:cs typeface="Candara" charset="0"/>
                </a:rPr>
                <a:t>Tracking </a:t>
              </a:r>
              <a:r>
                <a:rPr lang="en-US" sz="20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4</a:t>
              </a:r>
              <a:r>
                <a:rPr lang="en-US" sz="2000" b="1" baseline="30000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th</a:t>
              </a:r>
              <a:r>
                <a:rPr lang="en-US" sz="20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 order map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219200" y="5786735"/>
            <a:ext cx="2902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Excellent agreement!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76711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GHOST: GPU Implementation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5,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 on GHOST Code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AEAD1-83CC-2044-9840-ADBE5E32AFA7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585864" y="1371600"/>
            <a:ext cx="4267200" cy="3276600"/>
            <a:chOff x="4585864" y="1752600"/>
            <a:chExt cx="4267200" cy="3276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5864" y="1828800"/>
              <a:ext cx="4267200" cy="3200400"/>
            </a:xfrm>
            <a:prstGeom prst="rect">
              <a:avLst/>
            </a:prstGeom>
          </p:spPr>
        </p:pic>
        <p:sp>
          <p:nvSpPr>
            <p:cNvPr id="36" name="TextBox 17"/>
            <p:cNvSpPr txBox="1">
              <a:spLocks noChangeArrowheads="1"/>
            </p:cNvSpPr>
            <p:nvPr/>
          </p:nvSpPr>
          <p:spPr bwMode="auto">
            <a:xfrm>
              <a:off x="5105400" y="1752600"/>
              <a:ext cx="33659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9pPr>
            </a:lstStyle>
            <a:p>
              <a:pPr eaLnBrk="1" hangingPunct="1"/>
              <a:r>
                <a:rPr lang="en-US" sz="18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100k particles, varying # of GPUs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62000" y="5105400"/>
            <a:ext cx="77502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400 million turns in an JLEIC ring for a bunch with 100k particles:</a:t>
            </a:r>
          </a:p>
          <a:p>
            <a:r>
              <a:rPr lang="en-US" sz="2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       &lt; 7 </a:t>
            </a:r>
            <a:r>
              <a:rPr lang="en-US" sz="2200" b="1" dirty="0" err="1" smtClean="0">
                <a:solidFill>
                  <a:srgbClr val="FF0000"/>
                </a:solidFill>
                <a:latin typeface="+mn-lt"/>
              </a:rPr>
              <a:t>hr</a:t>
            </a:r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 non-</a:t>
            </a:r>
            <a:r>
              <a:rPr lang="en-US" sz="2200" b="1" dirty="0" err="1" smtClean="0">
                <a:solidFill>
                  <a:srgbClr val="FF0000"/>
                </a:solidFill>
                <a:latin typeface="+mn-lt"/>
              </a:rPr>
              <a:t>symplectic</a:t>
            </a:r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, ~ 4.5 days for </a:t>
            </a:r>
            <a:r>
              <a:rPr lang="en-US" sz="2200" b="1" dirty="0" err="1" smtClean="0">
                <a:solidFill>
                  <a:srgbClr val="FF0000"/>
                </a:solidFill>
                <a:latin typeface="+mn-lt"/>
              </a:rPr>
              <a:t>symplectic</a:t>
            </a:r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 tracking 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0" y="1371600"/>
            <a:ext cx="4267200" cy="3276600"/>
            <a:chOff x="381000" y="1752600"/>
            <a:chExt cx="4267200" cy="32766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828800"/>
              <a:ext cx="4267200" cy="3200400"/>
            </a:xfrm>
            <a:prstGeom prst="rect">
              <a:avLst/>
            </a:prstGeom>
          </p:spPr>
        </p:pic>
        <p:sp>
          <p:nvSpPr>
            <p:cNvPr id="15" name="TextBox 17"/>
            <p:cNvSpPr txBox="1">
              <a:spLocks noChangeArrowheads="1"/>
            </p:cNvSpPr>
            <p:nvPr/>
          </p:nvSpPr>
          <p:spPr bwMode="auto">
            <a:xfrm>
              <a:off x="1129830" y="1752600"/>
              <a:ext cx="30611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9pPr>
            </a:lstStyle>
            <a:p>
              <a:pPr eaLnBrk="1" hangingPunct="1"/>
              <a:r>
                <a:rPr lang="en-US" sz="18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1 GPU, varying # of particles</a:t>
              </a:r>
            </a:p>
          </p:txBody>
        </p:sp>
      </p:grp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2958630" y="914400"/>
            <a:ext cx="3594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0000FF"/>
                </a:solidFill>
                <a:latin typeface="+mn-lt"/>
                <a:cs typeface="Candara" charset="0"/>
              </a:rPr>
              <a:t>GHOST: 3</a:t>
            </a:r>
            <a:r>
              <a:rPr lang="en-US" b="1" baseline="30000" dirty="0" smtClean="0">
                <a:solidFill>
                  <a:srgbClr val="0000FF"/>
                </a:solidFill>
                <a:latin typeface="+mn-lt"/>
                <a:cs typeface="Candara" charset="0"/>
              </a:rPr>
              <a:t>rd</a:t>
            </a:r>
            <a:r>
              <a:rPr lang="en-US" b="1" dirty="0" smtClean="0">
                <a:solidFill>
                  <a:srgbClr val="0000FF"/>
                </a:solidFill>
                <a:latin typeface="+mn-lt"/>
                <a:cs typeface="Candara" charset="0"/>
              </a:rPr>
              <a:t> order tracking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0" y="4648200"/>
            <a:ext cx="55017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Speedup on 1 GPU over 1 CPU over 280 times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5893713"/>
            <a:ext cx="68159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With each new GPU architecture, performance improves 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115074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9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GHOST GPU Implementation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5,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 on GHOST Code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AEAD1-83CC-2044-9840-ADBE5E32AFA7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9200"/>
            <a:ext cx="6019800" cy="4514850"/>
          </a:xfrm>
          <a:prstGeom prst="rect">
            <a:avLst/>
          </a:prstGeom>
        </p:spPr>
      </p:pic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2958630" y="990600"/>
            <a:ext cx="3594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0000FF"/>
                </a:solidFill>
                <a:latin typeface="+mn-lt"/>
                <a:cs typeface="Candara" charset="0"/>
              </a:rPr>
              <a:t>GHOST Tracking on 1 GPU</a:t>
            </a:r>
          </a:p>
        </p:txBody>
      </p:sp>
    </p:spTree>
    <p:extLst>
      <p:ext uri="{BB962C8B-B14F-4D97-AF65-F5344CB8AC3E}">
        <p14:creationId xmlns:p14="http://schemas.microsoft.com/office/powerpoint/2010/main" val="6846678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JLEIC Design Parameters Used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5,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 on GHOST Code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AEAD1-83CC-2044-9840-ADBE5E32AFA7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9" descr="Fig_MEIC_tabl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970" y="1143000"/>
            <a:ext cx="427383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485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“Gear Change” with GHOST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5,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 on GHOST Code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AEAD1-83CC-2044-9840-ADBE5E32AFA7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>
          <a:xfrm>
            <a:off x="76200" y="1066800"/>
            <a:ext cx="8674100" cy="5248275"/>
          </a:xfrm>
        </p:spPr>
        <p:txBody>
          <a:bodyPr tIns="10056" rtlCol="0">
            <a:normAutofit fontScale="85000" lnSpcReduction="20000"/>
          </a:bodyPr>
          <a:lstStyle/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ea typeface="ヒラギノ明朝 ProN W3" charset="0"/>
                <a:cs typeface="Candara" charset="0"/>
              </a:rPr>
              <a:t>  “Gear change” provides beam synchronization for JLEIC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 </a:t>
            </a:r>
            <a:r>
              <a:rPr lang="en-US" sz="26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Non-pair-wise collisions of beams with different </a:t>
            </a:r>
            <a:r>
              <a:rPr lang="en-US" sz="26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number</a:t>
            </a:r>
            <a:r>
              <a:rPr lang="en-US" sz="26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6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of </a:t>
            </a:r>
            <a:br>
              <a:rPr lang="en-US" sz="26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</a:br>
            <a:r>
              <a:rPr lang="en-US" sz="26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   bunches </a:t>
            </a:r>
            <a:r>
              <a:rPr lang="en-US" sz="26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(</a:t>
            </a:r>
            <a:r>
              <a:rPr lang="en-US" sz="2600" i="1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N</a:t>
            </a:r>
            <a:r>
              <a:rPr lang="en-US" sz="2600" baseline="-250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1</a:t>
            </a:r>
            <a:r>
              <a:rPr lang="en-US" sz="26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, </a:t>
            </a:r>
            <a:r>
              <a:rPr lang="en-US" sz="2600" i="1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N</a:t>
            </a:r>
            <a:r>
              <a:rPr lang="en-US" sz="2600" baseline="-250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2</a:t>
            </a:r>
            <a:r>
              <a:rPr lang="en-US" sz="26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) in each collider ring </a:t>
            </a:r>
            <a:r>
              <a:rPr lang="en-US" sz="26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(for JLEIC </a:t>
            </a:r>
            <a:r>
              <a:rPr lang="en-US" sz="2600" i="1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N</a:t>
            </a:r>
            <a:r>
              <a:rPr lang="en-US" sz="2600" baseline="-250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2</a:t>
            </a:r>
            <a:r>
              <a:rPr lang="en-US" sz="26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= </a:t>
            </a:r>
            <a:r>
              <a:rPr lang="en-US" sz="2600" i="1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N</a:t>
            </a:r>
            <a:r>
              <a:rPr lang="en-US" sz="2600" baseline="-250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1</a:t>
            </a:r>
            <a:r>
              <a:rPr lang="en-US" sz="26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-1 ~ 3420)</a:t>
            </a:r>
          </a:p>
          <a:p>
            <a:pPr marL="1214438" lvl="2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 Simplifies </a:t>
            </a:r>
            <a:r>
              <a:rPr lang="en-US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detection and </a:t>
            </a:r>
            <a:r>
              <a:rPr lang="en-US" dirty="0" err="1">
                <a:solidFill>
                  <a:srgbClr val="376092"/>
                </a:solidFill>
                <a:ea typeface="ヒラギノ明朝 ProN W3" charset="0"/>
                <a:cs typeface="Candara" charset="0"/>
              </a:rPr>
              <a:t>polarimetry</a:t>
            </a:r>
            <a:endParaRPr lang="en-US" dirty="0">
              <a:solidFill>
                <a:srgbClr val="376092"/>
              </a:solidFill>
              <a:ea typeface="ヒラギノ明朝 ProN W3" charset="0"/>
              <a:cs typeface="Candara" charset="0"/>
            </a:endParaRPr>
          </a:p>
          <a:p>
            <a:pPr marL="1214438" lvl="2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 Beam-beam collisions </a:t>
            </a:r>
            <a:r>
              <a:rPr lang="en-US" dirty="0" err="1">
                <a:solidFill>
                  <a:srgbClr val="376092"/>
                </a:solidFill>
                <a:ea typeface="ヒラギノ明朝 ProN W3" charset="0"/>
                <a:cs typeface="Candara" charset="0"/>
              </a:rPr>
              <a:t>precess</a:t>
            </a:r>
            <a:endParaRPr lang="en-US" dirty="0">
              <a:solidFill>
                <a:srgbClr val="376092"/>
              </a:solidFill>
              <a:ea typeface="ヒラギノ明朝 ProN W3" charset="0"/>
              <a:cs typeface="Candara" charset="0"/>
            </a:endParaRPr>
          </a:p>
          <a:p>
            <a:pPr marL="1214438" lvl="2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 If </a:t>
            </a:r>
            <a:r>
              <a:rPr lang="en-US" i="1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N</a:t>
            </a:r>
            <a:r>
              <a:rPr lang="en-US" baseline="-250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1</a:t>
            </a:r>
            <a:r>
              <a:rPr lang="en-US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and </a:t>
            </a:r>
            <a:r>
              <a:rPr lang="en-US" i="1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N</a:t>
            </a:r>
            <a:r>
              <a:rPr lang="en-US" baseline="-250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2</a:t>
            </a:r>
            <a:r>
              <a:rPr lang="en-US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are incommensurate, </a:t>
            </a:r>
            <a:br>
              <a:rPr lang="en-US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</a:br>
            <a:r>
              <a:rPr lang="en-US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  all combinations of bunches collide</a:t>
            </a:r>
          </a:p>
          <a:p>
            <a:pPr marL="1214438" lvl="2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 Can create linear and non-linear</a:t>
            </a:r>
            <a:br>
              <a:rPr lang="en-US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</a:br>
            <a:r>
              <a:rPr lang="en-US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   instabilities?  </a:t>
            </a:r>
            <a:br>
              <a:rPr lang="en-US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</a:br>
            <a:r>
              <a:rPr lang="en-US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   (Hirata &amp; </a:t>
            </a:r>
            <a:r>
              <a:rPr lang="en-US" dirty="0" err="1">
                <a:solidFill>
                  <a:srgbClr val="376092"/>
                </a:solidFill>
                <a:ea typeface="ヒラギノ明朝 ProN W3" charset="0"/>
                <a:cs typeface="Candara" charset="0"/>
              </a:rPr>
              <a:t>Keil</a:t>
            </a:r>
            <a:r>
              <a:rPr lang="en-US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1990; </a:t>
            </a:r>
            <a:r>
              <a:rPr lang="en-US" dirty="0" err="1">
                <a:solidFill>
                  <a:srgbClr val="376092"/>
                </a:solidFill>
                <a:ea typeface="ヒラギノ明朝 ProN W3" charset="0"/>
                <a:cs typeface="Candara" charset="0"/>
              </a:rPr>
              <a:t>Hao</a:t>
            </a:r>
            <a:r>
              <a:rPr lang="en-US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i="1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et al</a:t>
            </a:r>
            <a:r>
              <a:rPr lang="en-US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. 2014)</a:t>
            </a:r>
            <a:endParaRPr lang="en-US" dirty="0">
              <a:solidFill>
                <a:schemeClr val="accent1">
                  <a:lumMod val="75000"/>
                </a:schemeClr>
              </a:solidFill>
              <a:ea typeface="ヒラギノ明朝 ProN W3" charset="0"/>
              <a:cs typeface="Candara" charset="0"/>
            </a:endParaRP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1600" dirty="0" smtClean="0">
              <a:solidFill>
                <a:srgbClr val="376092"/>
              </a:solidFill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800" dirty="0">
                <a:ea typeface="ヒラギノ明朝 ProN W3" charset="0"/>
                <a:cs typeface="Candara" charset="0"/>
              </a:rPr>
              <a:t>  </a:t>
            </a:r>
            <a:r>
              <a:rPr lang="en-US" sz="2800" dirty="0" smtClean="0">
                <a:ea typeface="ヒラギノ明朝 ProN W3" charset="0"/>
                <a:cs typeface="Candara" charset="0"/>
              </a:rPr>
              <a:t>The load can be alleviated by implementation on GPUs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6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6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The information for all bunches is stored: huge memory load!</a:t>
            </a:r>
            <a:br>
              <a:rPr lang="en-US" sz="26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</a:br>
            <a:endParaRPr lang="en-US" sz="2600" dirty="0" smtClean="0">
              <a:solidFill>
                <a:srgbClr val="376092"/>
              </a:solidFill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800" dirty="0">
                <a:ea typeface="ヒラギノ明朝 ProN W3" charset="0"/>
                <a:cs typeface="Candara" charset="0"/>
              </a:rPr>
              <a:t> </a:t>
            </a:r>
            <a:r>
              <a:rPr lang="en-US" sz="2800" dirty="0" smtClean="0">
                <a:ea typeface="ヒラギノ明朝 ProN W3" charset="0"/>
                <a:cs typeface="Candara" charset="0"/>
              </a:rPr>
              <a:t> Approach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6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6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Implement single-bunch collision right and fast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6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6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Collide multiple bunches on a predetermined schedule</a:t>
            </a:r>
          </a:p>
          <a:p>
            <a:pPr marL="1214438" lvl="2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N</a:t>
            </a:r>
            <a:r>
              <a:rPr lang="en-US" baseline="-25000" dirty="0" err="1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bunch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different pairs of collisions on each turn</a:t>
            </a:r>
            <a:endParaRPr lang="en-US" dirty="0">
              <a:solidFill>
                <a:schemeClr val="accent1">
                  <a:lumMod val="75000"/>
                </a:schemeClr>
              </a:solidFill>
              <a:ea typeface="ヒラギノ明朝 ProN W3" charset="0"/>
              <a:cs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3" descr="20-19-gear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2" y="2073275"/>
            <a:ext cx="3627438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8016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Outline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5,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 on GHOST Code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AEAD1-83CC-2044-9840-ADBE5E32AFA7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>
          <a:xfrm>
            <a:off x="241300" y="1152525"/>
            <a:ext cx="8674100" cy="5248275"/>
          </a:xfrm>
        </p:spPr>
        <p:txBody>
          <a:bodyPr tIns="10056" rtlCol="0">
            <a:normAutofit/>
          </a:bodyPr>
          <a:lstStyle/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 Motivation and Challenges</a:t>
            </a:r>
          </a:p>
          <a:p>
            <a:pPr marL="828675" lvl="2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rgbClr val="365A82"/>
                </a:solidFill>
                <a:ea typeface="ヒラギノ明朝 ProN W3" charset="0"/>
                <a:cs typeface="ヒラギノ明朝 ProN W3" charset="0"/>
              </a:rPr>
              <a:t> </a:t>
            </a:r>
            <a:r>
              <a:rPr lang="en-US" sz="2200" dirty="0" smtClean="0">
                <a:solidFill>
                  <a:srgbClr val="365A82"/>
                </a:solidFill>
              </a:rPr>
              <a:t> Importance of beam synchronization</a:t>
            </a:r>
          </a:p>
          <a:p>
            <a:pPr marL="828675" lvl="2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solidFill>
                  <a:srgbClr val="365A82"/>
                </a:solidFill>
              </a:rPr>
              <a:t> </a:t>
            </a:r>
            <a:r>
              <a:rPr lang="en-US" sz="2200" dirty="0" smtClean="0">
                <a:solidFill>
                  <a:srgbClr val="365A82"/>
                </a:solidFill>
              </a:rPr>
              <a:t> Computational requirements and challenges</a:t>
            </a:r>
          </a:p>
          <a:p>
            <a:pPr marL="828675" lvl="2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/>
          </a:p>
          <a:p>
            <a:pPr marL="428625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/>
              <a:t>  GHOST Code Development: Status Update</a:t>
            </a:r>
          </a:p>
          <a:p>
            <a:pPr marL="828675" lvl="2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rgbClr val="365A82"/>
                </a:solidFill>
              </a:rPr>
              <a:t>  Review what we reported last time</a:t>
            </a:r>
          </a:p>
          <a:p>
            <a:pPr marL="828675" lvl="2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rgbClr val="365A82"/>
                </a:solidFill>
              </a:rPr>
              <a:t>  </a:t>
            </a:r>
            <a:r>
              <a:rPr lang="en-US" sz="2200" dirty="0" smtClean="0">
                <a:solidFill>
                  <a:srgbClr val="365A82"/>
                </a:solidFill>
              </a:rPr>
              <a:t>Toward new </a:t>
            </a:r>
            <a:r>
              <a:rPr lang="en-US" sz="2200" dirty="0" smtClean="0">
                <a:solidFill>
                  <a:srgbClr val="365A82"/>
                </a:solidFill>
              </a:rPr>
              <a:t>results</a:t>
            </a:r>
          </a:p>
          <a:p>
            <a:pPr marL="1285875" lvl="3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Implementation of </a:t>
            </a:r>
            <a:r>
              <a:rPr lang="en-US" dirty="0" smtClean="0">
                <a:solidFill>
                  <a:srgbClr val="000000"/>
                </a:solidFill>
              </a:rPr>
              <a:t>beam collisions </a:t>
            </a:r>
            <a:r>
              <a:rPr lang="en-US" dirty="0" smtClean="0">
                <a:solidFill>
                  <a:srgbClr val="000000"/>
                </a:solidFill>
              </a:rPr>
              <a:t>on GPUs</a:t>
            </a:r>
          </a:p>
          <a:p>
            <a:pPr marL="1285875" lvl="3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“Gear </a:t>
            </a:r>
            <a:r>
              <a:rPr lang="en-US" dirty="0" smtClean="0">
                <a:solidFill>
                  <a:srgbClr val="000000"/>
                </a:solidFill>
              </a:rPr>
              <a:t>change” </a:t>
            </a:r>
            <a:r>
              <a:rPr lang="en-US" dirty="0" smtClean="0">
                <a:solidFill>
                  <a:srgbClr val="000000"/>
                </a:solidFill>
              </a:rPr>
              <a:t>on the </a:t>
            </a:r>
            <a:r>
              <a:rPr lang="en-US" dirty="0" smtClean="0">
                <a:solidFill>
                  <a:srgbClr val="000000"/>
                </a:solidFill>
              </a:rPr>
              <a:t>horizon </a:t>
            </a:r>
            <a:r>
              <a:rPr lang="en-US" dirty="0" smtClean="0">
                <a:solidFill>
                  <a:srgbClr val="365A82"/>
                </a:solidFill>
              </a:rPr>
              <a:t/>
            </a:r>
            <a:br>
              <a:rPr lang="en-US" dirty="0" smtClean="0">
                <a:solidFill>
                  <a:srgbClr val="365A82"/>
                </a:solidFill>
              </a:rPr>
            </a:br>
            <a:endParaRPr lang="en-US" dirty="0" smtClean="0">
              <a:solidFill>
                <a:srgbClr val="365A82"/>
              </a:solidFill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Candara" charset="0"/>
                <a:cs typeface="Candara" charset="0"/>
              </a:rPr>
              <a:t>  Checklist and Timetable</a:t>
            </a:r>
            <a:r>
              <a:rPr lang="en-US" sz="1800" dirty="0" smtClean="0">
                <a:cs typeface="ＭＳ Ｐゴシック" charset="0"/>
              </a:rPr>
              <a:t/>
            </a:r>
            <a:br>
              <a:rPr lang="en-US" sz="1800" dirty="0" smtClean="0">
                <a:cs typeface="ＭＳ Ｐゴシック" charset="0"/>
              </a:rPr>
            </a:br>
            <a:r>
              <a:rPr lang="en-US" sz="2000" dirty="0" smtClean="0">
                <a:ea typeface="ヒラギノ明朝 ProN W3" charset="0"/>
                <a:cs typeface="ヒラギノ明朝 ProN W3" charset="0"/>
              </a:rPr>
              <a:t/>
            </a:r>
            <a:br>
              <a:rPr lang="en-US" sz="2000" dirty="0" smtClean="0">
                <a:ea typeface="ヒラギノ明朝 ProN W3" charset="0"/>
                <a:cs typeface="ヒラギノ明朝 ProN W3" charset="0"/>
              </a:rPr>
            </a:br>
            <a:endParaRPr lang="en-US" sz="2000" dirty="0" smtClean="0"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Motivation: Implication of “Gear </a:t>
            </a: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Change”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5,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 on GHOST Code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AEAD1-83CC-2044-9840-ADBE5E32AFA7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>
          <a:xfrm>
            <a:off x="469900" y="1152525"/>
            <a:ext cx="8369300" cy="5248275"/>
          </a:xfrm>
        </p:spPr>
        <p:txBody>
          <a:bodyPr tIns="10056" rtlCol="0">
            <a:normAutofit/>
          </a:bodyPr>
          <a:lstStyle/>
          <a:p>
            <a:pPr>
              <a:spcBef>
                <a:spcPct val="0"/>
              </a:spcBef>
              <a:buFont typeface="Arial"/>
              <a:buChar char="•"/>
            </a:pPr>
            <a:r>
              <a:rPr lang="en-US" sz="2400" dirty="0">
                <a:ea typeface="MS PGothic" charset="0"/>
                <a:cs typeface="Arial" charset="0"/>
              </a:rPr>
              <a:t>Synchronization – highly desirable</a:t>
            </a:r>
          </a:p>
          <a:p>
            <a:pPr marL="801688" lvl="1" indent="-342900">
              <a:spcBef>
                <a:spcPct val="0"/>
              </a:spcBef>
              <a:buFont typeface="Arial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ea typeface="MS PGothic" charset="0"/>
                <a:cs typeface="Arial" charset="0"/>
              </a:rPr>
              <a:t>Smaller magnet movement</a:t>
            </a:r>
          </a:p>
          <a:p>
            <a:pPr marL="801688" lvl="1" indent="-342900">
              <a:spcBef>
                <a:spcPct val="0"/>
              </a:spcBef>
              <a:buFont typeface="Arial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ea typeface="MS PGothic" charset="0"/>
                <a:cs typeface="Arial" charset="0"/>
              </a:rPr>
              <a:t>Smaller RF adjustment</a:t>
            </a:r>
          </a:p>
          <a:p>
            <a:pPr marL="801688" lvl="1" indent="-342900">
              <a:spcBef>
                <a:spcPct val="0"/>
              </a:spcBef>
              <a:buFont typeface="Arial"/>
              <a:buChar char="•"/>
            </a:pPr>
            <a:endParaRPr lang="en-US" sz="2000" dirty="0">
              <a:ea typeface="MS PGothic" charset="0"/>
              <a:cs typeface="Arial" charset="0"/>
            </a:endParaRPr>
          </a:p>
          <a:p>
            <a:pPr>
              <a:spcBef>
                <a:spcPct val="0"/>
              </a:spcBef>
              <a:buFont typeface="Arial"/>
              <a:buChar char="•"/>
            </a:pPr>
            <a:r>
              <a:rPr lang="en-US" sz="2400" dirty="0">
                <a:ea typeface="MS PGothic" charset="0"/>
                <a:cs typeface="Arial" charset="0"/>
              </a:rPr>
              <a:t>Detection and </a:t>
            </a:r>
            <a:r>
              <a:rPr lang="en-US" sz="2400" dirty="0" err="1">
                <a:ea typeface="MS PGothic" charset="0"/>
                <a:cs typeface="Arial" charset="0"/>
              </a:rPr>
              <a:t>polarimetry</a:t>
            </a:r>
            <a:r>
              <a:rPr lang="en-US" sz="2400" dirty="0">
                <a:ea typeface="MS PGothic" charset="0"/>
                <a:cs typeface="Arial" charset="0"/>
              </a:rPr>
              <a:t> – highly desirable</a:t>
            </a:r>
          </a:p>
          <a:p>
            <a:pPr marL="801688" lvl="1" indent="-342900">
              <a:spcBef>
                <a:spcPct val="0"/>
              </a:spcBef>
              <a:buFont typeface="Arial"/>
              <a:buChar char="•"/>
            </a:pPr>
            <a:r>
              <a:rPr lang="en-US" sz="2200" dirty="0">
                <a:solidFill>
                  <a:srgbClr val="376092"/>
                </a:solidFill>
                <a:ea typeface="MS PGothic" charset="0"/>
                <a:cs typeface="Arial" charset="0"/>
              </a:rPr>
              <a:t>Cancellation of systematic effects associated with bunch charge and polarization variation – great reduction of systematic errors, sometimes more important than statistics</a:t>
            </a:r>
          </a:p>
          <a:p>
            <a:pPr marL="801688" lvl="1" indent="-342900">
              <a:spcBef>
                <a:spcPct val="0"/>
              </a:spcBef>
              <a:buFont typeface="Arial"/>
              <a:buChar char="•"/>
            </a:pPr>
            <a:r>
              <a:rPr lang="en-US" sz="2200" dirty="0">
                <a:solidFill>
                  <a:srgbClr val="376092"/>
                </a:solidFill>
                <a:ea typeface="MS PGothic" charset="0"/>
                <a:cs typeface="Arial" charset="0"/>
              </a:rPr>
              <a:t>Simplified electron </a:t>
            </a:r>
            <a:r>
              <a:rPr lang="en-US" sz="2200" dirty="0" err="1">
                <a:solidFill>
                  <a:srgbClr val="376092"/>
                </a:solidFill>
                <a:ea typeface="MS PGothic" charset="0"/>
                <a:cs typeface="Arial" charset="0"/>
              </a:rPr>
              <a:t>polarimetry</a:t>
            </a:r>
            <a:r>
              <a:rPr lang="en-US" sz="2200" dirty="0">
                <a:solidFill>
                  <a:srgbClr val="376092"/>
                </a:solidFill>
                <a:ea typeface="MS PGothic" charset="0"/>
                <a:cs typeface="Arial" charset="0"/>
              </a:rPr>
              <a:t> – only need average polarization, much easier than bunch-by-bunch measurement</a:t>
            </a:r>
          </a:p>
          <a:p>
            <a:pPr>
              <a:spcBef>
                <a:spcPct val="0"/>
              </a:spcBef>
              <a:buFont typeface="Arial"/>
              <a:buChar char="•"/>
            </a:pPr>
            <a:endParaRPr lang="en-US" sz="2000" dirty="0">
              <a:ea typeface="MS PGothic" charset="0"/>
              <a:cs typeface="Arial" charset="0"/>
            </a:endParaRPr>
          </a:p>
          <a:p>
            <a:pPr>
              <a:spcBef>
                <a:spcPct val="0"/>
              </a:spcBef>
              <a:buFont typeface="Arial"/>
              <a:buChar char="•"/>
            </a:pPr>
            <a:r>
              <a:rPr lang="en-US" sz="2400" dirty="0">
                <a:ea typeface="MS PGothic" charset="0"/>
                <a:cs typeface="Arial" charset="0"/>
              </a:rPr>
              <a:t>Dynamics – question</a:t>
            </a:r>
          </a:p>
          <a:p>
            <a:pPr marL="801688" lvl="1" indent="-342900">
              <a:spcBef>
                <a:spcPct val="0"/>
              </a:spcBef>
              <a:buFont typeface="Arial"/>
              <a:buChar char="•"/>
            </a:pPr>
            <a:r>
              <a:rPr lang="en-US" sz="2200" dirty="0">
                <a:solidFill>
                  <a:srgbClr val="376092"/>
                </a:solidFill>
                <a:ea typeface="MS PGothic" charset="0"/>
                <a:cs typeface="Arial" charset="0"/>
              </a:rPr>
              <a:t>Possibility of an instability – needs to be </a:t>
            </a:r>
            <a:r>
              <a:rPr lang="en-US" sz="2200" dirty="0" smtClean="0">
                <a:solidFill>
                  <a:srgbClr val="376092"/>
                </a:solidFill>
                <a:ea typeface="MS PGothic" charset="0"/>
                <a:cs typeface="Arial" charset="0"/>
              </a:rPr>
              <a:t>studied</a:t>
            </a:r>
            <a:br>
              <a:rPr lang="en-US" sz="2200" dirty="0" smtClean="0">
                <a:solidFill>
                  <a:srgbClr val="376092"/>
                </a:solidFill>
                <a:ea typeface="MS PGothic" charset="0"/>
                <a:cs typeface="Arial" charset="0"/>
              </a:rPr>
            </a:br>
            <a:r>
              <a:rPr lang="en-US" sz="20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(Hirata &amp; </a:t>
            </a:r>
            <a:r>
              <a:rPr lang="en-US" sz="2000" dirty="0" err="1">
                <a:solidFill>
                  <a:srgbClr val="376092"/>
                </a:solidFill>
                <a:ea typeface="ヒラギノ明朝 ProN W3" charset="0"/>
                <a:cs typeface="Candara" charset="0"/>
              </a:rPr>
              <a:t>Keil</a:t>
            </a:r>
            <a:r>
              <a:rPr lang="en-US" sz="20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1990; </a:t>
            </a:r>
            <a:r>
              <a:rPr lang="en-US" sz="2000" dirty="0" err="1">
                <a:solidFill>
                  <a:srgbClr val="376092"/>
                </a:solidFill>
                <a:ea typeface="ヒラギノ明朝 ProN W3" charset="0"/>
                <a:cs typeface="Candara" charset="0"/>
              </a:rPr>
              <a:t>Hao</a:t>
            </a:r>
            <a:r>
              <a:rPr lang="en-US" sz="20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000" i="1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et al</a:t>
            </a:r>
            <a:r>
              <a:rPr lang="en-US" sz="20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. 2014)</a:t>
            </a:r>
            <a:endParaRPr lang="en-US" sz="2000" dirty="0">
              <a:solidFill>
                <a:schemeClr val="accent1">
                  <a:lumMod val="75000"/>
                </a:schemeClr>
              </a:solidFill>
              <a:ea typeface="ヒラギノ明朝 ProN W3" charset="0"/>
              <a:cs typeface="Candara" charset="0"/>
            </a:endParaRPr>
          </a:p>
          <a:p>
            <a:pPr marL="801688" lvl="1" indent="-342900">
              <a:spcBef>
                <a:spcPct val="0"/>
              </a:spcBef>
              <a:buFont typeface="Arial"/>
              <a:buChar char="•"/>
            </a:pPr>
            <a:endParaRPr lang="en-US" sz="2200" dirty="0">
              <a:solidFill>
                <a:srgbClr val="376092"/>
              </a:solidFill>
              <a:ea typeface="MS PGothic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9" descr="silver-two-gear-cogs-animation-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914400"/>
            <a:ext cx="1905000" cy="190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68447" y="914400"/>
            <a:ext cx="951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Fast beam</a:t>
            </a:r>
            <a:endParaRPr lang="en-US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82847" y="2435423"/>
            <a:ext cx="1005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Slow beam</a:t>
            </a:r>
            <a:endParaRPr lang="en-US" sz="1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49634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Computational Requirements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5,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 on GHOST Code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AEAD1-83CC-2044-9840-ADBE5E32AFA7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152525"/>
            <a:ext cx="8674100" cy="5248275"/>
          </a:xfrm>
        </p:spPr>
        <p:txBody>
          <a:bodyPr tIns="10056" rtlCol="0">
            <a:normAutofit/>
          </a:bodyPr>
          <a:lstStyle/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 Perspective: At the current layout of the JLEIC</a:t>
            </a:r>
            <a:br>
              <a:rPr lang="en-US" sz="2400" dirty="0" smtClean="0">
                <a:ea typeface="ヒラギノ明朝 ProN W3" charset="0"/>
                <a:cs typeface="Candara" charset="0"/>
              </a:rPr>
            </a:br>
            <a:r>
              <a:rPr lang="en-US" sz="2400" dirty="0" smtClean="0">
                <a:ea typeface="ヒラギノ明朝 ProN W3" charset="0"/>
                <a:cs typeface="Candara" charset="0"/>
              </a:rPr>
              <a:t>	    </a:t>
            </a: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1 </a:t>
            </a: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hour of machine operation time  ≈  400 million turns</a:t>
            </a:r>
            <a:b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</a:b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	</a:t>
            </a:r>
            <a:endParaRPr lang="en-US" sz="1600" dirty="0" smtClean="0">
              <a:solidFill>
                <a:srgbClr val="376092"/>
              </a:solidFill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>
                <a:ea typeface="ヒラギノ明朝 ProN W3" charset="0"/>
                <a:cs typeface="Candara" charset="0"/>
              </a:rPr>
              <a:t> 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 Requirements </a:t>
            </a:r>
            <a:r>
              <a:rPr lang="en-US" sz="2400" dirty="0">
                <a:ea typeface="ヒラギノ明朝 ProN W3" charset="0"/>
                <a:cs typeface="Candara" charset="0"/>
              </a:rPr>
              <a:t>for long-term beam-beam simulations of 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JLEIC</a:t>
            </a:r>
            <a:endParaRPr lang="en-US" sz="2400" dirty="0">
              <a:ea typeface="ヒラギノ明朝 ProN W3" charset="0"/>
              <a:cs typeface="Candara" charset="0"/>
            </a:endParaRPr>
          </a:p>
          <a:p>
            <a:pPr marL="1285875" lvl="2" indent="-457200" fontAlgn="auto">
              <a:lnSpc>
                <a:spcPct val="96000"/>
              </a:lnSpc>
              <a:spcAft>
                <a:spcPts val="0"/>
              </a:spcAft>
              <a:buFont typeface="+mj-ea"/>
              <a:buAutoNum type="circleNumDbPlain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dirty="0">
                <a:solidFill>
                  <a:srgbClr val="365A82"/>
                </a:solidFill>
              </a:rPr>
              <a:t>High-order </a:t>
            </a:r>
            <a:r>
              <a:rPr lang="en-US" dirty="0" err="1">
                <a:solidFill>
                  <a:srgbClr val="365A82"/>
                </a:solidFill>
              </a:rPr>
              <a:t>symplectic</a:t>
            </a:r>
            <a:r>
              <a:rPr lang="en-US" dirty="0">
                <a:solidFill>
                  <a:srgbClr val="365A82"/>
                </a:solidFill>
              </a:rPr>
              <a:t> particle tracking</a:t>
            </a:r>
          </a:p>
          <a:p>
            <a:pPr marL="1285875" lvl="2" indent="-457200" fontAlgn="auto">
              <a:lnSpc>
                <a:spcPct val="96000"/>
              </a:lnSpc>
              <a:spcAft>
                <a:spcPts val="0"/>
              </a:spcAft>
              <a:buFont typeface="+mj-ea"/>
              <a:buAutoNum type="circleNumDbPlain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dirty="0">
                <a:solidFill>
                  <a:srgbClr val="365A82"/>
                </a:solidFill>
              </a:rPr>
              <a:t>Speed</a:t>
            </a:r>
          </a:p>
          <a:p>
            <a:pPr marL="1285875" lvl="2" indent="-457200" fontAlgn="auto">
              <a:lnSpc>
                <a:spcPct val="96000"/>
              </a:lnSpc>
              <a:spcAft>
                <a:spcPts val="0"/>
              </a:spcAft>
              <a:buFont typeface="+mj-ea"/>
              <a:buAutoNum type="circleNumDbPlain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dirty="0">
                <a:solidFill>
                  <a:srgbClr val="365A82"/>
                </a:solidFill>
              </a:rPr>
              <a:t>Beam-beam collision</a:t>
            </a:r>
          </a:p>
          <a:p>
            <a:pPr marL="1285875" lvl="2" indent="-457200" fontAlgn="auto">
              <a:lnSpc>
                <a:spcPct val="96000"/>
              </a:lnSpc>
              <a:spcAft>
                <a:spcPts val="0"/>
              </a:spcAft>
              <a:buFont typeface="+mj-ea"/>
              <a:buAutoNum type="circleNumDbPlain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dirty="0">
                <a:solidFill>
                  <a:srgbClr val="365A82"/>
                </a:solidFill>
              </a:rPr>
              <a:t>“Gear </a:t>
            </a:r>
            <a:r>
              <a:rPr lang="en-US" dirty="0" smtClean="0">
                <a:solidFill>
                  <a:srgbClr val="365A82"/>
                </a:solidFill>
              </a:rPr>
              <a:t>change”</a:t>
            </a:r>
            <a:r>
              <a:rPr lang="en-US" dirty="0" smtClean="0">
                <a:ea typeface="ヒラギノ明朝 ProN W3" charset="0"/>
                <a:cs typeface="Candara" charset="0"/>
              </a:rPr>
              <a:t> </a:t>
            </a:r>
            <a:endParaRPr lang="en-US" dirty="0" smtClean="0">
              <a:ea typeface="ヒラギノ明朝 ProN W3" charset="0"/>
              <a:cs typeface="Candara" charset="0"/>
            </a:endParaRPr>
          </a:p>
          <a:p>
            <a:pPr marL="828675" lvl="2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1600" dirty="0" smtClean="0"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 We employ approximations which speed computations up: 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One-turn maps</a:t>
            </a:r>
            <a:r>
              <a:rPr lang="en-US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 Approximate beam-beam collision (</a:t>
            </a:r>
            <a:r>
              <a:rPr lang="en-US" sz="2400" dirty="0" err="1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Bassetti</a:t>
            </a:r>
            <a:r>
              <a:rPr lang="en-US" sz="24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-Erskine)</a:t>
            </a:r>
            <a:endParaRPr lang="en-US" sz="22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850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GHOST: Outline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5,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 on GHOST Code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AEAD1-83CC-2044-9840-ADBE5E32AFA7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>
          <a:xfrm>
            <a:off x="241300" y="1066800"/>
            <a:ext cx="8674100" cy="5334000"/>
          </a:xfrm>
        </p:spPr>
        <p:txBody>
          <a:bodyPr tIns="10056" rtlCol="0">
            <a:normAutofit/>
          </a:bodyPr>
          <a:lstStyle/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 GHOST: </a:t>
            </a:r>
            <a:r>
              <a:rPr lang="en-US" sz="2400" dirty="0" err="1" smtClean="0">
                <a:ea typeface="ヒラギノ明朝 ProN W3" charset="0"/>
                <a:cs typeface="Candara" charset="0"/>
              </a:rPr>
              <a:t>Gpu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-accelerated High-Order </a:t>
            </a:r>
            <a:r>
              <a:rPr lang="en-US" sz="2400" dirty="0" err="1" smtClean="0">
                <a:ea typeface="ヒラギノ明朝 ProN W3" charset="0"/>
                <a:cs typeface="Candara" charset="0"/>
              </a:rPr>
              <a:t>Symplectic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 Tracking</a:t>
            </a:r>
            <a:endParaRPr lang="en-US" sz="1600" dirty="0" smtClean="0"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1600" dirty="0" smtClean="0"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>
                <a:ea typeface="ヒラギノ明朝 ProN W3" charset="0"/>
                <a:cs typeface="Candara" charset="0"/>
              </a:rPr>
              <a:t> 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 GHOST resolves computational bottlenecks by 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Uses one-turn maps for particle tracking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Employing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Bassetti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-Erskine approximation for collisions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Implementing the code on a massively-parallel GPU platform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ea typeface="ヒラギノ明朝 ProN W3" charset="0"/>
              <a:cs typeface="Candara" charset="0"/>
            </a:endParaRP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1400" dirty="0" smtClean="0"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 GPU implementation yields best returns when: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 The same instruction for multiple data (particle tracking)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No communication </a:t>
            </a: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(</a:t>
            </a: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particle </a:t>
            </a: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tracking; parallel collision)</a:t>
            </a:r>
            <a:endParaRPr lang="en-US" sz="2200" dirty="0" smtClean="0">
              <a:solidFill>
                <a:srgbClr val="376092"/>
              </a:solidFill>
              <a:ea typeface="ヒラギノ明朝 ProN W3" charset="0"/>
              <a:cs typeface="Candara" charset="0"/>
            </a:endParaRP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1600" dirty="0" smtClean="0">
              <a:solidFill>
                <a:srgbClr val="376092"/>
              </a:solidFill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 Two main parts:</a:t>
            </a:r>
          </a:p>
          <a:p>
            <a:pPr marL="1285875" lvl="2" indent="-457200" fontAlgn="auto">
              <a:lnSpc>
                <a:spcPct val="96000"/>
              </a:lnSpc>
              <a:spcAft>
                <a:spcPts val="0"/>
              </a:spcAft>
              <a:buFont typeface="+mj-ea"/>
              <a:buAutoNum type="circleNumDbPlain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rgbClr val="365A82"/>
                </a:solidFill>
              </a:rPr>
              <a:t> Particle tracking</a:t>
            </a:r>
          </a:p>
          <a:p>
            <a:pPr marL="1285875" lvl="2" indent="-457200" fontAlgn="auto">
              <a:lnSpc>
                <a:spcPct val="96000"/>
              </a:lnSpc>
              <a:spcAft>
                <a:spcPts val="0"/>
              </a:spcAft>
              <a:buFont typeface="+mj-ea"/>
              <a:buAutoNum type="circleNumDbPlain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rgbClr val="365A82"/>
                </a:solidFill>
              </a:rPr>
              <a:t> Beam collisions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634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Reported at the Last Meeting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5,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 on GHOST Code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AEAD1-83CC-2044-9840-ADBE5E32AFA7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>
          <a:xfrm>
            <a:off x="241300" y="1066800"/>
            <a:ext cx="8674100" cy="5334000"/>
          </a:xfrm>
        </p:spPr>
        <p:txBody>
          <a:bodyPr tIns="10056" rtlCol="0">
            <a:normAutofit/>
          </a:bodyPr>
          <a:lstStyle/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 Long-term simulation require </a:t>
            </a:r>
            <a:r>
              <a:rPr lang="en-US" sz="2400" dirty="0" err="1" smtClean="0">
                <a:ea typeface="ヒラギノ明朝 ProN W3" charset="0"/>
                <a:cs typeface="Candara" charset="0"/>
              </a:rPr>
              <a:t>symplectic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 tracking</a:t>
            </a:r>
            <a:endParaRPr lang="en-US" sz="1600" dirty="0" smtClean="0"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1600" dirty="0" smtClean="0"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>
                <a:ea typeface="ヒラギノ明朝 ProN W3" charset="0"/>
                <a:cs typeface="Candara" charset="0"/>
              </a:rPr>
              <a:t> 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 GHOST implements </a:t>
            </a:r>
            <a:r>
              <a:rPr lang="en-US" sz="2400" dirty="0" err="1" smtClean="0">
                <a:ea typeface="ヒラギノ明朝 ProN W3" charset="0"/>
                <a:cs typeface="Candara" charset="0"/>
              </a:rPr>
              <a:t>symplectic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 tracking just like COSY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Demonstrated equivalency of results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1400" dirty="0" smtClean="0"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 GHOST tracking results match those with elegant  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Elegant is element-by-element, GHOST one-turn map</a:t>
            </a:r>
            <a:r>
              <a:rPr lang="en-US" sz="2200" dirty="0" smtClean="0">
                <a:ea typeface="ヒラギノ明朝 ProN W3" charset="0"/>
                <a:cs typeface="Candara" charset="0"/>
              </a:rPr>
              <a:t/>
            </a:r>
            <a:br>
              <a:rPr lang="en-US" sz="2200" dirty="0" smtClean="0">
                <a:ea typeface="ヒラギノ明朝 ProN W3" charset="0"/>
                <a:cs typeface="Candara" charset="0"/>
              </a:rPr>
            </a:br>
            <a:endParaRPr lang="en-US" sz="2200" dirty="0" smtClean="0"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>
                <a:ea typeface="ヒラギノ明朝 ProN W3" charset="0"/>
                <a:cs typeface="Candara" charset="0"/>
              </a:rPr>
              <a:t> 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 GPU implementation of GHOST tracking speeds execution up 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 Execution on 1 GPU over 1 CPU is over 280 times faster</a:t>
            </a:r>
            <a:r>
              <a:rPr lang="en-US" sz="16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/>
            </a:r>
            <a:br>
              <a:rPr lang="en-US" sz="16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</a:br>
            <a:endParaRPr lang="en-US" sz="2600" dirty="0" smtClean="0">
              <a:solidFill>
                <a:srgbClr val="376092"/>
              </a:solidFill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 Collisions in GHOST done on a CPU only</a:t>
            </a:r>
            <a:endParaRPr lang="en-US" sz="2400" dirty="0">
              <a:ea typeface="ヒラギノ明朝 ProN W3" charset="0"/>
              <a:cs typeface="Candara" charset="0"/>
            </a:endParaRP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 </a:t>
            </a: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Hourglass effect reproduced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Benchmarked with BeamBeam3D – excellent agreement</a:t>
            </a:r>
            <a:endParaRPr lang="en-US" sz="2600" dirty="0" smtClean="0">
              <a:solidFill>
                <a:srgbClr val="376092"/>
              </a:solidFill>
              <a:ea typeface="ヒラギノ明朝 ProN W3" charset="0"/>
              <a:cs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33400" y="914400"/>
            <a:ext cx="8229600" cy="4271665"/>
            <a:chOff x="533400" y="914400"/>
            <a:chExt cx="8229600" cy="4271665"/>
          </a:xfrm>
        </p:grpSpPr>
        <p:sp>
          <p:nvSpPr>
            <p:cNvPr id="5" name="Rectangle 4"/>
            <p:cNvSpPr/>
            <p:nvPr/>
          </p:nvSpPr>
          <p:spPr>
            <a:xfrm>
              <a:off x="533400" y="914400"/>
              <a:ext cx="8229600" cy="3886200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21653" y="4724400"/>
              <a:ext cx="24817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+mj-lt"/>
                </a:rPr>
                <a:t>Tracking: Finished</a:t>
              </a:r>
              <a:endParaRPr lang="en-US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3400" y="5181600"/>
            <a:ext cx="8229600" cy="1219200"/>
            <a:chOff x="533400" y="5181600"/>
            <a:chExt cx="8229600" cy="1219200"/>
          </a:xfrm>
        </p:grpSpPr>
        <p:sp>
          <p:nvSpPr>
            <p:cNvPr id="11" name="TextBox 10"/>
            <p:cNvSpPr txBox="1"/>
            <p:nvPr/>
          </p:nvSpPr>
          <p:spPr>
            <a:xfrm>
              <a:off x="6096000" y="5486400"/>
              <a:ext cx="24636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+mj-lt"/>
                </a:rPr>
                <a:t>Collisions: Started</a:t>
              </a:r>
              <a:endParaRPr lang="en-US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3400" y="5181600"/>
              <a:ext cx="8229600" cy="1219200"/>
            </a:xfrm>
            <a:prstGeom prst="rect">
              <a:avLst/>
            </a:prstGeom>
            <a:noFill/>
            <a:ln w="28575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8694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GHOST: Beam Collisions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5,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 on GHOST Code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AEAD1-83CC-2044-9840-ADBE5E32AFA7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066800"/>
            <a:ext cx="8674100" cy="5248275"/>
          </a:xfrm>
        </p:spPr>
        <p:txBody>
          <a:bodyPr tIns="10056" rtlCol="0">
            <a:normAutofit/>
          </a:bodyPr>
          <a:lstStyle/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</a:t>
            </a:r>
            <a:r>
              <a:rPr lang="en-US" sz="2400" dirty="0">
                <a:ea typeface="ヒラギノ明朝 ProN W3" charset="0"/>
                <a:cs typeface="Candara" charset="0"/>
              </a:rPr>
              <a:t> </a:t>
            </a:r>
            <a:r>
              <a:rPr lang="en-US" sz="2400" dirty="0" err="1" smtClean="0">
                <a:ea typeface="ヒラギノ明朝 ProN W3" charset="0"/>
                <a:cs typeface="Candara" charset="0"/>
              </a:rPr>
              <a:t>Bassetti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-Erskine Approximation</a:t>
            </a:r>
            <a:endParaRPr lang="en-US" sz="2400" dirty="0">
              <a:ea typeface="ヒラギノ明朝 ProN W3" charset="0"/>
              <a:cs typeface="Candara" charset="0"/>
            </a:endParaRP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Beams treated as 2D transverse Gaussian slices</a:t>
            </a:r>
            <a:b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</a:b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 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(Good approximation for the JLEIC)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Poisson equation reduces to a complex error function</a:t>
            </a:r>
            <a:endParaRPr lang="en-US" sz="2200" dirty="0">
              <a:solidFill>
                <a:schemeClr val="accent1">
                  <a:lumMod val="75000"/>
                </a:schemeClr>
              </a:solidFill>
              <a:ea typeface="ヒラギノ明朝 ProN W3" charset="0"/>
              <a:cs typeface="Candara" charset="0"/>
            </a:endParaRP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Finite length of beams simulated by using multiple slices</a:t>
            </a:r>
            <a:b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</a:br>
            <a:endParaRPr lang="en-US" sz="2200" dirty="0" smtClean="0">
              <a:solidFill>
                <a:schemeClr val="accent1">
                  <a:lumMod val="75000"/>
                </a:schemeClr>
              </a:solidFill>
              <a:ea typeface="ヒラギノ明朝 ProN W3" charset="0"/>
              <a:cs typeface="Candara" charset="0"/>
            </a:endParaRP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/>
            </a:r>
            <a:br>
              <a:rPr lang="en-US" sz="2200" dirty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</a:b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/>
            </a:r>
            <a:b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</a:br>
            <a:endParaRPr lang="en-US" sz="2200" dirty="0">
              <a:solidFill>
                <a:schemeClr val="accent1">
                  <a:lumMod val="75000"/>
                </a:schemeClr>
              </a:solidFill>
              <a:ea typeface="ヒラギノ明朝 ProN W3" charset="0"/>
              <a:cs typeface="Candara" charset="0"/>
            </a:endParaRP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solidFill>
                <a:schemeClr val="accent1">
                  <a:lumMod val="75000"/>
                </a:schemeClr>
              </a:solidFill>
              <a:ea typeface="ヒラギノ明朝 ProN W3" charset="0"/>
              <a:cs typeface="Candara" charset="0"/>
            </a:endParaRPr>
          </a:p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>
                <a:ea typeface="ヒラギノ明朝 ProN W3" charset="0"/>
                <a:cs typeface="Candara" charset="0"/>
              </a:rPr>
              <a:t> 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 We generalized a “weak-strong” formalism of </a:t>
            </a:r>
            <a:r>
              <a:rPr lang="en-US" sz="2400" dirty="0" err="1" smtClean="0">
                <a:ea typeface="ヒラギノ明朝 ProN W3" charset="0"/>
                <a:cs typeface="Candara" charset="0"/>
              </a:rPr>
              <a:t>Bassetti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-Erskine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Include “strong-strong” collisions (each beam evolves)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Include various beam shapes (original only flat beams)</a:t>
            </a:r>
            <a:endParaRPr lang="en-US" sz="2200" dirty="0">
              <a:ea typeface="ヒラギノ明朝 ProN W3" charset="0"/>
              <a:cs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9" name="Group 28"/>
          <p:cNvGrpSpPr>
            <a:grpSpLocks/>
          </p:cNvGrpSpPr>
          <p:nvPr/>
        </p:nvGrpSpPr>
        <p:grpSpPr bwMode="auto">
          <a:xfrm>
            <a:off x="3429000" y="3124200"/>
            <a:ext cx="1730375" cy="1295400"/>
            <a:chOff x="7261332" y="838200"/>
            <a:chExt cx="1730268" cy="1295400"/>
          </a:xfrm>
        </p:grpSpPr>
        <p:grpSp>
          <p:nvGrpSpPr>
            <p:cNvPr id="20" name="Group 25"/>
            <p:cNvGrpSpPr>
              <a:grpSpLocks/>
            </p:cNvGrpSpPr>
            <p:nvPr/>
          </p:nvGrpSpPr>
          <p:grpSpPr bwMode="auto">
            <a:xfrm>
              <a:off x="7261332" y="838200"/>
              <a:ext cx="1599328" cy="609600"/>
              <a:chOff x="7261332" y="838200"/>
              <a:chExt cx="1599328" cy="609600"/>
            </a:xfrm>
          </p:grpSpPr>
          <p:grpSp>
            <p:nvGrpSpPr>
              <p:cNvPr id="29" name="Group 9"/>
              <p:cNvGrpSpPr>
                <a:grpSpLocks/>
              </p:cNvGrpSpPr>
              <p:nvPr/>
            </p:nvGrpSpPr>
            <p:grpSpPr bwMode="auto">
              <a:xfrm>
                <a:off x="7261332" y="838200"/>
                <a:ext cx="935424" cy="609600"/>
                <a:chOff x="7522776" y="838200"/>
                <a:chExt cx="935424" cy="609600"/>
              </a:xfrm>
            </p:grpSpPr>
            <p:sp>
              <p:nvSpPr>
                <p:cNvPr id="31" name="Can 30"/>
                <p:cNvSpPr/>
                <p:nvPr/>
              </p:nvSpPr>
              <p:spPr bwMode="auto">
                <a:xfrm rot="5400000">
                  <a:off x="7294171" y="1066805"/>
                  <a:ext cx="609600" cy="152391"/>
                </a:xfrm>
                <a:prstGeom prst="can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" name="Can 31"/>
                <p:cNvSpPr/>
                <p:nvPr/>
              </p:nvSpPr>
              <p:spPr bwMode="auto">
                <a:xfrm rot="5400000">
                  <a:off x="7490216" y="1066011"/>
                  <a:ext cx="609600" cy="153977"/>
                </a:xfrm>
                <a:prstGeom prst="can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3" name="Can 32"/>
                <p:cNvSpPr/>
                <p:nvPr/>
              </p:nvSpPr>
              <p:spPr bwMode="auto">
                <a:xfrm rot="5400000">
                  <a:off x="7686260" y="1066805"/>
                  <a:ext cx="609600" cy="152391"/>
                </a:xfrm>
                <a:prstGeom prst="can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4" name="Can 33"/>
                <p:cNvSpPr/>
                <p:nvPr/>
              </p:nvSpPr>
              <p:spPr bwMode="auto">
                <a:xfrm rot="5400000">
                  <a:off x="7888653" y="1059661"/>
                  <a:ext cx="609600" cy="166678"/>
                </a:xfrm>
                <a:prstGeom prst="can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5" name="Can 34"/>
                <p:cNvSpPr/>
                <p:nvPr/>
              </p:nvSpPr>
              <p:spPr bwMode="auto">
                <a:xfrm rot="5400000">
                  <a:off x="8091047" y="1066805"/>
                  <a:ext cx="609600" cy="152391"/>
                </a:xfrm>
                <a:prstGeom prst="can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cxnSp>
            <p:nvCxnSpPr>
              <p:cNvPr id="30" name="Straight Arrow Connector 29"/>
              <p:cNvCxnSpPr/>
              <p:nvPr/>
            </p:nvCxnSpPr>
            <p:spPr bwMode="auto">
              <a:xfrm>
                <a:off x="8328066" y="1174750"/>
                <a:ext cx="533367" cy="0"/>
              </a:xfrm>
              <a:prstGeom prst="straightConnector1">
                <a:avLst/>
              </a:prstGeom>
              <a:solidFill>
                <a:srgbClr val="BBE0E3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1" name="Group 26"/>
            <p:cNvGrpSpPr>
              <a:grpSpLocks/>
            </p:cNvGrpSpPr>
            <p:nvPr/>
          </p:nvGrpSpPr>
          <p:grpSpPr bwMode="auto">
            <a:xfrm>
              <a:off x="7391400" y="1524000"/>
              <a:ext cx="1600200" cy="609600"/>
              <a:chOff x="7391400" y="1524000"/>
              <a:chExt cx="1600200" cy="609600"/>
            </a:xfrm>
          </p:grpSpPr>
          <p:grpSp>
            <p:nvGrpSpPr>
              <p:cNvPr id="22" name="Group 19"/>
              <p:cNvGrpSpPr>
                <a:grpSpLocks/>
              </p:cNvGrpSpPr>
              <p:nvPr/>
            </p:nvGrpSpPr>
            <p:grpSpPr bwMode="auto">
              <a:xfrm>
                <a:off x="8056176" y="1524000"/>
                <a:ext cx="935424" cy="609600"/>
                <a:chOff x="7522776" y="838200"/>
                <a:chExt cx="935424" cy="609600"/>
              </a:xfrm>
            </p:grpSpPr>
            <p:sp>
              <p:nvSpPr>
                <p:cNvPr id="24" name="Can 23"/>
                <p:cNvSpPr/>
                <p:nvPr/>
              </p:nvSpPr>
              <p:spPr bwMode="auto">
                <a:xfrm rot="5400000">
                  <a:off x="7294616" y="1066805"/>
                  <a:ext cx="609600" cy="152391"/>
                </a:xfrm>
                <a:prstGeom prst="can">
                  <a:avLst/>
                </a:prstGeom>
                <a:solidFill>
                  <a:srgbClr val="3366FF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" name="Can 24"/>
                <p:cNvSpPr/>
                <p:nvPr/>
              </p:nvSpPr>
              <p:spPr bwMode="auto">
                <a:xfrm rot="5400000">
                  <a:off x="7489866" y="1066805"/>
                  <a:ext cx="609600" cy="152391"/>
                </a:xfrm>
                <a:prstGeom prst="can">
                  <a:avLst/>
                </a:prstGeom>
                <a:solidFill>
                  <a:srgbClr val="3366FF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6" name="Can 25"/>
                <p:cNvSpPr/>
                <p:nvPr/>
              </p:nvSpPr>
              <p:spPr bwMode="auto">
                <a:xfrm rot="5400000">
                  <a:off x="7685911" y="1067598"/>
                  <a:ext cx="609600" cy="150804"/>
                </a:xfrm>
                <a:prstGeom prst="can">
                  <a:avLst/>
                </a:prstGeom>
                <a:solidFill>
                  <a:srgbClr val="3366FF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" name="Can 26"/>
                <p:cNvSpPr/>
                <p:nvPr/>
              </p:nvSpPr>
              <p:spPr bwMode="auto">
                <a:xfrm rot="5400000">
                  <a:off x="7881955" y="1066805"/>
                  <a:ext cx="609600" cy="152391"/>
                </a:xfrm>
                <a:prstGeom prst="can">
                  <a:avLst/>
                </a:prstGeom>
                <a:solidFill>
                  <a:srgbClr val="3366FF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" name="Can 27"/>
                <p:cNvSpPr/>
                <p:nvPr/>
              </p:nvSpPr>
              <p:spPr bwMode="auto">
                <a:xfrm rot="5400000">
                  <a:off x="8077205" y="1066805"/>
                  <a:ext cx="609600" cy="152391"/>
                </a:xfrm>
                <a:prstGeom prst="can">
                  <a:avLst/>
                </a:prstGeom>
                <a:solidFill>
                  <a:srgbClr val="3366FF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cxnSp>
            <p:nvCxnSpPr>
              <p:cNvPr id="23" name="Straight Arrow Connector 22"/>
              <p:cNvCxnSpPr/>
              <p:nvPr/>
            </p:nvCxnSpPr>
            <p:spPr bwMode="auto">
              <a:xfrm>
                <a:off x="7391499" y="1828800"/>
                <a:ext cx="533367" cy="0"/>
              </a:xfrm>
              <a:prstGeom prst="straightConnector1">
                <a:avLst/>
              </a:prstGeom>
              <a:solidFill>
                <a:srgbClr val="BBE0E3"/>
              </a:solidFill>
              <a:ln w="38100" cap="flat" cmpd="sng" algn="ctr">
                <a:solidFill>
                  <a:srgbClr val="3366FF"/>
                </a:solidFill>
                <a:prstDash val="solid"/>
                <a:round/>
                <a:headEnd type="arrow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32139237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 tIns="15998" rtlCol="0">
            <a:no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</a:tabLst>
              <a:defRPr/>
            </a:pPr>
            <a:r>
              <a:rPr lang="en-US" sz="3200" b="1" dirty="0" smtClean="0">
                <a:solidFill>
                  <a:srgbClr val="365A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Candara"/>
              </a:rPr>
              <a:t>GHOST Benchmarking: Collisions</a:t>
            </a:r>
            <a:endParaRPr lang="en-US" sz="3200" b="1" dirty="0">
              <a:solidFill>
                <a:srgbClr val="365A8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Candar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5,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 on GHOST Code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AEAD1-83CC-2044-9840-ADBE5E32AFA7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031526"/>
            <a:ext cx="8674100" cy="5248275"/>
          </a:xfrm>
        </p:spPr>
        <p:txBody>
          <a:bodyPr tIns="10056" rtlCol="0">
            <a:normAutofit/>
          </a:bodyPr>
          <a:lstStyle/>
          <a:p>
            <a:pPr marL="414338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400" dirty="0" smtClean="0">
                <a:ea typeface="ヒラギノ明朝 ProN W3" charset="0"/>
                <a:cs typeface="Candara" charset="0"/>
              </a:rPr>
              <a:t> </a:t>
            </a:r>
            <a:r>
              <a:rPr lang="en-US" sz="2400" dirty="0">
                <a:ea typeface="ヒラギノ明朝 ProN W3" charset="0"/>
                <a:cs typeface="Candara" charset="0"/>
              </a:rPr>
              <a:t> </a:t>
            </a:r>
            <a:r>
              <a:rPr lang="en-US" sz="2400" dirty="0" smtClean="0">
                <a:ea typeface="ヒラギノ明朝 ProN W3" charset="0"/>
                <a:cs typeface="Candara" charset="0"/>
              </a:rPr>
              <a:t>Code calibration and benchmarking</a:t>
            </a:r>
            <a:endParaRPr lang="en-US" sz="2400" dirty="0">
              <a:ea typeface="ヒラギノ明朝 ProN W3" charset="0"/>
              <a:cs typeface="Candara" charset="0"/>
            </a:endParaRP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Convergence with increasing number of slices 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M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Comparison to BeamBeam3D </a:t>
            </a:r>
            <a:r>
              <a:rPr lang="en-US" sz="2400" dirty="0"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(</a:t>
            </a:r>
            <a:r>
              <a:rPr lang="en-US" sz="2200" dirty="0" err="1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Qiang</a:t>
            </a: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, </a:t>
            </a:r>
            <a:r>
              <a:rPr lang="en-US" sz="2200" dirty="0" err="1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Ryne</a:t>
            </a: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 </a:t>
            </a:r>
            <a:r>
              <a:rPr lang="en-US" sz="2200" dirty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&amp; </a:t>
            </a:r>
            <a:r>
              <a:rPr lang="en-US" sz="2200" dirty="0" smtClean="0">
                <a:solidFill>
                  <a:srgbClr val="376092"/>
                </a:solidFill>
                <a:ea typeface="ヒラギノ明朝 ProN W3" charset="0"/>
                <a:cs typeface="Candara" charset="0"/>
              </a:rPr>
              <a:t>Furman 2002)</a:t>
            </a:r>
            <a:endParaRPr lang="en-US" sz="2200" dirty="0">
              <a:solidFill>
                <a:srgbClr val="376092"/>
              </a:solidFill>
              <a:ea typeface="ヒラギノ明朝 ProN W3" charset="0"/>
              <a:cs typeface="Candara" charset="0"/>
            </a:endParaRP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/>
            </a:r>
            <a:b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</a:b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ヒラギノ明朝 ProN W3" charset="0"/>
                <a:cs typeface="Candara" charset="0"/>
              </a:rPr>
              <a:t> </a:t>
            </a:r>
          </a:p>
          <a:p>
            <a:pPr marL="814388" lvl="1" indent="0" fontAlgn="auto">
              <a:lnSpc>
                <a:spcPct val="96000"/>
              </a:lnSpc>
              <a:spcAft>
                <a:spcPts val="0"/>
              </a:spcAft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solidFill>
                <a:schemeClr val="accent1">
                  <a:lumMod val="75000"/>
                </a:schemeClr>
              </a:solidFill>
              <a:ea typeface="ヒラギノ明朝 ProN W3" charset="0"/>
              <a:cs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5400">
            <a:solidFill>
              <a:srgbClr val="365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09600" y="2239422"/>
            <a:ext cx="4064000" cy="3323178"/>
            <a:chOff x="609600" y="2391822"/>
            <a:chExt cx="4064000" cy="3323178"/>
          </a:xfrm>
        </p:grpSpPr>
        <p:pic>
          <p:nvPicPr>
            <p:cNvPr id="5" name="Picture 4" descr="Fig_convergence_BE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2667000"/>
              <a:ext cx="4064000" cy="3048000"/>
            </a:xfrm>
            <a:prstGeom prst="rect">
              <a:avLst/>
            </a:prstGeom>
          </p:spPr>
        </p:pic>
        <p:sp>
          <p:nvSpPr>
            <p:cNvPr id="40" name="TextBox 17"/>
            <p:cNvSpPr txBox="1">
              <a:spLocks noChangeArrowheads="1"/>
            </p:cNvSpPr>
            <p:nvPr/>
          </p:nvSpPr>
          <p:spPr bwMode="auto">
            <a:xfrm>
              <a:off x="1143000" y="2391822"/>
              <a:ext cx="312420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9pPr>
            </a:lstStyle>
            <a:p>
              <a:pPr eaLnBrk="1" hangingPunct="1"/>
              <a: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GHOST, 1 cm bunch</a:t>
              </a:r>
              <a:b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</a:br>
              <a:r>
                <a:rPr lang="en-US" sz="1600" b="1" dirty="0" smtClean="0">
                  <a:solidFill>
                    <a:srgbClr val="0000FF"/>
                  </a:solidFill>
                  <a:latin typeface="+mn-lt"/>
                  <a:cs typeface="Candara" charset="0"/>
                </a:rPr>
                <a:t>40k particles 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570524" y="5555159"/>
            <a:ext cx="25837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Excellent agreement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with BeamBeam3D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699001" y="2233316"/>
            <a:ext cx="4064000" cy="3352800"/>
            <a:chOff x="4699001" y="2387024"/>
            <a:chExt cx="4064000" cy="3352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9001" y="2691824"/>
              <a:ext cx="4064000" cy="3048000"/>
            </a:xfrm>
            <a:prstGeom prst="rect">
              <a:avLst/>
            </a:prstGeom>
          </p:spPr>
        </p:pic>
        <p:sp>
          <p:nvSpPr>
            <p:cNvPr id="41" name="TextBox 17"/>
            <p:cNvSpPr txBox="1">
              <a:spLocks noChangeArrowheads="1"/>
            </p:cNvSpPr>
            <p:nvPr/>
          </p:nvSpPr>
          <p:spPr bwMode="auto">
            <a:xfrm>
              <a:off x="5105400" y="2387024"/>
              <a:ext cx="350520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defRPr>
              </a:lvl9pPr>
            </a:lstStyle>
            <a:p>
              <a:pPr eaLnBrk="1" hangingPunct="1"/>
              <a:r>
                <a:rPr lang="en-US" sz="1600" b="1" dirty="0" smtClean="0">
                  <a:solidFill>
                    <a:srgbClr val="0000FF"/>
                  </a:solidFill>
                  <a:latin typeface="+mj-lt"/>
                  <a:cs typeface="Candara" charset="0"/>
                </a:rPr>
                <a:t>BeamBeam3D &amp; GHOST, 10 cm bunch</a:t>
              </a:r>
              <a:br>
                <a:rPr lang="en-US" sz="1600" b="1" dirty="0" smtClean="0">
                  <a:solidFill>
                    <a:srgbClr val="0000FF"/>
                  </a:solidFill>
                  <a:latin typeface="+mj-lt"/>
                  <a:cs typeface="Candara" charset="0"/>
                </a:rPr>
              </a:br>
              <a:r>
                <a:rPr lang="en-US" sz="1600" b="1" dirty="0" smtClean="0">
                  <a:solidFill>
                    <a:srgbClr val="0000FF"/>
                  </a:solidFill>
                  <a:latin typeface="+mj-lt"/>
                  <a:cs typeface="Candara" charset="0"/>
                </a:rPr>
                <a:t>40k particles 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01061" y="5589375"/>
            <a:ext cx="29661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Finite bunch length 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accurately represented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94789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27961</TotalTime>
  <Pages>0</Pages>
  <Words>1295</Words>
  <Characters>0</Characters>
  <Application>Microsoft Macintosh PowerPoint</Application>
  <PresentationFormat>On-screen Show (4:3)</PresentationFormat>
  <Lines>0</Lines>
  <Paragraphs>430</Paragraphs>
  <Slides>25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Update on GHOST Code Development</vt:lpstr>
      <vt:lpstr>Interdisciplinary Collaboration</vt:lpstr>
      <vt:lpstr>Outline</vt:lpstr>
      <vt:lpstr>Motivation: Implication of “Gear Change”</vt:lpstr>
      <vt:lpstr>Computational Requirements</vt:lpstr>
      <vt:lpstr>GHOST: Outline</vt:lpstr>
      <vt:lpstr>Reported at the Last Meeting</vt:lpstr>
      <vt:lpstr>GHOST: Beam Collisions</vt:lpstr>
      <vt:lpstr>GHOST Benchmarking: Collisions</vt:lpstr>
      <vt:lpstr>GHOST Benchmarking: Hourglass Effect</vt:lpstr>
      <vt:lpstr>“Gear Change” with GHOST: Approach</vt:lpstr>
      <vt:lpstr>“Gear Change” with GHOST: Toward Results</vt:lpstr>
      <vt:lpstr>“Gear Change” with GHOST: Preliminaries</vt:lpstr>
      <vt:lpstr>GHOST: Checklist and Timetable </vt:lpstr>
      <vt:lpstr>PowerPoint Presentation</vt:lpstr>
      <vt:lpstr>Last Time: Symplectic Tracking Needed</vt:lpstr>
      <vt:lpstr>Speedup</vt:lpstr>
      <vt:lpstr>Last Time: High-Order Symplectic Maps</vt:lpstr>
      <vt:lpstr>Last Time: Symplectic Tracking With GHOST</vt:lpstr>
      <vt:lpstr>Last Time: Symplectic Tracking With GHOST</vt:lpstr>
      <vt:lpstr>Last Time: GHOST Symplectic Tracking Validation</vt:lpstr>
      <vt:lpstr>GHOST: GPU Implementation</vt:lpstr>
      <vt:lpstr>GHOST GPU Implementation</vt:lpstr>
      <vt:lpstr>JLEIC Design Parameters Used</vt:lpstr>
      <vt:lpstr>“Gear Change” with GHOST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yzhang</dc:creator>
  <cp:keywords/>
  <dc:description/>
  <cp:lastModifiedBy>Balsa Terzic</cp:lastModifiedBy>
  <cp:revision>419</cp:revision>
  <dcterms:modified xsi:type="dcterms:W3CDTF">2016-10-05T20:26:06Z</dcterms:modified>
</cp:coreProperties>
</file>