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7" r:id="rId3"/>
    <p:sldId id="258" r:id="rId4"/>
    <p:sldId id="259" r:id="rId5"/>
    <p:sldId id="260" r:id="rId6"/>
    <p:sldId id="276" r:id="rId7"/>
    <p:sldId id="262" r:id="rId8"/>
    <p:sldId id="263" r:id="rId9"/>
    <p:sldId id="264" r:id="rId10"/>
    <p:sldId id="265" r:id="rId11"/>
    <p:sldId id="277" r:id="rId12"/>
    <p:sldId id="278" r:id="rId13"/>
    <p:sldId id="270" r:id="rId14"/>
    <p:sldId id="266" r:id="rId15"/>
    <p:sldId id="267" r:id="rId16"/>
    <p:sldId id="274" r:id="rId17"/>
    <p:sldId id="275" r:id="rId18"/>
    <p:sldId id="268" r:id="rId19"/>
    <p:sldId id="269" r:id="rId20"/>
    <p:sldId id="271" r:id="rId21"/>
    <p:sldId id="272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B306E-FC43-4083-8DC6-65912935D12F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F3099-06C0-4F66-A280-E6D6EB270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9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214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68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63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911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26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56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77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194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61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2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2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3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7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75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544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2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67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64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622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00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1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74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94727"/>
            <a:ext cx="109728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73600" y="63943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3600" y="6645426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08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94727"/>
            <a:ext cx="109728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73600" y="63943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3600" y="6645426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77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Beam-Beam Effects</a:t>
            </a:r>
            <a:endParaRPr lang="en-US" dirty="0"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Minion Pro"/>
              </a:rPr>
              <a:t>Edward Nissen</a:t>
            </a:r>
          </a:p>
          <a:p>
            <a:r>
              <a:rPr lang="en-US" dirty="0" smtClean="0"/>
              <a:t>JLEIC Fall </a:t>
            </a:r>
            <a:r>
              <a:rPr lang="en-US" dirty="0"/>
              <a:t>C</a:t>
            </a:r>
            <a:r>
              <a:rPr lang="en-US" dirty="0" smtClean="0"/>
              <a:t>ollaboration Meeting</a:t>
            </a:r>
          </a:p>
          <a:p>
            <a:r>
              <a:rPr lang="en-US" dirty="0" smtClean="0">
                <a:latin typeface="Minion Pro"/>
              </a:rPr>
              <a:t>6 October 2016</a:t>
            </a:r>
            <a:endParaRPr lang="en-US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0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</a:t>
            </a:r>
            <a:r>
              <a:rPr lang="en-US" dirty="0"/>
              <a:t>P</a:t>
            </a:r>
            <a:r>
              <a:rPr lang="en-US" dirty="0" smtClean="0"/>
              <a:t>oint Optimization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10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4" y="1224117"/>
            <a:ext cx="5270195" cy="4076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109" y="1133905"/>
            <a:ext cx="6668403" cy="421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84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</a:t>
            </a:r>
            <a:r>
              <a:rPr lang="en-US" dirty="0"/>
              <a:t>P</a:t>
            </a:r>
            <a:r>
              <a:rPr lang="en-US" dirty="0" smtClean="0"/>
              <a:t>oint Optimization (cont’d)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711"/>
            <a:ext cx="5992673" cy="4627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361" y="1119890"/>
            <a:ext cx="6351637" cy="40045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944" y="5552138"/>
            <a:ext cx="1181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is an involved process and should be included with general dynamic aperture studies.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9459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Gear Changing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68710" y="1120877"/>
            <a:ext cx="1144474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 the energy ranges envisioned for JLEIC the ions and electrons do not move at the same speed.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 method of maintaining synchronization without moving any hardware involves using different numbers of electron and ion bunches spaced such that they collide.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This means that each ion bunch collides with each electron bunch.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Has positive aspects for nuclear physics.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Has positive/negative aspects for beam physics.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6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Synchrotron Tracking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42" y="1858596"/>
            <a:ext cx="5017258" cy="35120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2639" y="1858596"/>
            <a:ext cx="49131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Each bunch sees the same bunch repeatedly.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Due to nonlinearities in the accelerator, and due to the beam-beam effect, an offset will be spread out over a larger phase space leading to an increased </a:t>
            </a:r>
            <a:r>
              <a:rPr lang="en-US" sz="2400" dirty="0" err="1" smtClean="0"/>
              <a:t>emittance</a:t>
            </a:r>
            <a:r>
              <a:rPr lang="en-US" sz="2400" dirty="0" smtClean="0"/>
              <a:t>, and an eventual equilibrium.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1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Synchrotron Tracking (cont’d)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40"/>
          <a:stretch/>
        </p:blipFill>
        <p:spPr>
          <a:xfrm>
            <a:off x="2684206" y="1337448"/>
            <a:ext cx="5800082" cy="4562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7923" y="5530672"/>
            <a:ext cx="69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1615563" y="3335657"/>
            <a:ext cx="2633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Normalized </a:t>
            </a:r>
            <a:r>
              <a:rPr lang="en-US" dirty="0" err="1" smtClean="0"/>
              <a:t>Emittance</a:t>
            </a:r>
            <a:r>
              <a:rPr lang="en-US" dirty="0" smtClean="0"/>
              <a:t> (m)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3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Synchrotron Tracking (cont’d)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43"/>
          <a:stretch/>
        </p:blipFill>
        <p:spPr>
          <a:xfrm>
            <a:off x="2462981" y="1314030"/>
            <a:ext cx="6008081" cy="46853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7923" y="5530672"/>
            <a:ext cx="69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1615563" y="3335657"/>
            <a:ext cx="2633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Normalized </a:t>
            </a:r>
            <a:r>
              <a:rPr lang="en-US" dirty="0" err="1" smtClean="0"/>
              <a:t>Emittance</a:t>
            </a:r>
            <a:r>
              <a:rPr lang="en-US" dirty="0" smtClean="0"/>
              <a:t> (m)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11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Synchrotron Tracking (cont’d)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61"/>
          <a:stretch/>
        </p:blipFill>
        <p:spPr>
          <a:xfrm>
            <a:off x="2610465" y="1505244"/>
            <a:ext cx="5439808" cy="4245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7796" y="5271364"/>
            <a:ext cx="69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1615563" y="3335657"/>
            <a:ext cx="2633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Normalized </a:t>
            </a:r>
            <a:r>
              <a:rPr lang="en-US" dirty="0" err="1" smtClean="0"/>
              <a:t>Emittance</a:t>
            </a:r>
            <a:r>
              <a:rPr lang="en-US" dirty="0" smtClean="0"/>
              <a:t> (m)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471" y="5640696"/>
            <a:ext cx="11724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Different electron beam tunes can drastically change the output.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35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Linac</a:t>
            </a:r>
            <a:r>
              <a:rPr lang="en-US" dirty="0" smtClean="0"/>
              <a:t> Type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r>
              <a:rPr lang="en-US" dirty="0" smtClean="0"/>
              <a:t>With a </a:t>
            </a:r>
            <a:r>
              <a:rPr lang="en-US" dirty="0" err="1" smtClean="0"/>
              <a:t>Linac</a:t>
            </a:r>
            <a:r>
              <a:rPr lang="en-US" dirty="0" smtClean="0"/>
              <a:t>-ring system, the electron beam is replaced after each interaction. </a:t>
            </a:r>
            <a:endParaRPr lang="en-US" dirty="0"/>
          </a:p>
          <a:p>
            <a:r>
              <a:rPr lang="en-US" dirty="0" smtClean="0"/>
              <a:t>The offsets can be modeled as random, and unconnected to each other.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6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Linac</a:t>
            </a:r>
            <a:r>
              <a:rPr lang="en-US" dirty="0" smtClean="0"/>
              <a:t> Type modeling (cont’d)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051" y="1253662"/>
            <a:ext cx="5993165" cy="46277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8197" y="5364042"/>
            <a:ext cx="69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2989900" y="3169027"/>
            <a:ext cx="150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Emittance</a:t>
            </a:r>
            <a:r>
              <a:rPr lang="en-US" dirty="0" smtClean="0"/>
              <a:t> (m)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2528" y="5877026"/>
            <a:ext cx="693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5% </a:t>
            </a:r>
            <a:r>
              <a:rPr lang="el-GR" dirty="0" smtClean="0"/>
              <a:t>σ</a:t>
            </a:r>
            <a:r>
              <a:rPr lang="en-US" dirty="0" smtClean="0"/>
              <a:t>x jitter we get a growth rate of 6x10</a:t>
            </a:r>
            <a:r>
              <a:rPr lang="en-US" baseline="30000" dirty="0" smtClean="0"/>
              <a:t>-13</a:t>
            </a:r>
            <a:r>
              <a:rPr lang="en-US" dirty="0" smtClean="0"/>
              <a:t> m/turn (way too high)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Lyapunov</a:t>
            </a:r>
            <a:r>
              <a:rPr lang="en-US" dirty="0" smtClean="0"/>
              <a:t> </a:t>
            </a:r>
            <a:r>
              <a:rPr lang="en-US" dirty="0"/>
              <a:t>Exponents (Which Model)</a:t>
            </a:r>
          </a:p>
        </p:txBody>
      </p:sp>
      <p:sp>
        <p:nvSpPr>
          <p:cNvPr id="4" name="Freeform 3"/>
          <p:cNvSpPr/>
          <p:nvPr/>
        </p:nvSpPr>
        <p:spPr>
          <a:xfrm>
            <a:off x="6872748" y="2123768"/>
            <a:ext cx="4041058" cy="1828800"/>
          </a:xfrm>
          <a:custGeom>
            <a:avLst/>
            <a:gdLst>
              <a:gd name="connsiteX0" fmla="*/ 0 w 4041058"/>
              <a:gd name="connsiteY0" fmla="*/ 1828800 h 1828800"/>
              <a:gd name="connsiteX1" fmla="*/ 73742 w 4041058"/>
              <a:gd name="connsiteY1" fmla="*/ 1814051 h 1828800"/>
              <a:gd name="connsiteX2" fmla="*/ 162233 w 4041058"/>
              <a:gd name="connsiteY2" fmla="*/ 1784555 h 1828800"/>
              <a:gd name="connsiteX3" fmla="*/ 250723 w 4041058"/>
              <a:gd name="connsiteY3" fmla="*/ 1725561 h 1828800"/>
              <a:gd name="connsiteX4" fmla="*/ 280220 w 4041058"/>
              <a:gd name="connsiteY4" fmla="*/ 1681316 h 1828800"/>
              <a:gd name="connsiteX5" fmla="*/ 368710 w 4041058"/>
              <a:gd name="connsiteY5" fmla="*/ 1637071 h 1828800"/>
              <a:gd name="connsiteX6" fmla="*/ 442452 w 4041058"/>
              <a:gd name="connsiteY6" fmla="*/ 1548580 h 1828800"/>
              <a:gd name="connsiteX7" fmla="*/ 486697 w 4041058"/>
              <a:gd name="connsiteY7" fmla="*/ 1519084 h 1828800"/>
              <a:gd name="connsiteX8" fmla="*/ 530942 w 4041058"/>
              <a:gd name="connsiteY8" fmla="*/ 1474838 h 1828800"/>
              <a:gd name="connsiteX9" fmla="*/ 619433 w 4041058"/>
              <a:gd name="connsiteY9" fmla="*/ 1430593 h 1828800"/>
              <a:gd name="connsiteX10" fmla="*/ 648929 w 4041058"/>
              <a:gd name="connsiteY10" fmla="*/ 1386348 h 1828800"/>
              <a:gd name="connsiteX11" fmla="*/ 737420 w 4041058"/>
              <a:gd name="connsiteY11" fmla="*/ 1356851 h 1828800"/>
              <a:gd name="connsiteX12" fmla="*/ 825910 w 4041058"/>
              <a:gd name="connsiteY12" fmla="*/ 1312606 h 1828800"/>
              <a:gd name="connsiteX13" fmla="*/ 914400 w 4041058"/>
              <a:gd name="connsiteY13" fmla="*/ 1253613 h 1828800"/>
              <a:gd name="connsiteX14" fmla="*/ 1430594 w 4041058"/>
              <a:gd name="connsiteY14" fmla="*/ 1224116 h 1828800"/>
              <a:gd name="connsiteX15" fmla="*/ 1519084 w 4041058"/>
              <a:gd name="connsiteY15" fmla="*/ 1179871 h 1828800"/>
              <a:gd name="connsiteX16" fmla="*/ 1563329 w 4041058"/>
              <a:gd name="connsiteY16" fmla="*/ 1165122 h 1828800"/>
              <a:gd name="connsiteX17" fmla="*/ 1651820 w 4041058"/>
              <a:gd name="connsiteY17" fmla="*/ 1106129 h 1828800"/>
              <a:gd name="connsiteX18" fmla="*/ 1696065 w 4041058"/>
              <a:gd name="connsiteY18" fmla="*/ 1076632 h 1828800"/>
              <a:gd name="connsiteX19" fmla="*/ 1740310 w 4041058"/>
              <a:gd name="connsiteY19" fmla="*/ 1047135 h 1828800"/>
              <a:gd name="connsiteX20" fmla="*/ 1858297 w 4041058"/>
              <a:gd name="connsiteY20" fmla="*/ 1017638 h 1828800"/>
              <a:gd name="connsiteX21" fmla="*/ 1902542 w 4041058"/>
              <a:gd name="connsiteY21" fmla="*/ 988142 h 1828800"/>
              <a:gd name="connsiteX22" fmla="*/ 1932039 w 4041058"/>
              <a:gd name="connsiteY22" fmla="*/ 943897 h 1828800"/>
              <a:gd name="connsiteX23" fmla="*/ 2035278 w 4041058"/>
              <a:gd name="connsiteY23" fmla="*/ 899651 h 1828800"/>
              <a:gd name="connsiteX24" fmla="*/ 2079523 w 4041058"/>
              <a:gd name="connsiteY24" fmla="*/ 884903 h 1828800"/>
              <a:gd name="connsiteX25" fmla="*/ 2123768 w 4041058"/>
              <a:gd name="connsiteY25" fmla="*/ 855406 h 1828800"/>
              <a:gd name="connsiteX26" fmla="*/ 2256504 w 4041058"/>
              <a:gd name="connsiteY26" fmla="*/ 752167 h 1828800"/>
              <a:gd name="connsiteX27" fmla="*/ 2344994 w 4041058"/>
              <a:gd name="connsiteY27" fmla="*/ 722671 h 1828800"/>
              <a:gd name="connsiteX28" fmla="*/ 2389239 w 4041058"/>
              <a:gd name="connsiteY28" fmla="*/ 678426 h 1828800"/>
              <a:gd name="connsiteX29" fmla="*/ 2477729 w 4041058"/>
              <a:gd name="connsiteY29" fmla="*/ 648929 h 1828800"/>
              <a:gd name="connsiteX30" fmla="*/ 2521975 w 4041058"/>
              <a:gd name="connsiteY30" fmla="*/ 634180 h 1828800"/>
              <a:gd name="connsiteX31" fmla="*/ 2654710 w 4041058"/>
              <a:gd name="connsiteY31" fmla="*/ 604684 h 1828800"/>
              <a:gd name="connsiteX32" fmla="*/ 2787446 w 4041058"/>
              <a:gd name="connsiteY32" fmla="*/ 589935 h 1828800"/>
              <a:gd name="connsiteX33" fmla="*/ 2920181 w 4041058"/>
              <a:gd name="connsiteY33" fmla="*/ 560438 h 1828800"/>
              <a:gd name="connsiteX34" fmla="*/ 3008671 w 4041058"/>
              <a:gd name="connsiteY34" fmla="*/ 530942 h 1828800"/>
              <a:gd name="connsiteX35" fmla="*/ 3082413 w 4041058"/>
              <a:gd name="connsiteY35" fmla="*/ 442451 h 1828800"/>
              <a:gd name="connsiteX36" fmla="*/ 3126658 w 4041058"/>
              <a:gd name="connsiteY36" fmla="*/ 427703 h 1828800"/>
              <a:gd name="connsiteX37" fmla="*/ 3215149 w 4041058"/>
              <a:gd name="connsiteY37" fmla="*/ 368709 h 1828800"/>
              <a:gd name="connsiteX38" fmla="*/ 3259394 w 4041058"/>
              <a:gd name="connsiteY38" fmla="*/ 339213 h 1828800"/>
              <a:gd name="connsiteX39" fmla="*/ 3347884 w 4041058"/>
              <a:gd name="connsiteY39" fmla="*/ 309716 h 1828800"/>
              <a:gd name="connsiteX40" fmla="*/ 3392129 w 4041058"/>
              <a:gd name="connsiteY40" fmla="*/ 280219 h 1828800"/>
              <a:gd name="connsiteX41" fmla="*/ 3465871 w 4041058"/>
              <a:gd name="connsiteY41" fmla="*/ 265471 h 1828800"/>
              <a:gd name="connsiteX42" fmla="*/ 3510117 w 4041058"/>
              <a:gd name="connsiteY42" fmla="*/ 250722 h 1828800"/>
              <a:gd name="connsiteX43" fmla="*/ 3642852 w 4041058"/>
              <a:gd name="connsiteY43" fmla="*/ 147484 h 1828800"/>
              <a:gd name="connsiteX44" fmla="*/ 3760839 w 4041058"/>
              <a:gd name="connsiteY44" fmla="*/ 117987 h 1828800"/>
              <a:gd name="connsiteX45" fmla="*/ 3893575 w 4041058"/>
              <a:gd name="connsiteY45" fmla="*/ 88490 h 1828800"/>
              <a:gd name="connsiteX46" fmla="*/ 3937820 w 4041058"/>
              <a:gd name="connsiteY46" fmla="*/ 73742 h 1828800"/>
              <a:gd name="connsiteX47" fmla="*/ 3952568 w 4041058"/>
              <a:gd name="connsiteY47" fmla="*/ 29497 h 1828800"/>
              <a:gd name="connsiteX48" fmla="*/ 4041058 w 4041058"/>
              <a:gd name="connsiteY48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041058" h="1828800">
                <a:moveTo>
                  <a:pt x="0" y="1828800"/>
                </a:moveTo>
                <a:cubicBezTo>
                  <a:pt x="24581" y="1823884"/>
                  <a:pt x="49558" y="1820647"/>
                  <a:pt x="73742" y="1814051"/>
                </a:cubicBezTo>
                <a:cubicBezTo>
                  <a:pt x="103739" y="1805870"/>
                  <a:pt x="162233" y="1784555"/>
                  <a:pt x="162233" y="1784555"/>
                </a:cubicBezTo>
                <a:cubicBezTo>
                  <a:pt x="191730" y="1764890"/>
                  <a:pt x="231058" y="1755058"/>
                  <a:pt x="250723" y="1725561"/>
                </a:cubicBezTo>
                <a:cubicBezTo>
                  <a:pt x="260555" y="1710813"/>
                  <a:pt x="267686" y="1693850"/>
                  <a:pt x="280220" y="1681316"/>
                </a:cubicBezTo>
                <a:cubicBezTo>
                  <a:pt x="308811" y="1652725"/>
                  <a:pt x="332723" y="1649066"/>
                  <a:pt x="368710" y="1637071"/>
                </a:cubicBezTo>
                <a:cubicBezTo>
                  <a:pt x="397712" y="1593568"/>
                  <a:pt x="399870" y="1584065"/>
                  <a:pt x="442452" y="1548580"/>
                </a:cubicBezTo>
                <a:cubicBezTo>
                  <a:pt x="456069" y="1537233"/>
                  <a:pt x="473080" y="1530431"/>
                  <a:pt x="486697" y="1519084"/>
                </a:cubicBezTo>
                <a:cubicBezTo>
                  <a:pt x="502720" y="1505731"/>
                  <a:pt x="514919" y="1488191"/>
                  <a:pt x="530942" y="1474838"/>
                </a:cubicBezTo>
                <a:cubicBezTo>
                  <a:pt x="569060" y="1443073"/>
                  <a:pt x="575091" y="1445374"/>
                  <a:pt x="619433" y="1430593"/>
                </a:cubicBezTo>
                <a:cubicBezTo>
                  <a:pt x="629265" y="1415845"/>
                  <a:pt x="633898" y="1395742"/>
                  <a:pt x="648929" y="1386348"/>
                </a:cubicBezTo>
                <a:cubicBezTo>
                  <a:pt x="675295" y="1369869"/>
                  <a:pt x="711549" y="1374098"/>
                  <a:pt x="737420" y="1356851"/>
                </a:cubicBezTo>
                <a:cubicBezTo>
                  <a:pt x="933852" y="1225899"/>
                  <a:pt x="642716" y="1414381"/>
                  <a:pt x="825910" y="1312606"/>
                </a:cubicBezTo>
                <a:cubicBezTo>
                  <a:pt x="856899" y="1295390"/>
                  <a:pt x="879007" y="1255635"/>
                  <a:pt x="914400" y="1253613"/>
                </a:cubicBezTo>
                <a:lnTo>
                  <a:pt x="1430594" y="1224116"/>
                </a:lnTo>
                <a:cubicBezTo>
                  <a:pt x="1541806" y="1187044"/>
                  <a:pt x="1404723" y="1237051"/>
                  <a:pt x="1519084" y="1179871"/>
                </a:cubicBezTo>
                <a:cubicBezTo>
                  <a:pt x="1532989" y="1172919"/>
                  <a:pt x="1549739" y="1172672"/>
                  <a:pt x="1563329" y="1165122"/>
                </a:cubicBezTo>
                <a:cubicBezTo>
                  <a:pt x="1594319" y="1147906"/>
                  <a:pt x="1622323" y="1125793"/>
                  <a:pt x="1651820" y="1106129"/>
                </a:cubicBezTo>
                <a:lnTo>
                  <a:pt x="1696065" y="1076632"/>
                </a:lnTo>
                <a:cubicBezTo>
                  <a:pt x="1710813" y="1066800"/>
                  <a:pt x="1722929" y="1050611"/>
                  <a:pt x="1740310" y="1047135"/>
                </a:cubicBezTo>
                <a:cubicBezTo>
                  <a:pt x="1768365" y="1041524"/>
                  <a:pt x="1828059" y="1032757"/>
                  <a:pt x="1858297" y="1017638"/>
                </a:cubicBezTo>
                <a:cubicBezTo>
                  <a:pt x="1874151" y="1009711"/>
                  <a:pt x="1887794" y="997974"/>
                  <a:pt x="1902542" y="988142"/>
                </a:cubicBezTo>
                <a:cubicBezTo>
                  <a:pt x="1912374" y="973394"/>
                  <a:pt x="1919505" y="956431"/>
                  <a:pt x="1932039" y="943897"/>
                </a:cubicBezTo>
                <a:cubicBezTo>
                  <a:pt x="1967962" y="907974"/>
                  <a:pt x="1987891" y="913190"/>
                  <a:pt x="2035278" y="899651"/>
                </a:cubicBezTo>
                <a:cubicBezTo>
                  <a:pt x="2050226" y="895380"/>
                  <a:pt x="2064775" y="889819"/>
                  <a:pt x="2079523" y="884903"/>
                </a:cubicBezTo>
                <a:cubicBezTo>
                  <a:pt x="2094271" y="875071"/>
                  <a:pt x="2110151" y="866754"/>
                  <a:pt x="2123768" y="855406"/>
                </a:cubicBezTo>
                <a:cubicBezTo>
                  <a:pt x="2174668" y="812989"/>
                  <a:pt x="2181954" y="777016"/>
                  <a:pt x="2256504" y="752167"/>
                </a:cubicBezTo>
                <a:lnTo>
                  <a:pt x="2344994" y="722671"/>
                </a:lnTo>
                <a:cubicBezTo>
                  <a:pt x="2359742" y="707923"/>
                  <a:pt x="2371006" y="688555"/>
                  <a:pt x="2389239" y="678426"/>
                </a:cubicBezTo>
                <a:cubicBezTo>
                  <a:pt x="2416418" y="663326"/>
                  <a:pt x="2448232" y="658761"/>
                  <a:pt x="2477729" y="648929"/>
                </a:cubicBezTo>
                <a:cubicBezTo>
                  <a:pt x="2492478" y="644013"/>
                  <a:pt x="2506893" y="637951"/>
                  <a:pt x="2521975" y="634180"/>
                </a:cubicBezTo>
                <a:cubicBezTo>
                  <a:pt x="2564916" y="623445"/>
                  <a:pt x="2611019" y="610926"/>
                  <a:pt x="2654710" y="604684"/>
                </a:cubicBezTo>
                <a:cubicBezTo>
                  <a:pt x="2698780" y="598388"/>
                  <a:pt x="2743201" y="594851"/>
                  <a:pt x="2787446" y="589935"/>
                </a:cubicBezTo>
                <a:cubicBezTo>
                  <a:pt x="2914036" y="547739"/>
                  <a:pt x="2712532" y="612350"/>
                  <a:pt x="2920181" y="560438"/>
                </a:cubicBezTo>
                <a:cubicBezTo>
                  <a:pt x="2950345" y="552897"/>
                  <a:pt x="3008671" y="530942"/>
                  <a:pt x="3008671" y="530942"/>
                </a:cubicBezTo>
                <a:cubicBezTo>
                  <a:pt x="3030435" y="498296"/>
                  <a:pt x="3048348" y="465162"/>
                  <a:pt x="3082413" y="442451"/>
                </a:cubicBezTo>
                <a:cubicBezTo>
                  <a:pt x="3095348" y="433828"/>
                  <a:pt x="3111910" y="432619"/>
                  <a:pt x="3126658" y="427703"/>
                </a:cubicBezTo>
                <a:cubicBezTo>
                  <a:pt x="3210532" y="343831"/>
                  <a:pt x="3129774" y="411397"/>
                  <a:pt x="3215149" y="368709"/>
                </a:cubicBezTo>
                <a:cubicBezTo>
                  <a:pt x="3231003" y="360782"/>
                  <a:pt x="3243197" y="346412"/>
                  <a:pt x="3259394" y="339213"/>
                </a:cubicBezTo>
                <a:cubicBezTo>
                  <a:pt x="3287806" y="326585"/>
                  <a:pt x="3347884" y="309716"/>
                  <a:pt x="3347884" y="309716"/>
                </a:cubicBezTo>
                <a:cubicBezTo>
                  <a:pt x="3362632" y="299884"/>
                  <a:pt x="3375532" y="286443"/>
                  <a:pt x="3392129" y="280219"/>
                </a:cubicBezTo>
                <a:cubicBezTo>
                  <a:pt x="3415600" y="271417"/>
                  <a:pt x="3441552" y="271551"/>
                  <a:pt x="3465871" y="265471"/>
                </a:cubicBezTo>
                <a:cubicBezTo>
                  <a:pt x="3480953" y="261700"/>
                  <a:pt x="3495368" y="255638"/>
                  <a:pt x="3510117" y="250722"/>
                </a:cubicBezTo>
                <a:cubicBezTo>
                  <a:pt x="3544833" y="216006"/>
                  <a:pt x="3595809" y="159245"/>
                  <a:pt x="3642852" y="147484"/>
                </a:cubicBezTo>
                <a:cubicBezTo>
                  <a:pt x="3682181" y="137652"/>
                  <a:pt x="3721087" y="125938"/>
                  <a:pt x="3760839" y="117987"/>
                </a:cubicBezTo>
                <a:cubicBezTo>
                  <a:pt x="3811519" y="107851"/>
                  <a:pt x="3844983" y="102373"/>
                  <a:pt x="3893575" y="88490"/>
                </a:cubicBezTo>
                <a:cubicBezTo>
                  <a:pt x="3908523" y="84219"/>
                  <a:pt x="3923072" y="78658"/>
                  <a:pt x="3937820" y="73742"/>
                </a:cubicBezTo>
                <a:cubicBezTo>
                  <a:pt x="3942736" y="58994"/>
                  <a:pt x="3939918" y="38533"/>
                  <a:pt x="3952568" y="29497"/>
                </a:cubicBezTo>
                <a:cubicBezTo>
                  <a:pt x="3977869" y="11425"/>
                  <a:pt x="4041058" y="0"/>
                  <a:pt x="404105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6858000" y="2669458"/>
            <a:ext cx="501445" cy="870155"/>
          </a:xfrm>
          <a:custGeom>
            <a:avLst/>
            <a:gdLst>
              <a:gd name="connsiteX0" fmla="*/ 0 w 501445"/>
              <a:gd name="connsiteY0" fmla="*/ 870155 h 870155"/>
              <a:gd name="connsiteX1" fmla="*/ 117987 w 501445"/>
              <a:gd name="connsiteY1" fmla="*/ 811161 h 870155"/>
              <a:gd name="connsiteX2" fmla="*/ 147484 w 501445"/>
              <a:gd name="connsiteY2" fmla="*/ 766916 h 870155"/>
              <a:gd name="connsiteX3" fmla="*/ 235974 w 501445"/>
              <a:gd name="connsiteY3" fmla="*/ 693174 h 870155"/>
              <a:gd name="connsiteX4" fmla="*/ 265471 w 501445"/>
              <a:gd name="connsiteY4" fmla="*/ 648929 h 870155"/>
              <a:gd name="connsiteX5" fmla="*/ 280219 w 501445"/>
              <a:gd name="connsiteY5" fmla="*/ 604684 h 870155"/>
              <a:gd name="connsiteX6" fmla="*/ 294968 w 501445"/>
              <a:gd name="connsiteY6" fmla="*/ 221226 h 870155"/>
              <a:gd name="connsiteX7" fmla="*/ 324465 w 501445"/>
              <a:gd name="connsiteY7" fmla="*/ 176981 h 870155"/>
              <a:gd name="connsiteX8" fmla="*/ 412955 w 501445"/>
              <a:gd name="connsiteY8" fmla="*/ 117987 h 870155"/>
              <a:gd name="connsiteX9" fmla="*/ 442452 w 501445"/>
              <a:gd name="connsiteY9" fmla="*/ 73742 h 870155"/>
              <a:gd name="connsiteX10" fmla="*/ 486697 w 501445"/>
              <a:gd name="connsiteY10" fmla="*/ 44245 h 870155"/>
              <a:gd name="connsiteX11" fmla="*/ 501445 w 501445"/>
              <a:gd name="connsiteY11" fmla="*/ 0 h 87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1445" h="870155">
                <a:moveTo>
                  <a:pt x="0" y="870155"/>
                </a:moveTo>
                <a:cubicBezTo>
                  <a:pt x="35210" y="856071"/>
                  <a:pt x="88532" y="840616"/>
                  <a:pt x="117987" y="811161"/>
                </a:cubicBezTo>
                <a:cubicBezTo>
                  <a:pt x="130521" y="798627"/>
                  <a:pt x="136136" y="780533"/>
                  <a:pt x="147484" y="766916"/>
                </a:cubicBezTo>
                <a:cubicBezTo>
                  <a:pt x="182971" y="724332"/>
                  <a:pt x="192469" y="722177"/>
                  <a:pt x="235974" y="693174"/>
                </a:cubicBezTo>
                <a:cubicBezTo>
                  <a:pt x="245806" y="678426"/>
                  <a:pt x="257544" y="664783"/>
                  <a:pt x="265471" y="648929"/>
                </a:cubicBezTo>
                <a:cubicBezTo>
                  <a:pt x="272423" y="635024"/>
                  <a:pt x="279149" y="620193"/>
                  <a:pt x="280219" y="604684"/>
                </a:cubicBezTo>
                <a:cubicBezTo>
                  <a:pt x="289020" y="477073"/>
                  <a:pt x="281806" y="348461"/>
                  <a:pt x="294968" y="221226"/>
                </a:cubicBezTo>
                <a:cubicBezTo>
                  <a:pt x="296792" y="203595"/>
                  <a:pt x="311125" y="188653"/>
                  <a:pt x="324465" y="176981"/>
                </a:cubicBezTo>
                <a:cubicBezTo>
                  <a:pt x="351144" y="153636"/>
                  <a:pt x="412955" y="117987"/>
                  <a:pt x="412955" y="117987"/>
                </a:cubicBezTo>
                <a:cubicBezTo>
                  <a:pt x="422787" y="103239"/>
                  <a:pt x="429918" y="86276"/>
                  <a:pt x="442452" y="73742"/>
                </a:cubicBezTo>
                <a:cubicBezTo>
                  <a:pt x="454986" y="61208"/>
                  <a:pt x="475624" y="58086"/>
                  <a:pt x="486697" y="44245"/>
                </a:cubicBezTo>
                <a:cubicBezTo>
                  <a:pt x="496408" y="32106"/>
                  <a:pt x="501445" y="0"/>
                  <a:pt x="501445" y="0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462685" y="2373018"/>
            <a:ext cx="737419" cy="797886"/>
          </a:xfrm>
          <a:custGeom>
            <a:avLst/>
            <a:gdLst>
              <a:gd name="connsiteX0" fmla="*/ 0 w 737419"/>
              <a:gd name="connsiteY0" fmla="*/ 797886 h 797886"/>
              <a:gd name="connsiteX1" fmla="*/ 73742 w 737419"/>
              <a:gd name="connsiteY1" fmla="*/ 783137 h 797886"/>
              <a:gd name="connsiteX2" fmla="*/ 206477 w 737419"/>
              <a:gd name="connsiteY2" fmla="*/ 679899 h 797886"/>
              <a:gd name="connsiteX3" fmla="*/ 265471 w 737419"/>
              <a:gd name="connsiteY3" fmla="*/ 591408 h 797886"/>
              <a:gd name="connsiteX4" fmla="*/ 280219 w 737419"/>
              <a:gd name="connsiteY4" fmla="*/ 488169 h 797886"/>
              <a:gd name="connsiteX5" fmla="*/ 294967 w 737419"/>
              <a:gd name="connsiteY5" fmla="*/ 443924 h 797886"/>
              <a:gd name="connsiteX6" fmla="*/ 383458 w 737419"/>
              <a:gd name="connsiteY6" fmla="*/ 384931 h 797886"/>
              <a:gd name="connsiteX7" fmla="*/ 412954 w 737419"/>
              <a:gd name="connsiteY7" fmla="*/ 340686 h 797886"/>
              <a:gd name="connsiteX8" fmla="*/ 457200 w 737419"/>
              <a:gd name="connsiteY8" fmla="*/ 325937 h 797886"/>
              <a:gd name="connsiteX9" fmla="*/ 501445 w 737419"/>
              <a:gd name="connsiteY9" fmla="*/ 296440 h 797886"/>
              <a:gd name="connsiteX10" fmla="*/ 530942 w 737419"/>
              <a:gd name="connsiteY10" fmla="*/ 252195 h 797886"/>
              <a:gd name="connsiteX11" fmla="*/ 530942 w 737419"/>
              <a:gd name="connsiteY11" fmla="*/ 134208 h 797886"/>
              <a:gd name="connsiteX12" fmla="*/ 575187 w 737419"/>
              <a:gd name="connsiteY12" fmla="*/ 119460 h 797886"/>
              <a:gd name="connsiteX13" fmla="*/ 663677 w 737419"/>
              <a:gd name="connsiteY13" fmla="*/ 75215 h 797886"/>
              <a:gd name="connsiteX14" fmla="*/ 707922 w 737419"/>
              <a:gd name="connsiteY14" fmla="*/ 45718 h 797886"/>
              <a:gd name="connsiteX15" fmla="*/ 737419 w 737419"/>
              <a:gd name="connsiteY15" fmla="*/ 1473 h 79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37419" h="797886">
                <a:moveTo>
                  <a:pt x="0" y="797886"/>
                </a:moveTo>
                <a:cubicBezTo>
                  <a:pt x="24581" y="792970"/>
                  <a:pt x="50921" y="793510"/>
                  <a:pt x="73742" y="783137"/>
                </a:cubicBezTo>
                <a:cubicBezTo>
                  <a:pt x="112078" y="765712"/>
                  <a:pt x="176883" y="717948"/>
                  <a:pt x="206477" y="679899"/>
                </a:cubicBezTo>
                <a:cubicBezTo>
                  <a:pt x="228242" y="651916"/>
                  <a:pt x="265471" y="591408"/>
                  <a:pt x="265471" y="591408"/>
                </a:cubicBezTo>
                <a:cubicBezTo>
                  <a:pt x="270387" y="556995"/>
                  <a:pt x="273402" y="522256"/>
                  <a:pt x="280219" y="488169"/>
                </a:cubicBezTo>
                <a:cubicBezTo>
                  <a:pt x="283268" y="472925"/>
                  <a:pt x="283974" y="454917"/>
                  <a:pt x="294967" y="443924"/>
                </a:cubicBezTo>
                <a:cubicBezTo>
                  <a:pt x="320035" y="418857"/>
                  <a:pt x="383458" y="384931"/>
                  <a:pt x="383458" y="384931"/>
                </a:cubicBezTo>
                <a:cubicBezTo>
                  <a:pt x="393290" y="370183"/>
                  <a:pt x="399113" y="351759"/>
                  <a:pt x="412954" y="340686"/>
                </a:cubicBezTo>
                <a:cubicBezTo>
                  <a:pt x="425094" y="330974"/>
                  <a:pt x="443295" y="332890"/>
                  <a:pt x="457200" y="325937"/>
                </a:cubicBezTo>
                <a:cubicBezTo>
                  <a:pt x="473054" y="318010"/>
                  <a:pt x="486697" y="306272"/>
                  <a:pt x="501445" y="296440"/>
                </a:cubicBezTo>
                <a:cubicBezTo>
                  <a:pt x="511277" y="281692"/>
                  <a:pt x="528435" y="269742"/>
                  <a:pt x="530942" y="252195"/>
                </a:cubicBezTo>
                <a:cubicBezTo>
                  <a:pt x="539492" y="192345"/>
                  <a:pt x="483061" y="194059"/>
                  <a:pt x="530942" y="134208"/>
                </a:cubicBezTo>
                <a:cubicBezTo>
                  <a:pt x="540654" y="122069"/>
                  <a:pt x="560439" y="124376"/>
                  <a:pt x="575187" y="119460"/>
                </a:cubicBezTo>
                <a:cubicBezTo>
                  <a:pt x="701987" y="34925"/>
                  <a:pt x="541555" y="136276"/>
                  <a:pt x="663677" y="75215"/>
                </a:cubicBezTo>
                <a:cubicBezTo>
                  <a:pt x="679531" y="67288"/>
                  <a:pt x="693174" y="55550"/>
                  <a:pt x="707922" y="45718"/>
                </a:cubicBezTo>
                <a:cubicBezTo>
                  <a:pt x="688510" y="-12519"/>
                  <a:pt x="677628" y="1473"/>
                  <a:pt x="737419" y="1473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8229608" y="2050022"/>
            <a:ext cx="501445" cy="884904"/>
          </a:xfrm>
          <a:custGeom>
            <a:avLst/>
            <a:gdLst>
              <a:gd name="connsiteX0" fmla="*/ 0 w 501445"/>
              <a:gd name="connsiteY0" fmla="*/ 884904 h 884904"/>
              <a:gd name="connsiteX1" fmla="*/ 73742 w 501445"/>
              <a:gd name="connsiteY1" fmla="*/ 855407 h 884904"/>
              <a:gd name="connsiteX2" fmla="*/ 206477 w 501445"/>
              <a:gd name="connsiteY2" fmla="*/ 752168 h 884904"/>
              <a:gd name="connsiteX3" fmla="*/ 235974 w 501445"/>
              <a:gd name="connsiteY3" fmla="*/ 707923 h 884904"/>
              <a:gd name="connsiteX4" fmla="*/ 250722 w 501445"/>
              <a:gd name="connsiteY4" fmla="*/ 634181 h 884904"/>
              <a:gd name="connsiteX5" fmla="*/ 280219 w 501445"/>
              <a:gd name="connsiteY5" fmla="*/ 339213 h 884904"/>
              <a:gd name="connsiteX6" fmla="*/ 324464 w 501445"/>
              <a:gd name="connsiteY6" fmla="*/ 309716 h 884904"/>
              <a:gd name="connsiteX7" fmla="*/ 368709 w 501445"/>
              <a:gd name="connsiteY7" fmla="*/ 221226 h 884904"/>
              <a:gd name="connsiteX8" fmla="*/ 412955 w 501445"/>
              <a:gd name="connsiteY8" fmla="*/ 132736 h 884904"/>
              <a:gd name="connsiteX9" fmla="*/ 427703 w 501445"/>
              <a:gd name="connsiteY9" fmla="*/ 58994 h 884904"/>
              <a:gd name="connsiteX10" fmla="*/ 471948 w 501445"/>
              <a:gd name="connsiteY10" fmla="*/ 29497 h 884904"/>
              <a:gd name="connsiteX11" fmla="*/ 501445 w 501445"/>
              <a:gd name="connsiteY11" fmla="*/ 0 h 88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1445" h="884904">
                <a:moveTo>
                  <a:pt x="0" y="884904"/>
                </a:moveTo>
                <a:cubicBezTo>
                  <a:pt x="24581" y="875072"/>
                  <a:pt x="50500" y="868084"/>
                  <a:pt x="73742" y="855407"/>
                </a:cubicBezTo>
                <a:cubicBezTo>
                  <a:pt x="123988" y="828000"/>
                  <a:pt x="169876" y="796089"/>
                  <a:pt x="206477" y="752168"/>
                </a:cubicBezTo>
                <a:cubicBezTo>
                  <a:pt x="217825" y="738551"/>
                  <a:pt x="226142" y="722671"/>
                  <a:pt x="235974" y="707923"/>
                </a:cubicBezTo>
                <a:cubicBezTo>
                  <a:pt x="240890" y="683342"/>
                  <a:pt x="250722" y="659248"/>
                  <a:pt x="250722" y="634181"/>
                </a:cubicBezTo>
                <a:cubicBezTo>
                  <a:pt x="250722" y="545259"/>
                  <a:pt x="203024" y="416408"/>
                  <a:pt x="280219" y="339213"/>
                </a:cubicBezTo>
                <a:cubicBezTo>
                  <a:pt x="292753" y="326679"/>
                  <a:pt x="309716" y="319548"/>
                  <a:pt x="324464" y="309716"/>
                </a:cubicBezTo>
                <a:cubicBezTo>
                  <a:pt x="408999" y="182916"/>
                  <a:pt x="307648" y="343348"/>
                  <a:pt x="368709" y="221226"/>
                </a:cubicBezTo>
                <a:cubicBezTo>
                  <a:pt x="404755" y="149134"/>
                  <a:pt x="394420" y="206875"/>
                  <a:pt x="412955" y="132736"/>
                </a:cubicBezTo>
                <a:cubicBezTo>
                  <a:pt x="419035" y="108417"/>
                  <a:pt x="415266" y="80759"/>
                  <a:pt x="427703" y="58994"/>
                </a:cubicBezTo>
                <a:cubicBezTo>
                  <a:pt x="436497" y="43604"/>
                  <a:pt x="458107" y="40570"/>
                  <a:pt x="471948" y="29497"/>
                </a:cubicBezTo>
                <a:cubicBezTo>
                  <a:pt x="482806" y="20811"/>
                  <a:pt x="491613" y="9832"/>
                  <a:pt x="501445" y="0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8745795" y="1976274"/>
            <a:ext cx="471949" cy="737420"/>
          </a:xfrm>
          <a:custGeom>
            <a:avLst/>
            <a:gdLst>
              <a:gd name="connsiteX0" fmla="*/ 0 w 471949"/>
              <a:gd name="connsiteY0" fmla="*/ 737420 h 737420"/>
              <a:gd name="connsiteX1" fmla="*/ 73742 w 471949"/>
              <a:gd name="connsiteY1" fmla="*/ 678426 h 737420"/>
              <a:gd name="connsiteX2" fmla="*/ 117987 w 471949"/>
              <a:gd name="connsiteY2" fmla="*/ 648929 h 737420"/>
              <a:gd name="connsiteX3" fmla="*/ 191729 w 471949"/>
              <a:gd name="connsiteY3" fmla="*/ 575187 h 737420"/>
              <a:gd name="connsiteX4" fmla="*/ 250723 w 471949"/>
              <a:gd name="connsiteY4" fmla="*/ 442452 h 737420"/>
              <a:gd name="connsiteX5" fmla="*/ 265471 w 471949"/>
              <a:gd name="connsiteY5" fmla="*/ 398207 h 737420"/>
              <a:gd name="connsiteX6" fmla="*/ 309716 w 471949"/>
              <a:gd name="connsiteY6" fmla="*/ 176981 h 737420"/>
              <a:gd name="connsiteX7" fmla="*/ 353961 w 471949"/>
              <a:gd name="connsiteY7" fmla="*/ 162233 h 737420"/>
              <a:gd name="connsiteX8" fmla="*/ 398207 w 471949"/>
              <a:gd name="connsiteY8" fmla="*/ 73742 h 737420"/>
              <a:gd name="connsiteX9" fmla="*/ 412955 w 471949"/>
              <a:gd name="connsiteY9" fmla="*/ 29497 h 737420"/>
              <a:gd name="connsiteX10" fmla="*/ 457200 w 471949"/>
              <a:gd name="connsiteY10" fmla="*/ 14749 h 737420"/>
              <a:gd name="connsiteX11" fmla="*/ 471949 w 471949"/>
              <a:gd name="connsiteY11" fmla="*/ 0 h 73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1949" h="737420">
                <a:moveTo>
                  <a:pt x="0" y="737420"/>
                </a:moveTo>
                <a:cubicBezTo>
                  <a:pt x="24581" y="717755"/>
                  <a:pt x="48559" y="697313"/>
                  <a:pt x="73742" y="678426"/>
                </a:cubicBezTo>
                <a:cubicBezTo>
                  <a:pt x="87922" y="667791"/>
                  <a:pt x="105453" y="661463"/>
                  <a:pt x="117987" y="648929"/>
                </a:cubicBezTo>
                <a:cubicBezTo>
                  <a:pt x="216310" y="550606"/>
                  <a:pt x="73742" y="653846"/>
                  <a:pt x="191729" y="575187"/>
                </a:cubicBezTo>
                <a:cubicBezTo>
                  <a:pt x="238473" y="505072"/>
                  <a:pt x="215621" y="547757"/>
                  <a:pt x="250723" y="442452"/>
                </a:cubicBezTo>
                <a:lnTo>
                  <a:pt x="265471" y="398207"/>
                </a:lnTo>
                <a:cubicBezTo>
                  <a:pt x="268680" y="359703"/>
                  <a:pt x="251279" y="223730"/>
                  <a:pt x="309716" y="176981"/>
                </a:cubicBezTo>
                <a:cubicBezTo>
                  <a:pt x="321855" y="167269"/>
                  <a:pt x="339213" y="167149"/>
                  <a:pt x="353961" y="162233"/>
                </a:cubicBezTo>
                <a:cubicBezTo>
                  <a:pt x="391034" y="51015"/>
                  <a:pt x="341024" y="188108"/>
                  <a:pt x="398207" y="73742"/>
                </a:cubicBezTo>
                <a:cubicBezTo>
                  <a:pt x="405159" y="59837"/>
                  <a:pt x="401962" y="40490"/>
                  <a:pt x="412955" y="29497"/>
                </a:cubicBezTo>
                <a:cubicBezTo>
                  <a:pt x="423948" y="18504"/>
                  <a:pt x="443295" y="21701"/>
                  <a:pt x="457200" y="14749"/>
                </a:cubicBezTo>
                <a:cubicBezTo>
                  <a:pt x="463419" y="11640"/>
                  <a:pt x="467033" y="4916"/>
                  <a:pt x="471949" y="0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9247239" y="1828798"/>
            <a:ext cx="442571" cy="589935"/>
          </a:xfrm>
          <a:custGeom>
            <a:avLst/>
            <a:gdLst>
              <a:gd name="connsiteX0" fmla="*/ 0 w 442571"/>
              <a:gd name="connsiteY0" fmla="*/ 589935 h 589935"/>
              <a:gd name="connsiteX1" fmla="*/ 44246 w 442571"/>
              <a:gd name="connsiteY1" fmla="*/ 516193 h 589935"/>
              <a:gd name="connsiteX2" fmla="*/ 88491 w 442571"/>
              <a:gd name="connsiteY2" fmla="*/ 368709 h 589935"/>
              <a:gd name="connsiteX3" fmla="*/ 103239 w 442571"/>
              <a:gd name="connsiteY3" fmla="*/ 206477 h 589935"/>
              <a:gd name="connsiteX4" fmla="*/ 191730 w 442571"/>
              <a:gd name="connsiteY4" fmla="*/ 147483 h 589935"/>
              <a:gd name="connsiteX5" fmla="*/ 324465 w 442571"/>
              <a:gd name="connsiteY5" fmla="*/ 103238 h 589935"/>
              <a:gd name="connsiteX6" fmla="*/ 398207 w 442571"/>
              <a:gd name="connsiteY6" fmla="*/ 29496 h 589935"/>
              <a:gd name="connsiteX7" fmla="*/ 442452 w 442571"/>
              <a:gd name="connsiteY7" fmla="*/ 0 h 58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2571" h="589935">
                <a:moveTo>
                  <a:pt x="0" y="589935"/>
                </a:moveTo>
                <a:cubicBezTo>
                  <a:pt x="14749" y="565354"/>
                  <a:pt x="32384" y="542289"/>
                  <a:pt x="44246" y="516193"/>
                </a:cubicBezTo>
                <a:cubicBezTo>
                  <a:pt x="64191" y="472314"/>
                  <a:pt x="76606" y="416247"/>
                  <a:pt x="88491" y="368709"/>
                </a:cubicBezTo>
                <a:cubicBezTo>
                  <a:pt x="93407" y="314632"/>
                  <a:pt x="80276" y="255683"/>
                  <a:pt x="103239" y="206477"/>
                </a:cubicBezTo>
                <a:cubicBezTo>
                  <a:pt x="118231" y="174352"/>
                  <a:pt x="162233" y="167148"/>
                  <a:pt x="191730" y="147483"/>
                </a:cubicBezTo>
                <a:cubicBezTo>
                  <a:pt x="260855" y="101400"/>
                  <a:pt x="218493" y="120901"/>
                  <a:pt x="324465" y="103238"/>
                </a:cubicBezTo>
                <a:cubicBezTo>
                  <a:pt x="353961" y="58994"/>
                  <a:pt x="349047" y="54076"/>
                  <a:pt x="398207" y="29496"/>
                </a:cubicBezTo>
                <a:cubicBezTo>
                  <a:pt x="447116" y="5042"/>
                  <a:pt x="442452" y="32872"/>
                  <a:pt x="442452" y="0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0" y="3539613"/>
            <a:ext cx="0" cy="4129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67595" y="3161073"/>
            <a:ext cx="0" cy="4129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219773" y="2939843"/>
            <a:ext cx="0" cy="4129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735961" y="2733363"/>
            <a:ext cx="0" cy="4129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252154" y="2438399"/>
            <a:ext cx="0" cy="4129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679853" y="2290924"/>
            <a:ext cx="0" cy="4129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9704439" y="1769749"/>
            <a:ext cx="648929" cy="516251"/>
          </a:xfrm>
          <a:custGeom>
            <a:avLst/>
            <a:gdLst>
              <a:gd name="connsiteX0" fmla="*/ 0 w 648929"/>
              <a:gd name="connsiteY0" fmla="*/ 516251 h 516251"/>
              <a:gd name="connsiteX1" fmla="*/ 103238 w 648929"/>
              <a:gd name="connsiteY1" fmla="*/ 501503 h 516251"/>
              <a:gd name="connsiteX2" fmla="*/ 147484 w 648929"/>
              <a:gd name="connsiteY2" fmla="*/ 486754 h 516251"/>
              <a:gd name="connsiteX3" fmla="*/ 162232 w 648929"/>
              <a:gd name="connsiteY3" fmla="*/ 442509 h 516251"/>
              <a:gd name="connsiteX4" fmla="*/ 206477 w 648929"/>
              <a:gd name="connsiteY4" fmla="*/ 413012 h 516251"/>
              <a:gd name="connsiteX5" fmla="*/ 221226 w 648929"/>
              <a:gd name="connsiteY5" fmla="*/ 368767 h 516251"/>
              <a:gd name="connsiteX6" fmla="*/ 265471 w 648929"/>
              <a:gd name="connsiteY6" fmla="*/ 354019 h 516251"/>
              <a:gd name="connsiteX7" fmla="*/ 353961 w 648929"/>
              <a:gd name="connsiteY7" fmla="*/ 309774 h 516251"/>
              <a:gd name="connsiteX8" fmla="*/ 412955 w 648929"/>
              <a:gd name="connsiteY8" fmla="*/ 236032 h 516251"/>
              <a:gd name="connsiteX9" fmla="*/ 471948 w 648929"/>
              <a:gd name="connsiteY9" fmla="*/ 162290 h 516251"/>
              <a:gd name="connsiteX10" fmla="*/ 530942 w 648929"/>
              <a:gd name="connsiteY10" fmla="*/ 88548 h 516251"/>
              <a:gd name="connsiteX11" fmla="*/ 545690 w 648929"/>
              <a:gd name="connsiteY11" fmla="*/ 44303 h 516251"/>
              <a:gd name="connsiteX12" fmla="*/ 589935 w 648929"/>
              <a:gd name="connsiteY12" fmla="*/ 29554 h 516251"/>
              <a:gd name="connsiteX13" fmla="*/ 648929 w 648929"/>
              <a:gd name="connsiteY13" fmla="*/ 57 h 51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8929" h="516251">
                <a:moveTo>
                  <a:pt x="0" y="516251"/>
                </a:moveTo>
                <a:cubicBezTo>
                  <a:pt x="34413" y="511335"/>
                  <a:pt x="69151" y="508320"/>
                  <a:pt x="103238" y="501503"/>
                </a:cubicBezTo>
                <a:cubicBezTo>
                  <a:pt x="118483" y="498454"/>
                  <a:pt x="136491" y="497747"/>
                  <a:pt x="147484" y="486754"/>
                </a:cubicBezTo>
                <a:cubicBezTo>
                  <a:pt x="158477" y="475761"/>
                  <a:pt x="152521" y="454648"/>
                  <a:pt x="162232" y="442509"/>
                </a:cubicBezTo>
                <a:cubicBezTo>
                  <a:pt x="173305" y="428668"/>
                  <a:pt x="191729" y="422844"/>
                  <a:pt x="206477" y="413012"/>
                </a:cubicBezTo>
                <a:cubicBezTo>
                  <a:pt x="211393" y="398264"/>
                  <a:pt x="210233" y="379760"/>
                  <a:pt x="221226" y="368767"/>
                </a:cubicBezTo>
                <a:cubicBezTo>
                  <a:pt x="232219" y="357774"/>
                  <a:pt x="251566" y="360971"/>
                  <a:pt x="265471" y="354019"/>
                </a:cubicBezTo>
                <a:cubicBezTo>
                  <a:pt x="379831" y="296839"/>
                  <a:pt x="242750" y="346843"/>
                  <a:pt x="353961" y="309774"/>
                </a:cubicBezTo>
                <a:cubicBezTo>
                  <a:pt x="391031" y="198560"/>
                  <a:pt x="336714" y="331333"/>
                  <a:pt x="412955" y="236032"/>
                </a:cubicBezTo>
                <a:cubicBezTo>
                  <a:pt x="494371" y="134262"/>
                  <a:pt x="345146" y="246822"/>
                  <a:pt x="471948" y="162290"/>
                </a:cubicBezTo>
                <a:cubicBezTo>
                  <a:pt x="509017" y="51080"/>
                  <a:pt x="454701" y="183848"/>
                  <a:pt x="530942" y="88548"/>
                </a:cubicBezTo>
                <a:cubicBezTo>
                  <a:pt x="540654" y="76409"/>
                  <a:pt x="534697" y="55296"/>
                  <a:pt x="545690" y="44303"/>
                </a:cubicBezTo>
                <a:cubicBezTo>
                  <a:pt x="556683" y="33310"/>
                  <a:pt x="576030" y="36507"/>
                  <a:pt x="589935" y="29554"/>
                </a:cubicBezTo>
                <a:cubicBezTo>
                  <a:pt x="654382" y="-2670"/>
                  <a:pt x="611986" y="57"/>
                  <a:pt x="648929" y="57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358283" y="1966451"/>
            <a:ext cx="0" cy="4129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10382865" y="1622323"/>
            <a:ext cx="442451" cy="339212"/>
          </a:xfrm>
          <a:custGeom>
            <a:avLst/>
            <a:gdLst>
              <a:gd name="connsiteX0" fmla="*/ 0 w 442451"/>
              <a:gd name="connsiteY0" fmla="*/ 339212 h 339212"/>
              <a:gd name="connsiteX1" fmla="*/ 117987 w 442451"/>
              <a:gd name="connsiteY1" fmla="*/ 324464 h 339212"/>
              <a:gd name="connsiteX2" fmla="*/ 162232 w 442451"/>
              <a:gd name="connsiteY2" fmla="*/ 309716 h 339212"/>
              <a:gd name="connsiteX3" fmla="*/ 265470 w 442451"/>
              <a:gd name="connsiteY3" fmla="*/ 206477 h 339212"/>
              <a:gd name="connsiteX4" fmla="*/ 324464 w 442451"/>
              <a:gd name="connsiteY4" fmla="*/ 73742 h 339212"/>
              <a:gd name="connsiteX5" fmla="*/ 412954 w 442451"/>
              <a:gd name="connsiteY5" fmla="*/ 44245 h 339212"/>
              <a:gd name="connsiteX6" fmla="*/ 442451 w 442451"/>
              <a:gd name="connsiteY6" fmla="*/ 0 h 33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451" h="339212">
                <a:moveTo>
                  <a:pt x="0" y="339212"/>
                </a:moveTo>
                <a:cubicBezTo>
                  <a:pt x="39329" y="334296"/>
                  <a:pt x="78991" y="331554"/>
                  <a:pt x="117987" y="324464"/>
                </a:cubicBezTo>
                <a:cubicBezTo>
                  <a:pt x="133282" y="321683"/>
                  <a:pt x="151239" y="320709"/>
                  <a:pt x="162232" y="309716"/>
                </a:cubicBezTo>
                <a:cubicBezTo>
                  <a:pt x="280561" y="191386"/>
                  <a:pt x="165355" y="239848"/>
                  <a:pt x="265470" y="206477"/>
                </a:cubicBezTo>
                <a:cubicBezTo>
                  <a:pt x="270364" y="191795"/>
                  <a:pt x="294941" y="92194"/>
                  <a:pt x="324464" y="73742"/>
                </a:cubicBezTo>
                <a:cubicBezTo>
                  <a:pt x="350830" y="57263"/>
                  <a:pt x="412954" y="44245"/>
                  <a:pt x="412954" y="44245"/>
                </a:cubicBezTo>
                <a:lnTo>
                  <a:pt x="442451" y="0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359445" y="2644876"/>
            <a:ext cx="103240" cy="50144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6" idx="15"/>
          </p:cNvCxnSpPr>
          <p:nvPr/>
        </p:nvCxnSpPr>
        <p:spPr>
          <a:xfrm>
            <a:off x="8200104" y="2374491"/>
            <a:ext cx="0" cy="56043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8" idx="0"/>
          </p:cNvCxnSpPr>
          <p:nvPr/>
        </p:nvCxnSpPr>
        <p:spPr>
          <a:xfrm>
            <a:off x="8745795" y="2027874"/>
            <a:ext cx="0" cy="68582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9" idx="0"/>
          </p:cNvCxnSpPr>
          <p:nvPr/>
        </p:nvCxnSpPr>
        <p:spPr>
          <a:xfrm>
            <a:off x="9217744" y="1961535"/>
            <a:ext cx="29495" cy="45719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7" idx="0"/>
          </p:cNvCxnSpPr>
          <p:nvPr/>
        </p:nvCxnSpPr>
        <p:spPr>
          <a:xfrm>
            <a:off x="9704435" y="1816511"/>
            <a:ext cx="4" cy="46948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7" idx="13"/>
          </p:cNvCxnSpPr>
          <p:nvPr/>
        </p:nvCxnSpPr>
        <p:spPr>
          <a:xfrm flipH="1">
            <a:off x="10343533" y="1769806"/>
            <a:ext cx="9835" cy="19172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526457" y="3022572"/>
                <a:ext cx="3138956" cy="6448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l-GR" sz="2800" dirty="0" smtClean="0"/>
                  <a:t>λ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ln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⁡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den>
                            </m:f>
                          </m:e>
                        </m:d>
                      </m:e>
                    </m:nary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457" y="3022572"/>
                <a:ext cx="3138956" cy="644857"/>
              </a:xfrm>
              <a:prstGeom prst="rect">
                <a:avLst/>
              </a:prstGeom>
              <a:blipFill rotWithShape="0">
                <a:blip r:embed="rId2"/>
                <a:stretch>
                  <a:fillRect l="-6796"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1290487" y="3878826"/>
            <a:ext cx="3062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d is a small initial offset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09600" y="5206181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Lyapunov</a:t>
            </a:r>
            <a:r>
              <a:rPr lang="en-US" dirty="0" smtClean="0"/>
              <a:t> time = 1/</a:t>
            </a:r>
            <a:r>
              <a:rPr lang="el-GR" dirty="0" smtClean="0"/>
              <a:t>λ</a:t>
            </a:r>
            <a:r>
              <a:rPr lang="en-US" dirty="0" smtClean="0"/>
              <a:t> also known as the e-folding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stable system gives </a:t>
            </a:r>
            <a:r>
              <a:rPr lang="el-GR" dirty="0" smtClean="0"/>
              <a:t>λ</a:t>
            </a:r>
            <a:r>
              <a:rPr lang="en-US" dirty="0" smtClean="0"/>
              <a:t>&lt;=0, </a:t>
            </a:r>
            <a:r>
              <a:rPr lang="el-GR" dirty="0" smtClean="0"/>
              <a:t>λ</a:t>
            </a:r>
            <a:r>
              <a:rPr lang="en-US" dirty="0" smtClean="0"/>
              <a:t>&gt;0 is chaotic with a diverging distance.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on the Beam-Beam effect</a:t>
            </a:r>
          </a:p>
          <a:p>
            <a:r>
              <a:rPr lang="en-US" dirty="0" smtClean="0">
                <a:latin typeface="Minion Pro"/>
              </a:rPr>
              <a:t>System under consideration, and software used</a:t>
            </a:r>
          </a:p>
          <a:p>
            <a:r>
              <a:rPr lang="en-US" dirty="0" smtClean="0"/>
              <a:t>Initial analysis of the system in question</a:t>
            </a:r>
          </a:p>
          <a:p>
            <a:r>
              <a:rPr lang="en-US" dirty="0" smtClean="0"/>
              <a:t>Different methods of measuring growth rates</a:t>
            </a:r>
          </a:p>
          <a:p>
            <a:r>
              <a:rPr lang="en-US" dirty="0" smtClean="0"/>
              <a:t>Which model to use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>
              <a:latin typeface="Minion Pro"/>
            </a:endParaRPr>
          </a:p>
          <a:p>
            <a:endParaRPr lang="en-US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8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Lyapunov</a:t>
            </a:r>
            <a:r>
              <a:rPr lang="en-US" dirty="0" smtClean="0"/>
              <a:t> Results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50034"/>
            <a:ext cx="6482521" cy="49975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4269" y="586853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Radius (</a:t>
            </a:r>
            <a:r>
              <a:rPr lang="el-GR" dirty="0" smtClean="0"/>
              <a:t>σ</a:t>
            </a:r>
            <a:r>
              <a:rPr lang="en-US" baseline="-25000" dirty="0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713872" y="3316406"/>
            <a:ext cx="227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Lyapunov</a:t>
            </a:r>
            <a:r>
              <a:rPr lang="en-US" dirty="0" smtClean="0"/>
              <a:t> Time (turns)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74006" y="1624084"/>
            <a:ext cx="43945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Different parts of the beam have different “memories” of their past.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</a:t>
            </a:r>
            <a:r>
              <a:rPr lang="en-US" sz="2400" dirty="0" smtClean="0"/>
              <a:t>ear changing will require more than 3400 interactions before returning to the original colliding bunches.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Both the core and outer portions of the beam will need to be simulated with gear changing in a self consistent manner.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26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beam-beam effect can limit beam lifetime in JLEIC</a:t>
            </a:r>
          </a:p>
          <a:p>
            <a:r>
              <a:rPr lang="en-US" dirty="0" smtClean="0"/>
              <a:t>A retune will be necessary to get the system off of the 5</a:t>
            </a:r>
            <a:r>
              <a:rPr lang="en-US" baseline="30000" dirty="0" smtClean="0"/>
              <a:t>th</a:t>
            </a:r>
            <a:r>
              <a:rPr lang="en-US" dirty="0" smtClean="0"/>
              <a:t> order resonance, which should be added to the </a:t>
            </a:r>
            <a:r>
              <a:rPr lang="en-US" dirty="0" smtClean="0"/>
              <a:t>Dynamic </a:t>
            </a:r>
            <a:r>
              <a:rPr lang="en-US" smtClean="0"/>
              <a:t>aperture study.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/>
              <a:t>L</a:t>
            </a:r>
            <a:r>
              <a:rPr lang="en-US" dirty="0" err="1" smtClean="0"/>
              <a:t>yapunov</a:t>
            </a:r>
            <a:r>
              <a:rPr lang="en-US" dirty="0" smtClean="0"/>
              <a:t> exponents show that a full simulation of the system is necessary to properly understand the effects of gear changing on the </a:t>
            </a:r>
            <a:r>
              <a:rPr lang="en-US" dirty="0" err="1" smtClean="0"/>
              <a:t>emittance</a:t>
            </a:r>
            <a:r>
              <a:rPr lang="en-US" dirty="0" smtClean="0"/>
              <a:t> of the system.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99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on Beam-Beam effect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" t="7701" r="7157" b="5327"/>
          <a:stretch/>
        </p:blipFill>
        <p:spPr bwMode="auto">
          <a:xfrm>
            <a:off x="764275" y="1261701"/>
            <a:ext cx="5174064" cy="374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7951" r="7333" b="6077"/>
          <a:stretch/>
        </p:blipFill>
        <p:spPr bwMode="auto">
          <a:xfrm>
            <a:off x="6564572" y="1261701"/>
            <a:ext cx="5190699" cy="374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53605" y="5304092"/>
            <a:ext cx="1781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Tune Shifts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728295" y="5318160"/>
            <a:ext cx="1210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Offsets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257430" y="4948828"/>
            <a:ext cx="215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Longitudinal Position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62393" y="4934760"/>
            <a:ext cx="215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Longitudinal Position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5308633" y="2948733"/>
            <a:ext cx="195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Position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306727" y="2946388"/>
            <a:ext cx="195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Position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on Beam-Beam effect (cont’d)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78" y="1551169"/>
            <a:ext cx="5117490" cy="317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787" y="1437640"/>
            <a:ext cx="5316119" cy="32844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1544" y="5092504"/>
            <a:ext cx="400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Path of electron beam through ion beam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21047" y="5034448"/>
            <a:ext cx="4243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Angular offset along length of proton beam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3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Predicting the emittance growth rate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325607"/>
                <a:ext cx="8226854" cy="311150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If we assume that the kicks given to the beam constitute a change to the momentum only, i.e. ∆</a:t>
                </a:r>
                <a:r>
                  <a:rPr lang="en-US" dirty="0" err="1" smtClean="0"/>
                  <a:t>p</a:t>
                </a:r>
                <a:r>
                  <a:rPr lang="en-US" baseline="-25000" dirty="0" err="1" smtClean="0"/>
                  <a:t>x</a:t>
                </a:r>
                <a:r>
                  <a:rPr lang="en-US" dirty="0" smtClean="0"/>
                  <a:t> then we can determine an approximate growth rate.</a:t>
                </a:r>
              </a:p>
              <a:p>
                <a:pPr marL="36576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𝛾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</a:rPr>
                        <m:t>&lt;∆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𝑗𝑖𝑡𝑡𝑒𝑟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dirty="0" smtClean="0"/>
              </a:p>
              <a:p>
                <a:pPr marL="36576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1325607"/>
                <a:ext cx="8226854" cy="3111506"/>
              </a:xfrm>
              <a:blipFill rotWithShape="0">
                <a:blip r:embed="rId2"/>
                <a:stretch>
                  <a:fillRect l="-1704" t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709376" y="6356351"/>
            <a:ext cx="501424" cy="365125"/>
          </a:xfrm>
          <a:prstGeom prst="rect">
            <a:avLst/>
          </a:prstGeom>
        </p:spPr>
        <p:txBody>
          <a:bodyPr/>
          <a:lstStyle/>
          <a:p>
            <a:fld id="{884A58E7-BC2D-4F20-A411-041EC2D39166}" type="slidenum">
              <a:rPr lang="en-GB" smtClean="0"/>
              <a:t>5</a:t>
            </a:fld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81200" y="4421950"/>
            <a:ext cx="8226854" cy="181536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&lt;</a:t>
            </a:r>
            <a:r>
              <a:rPr lang="en-US" dirty="0"/>
              <a:t>∆p</a:t>
            </a:r>
            <a:r>
              <a:rPr lang="en-US" baseline="-25000" dirty="0"/>
              <a:t>x</a:t>
            </a:r>
            <a:r>
              <a:rPr lang="en-US" baseline="30000" dirty="0"/>
              <a:t>2</a:t>
            </a:r>
            <a:r>
              <a:rPr lang="en-US" dirty="0" smtClean="0"/>
              <a:t>&gt; can be found numerically, and under some circumstances analytically.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2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Beams </a:t>
            </a:r>
            <a:r>
              <a:rPr lang="en-US" dirty="0"/>
              <a:t>U</a:t>
            </a:r>
            <a:r>
              <a:rPr lang="en-US" dirty="0" smtClean="0"/>
              <a:t>nder Study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6715256"/>
              </p:ext>
            </p:extLst>
          </p:nvPr>
        </p:nvGraphicFramePr>
        <p:xfrm>
          <a:off x="284712" y="1742904"/>
          <a:ext cx="5648994" cy="38429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2998"/>
                <a:gridCol w="1882998"/>
                <a:gridCol w="1882998"/>
              </a:tblGrid>
              <a:tr h="42699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Protons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Electrons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</a:tr>
              <a:tr h="42699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Energy (GeV)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</a:tr>
              <a:tr h="42699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β</a:t>
                      </a:r>
                      <a:r>
                        <a:rPr lang="en-GB" sz="1600" baseline="30000">
                          <a:effectLst/>
                        </a:rPr>
                        <a:t>*</a:t>
                      </a:r>
                      <a:r>
                        <a:rPr lang="en-GB" sz="1600" baseline="-25000">
                          <a:effectLst/>
                        </a:rPr>
                        <a:t>x</a:t>
                      </a:r>
                      <a:r>
                        <a:rPr lang="en-GB" sz="1600">
                          <a:effectLst/>
                        </a:rPr>
                        <a:t> (m)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0.10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0.10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</a:tr>
              <a:tr h="42699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β</a:t>
                      </a:r>
                      <a:r>
                        <a:rPr lang="en-GB" sz="1600" baseline="30000">
                          <a:effectLst/>
                        </a:rPr>
                        <a:t>*</a:t>
                      </a:r>
                      <a:r>
                        <a:rPr lang="en-GB" sz="1600" baseline="-25000">
                          <a:effectLst/>
                        </a:rPr>
                        <a:t>y</a:t>
                      </a:r>
                      <a:r>
                        <a:rPr lang="en-GB" sz="1600">
                          <a:effectLst/>
                        </a:rPr>
                        <a:t> (m)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0.02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0.02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</a:tr>
              <a:tr h="42699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ε</a:t>
                      </a:r>
                      <a:r>
                        <a:rPr lang="en-GB" sz="1600" baseline="-25000">
                          <a:effectLst/>
                        </a:rPr>
                        <a:t>xn</a:t>
                      </a:r>
                      <a:r>
                        <a:rPr lang="en-GB" sz="1600">
                          <a:effectLst/>
                        </a:rPr>
                        <a:t> (μm)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182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</a:tr>
              <a:tr h="42699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ε</a:t>
                      </a:r>
                      <a:r>
                        <a:rPr lang="en-GB" sz="1600" baseline="-25000">
                          <a:effectLst/>
                        </a:rPr>
                        <a:t>yn</a:t>
                      </a:r>
                      <a:r>
                        <a:rPr lang="en-GB" sz="1600">
                          <a:effectLst/>
                        </a:rPr>
                        <a:t> (μm)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91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</a:tr>
              <a:tr h="426994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>
                          <a:effectLst/>
                        </a:rPr>
                        <a:t>ν</a:t>
                      </a:r>
                      <a:r>
                        <a:rPr lang="en-US" sz="1600" baseline="-25000" dirty="0" smtClean="0">
                          <a:effectLst/>
                        </a:rPr>
                        <a:t>x</a:t>
                      </a:r>
                      <a:r>
                        <a:rPr lang="en-GB" sz="1600" baseline="-25000" dirty="0" smtClean="0">
                          <a:effectLst/>
                        </a:rPr>
                        <a:t>/</a:t>
                      </a:r>
                      <a:r>
                        <a:rPr lang="en-GB" sz="1600" dirty="0" err="1" smtClean="0">
                          <a:effectLst/>
                        </a:rPr>
                        <a:t>ν</a:t>
                      </a:r>
                      <a:r>
                        <a:rPr lang="en-GB" sz="1600" baseline="-25000" dirty="0" err="1" smtClean="0">
                          <a:effectLst/>
                        </a:rPr>
                        <a:t>y</a:t>
                      </a:r>
                      <a:endParaRPr lang="en-US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effectLst/>
                        </a:rPr>
                        <a:t>0.22/0.16</a:t>
                      </a:r>
                      <a:endParaRPr lang="en-US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effectLst/>
                        </a:rPr>
                        <a:t>0.89/0.61</a:t>
                      </a:r>
                      <a:endParaRPr lang="en-US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</a:tr>
              <a:tr h="42699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Dx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/ </a:t>
                      </a:r>
                      <a:r>
                        <a:rPr lang="en-US" sz="1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Dy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.016/.051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.056/.17</a:t>
                      </a:r>
                    </a:p>
                  </a:txBody>
                  <a:tcPr marL="55071" marR="55071" marT="55071" marB="55071"/>
                </a:tc>
              </a:tr>
              <a:tr h="42699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ξ</a:t>
                      </a:r>
                      <a:r>
                        <a:rPr lang="en-US" sz="1600" baseline="-25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x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lang="el-GR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ξ</a:t>
                      </a:r>
                      <a:r>
                        <a:rPr lang="en-US" sz="1600" baseline="-25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y</a:t>
                      </a:r>
                      <a:endParaRPr lang="en-US" sz="1600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.00517/.00327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.0375/.0237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55071" marR="55071" marT="55071" marB="55071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00800" y="1666568"/>
            <a:ext cx="5181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Based on design for collider 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Electron parameters scaled to fit proton spot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Electron tunes come from 2015 MEIC design update.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No RF or longitudinal motion has been included.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68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Used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single particle beam-beam studies, added a </a:t>
            </a:r>
            <a:r>
              <a:rPr lang="en-US" dirty="0" err="1" smtClean="0"/>
              <a:t>Basetti</a:t>
            </a:r>
            <a:r>
              <a:rPr lang="en-US" dirty="0" smtClean="0"/>
              <a:t>-Erskine kick to the map in COSY Infinity.</a:t>
            </a:r>
          </a:p>
          <a:p>
            <a:r>
              <a:rPr lang="en-US" dirty="0" smtClean="0"/>
              <a:t>For Multi-particle studies, used Guinea-Pig </a:t>
            </a:r>
          </a:p>
          <a:p>
            <a:pPr lvl="1"/>
            <a:r>
              <a:rPr lang="en-US" dirty="0" smtClean="0"/>
              <a:t>Self consistent PIC solver to study beam-beam interactions</a:t>
            </a:r>
          </a:p>
          <a:p>
            <a:pPr lvl="1"/>
            <a:r>
              <a:rPr lang="en-US" dirty="0" smtClean="0"/>
              <a:t>Paired with single turn map to propagate ion beam through collider 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 Footprints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1600201"/>
            <a:ext cx="5181600" cy="4525963"/>
          </a:xfrm>
        </p:spPr>
        <p:txBody>
          <a:bodyPr/>
          <a:lstStyle/>
          <a:p>
            <a:r>
              <a:rPr lang="en-US" dirty="0" smtClean="0"/>
              <a:t>Amplitude dependent tune shifts can push parts of the beams onto resonances.</a:t>
            </a:r>
          </a:p>
          <a:p>
            <a:r>
              <a:rPr lang="en-US" dirty="0" smtClean="0"/>
              <a:t>4</a:t>
            </a:r>
            <a:r>
              <a:rPr lang="el-GR" dirty="0" smtClean="0"/>
              <a:t>σ</a:t>
            </a:r>
            <a:r>
              <a:rPr lang="en-US" dirty="0" smtClean="0"/>
              <a:t> tune footprint shown. (Orange without beam-beam, green with beam-beam)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38" y="1883389"/>
            <a:ext cx="5697946" cy="3680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17" y="1847459"/>
            <a:ext cx="5867859" cy="370549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2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Poincare Sections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29" y="879641"/>
            <a:ext cx="5846325" cy="4536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832" y="860308"/>
            <a:ext cx="5909949" cy="45561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8177" y="1037230"/>
            <a:ext cx="1855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Order Tracking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41581" y="1025854"/>
            <a:ext cx="1855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Order Tracking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9809" y="5416445"/>
            <a:ext cx="10467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order resonance shown earlier significantly reduces the dynamic aperture. </a:t>
            </a:r>
          </a:p>
          <a:p>
            <a:r>
              <a:rPr lang="en-US" sz="2400" dirty="0" smtClean="0"/>
              <a:t>A retune is necessary.</a:t>
            </a:r>
            <a:endParaRPr lang="en-US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10/6/2016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0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7472</TotalTime>
  <Words>787</Words>
  <Application>Microsoft Office PowerPoint</Application>
  <PresentationFormat>Widescreen</PresentationFormat>
  <Paragraphs>156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 Math</vt:lpstr>
      <vt:lpstr>Minion Pro</vt:lpstr>
      <vt:lpstr>Tahoma</vt:lpstr>
      <vt:lpstr>Times New Roman</vt:lpstr>
      <vt:lpstr>JLabPowerpointMain</vt:lpstr>
      <vt:lpstr>1_JLabPowerpointMain</vt:lpstr>
      <vt:lpstr>Beam-Beam Effects</vt:lpstr>
      <vt:lpstr>Outline</vt:lpstr>
      <vt:lpstr>Background on Beam-Beam effect</vt:lpstr>
      <vt:lpstr>Background on Beam-Beam effect (cont’d)</vt:lpstr>
      <vt:lpstr>Predicting the emittance growth rate</vt:lpstr>
      <vt:lpstr>Beams Under Study</vt:lpstr>
      <vt:lpstr>Software Used</vt:lpstr>
      <vt:lpstr>Tune Footprints</vt:lpstr>
      <vt:lpstr>Poincare Sections</vt:lpstr>
      <vt:lpstr>Working Point Optimization</vt:lpstr>
      <vt:lpstr>Working Point Optimization (cont’d)</vt:lpstr>
      <vt:lpstr>Gear Changing</vt:lpstr>
      <vt:lpstr>Synchrotron Tracking</vt:lpstr>
      <vt:lpstr>Synchrotron Tracking (cont’d)</vt:lpstr>
      <vt:lpstr>Synchrotron Tracking (cont’d)</vt:lpstr>
      <vt:lpstr>Synchrotron Tracking (cont’d)</vt:lpstr>
      <vt:lpstr>Linac Type Modeling</vt:lpstr>
      <vt:lpstr>Linac Type modeling (cont’d)</vt:lpstr>
      <vt:lpstr>Lyapunov Exponents (Which Model)</vt:lpstr>
      <vt:lpstr>Lyapunov Results</vt:lpstr>
      <vt:lpstr>Conclusions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Beam-Beam Effects</dc:title>
  <dc:creator>Edward Nissen</dc:creator>
  <cp:lastModifiedBy>Edward Nissen</cp:lastModifiedBy>
  <cp:revision>46</cp:revision>
  <dcterms:created xsi:type="dcterms:W3CDTF">2016-09-30T14:22:20Z</dcterms:created>
  <dcterms:modified xsi:type="dcterms:W3CDTF">2016-10-06T16:59:16Z</dcterms:modified>
</cp:coreProperties>
</file>