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9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03"/>
  </p:normalViewPr>
  <p:slideViewPr>
    <p:cSldViewPr snapToGrid="0" snapToObjects="1">
      <p:cViewPr>
        <p:scale>
          <a:sx n="75" d="100"/>
          <a:sy n="75" d="100"/>
        </p:scale>
        <p:origin x="1480" y="9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9D43E-AB7C-5548-96DB-13A597194A10}" type="datetimeFigureOut">
              <a:rPr lang="en-US" smtClean="0"/>
              <a:t>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AE5FA-5115-AB4B-A921-306441B1F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37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F6CEF9-93ED-9A4B-B0CE-1EECEE3DD32D}" type="datetimeFigureOut">
              <a:rPr lang="en-US" altLang="x-none"/>
              <a:pPr/>
              <a:t>1/5/17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B054F0-F8EC-0842-B89B-9C10977EC46E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054F0-F8EC-0842-B89B-9C10977EC46E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7982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Samantha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Colosimo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Stephen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Moon, Laura Harkness-Brennan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054F0-F8EC-0842-B89B-9C10977EC46E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8538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752C9-3916-8B4C-89E2-DB59E714F48B}" type="datetime1">
              <a:rPr lang="en-US" altLang="x-none"/>
              <a:pPr/>
              <a:t>1/5/17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83B71-F176-9749-95A6-83ECF3E92C3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1314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8D250-B9A5-8E41-8B27-4DB5CFD1BFD8}" type="datetime1">
              <a:rPr lang="en-US" altLang="x-none"/>
              <a:pPr/>
              <a:t>1/5/17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1C659-9635-C447-A051-BD0CAFAA264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709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3820C-BAD3-314D-BA38-BBD8C8DE0442}" type="datetime1">
              <a:rPr lang="en-US" altLang="x-none"/>
              <a:pPr/>
              <a:t>1/5/17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C6CB2-6909-0040-972B-69E9695C35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8270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0425B6-CDCF-3647-926E-418657DFE884}" type="datetime1">
              <a:rPr lang="en-US" altLang="x-none"/>
              <a:pPr/>
              <a:t>1/5/17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E9D46-FEFF-8D46-86E8-4BE07213DCD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1283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062165-4692-6F40-A8AA-F5DDB0925A96}" type="datetime1">
              <a:rPr lang="en-US" altLang="x-none"/>
              <a:pPr/>
              <a:t>1/5/17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86644-D4FD-D944-844D-10F8C88782E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1320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E510FA-A1F2-7B47-A7F5-BE2309F0ACFF}" type="datetime1">
              <a:rPr lang="en-US" altLang="x-none"/>
              <a:pPr/>
              <a:t>1/5/17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58DAA-A4C3-3C45-BAF6-4410E00EB88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8066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3E086-59BE-E346-B46D-0141AA34B47C}" type="datetime1">
              <a:rPr lang="en-US" altLang="x-none"/>
              <a:pPr/>
              <a:t>1/5/17</a:t>
            </a:fld>
            <a:endParaRPr lang="en-US" alt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2E76B-EA1F-194C-A079-A41D6FA2CE3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3987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BED8EC-D038-AA47-A9D3-8B9865746C62}" type="datetime1">
              <a:rPr lang="en-US" altLang="x-none"/>
              <a:pPr/>
              <a:t>1/5/17</a:t>
            </a:fld>
            <a:endParaRPr lang="en-US" alt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D2D45-ABF2-EE41-8D9F-3D8EACCD602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6165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09A52D-2878-9740-A497-5A2A23E78B46}" type="datetime1">
              <a:rPr lang="en-US" altLang="x-none"/>
              <a:pPr/>
              <a:t>1/5/17</a:t>
            </a:fld>
            <a:endParaRPr lang="en-US" alt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A182E-30E8-FE49-B43F-486A060B3F5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8136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E4C63-4901-DF45-8233-BDD307537DE7}" type="datetime1">
              <a:rPr lang="en-US" altLang="x-none"/>
              <a:pPr/>
              <a:t>1/5/17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4DFDA-2347-BD4A-8E4F-BC089C94099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5812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E90575-95BE-A046-BB65-0CD4950B4BA9}" type="datetime1">
              <a:rPr lang="en-US" altLang="x-none"/>
              <a:pPr/>
              <a:t>1/5/17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DB427-CC96-9248-8A91-A72C8D6B5E7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8364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Master title style</a:t>
            </a:r>
            <a:endParaRPr lang="en-US" altLang="x-non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600200"/>
            <a:ext cx="784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Master text styles</a:t>
            </a:r>
          </a:p>
          <a:p>
            <a:pPr lvl="1"/>
            <a:r>
              <a:rPr lang="en-GB" altLang="x-none"/>
              <a:t>Second level</a:t>
            </a:r>
          </a:p>
          <a:p>
            <a:pPr lvl="2"/>
            <a:r>
              <a:rPr lang="en-GB" altLang="x-none"/>
              <a:t>Third level</a:t>
            </a:r>
          </a:p>
          <a:p>
            <a:pPr lvl="3"/>
            <a:r>
              <a:rPr lang="en-GB" altLang="x-none"/>
              <a:t>Fourth level</a:t>
            </a:r>
          </a:p>
          <a:p>
            <a:pPr lvl="4"/>
            <a:r>
              <a:rPr lang="en-GB" altLang="x-none"/>
              <a:t>Fifth level</a:t>
            </a:r>
            <a:endParaRPr lang="en-US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BE42D76-1536-824C-A648-0389C82A1B9C}" type="datetime1">
              <a:rPr lang="en-US" altLang="x-none"/>
              <a:pPr/>
              <a:t>1/5/17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D56448B7-8D7E-DD4D-808E-63DF7096E86D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1031" name="Picture 1" descr="TAB_col_white_background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65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491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ctrTitle"/>
          </p:nvPr>
        </p:nvSpPr>
        <p:spPr>
          <a:xfrm>
            <a:off x="674688" y="1238250"/>
            <a:ext cx="7772400" cy="1470025"/>
          </a:xfrm>
        </p:spPr>
        <p:txBody>
          <a:bodyPr/>
          <a:lstStyle/>
          <a:p>
            <a:r>
              <a:rPr lang="en-US" altLang="x-none" sz="3200" dirty="0" smtClean="0">
                <a:latin typeface="Arial" charset="0"/>
              </a:rPr>
              <a:t>Teach the Teachers</a:t>
            </a:r>
            <a:endParaRPr lang="en-US" altLang="x-none" sz="3200" dirty="0">
              <a:latin typeface="Arial" charset="0"/>
            </a:endParaRPr>
          </a:p>
        </p:txBody>
      </p:sp>
      <p:sp>
        <p:nvSpPr>
          <p:cNvPr id="15362" name="Subtitle 4"/>
          <p:cNvSpPr>
            <a:spLocks noGrp="1"/>
          </p:cNvSpPr>
          <p:nvPr>
            <p:ph type="subTitle" idx="1"/>
          </p:nvPr>
        </p:nvSpPr>
        <p:spPr>
          <a:xfrm>
            <a:off x="1371600" y="3314700"/>
            <a:ext cx="6400800" cy="1752600"/>
          </a:xfrm>
        </p:spPr>
        <p:txBody>
          <a:bodyPr/>
          <a:lstStyle/>
          <a:p>
            <a:pPr eaLnBrk="1" hangingPunct="1">
              <a:spcBef>
                <a:spcPts val="125"/>
              </a:spcBef>
            </a:pPr>
            <a:r>
              <a:rPr lang="en-US" altLang="x-none" sz="2200" dirty="0">
                <a:solidFill>
                  <a:srgbClr val="660066"/>
                </a:solidFill>
                <a:latin typeface="Arial" charset="0"/>
              </a:rPr>
              <a:t>John Roberts</a:t>
            </a:r>
          </a:p>
          <a:p>
            <a:pPr eaLnBrk="1" hangingPunct="1">
              <a:spcBef>
                <a:spcPts val="125"/>
              </a:spcBef>
            </a:pPr>
            <a:r>
              <a:rPr lang="en-US" altLang="x-none" sz="2200" dirty="0">
                <a:solidFill>
                  <a:srgbClr val="660066"/>
                </a:solidFill>
                <a:latin typeface="Arial" charset="0"/>
              </a:rPr>
              <a:t>School of Physics and Astronomy</a:t>
            </a:r>
          </a:p>
          <a:p>
            <a:pPr eaLnBrk="1" hangingPunct="1">
              <a:spcBef>
                <a:spcPts val="125"/>
              </a:spcBef>
            </a:pPr>
            <a:r>
              <a:rPr lang="en-US" altLang="x-none" sz="2200" dirty="0">
                <a:solidFill>
                  <a:srgbClr val="660066"/>
                </a:solidFill>
                <a:latin typeface="Arial" charset="0"/>
              </a:rPr>
              <a:t>The University of Manchester</a:t>
            </a:r>
          </a:p>
          <a:p>
            <a:pPr eaLnBrk="1" hangingPunct="1">
              <a:spcBef>
                <a:spcPts val="125"/>
              </a:spcBef>
            </a:pPr>
            <a:endParaRPr lang="en-US" altLang="x-none" sz="2200" dirty="0">
              <a:solidFill>
                <a:srgbClr val="660066"/>
              </a:solidFill>
              <a:latin typeface="Arial" charset="0"/>
            </a:endParaRPr>
          </a:p>
          <a:p>
            <a:pPr eaLnBrk="1" hangingPunct="1">
              <a:spcBef>
                <a:spcPts val="125"/>
              </a:spcBef>
            </a:pPr>
            <a:r>
              <a:rPr lang="en-US" altLang="x-none" sz="2200" dirty="0" smtClean="0">
                <a:solidFill>
                  <a:srgbClr val="660066"/>
                </a:solidFill>
                <a:latin typeface="Arial" charset="0"/>
              </a:rPr>
              <a:t>Nuclear Physics Community Meeting</a:t>
            </a:r>
            <a:endParaRPr lang="en-US" altLang="x-none" sz="2200" dirty="0">
              <a:solidFill>
                <a:srgbClr val="660066"/>
              </a:solidFill>
              <a:latin typeface="Arial" charset="0"/>
            </a:endParaRPr>
          </a:p>
          <a:p>
            <a:pPr eaLnBrk="1" hangingPunct="1">
              <a:spcBef>
                <a:spcPts val="125"/>
              </a:spcBef>
            </a:pPr>
            <a:endParaRPr lang="en-US" altLang="x-none" sz="2200" dirty="0">
              <a:solidFill>
                <a:srgbClr val="660066"/>
              </a:solidFill>
              <a:latin typeface="Arial" charset="0"/>
            </a:endParaRPr>
          </a:p>
          <a:p>
            <a:pPr eaLnBrk="1" hangingPunct="1">
              <a:spcBef>
                <a:spcPts val="125"/>
              </a:spcBef>
            </a:pPr>
            <a:r>
              <a:rPr lang="en-US" altLang="x-none" sz="2200" dirty="0" smtClean="0">
                <a:solidFill>
                  <a:srgbClr val="660066"/>
                </a:solidFill>
                <a:latin typeface="Arial" charset="0"/>
              </a:rPr>
              <a:t>University of Warwick</a:t>
            </a:r>
            <a:endParaRPr lang="en-US" altLang="x-none" sz="2200" dirty="0">
              <a:solidFill>
                <a:srgbClr val="660066"/>
              </a:solidFill>
              <a:latin typeface="Arial" charset="0"/>
            </a:endParaRPr>
          </a:p>
          <a:p>
            <a:pPr eaLnBrk="1" hangingPunct="1">
              <a:spcBef>
                <a:spcPts val="125"/>
              </a:spcBef>
            </a:pPr>
            <a:r>
              <a:rPr lang="en-US" altLang="x-none" sz="2200" dirty="0" smtClean="0">
                <a:solidFill>
                  <a:srgbClr val="660066"/>
                </a:solidFill>
                <a:latin typeface="Arial" charset="0"/>
              </a:rPr>
              <a:t>6</a:t>
            </a:r>
            <a:r>
              <a:rPr lang="en-US" altLang="x-none" sz="2200" baseline="30000" dirty="0" smtClean="0">
                <a:solidFill>
                  <a:srgbClr val="660066"/>
                </a:solidFill>
                <a:latin typeface="Arial" charset="0"/>
              </a:rPr>
              <a:t>th</a:t>
            </a:r>
            <a:r>
              <a:rPr lang="en-US" altLang="x-none" sz="2200" dirty="0" smtClean="0">
                <a:solidFill>
                  <a:srgbClr val="660066"/>
                </a:solidFill>
                <a:latin typeface="Arial" charset="0"/>
              </a:rPr>
              <a:t> January 2017</a:t>
            </a:r>
            <a:endParaRPr lang="en-US" altLang="x-none" sz="2200" dirty="0">
              <a:solidFill>
                <a:srgbClr val="66006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6866" name="Picture 2" descr="Nuclear v1.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760406"/>
            <a:ext cx="84597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7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STFC Grant for David Jenkins</a:t>
            </a:r>
          </a:p>
          <a:p>
            <a:endParaRPr lang="en-US" dirty="0" smtClean="0"/>
          </a:p>
          <a:p>
            <a:r>
              <a:rPr lang="en-US" dirty="0" smtClean="0"/>
              <a:t>2010 - </a:t>
            </a:r>
            <a:r>
              <a:rPr lang="en-US" dirty="0" err="1" smtClean="0"/>
              <a:t>Workington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12 teachers</a:t>
            </a:r>
          </a:p>
          <a:p>
            <a:pPr lvl="1"/>
            <a:r>
              <a:rPr lang="en-US" dirty="0" smtClean="0"/>
              <a:t>David Jenkins - Nuclear Physics</a:t>
            </a:r>
          </a:p>
          <a:p>
            <a:pPr lvl="1"/>
            <a:r>
              <a:rPr lang="en-US" dirty="0" smtClean="0"/>
              <a:t>John Roberts </a:t>
            </a:r>
            <a:r>
              <a:rPr lang="mr-IN" dirty="0" smtClean="0"/>
              <a:t>–</a:t>
            </a:r>
            <a:r>
              <a:rPr lang="en-US" dirty="0" smtClean="0"/>
              <a:t> Nuclear Energy</a:t>
            </a:r>
          </a:p>
          <a:p>
            <a:pPr lvl="1"/>
            <a:r>
              <a:rPr lang="en-US" dirty="0" smtClean="0"/>
              <a:t>Andy Boston </a:t>
            </a:r>
            <a:r>
              <a:rPr lang="mr-IN" dirty="0" smtClean="0"/>
              <a:t>–</a:t>
            </a:r>
            <a:r>
              <a:rPr lang="en-US" dirty="0" smtClean="0"/>
              <a:t> Nuclear Medicine</a:t>
            </a:r>
          </a:p>
          <a:p>
            <a:pPr lvl="1"/>
            <a:r>
              <a:rPr lang="en-US" dirty="0" err="1" smtClean="0"/>
              <a:t>Rodi</a:t>
            </a:r>
            <a:r>
              <a:rPr lang="en-US" dirty="0" smtClean="0"/>
              <a:t> Herzberg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Superheavy</a:t>
            </a:r>
            <a:r>
              <a:rPr lang="en-US" dirty="0" smtClean="0"/>
              <a:t> Elements</a:t>
            </a:r>
          </a:p>
          <a:p>
            <a:pPr lvl="1"/>
            <a:endParaRPr lang="en-US" dirty="0"/>
          </a:p>
          <a:p>
            <a:r>
              <a:rPr lang="en-US" dirty="0" smtClean="0"/>
              <a:t>Funding since 2011 from the Nuclear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Subsequent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2011 </a:t>
            </a:r>
            <a:r>
              <a:rPr lang="mr-IN" dirty="0" smtClean="0"/>
              <a:t>–</a:t>
            </a:r>
            <a:r>
              <a:rPr lang="en-US" dirty="0" smtClean="0"/>
              <a:t> Manchester  		25 teachers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2013 </a:t>
            </a:r>
            <a:r>
              <a:rPr lang="mr-IN" dirty="0" smtClean="0"/>
              <a:t>–</a:t>
            </a:r>
            <a:r>
              <a:rPr lang="en-US" dirty="0" smtClean="0"/>
              <a:t> Manchester 		30 teachers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2014 </a:t>
            </a:r>
            <a:r>
              <a:rPr lang="mr-IN" dirty="0" smtClean="0"/>
              <a:t>–</a:t>
            </a:r>
            <a:r>
              <a:rPr lang="en-US" dirty="0" smtClean="0"/>
              <a:t> Manchester 		35 teachers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2014 </a:t>
            </a:r>
            <a:r>
              <a:rPr lang="mr-IN" dirty="0" smtClean="0"/>
              <a:t>–</a:t>
            </a:r>
            <a:r>
              <a:rPr lang="en-US" dirty="0" smtClean="0"/>
              <a:t> RAL 				40 teachers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2014 </a:t>
            </a:r>
            <a:r>
              <a:rPr lang="mr-IN" dirty="0" smtClean="0"/>
              <a:t>–</a:t>
            </a:r>
            <a:r>
              <a:rPr lang="en-US" dirty="0" smtClean="0"/>
              <a:t> Liverpool 		9 teachers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2015 </a:t>
            </a:r>
            <a:r>
              <a:rPr lang="mr-IN" dirty="0" smtClean="0"/>
              <a:t>–</a:t>
            </a:r>
            <a:r>
              <a:rPr lang="en-US" dirty="0" smtClean="0"/>
              <a:t> Manchester 		24 teachers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2016 </a:t>
            </a:r>
            <a:r>
              <a:rPr lang="mr-IN" dirty="0" smtClean="0"/>
              <a:t>–</a:t>
            </a:r>
            <a:r>
              <a:rPr lang="en-US" dirty="0" smtClean="0"/>
              <a:t> Bangor 			20 teachers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2016 </a:t>
            </a:r>
            <a:r>
              <a:rPr lang="mr-IN" dirty="0" smtClean="0"/>
              <a:t>–</a:t>
            </a:r>
            <a:r>
              <a:rPr lang="en-US" dirty="0" smtClean="0"/>
              <a:t> RAL 				5 teachers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Schedule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137486"/>
              </p:ext>
            </p:extLst>
          </p:nvPr>
        </p:nvGraphicFramePr>
        <p:xfrm>
          <a:off x="457200" y="1447800"/>
          <a:ext cx="8229600" cy="5151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Time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Presentation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Speaker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10:00 – 10:10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Welcome and Introduction to the Programme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John Roberts – The University of Manchester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10:10 – 10:55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Alchemy in the 21st Century: the Quest for Super Heavy Elements.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Rodi</a:t>
                      </a:r>
                      <a:r>
                        <a:rPr lang="en-GB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Herzberg – The University of Liverpool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10:55 – 11:15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Coffee Break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11:15 – 12:00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Nuclear Physics at CERN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David Jenkins – University of York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12:00 – 1:30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Lunch </a:t>
                      </a:r>
                      <a:r>
                        <a:rPr lang="en-GB" sz="16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(Practical Demonstrations)</a:t>
                      </a:r>
                      <a:endParaRPr lang="en-GB" sz="1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1:30 – 2:15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 Evolution of a Star</a:t>
                      </a:r>
                      <a:endParaRPr lang="en-GB" sz="16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Elizabeth Cunningham – STFC and University of Surrey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2:15 – 2:30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Coffee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2:30 – 3:15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Nuclear Energy – The Facts Behind the Fuss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John Roberts – The University of Manchester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3:15 – 3:30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Feedback and Evaluation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3:30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Close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1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8415867" cy="4525963"/>
          </a:xfrm>
        </p:spPr>
        <p:txBody>
          <a:bodyPr/>
          <a:lstStyle/>
          <a:p>
            <a:r>
              <a:rPr lang="en-US" dirty="0" smtClean="0"/>
              <a:t>Need a local organiser</a:t>
            </a:r>
          </a:p>
          <a:p>
            <a:pPr lvl="1"/>
            <a:r>
              <a:rPr lang="en-US" dirty="0" smtClean="0"/>
              <a:t>Advertise the event through their teacher networks</a:t>
            </a:r>
          </a:p>
          <a:p>
            <a:pPr lvl="1"/>
            <a:r>
              <a:rPr lang="en-US" dirty="0" smtClean="0"/>
              <a:t>Book the venue and catering</a:t>
            </a:r>
          </a:p>
          <a:p>
            <a:pPr lvl="1"/>
            <a:r>
              <a:rPr lang="en-US" dirty="0" smtClean="0"/>
              <a:t>Arrange the feedback forms</a:t>
            </a:r>
          </a:p>
          <a:p>
            <a:pPr lvl="1"/>
            <a:endParaRPr lang="en-US" dirty="0"/>
          </a:p>
          <a:p>
            <a:r>
              <a:rPr lang="en-US" dirty="0" smtClean="0"/>
              <a:t>Speakers then arrive, (engage with the teachers) deliver their presentation</a:t>
            </a:r>
          </a:p>
          <a:p>
            <a:endParaRPr lang="en-US" dirty="0"/>
          </a:p>
          <a:p>
            <a:r>
              <a:rPr lang="en-US" dirty="0" smtClean="0"/>
              <a:t>NI provide funding to cover the travel of the speakers </a:t>
            </a:r>
            <a:r>
              <a:rPr lang="mr-IN" dirty="0" smtClean="0"/>
              <a:t>–</a:t>
            </a:r>
            <a:r>
              <a:rPr lang="en-US" dirty="0" smtClean="0"/>
              <a:t> not the </a:t>
            </a:r>
            <a:r>
              <a:rPr lang="en-US" dirty="0" smtClean="0"/>
              <a:t>teachers</a:t>
            </a:r>
          </a:p>
          <a:p>
            <a:endParaRPr lang="en-US" dirty="0"/>
          </a:p>
          <a:p>
            <a:r>
              <a:rPr lang="en-US" dirty="0" smtClean="0"/>
              <a:t>For the Bangor Event, partnering with Horizon Nuclear Power, enabled the travel costs of the teachers to be covered as well as the cost of a supply teacher BUT</a:t>
            </a:r>
            <a:r>
              <a:rPr lang="mr-IN" dirty="0" smtClean="0"/>
              <a:t>……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47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Teachers Like To Take Something Back To Their School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41" y="1143000"/>
            <a:ext cx="4091517" cy="552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Teachers Like To Take Something Back To Their School</a:t>
            </a:r>
            <a:endParaRPr lang="en-US" altLang="x-none" sz="2400" dirty="0">
              <a:latin typeface="Arial" charset="0"/>
            </a:endParaRPr>
          </a:p>
        </p:txBody>
      </p:sp>
      <p:pic>
        <p:nvPicPr>
          <p:cNvPr id="44034" name="Picture 2" descr="Screen shot 2011-10-09 at 23.44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76438"/>
            <a:ext cx="249555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Screen shot 2011-10-09 at 23.44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1965325"/>
            <a:ext cx="2508250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0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4818" name="Picture 2" descr="Nuclear v1.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30245"/>
            <a:ext cx="86264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5842" name="Picture 2" descr="Nuclear v1.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764111"/>
            <a:ext cx="84042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2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M 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UoM New.pot</Template>
  <TotalTime>4016</TotalTime>
  <Words>296</Words>
  <Application>Microsoft Macintosh PowerPoint</Application>
  <PresentationFormat>On-screen Show (4:3)</PresentationFormat>
  <Paragraphs>73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Calibri</vt:lpstr>
      <vt:lpstr>UoM New</vt:lpstr>
      <vt:lpstr>Teach the Teachers</vt:lpstr>
      <vt:lpstr>How It Started</vt:lpstr>
      <vt:lpstr>Subsequent Events</vt:lpstr>
      <vt:lpstr>Typical Schedule</vt:lpstr>
      <vt:lpstr>Ingredients For Success</vt:lpstr>
      <vt:lpstr>Teachers Like To Take Something Back To Their School</vt:lpstr>
      <vt:lpstr>Teachers Like To Take Something Back To Their School</vt:lpstr>
      <vt:lpstr>PowerPoint Presentation</vt:lpstr>
      <vt:lpstr>PowerPoint Presentation</vt:lpstr>
      <vt:lpstr>PowerPoint Presentation</vt:lpstr>
    </vt:vector>
  </TitlesOfParts>
  <Company>The University of Manchester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Roberts</dc:creator>
  <cp:lastModifiedBy>John Roberts</cp:lastModifiedBy>
  <cp:revision>103</cp:revision>
  <dcterms:created xsi:type="dcterms:W3CDTF">2010-11-02T10:28:35Z</dcterms:created>
  <dcterms:modified xsi:type="dcterms:W3CDTF">2017-01-06T09:06:37Z</dcterms:modified>
</cp:coreProperties>
</file>