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3" r:id="rId2"/>
  </p:sldMasterIdLst>
  <p:notesMasterIdLst>
    <p:notesMasterId r:id="rId24"/>
  </p:notesMasterIdLst>
  <p:handoutMasterIdLst>
    <p:handoutMasterId r:id="rId25"/>
  </p:handoutMasterIdLst>
  <p:sldIdLst>
    <p:sldId id="256" r:id="rId3"/>
    <p:sldId id="624" r:id="rId4"/>
    <p:sldId id="625" r:id="rId5"/>
    <p:sldId id="626" r:id="rId6"/>
    <p:sldId id="627" r:id="rId7"/>
    <p:sldId id="628" r:id="rId8"/>
    <p:sldId id="606" r:id="rId9"/>
    <p:sldId id="611" r:id="rId10"/>
    <p:sldId id="613" r:id="rId11"/>
    <p:sldId id="609" r:id="rId12"/>
    <p:sldId id="619" r:id="rId13"/>
    <p:sldId id="621" r:id="rId14"/>
    <p:sldId id="622" r:id="rId15"/>
    <p:sldId id="612" r:id="rId16"/>
    <p:sldId id="615" r:id="rId17"/>
    <p:sldId id="616" r:id="rId18"/>
    <p:sldId id="617" r:id="rId19"/>
    <p:sldId id="620" r:id="rId20"/>
    <p:sldId id="618" r:id="rId21"/>
    <p:sldId id="604" r:id="rId22"/>
    <p:sldId id="623" r:id="rId23"/>
  </p:sldIdLst>
  <p:sldSz cx="9144000" cy="6858000" type="screen4x3"/>
  <p:notesSz cx="6858000" cy="9144000"/>
  <p:defaultTextStyle>
    <a:defPPr>
      <a:defRPr lang="en-US"/>
    </a:defPPr>
    <a:lvl1pPr marL="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41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53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9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716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13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575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5000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429" algn="l" defTabSz="9128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63F"/>
    <a:srgbClr val="F2FF5F"/>
    <a:srgbClr val="4BD7E1"/>
    <a:srgbClr val="E006D5"/>
    <a:srgbClr val="00E100"/>
    <a:srgbClr val="0C5209"/>
    <a:srgbClr val="11690C"/>
    <a:srgbClr val="80057A"/>
    <a:srgbClr val="CC3300"/>
    <a:srgbClr val="00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696" autoAdjust="0"/>
  </p:normalViewPr>
  <p:slideViewPr>
    <p:cSldViewPr>
      <p:cViewPr>
        <p:scale>
          <a:sx n="90" d="100"/>
          <a:sy n="90" d="100"/>
        </p:scale>
        <p:origin x="-100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F6DDE5-F68F-F848-A8FC-E32180D6EAD4}" type="datetime1">
              <a:rPr lang="en-US" smtClean="0"/>
              <a:pPr/>
              <a:t>10/16/16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338CD5-CECF-AC41-B90D-0F1D9F642A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42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1C4514-1F67-F248-AD2F-1A4C562A6D3F}" type="datetime1">
              <a:rPr lang="en-US" smtClean="0"/>
              <a:pPr/>
              <a:t>10/16/16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97CD6-3EDC-43A1-BFE6-556DB01E9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86514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41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53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9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16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13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575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00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429" algn="l" defTabSz="9128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CD6-3EDC-43A1-BFE6-556DB01E9DE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19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97CD6-3EDC-43A1-BFE6-556DB01E9DE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784225"/>
          </a:xfrm>
        </p:spPr>
        <p:txBody>
          <a:bodyPr>
            <a:normAutofit/>
          </a:bodyPr>
          <a:lstStyle>
            <a:lvl1pPr>
              <a:defRPr sz="3600" baseline="0">
                <a:solidFill>
                  <a:srgbClr val="FF0000"/>
                </a:solidFill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28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55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ctr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0003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Oct,17 2016</a:t>
            </a: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A.Kiselev</a:t>
            </a: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ahoma" pitchFamily="-65" charset="0"/>
              </a:defRPr>
            </a:lvl1pPr>
          </a:lstStyle>
          <a:p>
            <a:pPr>
              <a:defRPr/>
            </a:pPr>
            <a:fld id="{BC346014-8CB8-304E-A5FA-922CBC1F60F3}" type="slidenum">
              <a:rPr lang="ru-RU"/>
              <a:pPr>
                <a:defRPr/>
              </a:pPr>
              <a:t>‹#›</a:t>
            </a:fld>
            <a:r>
              <a:rPr lang="en-US"/>
              <a:t>/16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8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1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5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37325"/>
            <a:ext cx="3429000" cy="244475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58000" y="6553200"/>
            <a:ext cx="2133600" cy="228600"/>
          </a:xfrm>
        </p:spPr>
        <p:txBody>
          <a:bodyPr/>
          <a:lstStyle>
            <a:lvl1pPr>
              <a:defRPr sz="1100" baseline="0">
                <a:solidFill>
                  <a:schemeClr val="tx2">
                    <a:lumMod val="60000"/>
                    <a:lumOff val="40000"/>
                  </a:schemeClr>
                </a:solidFill>
                <a:latin typeface="Arial Narrow" pitchFamily="34" charset="0"/>
              </a:defRPr>
            </a:lvl1pPr>
          </a:lstStyle>
          <a:p>
            <a:fld id="{59EA4CFA-C3DC-4ADB-8A77-9C015038EF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0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19" indent="0">
              <a:buNone/>
              <a:defRPr sz="2800"/>
            </a:lvl2pPr>
            <a:lvl3pPr marL="912853" indent="0">
              <a:buNone/>
              <a:defRPr sz="2400"/>
            </a:lvl3pPr>
            <a:lvl4pPr marL="1369290" indent="0">
              <a:buNone/>
              <a:defRPr sz="2000"/>
            </a:lvl4pPr>
            <a:lvl5pPr marL="1825716" indent="0">
              <a:buNone/>
              <a:defRPr sz="2000"/>
            </a:lvl5pPr>
            <a:lvl6pPr marL="2282139" indent="0">
              <a:buNone/>
              <a:defRPr sz="2000"/>
            </a:lvl6pPr>
            <a:lvl7pPr marL="2738575" indent="0">
              <a:buNone/>
              <a:defRPr sz="2000"/>
            </a:lvl7pPr>
            <a:lvl8pPr marL="3195000" indent="0">
              <a:buNone/>
              <a:defRPr sz="2000"/>
            </a:lvl8pPr>
            <a:lvl9pPr marL="36514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1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1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4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8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29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7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13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57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42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05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3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295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19" indent="0">
              <a:buNone/>
              <a:defRPr sz="2000" b="1"/>
            </a:lvl2pPr>
            <a:lvl3pPr marL="912853" indent="0">
              <a:buNone/>
              <a:defRPr sz="1800" b="1"/>
            </a:lvl3pPr>
            <a:lvl4pPr marL="1369290" indent="0">
              <a:buNone/>
              <a:defRPr sz="1600" b="1"/>
            </a:lvl4pPr>
            <a:lvl5pPr marL="1825716" indent="0">
              <a:buNone/>
              <a:defRPr sz="1600" b="1"/>
            </a:lvl5pPr>
            <a:lvl6pPr marL="2282139" indent="0">
              <a:buNone/>
              <a:defRPr sz="1600" b="1"/>
            </a:lvl6pPr>
            <a:lvl7pPr marL="2738575" indent="0">
              <a:buNone/>
              <a:defRPr sz="1600" b="1"/>
            </a:lvl7pPr>
            <a:lvl8pPr marL="3195000" indent="0">
              <a:buNone/>
              <a:defRPr sz="1600" b="1"/>
            </a:lvl8pPr>
            <a:lvl9pPr marL="365142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800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99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399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701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19" indent="0">
              <a:buNone/>
              <a:defRPr sz="2800"/>
            </a:lvl2pPr>
            <a:lvl3pPr marL="912853" indent="0">
              <a:buNone/>
              <a:defRPr sz="2400"/>
            </a:lvl3pPr>
            <a:lvl4pPr marL="1369290" indent="0">
              <a:buNone/>
              <a:defRPr sz="2000"/>
            </a:lvl4pPr>
            <a:lvl5pPr marL="1825716" indent="0">
              <a:buNone/>
              <a:defRPr sz="2000"/>
            </a:lvl5pPr>
            <a:lvl6pPr marL="2282139" indent="0">
              <a:buNone/>
              <a:defRPr sz="2000"/>
            </a:lvl6pPr>
            <a:lvl7pPr marL="2738575" indent="0">
              <a:buNone/>
              <a:defRPr sz="2000"/>
            </a:lvl7pPr>
            <a:lvl8pPr marL="3195000" indent="0">
              <a:buNone/>
              <a:defRPr sz="2000"/>
            </a:lvl8pPr>
            <a:lvl9pPr marL="365142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19" indent="0">
              <a:buNone/>
              <a:defRPr sz="1200"/>
            </a:lvl2pPr>
            <a:lvl3pPr marL="912853" indent="0">
              <a:buNone/>
              <a:defRPr sz="1000"/>
            </a:lvl3pPr>
            <a:lvl4pPr marL="1369290" indent="0">
              <a:buNone/>
              <a:defRPr sz="900"/>
            </a:lvl4pPr>
            <a:lvl5pPr marL="1825716" indent="0">
              <a:buNone/>
              <a:defRPr sz="900"/>
            </a:lvl5pPr>
            <a:lvl6pPr marL="2282139" indent="0">
              <a:buNone/>
              <a:defRPr sz="900"/>
            </a:lvl6pPr>
            <a:lvl7pPr marL="2738575" indent="0">
              <a:buNone/>
              <a:defRPr sz="900"/>
            </a:lvl7pPr>
            <a:lvl8pPr marL="3195000" indent="0">
              <a:buNone/>
              <a:defRPr sz="900"/>
            </a:lvl8pPr>
            <a:lvl9pPr marL="3651429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A4CFA-C3DC-4ADB-8A77-9C015038EF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831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600">
                <a:solidFill>
                  <a:srgbClr val="800000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Oct,17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3"/>
            <a:ext cx="2895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600">
                <a:solidFill>
                  <a:srgbClr val="800000"/>
                </a:solidFill>
                <a:latin typeface="Tahoma"/>
                <a:cs typeface="Tahoma"/>
              </a:defRPr>
            </a:lvl1pPr>
          </a:lstStyle>
          <a:p>
            <a:r>
              <a:rPr lang="en-US" smtClean="0"/>
              <a:t>A.Kiselev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600">
                <a:solidFill>
                  <a:srgbClr val="1F497D"/>
                </a:solidFill>
              </a:defRPr>
            </a:lvl1pPr>
          </a:lstStyle>
          <a:p>
            <a:r>
              <a:rPr lang="en-US" dirty="0" smtClean="0"/>
              <a:t>@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41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912853" rtl="0" eaLnBrk="1" latinLnBrk="0" hangingPunct="1">
        <a:spcBef>
          <a:spcPct val="0"/>
        </a:spcBef>
        <a:buNone/>
        <a:defRPr sz="3600" b="1" kern="1200" baseline="0">
          <a:solidFill>
            <a:srgbClr val="FF0000"/>
          </a:solidFill>
          <a:latin typeface="Arial" pitchFamily="34" charset="0"/>
          <a:ea typeface="+mj-ea"/>
          <a:cs typeface="+mj-cs"/>
        </a:defRPr>
      </a:lvl1pPr>
    </p:titleStyle>
    <p:bodyStyle>
      <a:lvl1pPr marL="342328" indent="-342328" algn="l" defTabSz="912853" rtl="0" eaLnBrk="1" latinLnBrk="0" hangingPunct="1">
        <a:spcBef>
          <a:spcPct val="20000"/>
        </a:spcBef>
        <a:buFont typeface="Arial" pitchFamily="34" charset="0"/>
        <a:buChar char="•"/>
        <a:defRPr sz="32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1pPr>
      <a:lvl2pPr marL="741696" indent="-285276" algn="l" defTabSz="912853" rtl="0" eaLnBrk="1" latinLnBrk="0" hangingPunct="1">
        <a:spcBef>
          <a:spcPct val="20000"/>
        </a:spcBef>
        <a:buFont typeface="Arial" pitchFamily="34" charset="0"/>
        <a:buChar char="–"/>
        <a:defRPr sz="28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2pPr>
      <a:lvl3pPr marL="1141067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4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3pPr>
      <a:lvl4pPr marL="1597495" indent="-228209" algn="l" defTabSz="912853" rtl="0" eaLnBrk="1" latinLnBrk="0" hangingPunct="1">
        <a:spcBef>
          <a:spcPct val="20000"/>
        </a:spcBef>
        <a:buFont typeface="Arial" pitchFamily="34" charset="0"/>
        <a:buChar char="–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4pPr>
      <a:lvl5pPr marL="2053935" indent="-228209" algn="l" defTabSz="912853" rtl="0" eaLnBrk="1" latinLnBrk="0" hangingPunct="1">
        <a:spcBef>
          <a:spcPct val="20000"/>
        </a:spcBef>
        <a:buFont typeface="Arial" pitchFamily="34" charset="0"/>
        <a:buChar char="»"/>
        <a:defRPr sz="2000" kern="1200" baseline="0">
          <a:solidFill>
            <a:schemeClr val="tx1"/>
          </a:solidFill>
          <a:latin typeface="Arial Narrow" pitchFamily="34" charset="0"/>
          <a:ea typeface="+mn-ea"/>
          <a:cs typeface="+mn-cs"/>
        </a:defRPr>
      </a:lvl5pPr>
      <a:lvl6pPr marL="2510359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84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17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35" indent="-228209" algn="l" defTabSz="9128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3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6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75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29" algn="l" defTabSz="9128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83" tIns="45642" rIns="91283" bIns="4564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33"/>
            <a:ext cx="8229600" cy="4525963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Oct,17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83"/>
            <a:ext cx="2895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A.Kiselev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3"/>
            <a:ext cx="2133600" cy="365125"/>
          </a:xfrm>
          <a:prstGeom prst="rect">
            <a:avLst/>
          </a:prstGeom>
        </p:spPr>
        <p:txBody>
          <a:bodyPr vert="horz" lIns="91283" tIns="45642" rIns="91283" bIns="4564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E5294-E2E2-D84E-B244-61D9D82C84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45641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328" indent="-342328" algn="l" defTabSz="456419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96" indent="-285276" algn="l" defTabSz="456419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067" indent="-228209" algn="l" defTabSz="456419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495" indent="-228209" algn="l" defTabSz="456419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35" indent="-228209" algn="l" defTabSz="456419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359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784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17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635" indent="-228209" algn="l" defTabSz="45641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1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53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29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16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13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575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00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29" algn="l" defTabSz="45641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gi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gif"/><Relationship Id="rId5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4" Type="http://schemas.openxmlformats.org/officeDocument/2006/relationships/image" Target="../media/image22.gif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81000" y="1447800"/>
            <a:ext cx="8382000" cy="2308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DAAEAE"/>
                    </a:gs>
                    <a:gs pos="50000">
                      <a:srgbClr val="FFCCCC"/>
                    </a:gs>
                    <a:gs pos="100000">
                      <a:srgbClr val="DAAEAE"/>
                    </a:gs>
                  </a:gsLst>
                  <a:lin ang="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83" tIns="45642" rIns="91283" bIns="45642">
            <a:spAutoFit/>
          </a:bodyPr>
          <a:lstStyle>
            <a:lvl1pPr>
              <a:defRPr sz="1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ctr"/>
            <a:r>
              <a:rPr lang="en-US" sz="4800" b="1" dirty="0" err="1" smtClean="0">
                <a:solidFill>
                  <a:srgbClr val="FF0000"/>
                </a:solidFill>
                <a:latin typeface="Arial"/>
                <a:cs typeface="Arial"/>
              </a:rPr>
              <a:t>EicRoot</a:t>
            </a:r>
            <a:r>
              <a:rPr lang="en-US" sz="4800" b="1" dirty="0">
                <a:solidFill>
                  <a:srgbClr val="FF0000"/>
                </a:solidFill>
                <a:latin typeface="Arial"/>
                <a:cs typeface="Arial"/>
              </a:rPr>
              <a:t>:</a:t>
            </a:r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 a brief overview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of geometry &amp; </a:t>
            </a:r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tracking </a:t>
            </a:r>
          </a:p>
          <a:p>
            <a:pPr algn="ctr"/>
            <a:r>
              <a:rPr lang="en-US" sz="4800" b="1" dirty="0" smtClean="0">
                <a:solidFill>
                  <a:srgbClr val="FF0000"/>
                </a:solidFill>
                <a:latin typeface="Arial"/>
                <a:cs typeface="Arial"/>
              </a:rPr>
              <a:t>implementation</a:t>
            </a:r>
            <a:endParaRPr lang="en-US" sz="4800" b="1" dirty="0" smtClean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762000" y="838200"/>
            <a:ext cx="7848600" cy="152400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283" tIns="45642" rIns="91283" bIns="45642" anchor="ctr"/>
          <a:lstStyle/>
          <a:p>
            <a:endParaRPr lang="en-US" dirty="0"/>
          </a:p>
        </p:txBody>
      </p:sp>
      <p:pic>
        <p:nvPicPr>
          <p:cNvPr id="12" name="Picture 11" descr="EIC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41556" cy="685800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304800" y="4191000"/>
            <a:ext cx="8610600" cy="23622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500" dirty="0">
                <a:solidFill>
                  <a:schemeClr val="tx2"/>
                </a:solidFill>
                <a:latin typeface="Arial Narrow"/>
                <a:ea typeface="Tahoma (Body)" charset="0"/>
                <a:cs typeface="Arial Narrow"/>
              </a:rPr>
              <a:t>Alexander Kiselev</a:t>
            </a: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endParaRPr lang="en-US" sz="3500" dirty="0" smtClean="0">
              <a:solidFill>
                <a:schemeClr val="tx2"/>
              </a:solidFill>
              <a:latin typeface="Arial Narrow"/>
              <a:ea typeface="Tahoma (Body)" charset="0"/>
              <a:cs typeface="Arial Narrow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EIC 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R&amp;D Software Consortium Meeting </a:t>
            </a:r>
            <a:endParaRPr lang="en-US" sz="3200" dirty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BNL Octo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ber,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17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2016   </a:t>
            </a: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" name="Picture 1" descr="bnl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098" y="0"/>
            <a:ext cx="2188968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058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Example: basic </a:t>
            </a:r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vertex+barrel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tracker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10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4" name="Picture 3" descr="config-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00200"/>
            <a:ext cx="5029200" cy="3908882"/>
          </a:xfrm>
          <a:prstGeom prst="rect">
            <a:avLst/>
          </a:prstGeom>
        </p:spPr>
      </p:pic>
      <p:pic>
        <p:nvPicPr>
          <p:cNvPr id="5" name="Picture 4" descr="dp.g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" r="7467"/>
          <a:stretch/>
        </p:blipFill>
        <p:spPr>
          <a:xfrm>
            <a:off x="5471770" y="1295400"/>
            <a:ext cx="3571646" cy="2362200"/>
          </a:xfrm>
          <a:prstGeom prst="rect">
            <a:avLst/>
          </a:prstGeom>
        </p:spPr>
      </p:pic>
      <p:pic>
        <p:nvPicPr>
          <p:cNvPr id="6" name="Picture 5" descr="directory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810000"/>
            <a:ext cx="3520571" cy="2438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-31044" y="762000"/>
            <a:ext cx="94888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E006D5"/>
                </a:solidFill>
              </a:rPr>
              <a:t>V</a:t>
            </a:r>
            <a:r>
              <a:rPr lang="en-US" sz="2000" u="sng" dirty="0" smtClean="0">
                <a:solidFill>
                  <a:srgbClr val="E006D5"/>
                </a:solidFill>
              </a:rPr>
              <a:t>ertex </a:t>
            </a:r>
            <a:r>
              <a:rPr lang="en-US" sz="2000" u="sng" dirty="0" smtClean="0">
                <a:solidFill>
                  <a:srgbClr val="E006D5"/>
                </a:solidFill>
              </a:rPr>
              <a:t>tracker + TPC in 3T field; </a:t>
            </a:r>
            <a:r>
              <a:rPr lang="en-US" sz="2000" u="sng" dirty="0" smtClean="0">
                <a:solidFill>
                  <a:srgbClr val="E006D5"/>
                </a:solidFill>
              </a:rPr>
              <a:t>10 </a:t>
            </a:r>
            <a:r>
              <a:rPr lang="en-US" sz="2000" u="sng" dirty="0" err="1" smtClean="0">
                <a:solidFill>
                  <a:srgbClr val="E006D5"/>
                </a:solidFill>
              </a:rPr>
              <a:t>GeV</a:t>
            </a:r>
            <a:r>
              <a:rPr lang="en-US" sz="2000" u="sng" dirty="0" smtClean="0">
                <a:solidFill>
                  <a:srgbClr val="E006D5"/>
                </a:solidFill>
              </a:rPr>
              <a:t>/c </a:t>
            </a:r>
            <a:r>
              <a:rPr lang="en-US" sz="2000" u="sng" dirty="0" err="1" smtClean="0">
                <a:solidFill>
                  <a:srgbClr val="E006D5"/>
                </a:solidFill>
              </a:rPr>
              <a:t>pions</a:t>
            </a:r>
            <a:r>
              <a:rPr lang="en-US" sz="2000" u="sng" dirty="0" smtClean="0">
                <a:solidFill>
                  <a:srgbClr val="E006D5"/>
                </a:solidFill>
              </a:rPr>
              <a:t> at </a:t>
            </a:r>
            <a:r>
              <a:rPr lang="en-US" sz="2000" u="sng" dirty="0" smtClean="0">
                <a:solidFill>
                  <a:srgbClr val="E006D5"/>
                </a:solidFill>
                <a:latin typeface="Symbol" charset="2"/>
                <a:cs typeface="Symbol" charset="2"/>
              </a:rPr>
              <a:t>q=</a:t>
            </a:r>
            <a:r>
              <a:rPr lang="en-US" sz="2000" u="sng" dirty="0" smtClean="0">
                <a:solidFill>
                  <a:srgbClr val="E006D5"/>
                </a:solidFill>
              </a:rPr>
              <a:t>75</a:t>
            </a:r>
            <a:r>
              <a:rPr lang="en-US" sz="2000" u="sng" baseline="30000" dirty="0" smtClean="0">
                <a:solidFill>
                  <a:srgbClr val="E006D5"/>
                </a:solidFill>
              </a:rPr>
              <a:t>o</a:t>
            </a:r>
            <a:r>
              <a:rPr lang="en-US" sz="2000" u="sng" dirty="0" smtClean="0">
                <a:solidFill>
                  <a:srgbClr val="E006D5"/>
                </a:solidFill>
              </a:rPr>
              <a:t>; momentum resolution?  </a:t>
            </a:r>
            <a:endParaRPr lang="en-US" sz="2000" u="sng" dirty="0">
              <a:solidFill>
                <a:srgbClr val="E006D5"/>
              </a:solidFill>
            </a:endParaRP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228600" y="5791200"/>
            <a:ext cx="51969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 u="sng" dirty="0">
                <a:solidFill>
                  <a:srgbClr val="008000"/>
                </a:solidFill>
              </a:rPr>
              <a:t>-&gt; see </a:t>
            </a:r>
            <a:r>
              <a:rPr lang="en-US" sz="1600" u="sng" dirty="0" smtClean="0">
                <a:solidFill>
                  <a:srgbClr val="008000"/>
                </a:solidFill>
              </a:rPr>
              <a:t>examples/tracking/config.2 </a:t>
            </a:r>
            <a:r>
              <a:rPr lang="en-US" sz="1600" u="sng" dirty="0">
                <a:solidFill>
                  <a:srgbClr val="008000"/>
                </a:solidFill>
              </a:rPr>
              <a:t>directory </a:t>
            </a:r>
            <a:r>
              <a:rPr lang="en-US" sz="1600" u="sng" dirty="0" smtClean="0">
                <a:solidFill>
                  <a:srgbClr val="008000"/>
                </a:solidFill>
              </a:rPr>
              <a:t>for </a:t>
            </a:r>
            <a:r>
              <a:rPr lang="en-US" sz="1600" u="sng" dirty="0">
                <a:solidFill>
                  <a:srgbClr val="008000"/>
                </a:solidFill>
              </a:rPr>
              <a:t>details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5334000" y="5029200"/>
            <a:ext cx="1905000" cy="1295400"/>
          </a:xfrm>
          <a:prstGeom prst="roundRect">
            <a:avLst/>
          </a:prstGeom>
          <a:noFill/>
          <a:ln>
            <a:solidFill>
              <a:srgbClr val="00E1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858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>
                <a:latin typeface="Arial Narrow"/>
                <a:ea typeface="ＭＳ Ｐゴシック" pitchFamily="-84" charset="-128"/>
                <a:cs typeface="Arial Narrow"/>
              </a:rPr>
              <a:t>v</a:t>
            </a:r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tx-builder.C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: objects (chips, staves)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11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2" name="Picture 1" descr="vtx-builder-1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0663" r="6632" b="13336"/>
          <a:stretch/>
        </p:blipFill>
        <p:spPr>
          <a:xfrm>
            <a:off x="914400" y="914400"/>
            <a:ext cx="7543800" cy="521208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648200" y="2133600"/>
            <a:ext cx="4955822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this mapping structure will be appended to </a:t>
            </a:r>
            <a:r>
              <a:rPr lang="en-US" sz="1400" dirty="0" err="1" smtClean="0">
                <a:solidFill>
                  <a:srgbClr val="008000"/>
                </a:solidFill>
              </a:rPr>
              <a:t>TGeo</a:t>
            </a:r>
            <a:r>
              <a:rPr lang="en-US" sz="1400" dirty="0" smtClean="0">
                <a:solidFill>
                  <a:srgbClr val="008000"/>
                </a:solidFill>
              </a:rPr>
              <a:t> file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4953000" y="914400"/>
            <a:ext cx="4038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(Unavoidable) geometry description overhead: 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fairly trivial 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C++ coding </a:t>
            </a:r>
            <a:endParaRPr lang="en-US" sz="1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8200" y="2971801"/>
            <a:ext cx="4495800" cy="304800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4 barrels at fixed radii; hardcoded number of staves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0" y="3962400"/>
            <a:ext cx="2438400" cy="304800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 </a:t>
            </a:r>
            <a:r>
              <a:rPr lang="en-US" sz="1400" dirty="0" err="1" smtClean="0">
                <a:solidFill>
                  <a:srgbClr val="008000"/>
                </a:solidFill>
                <a:sym typeface="Wingdings"/>
              </a:rPr>
              <a:t>TGeo</a:t>
            </a:r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>
                <a:solidFill>
                  <a:srgbClr val="008000"/>
                </a:solidFill>
              </a:rPr>
              <a:t>s</a:t>
            </a:r>
            <a:r>
              <a:rPr lang="en-US" sz="1400" dirty="0" smtClean="0">
                <a:solidFill>
                  <a:srgbClr val="008000"/>
                </a:solidFill>
              </a:rPr>
              <a:t>tave volume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858000" y="4495800"/>
            <a:ext cx="2438400" cy="304800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 </a:t>
            </a:r>
            <a:r>
              <a:rPr lang="en-US" sz="1400" dirty="0" err="1" smtClean="0">
                <a:solidFill>
                  <a:srgbClr val="008000"/>
                </a:solidFill>
                <a:sym typeface="Wingdings"/>
              </a:rPr>
              <a:t>TGeo</a:t>
            </a:r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 </a:t>
            </a:r>
            <a:r>
              <a:rPr lang="en-US" sz="1400" dirty="0" smtClean="0">
                <a:solidFill>
                  <a:srgbClr val="008000"/>
                </a:solidFill>
              </a:rPr>
              <a:t> chip volume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8000" y="5334000"/>
            <a:ext cx="2438400" cy="304800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 </a:t>
            </a:r>
            <a:r>
              <a:rPr lang="en-US" sz="1400" dirty="0">
                <a:solidFill>
                  <a:srgbClr val="008000"/>
                </a:solidFill>
                <a:sym typeface="Wingdings"/>
              </a:rPr>
              <a:t>s</a:t>
            </a:r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tave assembly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762000" y="838200"/>
            <a:ext cx="3581400" cy="381000"/>
          </a:xfrm>
          <a:prstGeom prst="roundRect">
            <a:avLst/>
          </a:prstGeom>
          <a:solidFill>
            <a:srgbClr val="00E100">
              <a:alpha val="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/>
          <p:cNvSpPr/>
          <p:nvPr/>
        </p:nvSpPr>
        <p:spPr>
          <a:xfrm>
            <a:off x="762000" y="3276600"/>
            <a:ext cx="7391400" cy="533400"/>
          </a:xfrm>
          <a:prstGeom prst="roundRect">
            <a:avLst/>
          </a:prstGeom>
          <a:solidFill>
            <a:srgbClr val="00E100">
              <a:alpha val="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 rot="16200000">
            <a:off x="-1482002" y="2111067"/>
            <a:ext cx="34857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E100"/>
                </a:solidFill>
              </a:rPr>
              <a:t>The only two “</a:t>
            </a:r>
            <a:r>
              <a:rPr lang="en-US" dirty="0" err="1" smtClean="0">
                <a:solidFill>
                  <a:srgbClr val="00E100"/>
                </a:solidFill>
              </a:rPr>
              <a:t>sparsified</a:t>
            </a:r>
            <a:r>
              <a:rPr lang="en-US" dirty="0" smtClean="0">
                <a:solidFill>
                  <a:srgbClr val="00E100"/>
                </a:solidFill>
              </a:rPr>
              <a:t>” </a:t>
            </a:r>
            <a:r>
              <a:rPr lang="en-US" dirty="0" smtClean="0">
                <a:solidFill>
                  <a:srgbClr val="00E100"/>
                </a:solidFill>
              </a:rPr>
              <a:t>places</a:t>
            </a:r>
            <a:endParaRPr lang="en-US" dirty="0">
              <a:solidFill>
                <a:srgbClr val="00E1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57200" y="3581400"/>
            <a:ext cx="228600" cy="0"/>
          </a:xfrm>
          <a:prstGeom prst="straightConnector1">
            <a:avLst/>
          </a:prstGeom>
          <a:ln>
            <a:solidFill>
              <a:srgbClr val="00E1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457200" y="1066800"/>
            <a:ext cx="228600" cy="0"/>
          </a:xfrm>
          <a:prstGeom prst="straightConnector1">
            <a:avLst/>
          </a:prstGeom>
          <a:ln>
            <a:solidFill>
              <a:srgbClr val="00E1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795468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>
                <a:latin typeface="Arial Narrow"/>
                <a:ea typeface="ＭＳ Ｐゴシック" pitchFamily="-84" charset="-128"/>
                <a:cs typeface="Arial Narrow"/>
              </a:rPr>
              <a:t>v</a:t>
            </a:r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tx-builder.C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: logical map initialization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12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3" name="Picture 2" descr="vtx-builder-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29328" r="15475" b="30670"/>
          <a:stretch/>
        </p:blipFill>
        <p:spPr>
          <a:xfrm>
            <a:off x="914400" y="762000"/>
            <a:ext cx="6812280" cy="2743200"/>
          </a:xfrm>
          <a:prstGeom prst="rect">
            <a:avLst/>
          </a:prstGeom>
        </p:spPr>
      </p:pic>
      <p:pic>
        <p:nvPicPr>
          <p:cNvPr id="4" name="Picture 3" descr="vtx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48" t="13331" r="9287" b="5336"/>
          <a:stretch/>
        </p:blipFill>
        <p:spPr>
          <a:xfrm>
            <a:off x="5105400" y="3010610"/>
            <a:ext cx="3840355" cy="3351382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52400" y="3581400"/>
            <a:ext cx="4953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Create a unique entry for every elementary sensitive </a:t>
            </a:r>
            <a:r>
              <a:rPr lang="ru-RU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volume (silicon chips in this case)</a:t>
            </a:r>
            <a:endParaRPr lang="en-US" sz="1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Keep this information as a single record</a:t>
            </a:r>
            <a:r>
              <a:rPr lang="en-US" sz="1600" i="1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in the same ROOT </a:t>
            </a:r>
            <a:r>
              <a:rPr lang="en-US" sz="1600" i="1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TGeo</a:t>
            </a:r>
            <a:r>
              <a:rPr lang="en-US" sz="1600" i="1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file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Copy this record over as a whole into the file with simulated events (</a:t>
            </a:r>
            <a:r>
              <a:rPr lang="en-US" sz="1600" i="1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and thus make readily available for digitization and reconstruction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)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1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Couple all hits to their respective sensitive volume IDs (and all parent IDs) in the simulation </a:t>
            </a:r>
            <a:endParaRPr lang="en-US" sz="1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3404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>
                <a:latin typeface="Arial Narrow"/>
                <a:ea typeface="ＭＳ Ｐゴシック" pitchFamily="-84" charset="-128"/>
                <a:cs typeface="Arial Narrow"/>
              </a:rPr>
              <a:t>v</a:t>
            </a:r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tx-builder.C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: composition, mapping, …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13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3" name="Picture 2" descr="vtx-builder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1992" r="6632" b="4185"/>
          <a:stretch/>
        </p:blipFill>
        <p:spPr>
          <a:xfrm>
            <a:off x="990600" y="762000"/>
            <a:ext cx="7344229" cy="559612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181600" y="5257800"/>
            <a:ext cx="4114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assign color attributes using name patterns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181600" y="3429000"/>
            <a:ext cx="35814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arrange 10-chip staves in 4 barrels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1600" y="1981200"/>
            <a:ext cx="4114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essential mapping entry creation call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562600"/>
            <a:ext cx="35814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be paranoid if needed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8948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>
                <a:latin typeface="Arial Narrow"/>
                <a:ea typeface="ＭＳ Ｐゴシック" pitchFamily="-84" charset="-128"/>
                <a:cs typeface="Arial Narrow"/>
              </a:rPr>
              <a:t>G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eometry description: a side remark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14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7702" r="3524" b="3743"/>
          <a:stretch/>
        </p:blipFill>
        <p:spPr>
          <a:xfrm>
            <a:off x="381000" y="3962400"/>
            <a:ext cx="4709160" cy="2005753"/>
          </a:xfrm>
          <a:prstGeom prst="rect">
            <a:avLst/>
          </a:prstGeom>
        </p:spPr>
      </p:pic>
      <p:pic>
        <p:nvPicPr>
          <p:cNvPr id="3" name="Picture 2" descr="radle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90600"/>
            <a:ext cx="2863095" cy="2057400"/>
          </a:xfrm>
          <a:prstGeom prst="rect">
            <a:avLst/>
          </a:prstGeom>
        </p:spPr>
      </p:pic>
      <p:pic>
        <p:nvPicPr>
          <p:cNvPr id="4" name="Picture 3" descr="vst-inner-layer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2" t="13130" r="13997" b="3737"/>
          <a:stretch/>
        </p:blipFill>
        <p:spPr>
          <a:xfrm>
            <a:off x="228600" y="838200"/>
            <a:ext cx="4267200" cy="2718816"/>
          </a:xfrm>
          <a:prstGeom prst="rect">
            <a:avLst/>
          </a:prstGeom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28600" y="3505200"/>
            <a:ext cx="7924800" cy="5334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eRHIC</a:t>
            </a:r>
            <a:r>
              <a:rPr lang="en-US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model detector vertex tracker element (</a:t>
            </a:r>
            <a:r>
              <a:rPr lang="en-US" sz="20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TGeo</a:t>
            </a:r>
            <a:r>
              <a:rPr lang="en-US" sz="2000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geometry coded in C++)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228600" y="5943600"/>
            <a:ext cx="5029200" cy="5334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0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The prototype: ALICE ITS upgrade configuration</a:t>
            </a: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5257800" y="2971800"/>
            <a:ext cx="3657600" cy="5334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Respective radiation length scan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5322711" y="4114800"/>
            <a:ext cx="3810000" cy="23622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How can one code such a thing in ASCII file by hand?!</a:t>
            </a:r>
          </a:p>
          <a:p>
            <a:pPr marL="342328" marR="0" lvl="0" indent="-342328" algn="l" defTabSz="912853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80057A"/>
              </a:buClr>
              <a:buSzPct val="100000"/>
              <a:buFont typeface="Wingdings" charset="2"/>
              <a:buChar char="§"/>
              <a:tabLst/>
              <a:defRPr/>
            </a:pPr>
            <a:r>
              <a:rPr lang="en-US" sz="2400" noProof="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Otherwise: what sense does it make to have some custom intermediate format instead of </a:t>
            </a:r>
            <a:r>
              <a:rPr lang="en-US" sz="240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cod</a:t>
            </a:r>
            <a:r>
              <a:rPr lang="en-US" sz="2400" noProof="0" dirty="0" err="1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ing</a:t>
            </a:r>
            <a:r>
              <a:rPr lang="en-US" sz="2400" noProof="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in </a:t>
            </a:r>
            <a:r>
              <a:rPr lang="en-US" sz="2400" noProof="0" dirty="0" err="1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TGeo</a:t>
            </a:r>
            <a:r>
              <a:rPr lang="en-US" sz="2400" noProof="0" dirty="0" smtClean="0">
                <a:solidFill>
                  <a:srgbClr val="E006D5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directly?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E006D5"/>
              </a:solidFill>
              <a:effectLst/>
              <a:uLnTx/>
              <a:uFillTx/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747352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simulation.C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15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3" name="Picture 2" descr="simul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9328" r="13263" b="10671"/>
          <a:stretch/>
        </p:blipFill>
        <p:spPr>
          <a:xfrm>
            <a:off x="914400" y="990600"/>
            <a:ext cx="6664833" cy="52273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096000" y="2971800"/>
            <a:ext cx="2590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add vertex detector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096000" y="3581400"/>
            <a:ext cx="2590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r>
              <a:rPr lang="en-US" sz="1400" dirty="0">
                <a:solidFill>
                  <a:srgbClr val="008000"/>
                </a:solidFill>
              </a:rPr>
              <a:t>a</a:t>
            </a:r>
            <a:r>
              <a:rPr lang="en-US" sz="1400" dirty="0" smtClean="0">
                <a:solidFill>
                  <a:srgbClr val="008000"/>
                </a:solidFill>
              </a:rPr>
              <a:t>dd the TPC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0" y="4419600"/>
            <a:ext cx="2590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define particle kinematics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96000" y="5410200"/>
            <a:ext cx="2590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define magnetic field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096000" y="1676400"/>
            <a:ext cx="30480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use GEANT3 transport engine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37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digitization.C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16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2" name="Picture 1" descr="digitiza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9328" r="9947" b="44004"/>
          <a:stretch/>
        </p:blipFill>
        <p:spPr>
          <a:xfrm>
            <a:off x="914400" y="1219200"/>
            <a:ext cx="7269480" cy="32004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486400" y="2819400"/>
            <a:ext cx="3239911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digitize silicon as 20x40um pixels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429000"/>
            <a:ext cx="3352800" cy="523063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digitize TPC assuming 100um </a:t>
            </a:r>
            <a:r>
              <a:rPr lang="en-US" sz="1400" dirty="0" err="1" smtClean="0">
                <a:solidFill>
                  <a:srgbClr val="008000"/>
                </a:solidFill>
              </a:rPr>
              <a:t>gaussian</a:t>
            </a:r>
            <a:r>
              <a:rPr lang="en-US" sz="1400" dirty="0" smtClean="0">
                <a:solidFill>
                  <a:srgbClr val="008000"/>
                </a:solidFill>
              </a:rPr>
              <a:t> single point resolution in XY 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753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reconstruction.C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17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2" name="Picture 1" descr="reconstruction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" t="10661" r="26528" b="34669"/>
          <a:stretch/>
        </p:blipFill>
        <p:spPr>
          <a:xfrm>
            <a:off x="914400" y="1005840"/>
            <a:ext cx="5897880" cy="374904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029200" y="2590800"/>
            <a:ext cx="3239911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use silicon vertex detector hits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29200" y="2819400"/>
            <a:ext cx="3239911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use TPC hits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29200" y="3886200"/>
            <a:ext cx="4114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perform back propagation to beam axis, </a:t>
            </a:r>
            <a:r>
              <a:rPr lang="en-US" sz="1400" dirty="0" err="1" smtClean="0">
                <a:solidFill>
                  <a:srgbClr val="008000"/>
                </a:solidFill>
              </a:rPr>
              <a:t>etc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29200" y="3505200"/>
            <a:ext cx="4114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perform </a:t>
            </a:r>
            <a:r>
              <a:rPr lang="en-US" sz="1400" dirty="0" err="1" smtClean="0">
                <a:solidFill>
                  <a:srgbClr val="008000"/>
                </a:solidFill>
              </a:rPr>
              <a:t>Kalman</a:t>
            </a:r>
            <a:r>
              <a:rPr lang="en-US" sz="1400" dirty="0" smtClean="0">
                <a:solidFill>
                  <a:srgbClr val="008000"/>
                </a:solidFill>
              </a:rPr>
              <a:t> filter track fitting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547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analysis.C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18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3" name="Picture 2" descr="analysi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10726" r="9947" b="4293"/>
          <a:stretch/>
        </p:blipFill>
        <p:spPr>
          <a:xfrm>
            <a:off x="914400" y="685800"/>
            <a:ext cx="7162800" cy="574243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715000" y="1371600"/>
            <a:ext cx="3239911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open ROOT files; get </a:t>
            </a:r>
            <a:r>
              <a:rPr lang="en-US" sz="1400" dirty="0" err="1" smtClean="0">
                <a:solidFill>
                  <a:srgbClr val="008000"/>
                </a:solidFill>
              </a:rPr>
              <a:t>TTree</a:t>
            </a:r>
            <a:r>
              <a:rPr lang="en-US" sz="1400" dirty="0" smtClean="0">
                <a:solidFill>
                  <a:srgbClr val="008000"/>
                </a:solidFill>
              </a:rPr>
              <a:t> object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5000" y="2133600"/>
            <a:ext cx="3239911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 define branches of interest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715000" y="3505200"/>
            <a:ext cx="3239911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 loop through events and build plots</a:t>
            </a:r>
            <a:r>
              <a:rPr lang="en-US" sz="1400" dirty="0" smtClean="0">
                <a:solidFill>
                  <a:srgbClr val="008000"/>
                </a:solidFill>
              </a:rPr>
              <a:t> 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6280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err="1" smtClean="0">
                <a:latin typeface="Arial Narrow"/>
                <a:ea typeface="ＭＳ Ｐゴシック" pitchFamily="-84" charset="-128"/>
                <a:cs typeface="Arial Narrow"/>
              </a:rPr>
              <a:t>eventDisplay.C</a:t>
            </a:r>
            <a:endParaRPr lang="en-US" sz="4800" b="0" dirty="0" smtClean="0">
              <a:latin typeface="Arial Narrow"/>
              <a:ea typeface="ＭＳ Ｐゴシック" pitchFamily="-84" charset="-128"/>
              <a:cs typeface="Arial Narrow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19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2" name="Picture 1" descr="eventDisplay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" t="9328" r="11052" b="45337"/>
          <a:stretch/>
        </p:blipFill>
        <p:spPr>
          <a:xfrm>
            <a:off x="914400" y="1143000"/>
            <a:ext cx="7178040" cy="310896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019800" y="2514600"/>
            <a:ext cx="2590800" cy="307619"/>
          </a:xfrm>
          <a:prstGeom prst="rect">
            <a:avLst/>
          </a:prstGeom>
        </p:spPr>
        <p:txBody>
          <a:bodyPr wrap="square" lIns="91283" tIns="45642" rIns="91283" bIns="45642">
            <a:spAutoFit/>
          </a:bodyPr>
          <a:lstStyle/>
          <a:p>
            <a:r>
              <a:rPr lang="en-US" sz="1400" dirty="0" smtClean="0">
                <a:solidFill>
                  <a:srgbClr val="008000"/>
                </a:solidFill>
                <a:sym typeface="Wingdings"/>
              </a:rPr>
              <a:t></a:t>
            </a:r>
            <a:r>
              <a:rPr lang="en-US" sz="1400" dirty="0" smtClean="0">
                <a:solidFill>
                  <a:srgbClr val="008000"/>
                </a:solidFill>
              </a:rPr>
              <a:t> want to see tracks and hits</a:t>
            </a:r>
            <a:endParaRPr lang="en-US" sz="1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73453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i="1" dirty="0" err="1" smtClean="0">
                <a:latin typeface="Arial Narrow"/>
                <a:ea typeface="ＭＳ Ｐゴシック" pitchFamily="-84" charset="-128"/>
                <a:cs typeface="Arial Narrow"/>
              </a:rPr>
              <a:t>FairRoot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overview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2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09600" y="990600"/>
            <a:ext cx="8534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Active project, officially supported by GSI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Large experiment and user base</a:t>
            </a:r>
            <a:endParaRPr lang="en-US" sz="24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0467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Regular releases, active forums, long-term developer support</a:t>
            </a: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 </a:t>
            </a:r>
          </a:p>
          <a:p>
            <a:pPr marL="80467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Several software building blocks readily available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Designed with flexibility in mind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Simulation and reconstruction in the same environment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ROOT-based I/O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Virtual geometry concept (several formats supported)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Virtual Monte-Carlo concept (easy switching between GEANT 3 &amp; 4 transport engines in particular) </a:t>
            </a:r>
            <a:r>
              <a:rPr lang="ru-RU" sz="24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4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38818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20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Example: 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EIC model detector tracker</a:t>
            </a:r>
          </a:p>
        </p:txBody>
      </p:sp>
      <p:pic>
        <p:nvPicPr>
          <p:cNvPr id="2" name="Picture 1" descr="dp-vs-eta-7p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140272" cy="3048000"/>
          </a:xfrm>
          <a:prstGeom prst="rect">
            <a:avLst/>
          </a:prstGeom>
        </p:spPr>
      </p:pic>
      <p:pic>
        <p:nvPicPr>
          <p:cNvPr id="3" name="Picture 2" descr="dp-vs-pixel-size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8796" y="914400"/>
            <a:ext cx="3855204" cy="22860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7086600" y="990600"/>
            <a:ext cx="914400" cy="533400"/>
          </a:xfrm>
          <a:prstGeom prst="rect">
            <a:avLst/>
          </a:prstGeom>
        </p:spPr>
        <p:txBody>
          <a:bodyPr vert="horz" lIns="91283" tIns="45642" rIns="91283" bIns="45642" rtlCol="0">
            <a:normAutofit fontScale="92500"/>
          </a:bodyPr>
          <a:lstStyle/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r>
              <a:rPr lang="en-US" sz="2000" u="sng" dirty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p</a:t>
            </a:r>
            <a:r>
              <a:rPr lang="en-US" sz="2000" u="sng" baseline="30000" dirty="0" smtClean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+</a:t>
            </a:r>
            <a:r>
              <a:rPr lang="en-US" sz="2000" u="sng" dirty="0" smtClean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; h</a:t>
            </a:r>
            <a:r>
              <a:rPr lang="en-US" sz="2000" u="sng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=3</a:t>
            </a: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>
          <a:xfrm>
            <a:off x="838200" y="990600"/>
            <a:ext cx="685800" cy="533400"/>
          </a:xfrm>
          <a:prstGeom prst="rect">
            <a:avLst/>
          </a:prstGeom>
        </p:spPr>
        <p:txBody>
          <a:bodyPr vert="horz" lIns="91283" tIns="45642" rIns="91283" bIns="45642" rtlCol="0">
            <a:normAutofit/>
          </a:bodyPr>
          <a:lstStyle/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r>
              <a:rPr lang="en-US" sz="2000" u="sng" dirty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p</a:t>
            </a:r>
            <a:r>
              <a:rPr lang="en-US" sz="2000" baseline="30000" dirty="0" smtClean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+</a:t>
            </a:r>
            <a:endParaRPr lang="en-US" sz="2000" dirty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6" name="Picture 5" descr="tracker-2015-05-09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14663" r="5491" b="5338"/>
          <a:stretch/>
        </p:blipFill>
        <p:spPr>
          <a:xfrm>
            <a:off x="5126404" y="3485980"/>
            <a:ext cx="4017595" cy="2914820"/>
          </a:xfrm>
          <a:prstGeom prst="rect">
            <a:avLst/>
          </a:prstGeom>
        </p:spPr>
      </p:pic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304800" y="4419600"/>
            <a:ext cx="45720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Same codes as for “simple 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configuration”</a:t>
            </a:r>
            <a:endParaRPr lang="en-US" sz="1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Any sub-detector can be easily swapped in/out or replaced by the 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other (assuming properly cooked </a:t>
            </a:r>
            <a:r>
              <a:rPr lang="en-US" sz="1600" dirty="0" err="1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TGeo</a:t>
            </a:r>
            <a:r>
              <a:rPr lang="en-US" sz="1600" dirty="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file exists and some known digitization template selected)</a:t>
            </a:r>
            <a:endParaRPr lang="en-US" sz="16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32902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Take away message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21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381000" y="1219200"/>
            <a:ext cx="8763000" cy="40386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A relatively complete implementation exists already …</a:t>
            </a: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… and can be used to </a:t>
            </a:r>
            <a:r>
              <a:rPr lang="en-US" sz="3200" i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start doing something</a:t>
            </a:r>
            <a:endParaRPr lang="en-US" sz="3200" i="1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Codes available for download from BNL SVN server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990600" y="4343400"/>
            <a:ext cx="7430815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-&gt; </a:t>
            </a:r>
            <a:r>
              <a:rPr lang="en-US" sz="2800" dirty="0" smtClean="0">
                <a:solidFill>
                  <a:srgbClr val="FF0000"/>
                </a:solidFill>
              </a:rPr>
              <a:t>the slides and status are from Sep’2015; 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are we now going to debate for another year?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52562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i="1" dirty="0" err="1" smtClean="0">
                <a:latin typeface="Arial Narrow"/>
                <a:ea typeface="ＭＳ Ｐゴシック" pitchFamily="-84" charset="-128"/>
                <a:cs typeface="Arial Narrow"/>
              </a:rPr>
              <a:t>FairRoot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experiments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3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pic>
        <p:nvPicPr>
          <p:cNvPr id="2" name="Picture 1" descr="fairroot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t="2735" r="17216" b="1266"/>
          <a:stretch/>
        </p:blipFill>
        <p:spPr>
          <a:xfrm rot="16200000">
            <a:off x="2019300" y="-342900"/>
            <a:ext cx="5029200" cy="75438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228600" y="5943600"/>
            <a:ext cx="609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Slide from Florian </a:t>
            </a:r>
            <a:r>
              <a:rPr lang="en-US" sz="20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Uhlig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0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ROOT 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2015 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Workshop) </a:t>
            </a:r>
            <a:endParaRPr lang="en-US" sz="2000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7086600" y="5867400"/>
            <a:ext cx="173882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 dirty="0" smtClean="0">
                <a:solidFill>
                  <a:srgbClr val="008000"/>
                </a:solidFill>
              </a:rPr>
              <a:t>#1:</a:t>
            </a:r>
            <a:r>
              <a:rPr lang="en-US" sz="2000" u="sng" dirty="0" smtClean="0">
                <a:solidFill>
                  <a:srgbClr val="008000"/>
                </a:solidFill>
              </a:rPr>
              <a:t> </a:t>
            </a:r>
            <a:r>
              <a:rPr lang="en-US" sz="2000" u="sng" dirty="0" smtClean="0">
                <a:solidFill>
                  <a:srgbClr val="008000"/>
                </a:solidFill>
              </a:rPr>
              <a:t>user base</a:t>
            </a:r>
            <a:endParaRPr lang="en-US" sz="2000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0227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Oct,17 2016</a:t>
            </a:r>
            <a:endParaRPr lang="ru-RU" dirty="0">
              <a:latin typeface="Tahoma" pitchFamily="-84" charset="0"/>
            </a:endParaRPr>
          </a:p>
        </p:txBody>
      </p:sp>
      <p:sp>
        <p:nvSpPr>
          <p:cNvPr id="4608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A.Kiselev</a:t>
            </a:r>
            <a:endParaRPr lang="ru-RU">
              <a:latin typeface="Tahoma" pitchFamily="-84" charset="0"/>
            </a:endParaRP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i="1" dirty="0" err="1" smtClean="0">
                <a:latin typeface="Arial Narrow"/>
                <a:ea typeface="ＭＳ Ｐゴシック" pitchFamily="-84" charset="-128"/>
                <a:cs typeface="Arial Narrow"/>
              </a:rPr>
              <a:t>EicRoot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 framework building blocks</a:t>
            </a:r>
          </a:p>
        </p:txBody>
      </p:sp>
      <p:sp>
        <p:nvSpPr>
          <p:cNvPr id="17" name="Right Arrow 16"/>
          <p:cNvSpPr/>
          <p:nvPr/>
        </p:nvSpPr>
        <p:spPr bwMode="auto">
          <a:xfrm rot="16200000">
            <a:off x="3886200" y="4495800"/>
            <a:ext cx="457200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 pitchFamily="-1" charset="0"/>
            </a:endParaRPr>
          </a:p>
        </p:txBody>
      </p:sp>
      <p:sp>
        <p:nvSpPr>
          <p:cNvPr id="46096" name="Right Arrow 20"/>
          <p:cNvSpPr>
            <a:spLocks noChangeArrowheads="1"/>
          </p:cNvSpPr>
          <p:nvPr/>
        </p:nvSpPr>
        <p:spPr bwMode="auto">
          <a:xfrm rot="2227469">
            <a:off x="2857738" y="2812195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C71B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2895600" y="7620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Interface to </a:t>
            </a:r>
            <a:r>
              <a:rPr lang="en-US" sz="1600" kern="0" dirty="0" smtClean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GEANT, ROOT, …</a:t>
            </a:r>
          </a:p>
        </p:txBody>
      </p:sp>
      <p:sp>
        <p:nvSpPr>
          <p:cNvPr id="26" name="AutoShape 3"/>
          <p:cNvSpPr>
            <a:spLocks/>
          </p:cNvSpPr>
          <p:nvPr/>
        </p:nvSpPr>
        <p:spPr bwMode="auto">
          <a:xfrm>
            <a:off x="3657600" y="3352800"/>
            <a:ext cx="1752600" cy="762000"/>
          </a:xfrm>
          <a:prstGeom prst="roundRect">
            <a:avLst>
              <a:gd name="adj" fmla="val 8333"/>
            </a:avLst>
          </a:prstGeom>
          <a:solidFill>
            <a:srgbClr val="FF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EicRoot</a:t>
            </a:r>
            <a:endParaRPr lang="en-US" sz="28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27" name="AutoShape 3"/>
          <p:cNvSpPr>
            <a:spLocks/>
          </p:cNvSpPr>
          <p:nvPr/>
        </p:nvSpPr>
        <p:spPr bwMode="auto">
          <a:xfrm>
            <a:off x="381000" y="1524000"/>
            <a:ext cx="2286000" cy="1295400"/>
          </a:xfrm>
          <a:prstGeom prst="roundRect">
            <a:avLst>
              <a:gd name="adj" fmla="val 8333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PandaRoot</a:t>
            </a:r>
            <a:endParaRPr lang="en-US" sz="28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28" name="AutoShape 3"/>
          <p:cNvSpPr>
            <a:spLocks/>
          </p:cNvSpPr>
          <p:nvPr/>
        </p:nvSpPr>
        <p:spPr bwMode="auto">
          <a:xfrm>
            <a:off x="6629400" y="1524000"/>
            <a:ext cx="2286000" cy="1295400"/>
          </a:xfrm>
          <a:prstGeom prst="roundRect">
            <a:avLst>
              <a:gd name="adj" fmla="val 8333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FopiRoot</a:t>
            </a:r>
            <a:endParaRPr lang="en-US" sz="28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29" name="AutoShape 3"/>
          <p:cNvSpPr>
            <a:spLocks/>
          </p:cNvSpPr>
          <p:nvPr/>
        </p:nvSpPr>
        <p:spPr bwMode="auto">
          <a:xfrm>
            <a:off x="3429000" y="1143000"/>
            <a:ext cx="2286000" cy="1295400"/>
          </a:xfrm>
          <a:prstGeom prst="roundRect">
            <a:avLst>
              <a:gd name="adj" fmla="val 8333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FairBase</a:t>
            </a:r>
            <a:endParaRPr lang="en-US" sz="28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304800" y="2971800"/>
            <a:ext cx="2362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 smtClean="0">
                <a:solidFill>
                  <a:srgbClr val="0C5209"/>
                </a:solidFill>
                <a:ea typeface="ＭＳ Ｐゴシック" pitchFamily="-65" charset="-128"/>
                <a:cs typeface="ＭＳ Ｐゴシック" pitchFamily="-65" charset="-128"/>
              </a:rPr>
              <a:t>“Ideal” track finder, </a:t>
            </a:r>
            <a:r>
              <a:rPr lang="en-US" sz="1600" kern="0" dirty="0" smtClean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 smtClean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Interface </a:t>
            </a:r>
            <a:r>
              <a:rPr lang="en-US" sz="1600" kern="0" dirty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to </a:t>
            </a:r>
            <a:r>
              <a:rPr lang="en-US" sz="1600" kern="0" dirty="0" err="1" smtClean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GenFit</a:t>
            </a:r>
            <a:endParaRPr lang="en-US" sz="1600" kern="0" dirty="0" smtClean="0">
              <a:solidFill>
                <a:srgbClr val="0C5209"/>
              </a:solidFill>
              <a:latin typeface="+mn-lt"/>
              <a:ea typeface="ＭＳ Ｐゴシック" pitchFamily="-65" charset="-128"/>
              <a:cs typeface="ＭＳ Ｐゴシック" pitchFamily="-65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 smtClean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…</a:t>
            </a: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629400" y="28956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 smtClean="0">
                <a:solidFill>
                  <a:srgbClr val="0C5209"/>
                </a:solidFill>
                <a:ea typeface="ＭＳ Ｐゴシック" pitchFamily="-65" charset="-128"/>
                <a:cs typeface="ＭＳ Ｐゴシック" pitchFamily="-65" charset="-128"/>
              </a:rPr>
              <a:t>TPC R&amp;D stuff, …</a:t>
            </a:r>
            <a:r>
              <a:rPr lang="en-US" sz="1600" kern="0" dirty="0" smtClean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sp>
        <p:nvSpPr>
          <p:cNvPr id="33" name="Right Arrow 20"/>
          <p:cNvSpPr>
            <a:spLocks noChangeArrowheads="1"/>
          </p:cNvSpPr>
          <p:nvPr/>
        </p:nvSpPr>
        <p:spPr bwMode="auto">
          <a:xfrm rot="5400000">
            <a:off x="4267200" y="2667000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C71B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Right Arrow 20"/>
          <p:cNvSpPr>
            <a:spLocks noChangeArrowheads="1"/>
          </p:cNvSpPr>
          <p:nvPr/>
        </p:nvSpPr>
        <p:spPr bwMode="auto">
          <a:xfrm rot="8437242">
            <a:off x="5905737" y="2812195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C71B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AutoShape 3"/>
          <p:cNvSpPr>
            <a:spLocks/>
          </p:cNvSpPr>
          <p:nvPr/>
        </p:nvSpPr>
        <p:spPr bwMode="auto">
          <a:xfrm>
            <a:off x="685800" y="4191000"/>
            <a:ext cx="1752600" cy="685800"/>
          </a:xfrm>
          <a:prstGeom prst="roundRect">
            <a:avLst>
              <a:gd name="adj" fmla="val 8333"/>
            </a:avLst>
          </a:prstGeom>
          <a:solidFill>
            <a:schemeClr val="tx1">
              <a:lumMod val="60000"/>
              <a:lumOff val="4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eic</a:t>
            </a:r>
            <a:r>
              <a:rPr lang="en-US" sz="28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-smear</a:t>
            </a:r>
            <a:endParaRPr lang="en-US" sz="28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36" name="Right Arrow 20"/>
          <p:cNvSpPr>
            <a:spLocks noChangeArrowheads="1"/>
          </p:cNvSpPr>
          <p:nvPr/>
        </p:nvSpPr>
        <p:spPr bwMode="auto">
          <a:xfrm rot="9600000">
            <a:off x="2781537" y="1897795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C71B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Right Arrow 20"/>
          <p:cNvSpPr>
            <a:spLocks noChangeArrowheads="1"/>
          </p:cNvSpPr>
          <p:nvPr/>
        </p:nvSpPr>
        <p:spPr bwMode="auto">
          <a:xfrm rot="1200000">
            <a:off x="5981937" y="1897795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C71B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152400" y="5029200"/>
            <a:ext cx="2971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 smtClean="0">
                <a:ea typeface="ＭＳ Ｐゴシック" pitchFamily="-65" charset="-128"/>
                <a:cs typeface="ＭＳ Ｐゴシック" pitchFamily="-65" charset="-128"/>
              </a:rPr>
              <a:t>MC generated </a:t>
            </a:r>
            <a:r>
              <a:rPr lang="en-US" sz="1600" kern="0" dirty="0" err="1" smtClean="0">
                <a:ea typeface="ＭＳ Ｐゴシック" pitchFamily="-65" charset="-128"/>
                <a:cs typeface="ＭＳ Ｐゴシック" pitchFamily="-65" charset="-128"/>
              </a:rPr>
              <a:t>evts</a:t>
            </a:r>
            <a:r>
              <a:rPr lang="en-US" sz="1600" kern="0" dirty="0" smtClean="0">
                <a:ea typeface="ＭＳ Ｐゴシック" pitchFamily="-65" charset="-128"/>
                <a:cs typeface="ＭＳ Ｐゴシック" pitchFamily="-65" charset="-128"/>
              </a:rPr>
              <a:t> </a:t>
            </a:r>
            <a:r>
              <a:rPr lang="en-US" sz="1600" kern="0" dirty="0" smtClean="0">
                <a:latin typeface="+mn-lt"/>
                <a:ea typeface="ＭＳ Ｐゴシック" pitchFamily="-65" charset="-128"/>
                <a:cs typeface="ＭＳ Ｐゴシック" pitchFamily="-65" charset="-128"/>
              </a:rPr>
              <a:t> import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 smtClean="0">
                <a:ea typeface="ＭＳ Ｐゴシック" pitchFamily="-65" charset="-128"/>
                <a:cs typeface="ＭＳ Ｐゴシック" pitchFamily="-65" charset="-128"/>
              </a:rPr>
              <a:t>Fast smearing codes</a:t>
            </a:r>
            <a:endParaRPr lang="en-US" sz="1600" kern="0" dirty="0" smtClean="0">
              <a:latin typeface="+mn-lt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1" name="AutoShape 3"/>
          <p:cNvSpPr>
            <a:spLocks/>
          </p:cNvSpPr>
          <p:nvPr/>
        </p:nvSpPr>
        <p:spPr bwMode="auto">
          <a:xfrm>
            <a:off x="2895600" y="5334000"/>
            <a:ext cx="1600200" cy="685800"/>
          </a:xfrm>
          <a:prstGeom prst="roundRect">
            <a:avLst>
              <a:gd name="adj" fmla="val 8333"/>
            </a:avLst>
          </a:prstGeom>
          <a:solidFill>
            <a:schemeClr val="tx1">
              <a:lumMod val="20000"/>
              <a:lumOff val="80000"/>
            </a:schemeClr>
          </a:solidFill>
          <a:ln w="254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solenoid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modeling</a:t>
            </a:r>
            <a:endParaRPr lang="en-US" sz="20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42" name="Right Arrow 41"/>
          <p:cNvSpPr/>
          <p:nvPr/>
        </p:nvSpPr>
        <p:spPr bwMode="auto">
          <a:xfrm rot="16200000">
            <a:off x="4724400" y="4495800"/>
            <a:ext cx="457200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 pitchFamily="-1" charset="0"/>
            </a:endParaRPr>
          </a:p>
        </p:txBody>
      </p:sp>
      <p:sp>
        <p:nvSpPr>
          <p:cNvPr id="23" name="AutoShape 3"/>
          <p:cNvSpPr>
            <a:spLocks/>
          </p:cNvSpPr>
          <p:nvPr/>
        </p:nvSpPr>
        <p:spPr bwMode="auto">
          <a:xfrm>
            <a:off x="6629400" y="3657600"/>
            <a:ext cx="2286000" cy="1295400"/>
          </a:xfrm>
          <a:prstGeom prst="roundRect">
            <a:avLst>
              <a:gd name="adj" fmla="val 8333"/>
            </a:avLst>
          </a:prstGeom>
          <a:solidFill>
            <a:srgbClr val="008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CbmRoot</a:t>
            </a:r>
            <a:endParaRPr lang="en-US" sz="28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25" name="Rectangle 3"/>
          <p:cNvSpPr txBox="1">
            <a:spLocks noChangeArrowheads="1"/>
          </p:cNvSpPr>
          <p:nvPr/>
        </p:nvSpPr>
        <p:spPr bwMode="auto">
          <a:xfrm>
            <a:off x="6858000" y="5029200"/>
            <a:ext cx="1905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65" charset="2"/>
              <a:buChar char="n"/>
              <a:defRPr/>
            </a:pPr>
            <a:r>
              <a:rPr lang="en-US" sz="1600" kern="0" dirty="0" smtClean="0">
                <a:solidFill>
                  <a:srgbClr val="0C5209"/>
                </a:solidFill>
                <a:ea typeface="ＭＳ Ｐゴシック" pitchFamily="-65" charset="-128"/>
                <a:cs typeface="ＭＳ Ｐゴシック" pitchFamily="-65" charset="-128"/>
              </a:rPr>
              <a:t>RICH stuff</a:t>
            </a:r>
            <a:r>
              <a:rPr lang="en-US" sz="1600" kern="0" dirty="0" smtClean="0">
                <a:solidFill>
                  <a:srgbClr val="0C5209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rPr>
              <a:t> </a:t>
            </a:r>
          </a:p>
        </p:txBody>
      </p:sp>
      <p:sp>
        <p:nvSpPr>
          <p:cNvPr id="31" name="AutoShape 3"/>
          <p:cNvSpPr>
            <a:spLocks/>
          </p:cNvSpPr>
          <p:nvPr/>
        </p:nvSpPr>
        <p:spPr bwMode="auto">
          <a:xfrm>
            <a:off x="4648200" y="5334000"/>
            <a:ext cx="1600200" cy="685800"/>
          </a:xfrm>
          <a:prstGeom prst="roundRect">
            <a:avLst>
              <a:gd name="adj" fmla="val 8333"/>
            </a:avLst>
          </a:prstGeom>
          <a:solidFill>
            <a:schemeClr val="tx1">
              <a:lumMod val="20000"/>
              <a:lumOff val="80000"/>
            </a:schemeClr>
          </a:solidFill>
          <a:ln w="25400">
            <a:solidFill>
              <a:schemeClr val="tx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 algn="ctr"/>
            <a:r>
              <a:rPr lang="en-US" sz="20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IR design </a:t>
            </a:r>
          </a:p>
          <a:p>
            <a:pPr algn="ctr"/>
            <a:r>
              <a:rPr lang="en-US" sz="2000" dirty="0" smtClean="0">
                <a:solidFill>
                  <a:srgbClr val="FFFFFF"/>
                </a:solidFill>
                <a:latin typeface="Gill Sans" pitchFamily="-84" charset="0"/>
                <a:ea typeface="Gill Sans" pitchFamily="-84" charset="0"/>
                <a:cs typeface="Gill Sans" pitchFamily="-84" charset="0"/>
                <a:sym typeface="Gill Sans" pitchFamily="-84" charset="0"/>
              </a:rPr>
              <a:t>configuration</a:t>
            </a:r>
            <a:endParaRPr lang="en-US" sz="2000" dirty="0">
              <a:solidFill>
                <a:srgbClr val="FFFFFF"/>
              </a:solidFill>
              <a:latin typeface="Gill Sans" pitchFamily="-84" charset="0"/>
              <a:ea typeface="Gill Sans" pitchFamily="-84" charset="0"/>
              <a:cs typeface="Gill Sans" pitchFamily="-84" charset="0"/>
              <a:sym typeface="Gill Sans" pitchFamily="-84" charset="0"/>
            </a:endParaRPr>
          </a:p>
        </p:txBody>
      </p:sp>
      <p:sp>
        <p:nvSpPr>
          <p:cNvPr id="40" name="Right Arrow 39"/>
          <p:cNvSpPr/>
          <p:nvPr/>
        </p:nvSpPr>
        <p:spPr bwMode="auto">
          <a:xfrm rot="19943185">
            <a:off x="2895600" y="4038600"/>
            <a:ext cx="457200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 pitchFamily="-1" charset="0"/>
            </a:endParaRPr>
          </a:p>
        </p:txBody>
      </p:sp>
      <p:sp>
        <p:nvSpPr>
          <p:cNvPr id="43" name="Right Arrow 20"/>
          <p:cNvSpPr>
            <a:spLocks noChangeArrowheads="1"/>
          </p:cNvSpPr>
          <p:nvPr/>
        </p:nvSpPr>
        <p:spPr bwMode="auto">
          <a:xfrm rot="12333927">
            <a:off x="5981938" y="3802794"/>
            <a:ext cx="4572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27C71B">
              <a:alpha val="41176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477000" y="1295400"/>
            <a:ext cx="2590800" cy="4114800"/>
          </a:xfrm>
          <a:prstGeom prst="rect">
            <a:avLst/>
          </a:prstGeom>
          <a:noFill/>
          <a:ln>
            <a:solidFill>
              <a:srgbClr val="CC33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4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38" name="TextBox 7"/>
          <p:cNvSpPr txBox="1">
            <a:spLocks noChangeArrowheads="1"/>
          </p:cNvSpPr>
          <p:nvPr/>
        </p:nvSpPr>
        <p:spPr bwMode="auto">
          <a:xfrm>
            <a:off x="7086600" y="5867400"/>
            <a:ext cx="180049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 dirty="0" smtClean="0">
                <a:solidFill>
                  <a:srgbClr val="008000"/>
                </a:solidFill>
              </a:rPr>
              <a:t>#2:</a:t>
            </a:r>
            <a:r>
              <a:rPr lang="en-US" sz="2000" u="sng" dirty="0" smtClean="0">
                <a:solidFill>
                  <a:srgbClr val="008000"/>
                </a:solidFill>
              </a:rPr>
              <a:t> modularity</a:t>
            </a:r>
            <a:endParaRPr lang="en-US" sz="2000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6679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Oct,17 2016</a:t>
            </a:r>
            <a:endParaRPr lang="ru-RU">
              <a:latin typeface="Tahoma" pitchFamily="-84" charset="0"/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A.Kiselev</a:t>
            </a:r>
            <a:endParaRPr lang="ru-RU">
              <a:latin typeface="Tahoma" pitchFamily="-8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93038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End user view</a:t>
            </a:r>
          </a:p>
        </p:txBody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3276600"/>
            <a:ext cx="1447800" cy="381000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sz="160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-&gt; MC points</a:t>
            </a:r>
            <a:r>
              <a:rPr lang="ru-RU" sz="1600" smtClean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1600" smtClean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8134" name="Text Box 4"/>
          <p:cNvSpPr txBox="1">
            <a:spLocks noChangeArrowheads="1"/>
          </p:cNvSpPr>
          <p:nvPr/>
        </p:nvSpPr>
        <p:spPr bwMode="auto">
          <a:xfrm>
            <a:off x="188741" y="2819400"/>
            <a:ext cx="1467193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simulation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1600200"/>
            <a:ext cx="8534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No executable (steering through ROOT macro scripts)</a:t>
            </a:r>
          </a:p>
        </p:txBody>
      </p:sp>
      <p:sp>
        <p:nvSpPr>
          <p:cNvPr id="48136" name="Text Box 4"/>
          <p:cNvSpPr txBox="1">
            <a:spLocks noChangeArrowheads="1"/>
          </p:cNvSpPr>
          <p:nvPr/>
        </p:nvSpPr>
        <p:spPr bwMode="auto">
          <a:xfrm>
            <a:off x="2337699" y="2819400"/>
            <a:ext cx="1538076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digitization</a:t>
            </a:r>
          </a:p>
        </p:txBody>
      </p:sp>
      <p:sp>
        <p:nvSpPr>
          <p:cNvPr id="48137" name="Text Box 4"/>
          <p:cNvSpPr txBox="1">
            <a:spLocks noChangeArrowheads="1"/>
          </p:cNvSpPr>
          <p:nvPr/>
        </p:nvSpPr>
        <p:spPr bwMode="auto">
          <a:xfrm>
            <a:off x="7086600" y="2819400"/>
            <a:ext cx="1954381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</a:rPr>
              <a:t>PID; assembly</a:t>
            </a:r>
            <a:endParaRPr lang="en-US" sz="2000" b="1" dirty="0">
              <a:solidFill>
                <a:srgbClr val="FFFFFF"/>
              </a:solidFill>
            </a:endParaRPr>
          </a:p>
        </p:txBody>
      </p:sp>
      <p:sp>
        <p:nvSpPr>
          <p:cNvPr id="48138" name="Text Box 4"/>
          <p:cNvSpPr txBox="1">
            <a:spLocks noChangeArrowheads="1"/>
          </p:cNvSpPr>
          <p:nvPr/>
        </p:nvSpPr>
        <p:spPr bwMode="auto">
          <a:xfrm>
            <a:off x="4536741" y="2819400"/>
            <a:ext cx="1980280" cy="400110"/>
          </a:xfrm>
          <a:prstGeom prst="rect">
            <a:avLst/>
          </a:prstGeom>
          <a:solidFill>
            <a:schemeClr val="tx1"/>
          </a:solidFill>
          <a:ln w="9525">
            <a:solidFill>
              <a:srgbClr val="C0C0C0"/>
            </a:solidFill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>
                <a:solidFill>
                  <a:srgbClr val="FFFFFF"/>
                </a:solidFill>
              </a:rPr>
              <a:t>reconstruction</a:t>
            </a:r>
          </a:p>
        </p:txBody>
      </p:sp>
      <p:sp>
        <p:nvSpPr>
          <p:cNvPr id="17" name="Right Arrow 16"/>
          <p:cNvSpPr/>
          <p:nvPr/>
        </p:nvSpPr>
        <p:spPr bwMode="auto">
          <a:xfrm>
            <a:off x="1752600" y="2895600"/>
            <a:ext cx="457200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 pitchFamily="-1" charset="0"/>
            </a:endParaRPr>
          </a:p>
        </p:txBody>
      </p:sp>
      <p:sp>
        <p:nvSpPr>
          <p:cNvPr id="27" name="Right Arrow 26"/>
          <p:cNvSpPr/>
          <p:nvPr/>
        </p:nvSpPr>
        <p:spPr bwMode="auto">
          <a:xfrm>
            <a:off x="3962400" y="2895600"/>
            <a:ext cx="457200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 pitchFamily="-1" charset="0"/>
            </a:endParaRPr>
          </a:p>
        </p:txBody>
      </p:sp>
      <p:sp>
        <p:nvSpPr>
          <p:cNvPr id="28" name="Right Arrow 27"/>
          <p:cNvSpPr/>
          <p:nvPr/>
        </p:nvSpPr>
        <p:spPr bwMode="auto">
          <a:xfrm>
            <a:off x="6629400" y="2895600"/>
            <a:ext cx="381000" cy="304800"/>
          </a:xfrm>
          <a:prstGeom prst="rightArrow">
            <a:avLst/>
          </a:prstGeom>
          <a:solidFill>
            <a:schemeClr val="accent1">
              <a:lumMod val="60000"/>
              <a:lumOff val="40000"/>
              <a:alpha val="41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Tahoma" pitchFamily="-1" charset="0"/>
            </a:endParaRP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2286000" y="3276600"/>
            <a:ext cx="1143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None/>
              <a:defRPr/>
            </a:pPr>
            <a:r>
              <a:rPr lang="en-US" sz="16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-&gt; Hits</a:t>
            </a:r>
            <a:r>
              <a:rPr lang="ru-RU" sz="16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1600" kern="0" dirty="0">
              <a:solidFill>
                <a:srgbClr val="1F497D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0" name="Rectangle 3"/>
          <p:cNvSpPr txBox="1">
            <a:spLocks noChangeArrowheads="1"/>
          </p:cNvSpPr>
          <p:nvPr/>
        </p:nvSpPr>
        <p:spPr bwMode="auto">
          <a:xfrm>
            <a:off x="4495800" y="3276600"/>
            <a:ext cx="2057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None/>
              <a:defRPr/>
            </a:pPr>
            <a:r>
              <a:rPr lang="en-US" sz="16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-&gt; </a:t>
            </a:r>
            <a:r>
              <a:rPr lang="en-US" sz="1600" kern="0" dirty="0" smtClean="0">
                <a:solidFill>
                  <a:srgbClr val="1F497D"/>
                </a:solidFill>
                <a:ea typeface="ＭＳ Ｐゴシック" pitchFamily="-1" charset="-128"/>
                <a:cs typeface="ＭＳ Ｐゴシック" pitchFamily="-1" charset="-128"/>
              </a:rPr>
              <a:t>T</a:t>
            </a:r>
            <a:r>
              <a:rPr lang="en-US" sz="1600" kern="0" dirty="0" smtClean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racks, clusters</a:t>
            </a:r>
            <a:r>
              <a:rPr lang="ru-RU" sz="1600" kern="0" dirty="0" smtClean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1600" kern="0" dirty="0">
              <a:solidFill>
                <a:srgbClr val="1F497D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 bwMode="auto">
          <a:xfrm>
            <a:off x="7162800" y="3276600"/>
            <a:ext cx="1524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1" charset="2"/>
              <a:buNone/>
              <a:defRPr/>
            </a:pPr>
            <a:r>
              <a:rPr lang="en-US" sz="1600" kern="0" dirty="0" smtClean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-</a:t>
            </a:r>
            <a:r>
              <a:rPr lang="en-US" sz="1600" kern="0" dirty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&gt; </a:t>
            </a:r>
            <a:r>
              <a:rPr lang="en-US" sz="1600" kern="0" dirty="0" smtClean="0">
                <a:solidFill>
                  <a:srgbClr val="1F497D"/>
                </a:solidFill>
                <a:ea typeface="ＭＳ Ｐゴシック" pitchFamily="-1" charset="-128"/>
                <a:cs typeface="ＭＳ Ｐゴシック" pitchFamily="-1" charset="-128"/>
              </a:rPr>
              <a:t>Events</a:t>
            </a:r>
            <a:r>
              <a:rPr lang="ru-RU" sz="1600" kern="0" dirty="0" smtClean="0">
                <a:solidFill>
                  <a:srgbClr val="1F497D"/>
                </a:solidFill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endParaRPr lang="en-US" sz="1600" kern="0" dirty="0">
              <a:solidFill>
                <a:srgbClr val="1F497D"/>
              </a:solidFill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685800" y="4191000"/>
            <a:ext cx="792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ROOT files for analysis available after each step </a:t>
            </a:r>
            <a:r>
              <a:rPr lang="ru-RU" sz="2400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2400" dirty="0">
              <a:solidFill>
                <a:schemeClr val="tx2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>
                <a:solidFill>
                  <a:schemeClr val="tx2"/>
                </a:solidFill>
                <a:ea typeface="ＭＳ Ｐゴシック" pitchFamily="-84" charset="-128"/>
                <a:cs typeface="ＭＳ Ｐゴシック" pitchFamily="-84" charset="-128"/>
              </a:rPr>
              <a:t>C++ class structure is well defined at each I/O stage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5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7086600" y="5867400"/>
            <a:ext cx="14251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000" u="sng" dirty="0" smtClean="0">
                <a:solidFill>
                  <a:srgbClr val="008000"/>
                </a:solidFill>
              </a:rPr>
              <a:t>#3:</a:t>
            </a:r>
            <a:r>
              <a:rPr lang="en-US" sz="2000" u="sng" dirty="0" smtClean="0">
                <a:solidFill>
                  <a:srgbClr val="008000"/>
                </a:solidFill>
              </a:rPr>
              <a:t> </a:t>
            </a:r>
            <a:r>
              <a:rPr lang="en-US" sz="2000" u="sng" dirty="0" smtClean="0">
                <a:solidFill>
                  <a:srgbClr val="008000"/>
                </a:solidFill>
              </a:rPr>
              <a:t>objects</a:t>
            </a:r>
            <a:endParaRPr lang="en-US" sz="2000" u="sng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464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Oct,17 2016</a:t>
            </a:r>
            <a:endParaRPr lang="ru-RU" dirty="0">
              <a:latin typeface="Tahoma" pitchFamily="-84" charset="0"/>
            </a:endParaRPr>
          </a:p>
        </p:txBody>
      </p:sp>
      <p:sp>
        <p:nvSpPr>
          <p:cNvPr id="4813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A.Kiselev</a:t>
            </a:r>
            <a:endParaRPr lang="ru-RU" dirty="0">
              <a:latin typeface="Tahoma" pitchFamily="-84" charset="0"/>
            </a:endParaRPr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93038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Geometry description</a:t>
            </a:r>
          </a:p>
        </p:txBody>
      </p:sp>
      <p:sp>
        <p:nvSpPr>
          <p:cNvPr id="48147" name="Rectangle 3"/>
          <p:cNvSpPr txBox="1">
            <a:spLocks noChangeArrowheads="1"/>
          </p:cNvSpPr>
          <p:nvPr/>
        </p:nvSpPr>
        <p:spPr bwMode="auto">
          <a:xfrm>
            <a:off x="457200" y="1143000"/>
            <a:ext cx="8305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3200" u="sng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Input formats: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ROOT </a:t>
            </a:r>
            <a:r>
              <a:rPr lang="en-US" sz="24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TGeo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(</a:t>
            </a:r>
            <a:r>
              <a:rPr lang="en-US" sz="2400" dirty="0" smtClean="0">
                <a:solidFill>
                  <a:srgbClr val="E006D5"/>
                </a:solidFill>
                <a:ea typeface="ＭＳ Ｐゴシック" pitchFamily="-84" charset="-128"/>
                <a:cs typeface="ＭＳ Ｐゴシック" pitchFamily="-84" charset="-128"/>
              </a:rPr>
              <a:t>required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for tracking detectors)</a:t>
            </a: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GEANT GDML 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Old HADES .geo files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CAD design drawings (.</a:t>
            </a:r>
            <a:r>
              <a:rPr lang="en-US" sz="24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stp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, .</a:t>
            </a:r>
            <a:r>
              <a:rPr lang="en-US" sz="24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stl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, .</a:t>
            </a:r>
            <a:r>
              <a:rPr lang="en-US" sz="24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slp</a:t>
            </a: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ru-RU" sz="32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sz="32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3200" u="sng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Output format: </a:t>
            </a:r>
          </a:p>
          <a:p>
            <a:pPr marL="621792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ROOT </a:t>
            </a:r>
            <a:r>
              <a:rPr lang="en-US" sz="24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TGeo</a:t>
            </a:r>
            <a:endParaRPr lang="en-US" sz="2400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6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7" name="Rectangle 6"/>
          <p:cNvSpPr/>
          <p:nvPr/>
        </p:nvSpPr>
        <p:spPr>
          <a:xfrm>
            <a:off x="609600" y="3352800"/>
            <a:ext cx="5638800" cy="685800"/>
          </a:xfrm>
          <a:prstGeom prst="rect">
            <a:avLst/>
          </a:prstGeom>
          <a:noFill/>
          <a:ln>
            <a:solidFill>
              <a:srgbClr val="CC33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7715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Oct,17 2016</a:t>
            </a:r>
            <a:endParaRPr lang="ru-RU">
              <a:latin typeface="Tahoma" pitchFamily="-84" charset="0"/>
            </a:endParaRPr>
          </a:p>
        </p:txBody>
      </p:sp>
      <p:sp>
        <p:nvSpPr>
          <p:cNvPr id="5325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Tahoma" pitchFamily="-84" charset="0"/>
              </a:rPr>
              <a:t>A.Kiselev</a:t>
            </a:r>
            <a:endParaRPr lang="ru-RU">
              <a:latin typeface="Tahoma" pitchFamily="-84" charset="0"/>
            </a:endParaRPr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93038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Tracking code implementation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914400"/>
            <a:ext cx="8839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>
            <a:prstTxWarp prst="textNoShape">
              <a:avLst/>
            </a:prstTxWarp>
          </a:bodyPr>
          <a:lstStyle/>
          <a:p>
            <a:pPr marL="342328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4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Large parts of other experiment’s codes adapted:</a:t>
            </a: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11690C"/>
                </a:solidFill>
                <a:ea typeface="ＭＳ Ｐゴシック" pitchFamily="-84" charset="-128"/>
                <a:cs typeface="ＭＳ Ｐゴシック" pitchFamily="-84" charset="-128"/>
              </a:rPr>
              <a:t>PandaRoot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: “ideal” track finder, </a:t>
            </a:r>
            <a:r>
              <a:rPr lang="en-US" sz="20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GenFit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fitter, etc</a:t>
            </a: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err="1" smtClean="0">
                <a:solidFill>
                  <a:srgbClr val="11690C"/>
                </a:solidFill>
                <a:ea typeface="ＭＳ Ｐゴシック" pitchFamily="-84" charset="-128"/>
                <a:cs typeface="ＭＳ Ｐゴシック" pitchFamily="-84" charset="-128"/>
              </a:rPr>
              <a:t>FopiRoot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: TPC digitization, realistic track finders (Hough transform; Riemann sphere fit), </a:t>
            </a:r>
            <a:r>
              <a:rPr lang="en-US" sz="2000" dirty="0" err="1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GenFit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 fitter, RAVE vertex builder, etc</a:t>
            </a: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11690C"/>
                </a:solidFill>
                <a:ea typeface="ＭＳ Ｐゴシック" pitchFamily="-84" charset="-128"/>
                <a:cs typeface="ＭＳ Ｐゴシック" pitchFamily="-84" charset="-128"/>
              </a:rPr>
              <a:t>HERMES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: linearized Kalman filter for forward 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spectrometers</a:t>
            </a: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r>
              <a:rPr lang="en-US" sz="2000" dirty="0" smtClean="0">
                <a:solidFill>
                  <a:srgbClr val="11690C"/>
                </a:solidFill>
                <a:ea typeface="ＭＳ Ｐゴシック" pitchFamily="-84" charset="-128"/>
                <a:cs typeface="ＭＳ Ｐゴシック" pitchFamily="-84" charset="-128"/>
              </a:rPr>
              <a:t>OLYMPUS</a:t>
            </a:r>
            <a:r>
              <a:rPr lang="en-US" sz="2000" dirty="0" smtClean="0">
                <a:solidFill>
                  <a:srgbClr val="1F497D"/>
                </a:solidFill>
                <a:ea typeface="ＭＳ Ｐゴシック" pitchFamily="-84" charset="-128"/>
                <a:cs typeface="ＭＳ Ｐゴシック" pitchFamily="-84" charset="-128"/>
              </a:rPr>
              <a:t>: forward track finder</a:t>
            </a:r>
            <a:endParaRPr lang="en-US" sz="20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0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0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-84" charset="2"/>
              <a:buChar char="n"/>
            </a:pP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894601" indent="-342328">
              <a:spcBef>
                <a:spcPct val="20000"/>
              </a:spcBef>
              <a:buClr>
                <a:schemeClr val="folHlink"/>
              </a:buClr>
              <a:buSzPct val="60000"/>
            </a:pPr>
            <a:endParaRPr lang="en-US" sz="2400" dirty="0" smtClean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8" name="Picture 12" descr="chi-1.0gev-0.5et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810000"/>
            <a:ext cx="423791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chi-32.0gev-3.0eta.gi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3810000"/>
            <a:ext cx="4191000" cy="1959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8600" y="56388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>
            <a:prstTxWarp prst="textNoShape">
              <a:avLst/>
            </a:prstTxWarp>
          </a:bodyPr>
          <a:lstStyle/>
          <a:p>
            <a:pPr marL="342328" indent="-342328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600" u="sng" dirty="0">
                <a:solidFill>
                  <a:srgbClr val="1F497D"/>
                </a:solidFill>
              </a:rPr>
              <a:t>1 GeV/c</a:t>
            </a:r>
            <a:r>
              <a:rPr lang="en-US" sz="1600" u="sng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  p</a:t>
            </a:r>
            <a:r>
              <a:rPr lang="en-US" sz="1600" u="sng" baseline="30000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1600" u="sng" dirty="0">
                <a:solidFill>
                  <a:srgbClr val="1F497D"/>
                </a:solidFill>
              </a:rPr>
              <a:t>tracks at </a:t>
            </a:r>
            <a:r>
              <a:rPr lang="en-US" sz="1600" u="sng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h=0.5:</a:t>
            </a:r>
            <a:endParaRPr lang="en-US" sz="1600" u="sng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00600" y="5638800"/>
            <a:ext cx="4343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83" tIns="45642" rIns="91283" bIns="45642">
            <a:prstTxWarp prst="textNoShape">
              <a:avLst/>
            </a:prstTxWarp>
          </a:bodyPr>
          <a:lstStyle/>
          <a:p>
            <a:pPr marL="342328" indent="-342328" algn="ctr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600" u="sng" dirty="0">
                <a:solidFill>
                  <a:srgbClr val="1F497D"/>
                </a:solidFill>
              </a:rPr>
              <a:t>32 GeV/c</a:t>
            </a:r>
            <a:r>
              <a:rPr lang="en-US" sz="1600" u="sng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  p</a:t>
            </a:r>
            <a:r>
              <a:rPr lang="en-US" sz="1600" u="sng" baseline="30000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+ </a:t>
            </a:r>
            <a:r>
              <a:rPr lang="en-US" sz="1600" u="sng" dirty="0">
                <a:solidFill>
                  <a:srgbClr val="1F497D"/>
                </a:solidFill>
              </a:rPr>
              <a:t>tracks at </a:t>
            </a:r>
            <a:r>
              <a:rPr lang="en-US" sz="1600" u="sng" dirty="0">
                <a:solidFill>
                  <a:srgbClr val="1F497D"/>
                </a:solidFill>
                <a:latin typeface="Symbol" pitchFamily="-84" charset="2"/>
                <a:ea typeface="ＭＳ Ｐゴシック" pitchFamily="-84" charset="-128"/>
                <a:cs typeface="ＭＳ Ｐゴシック" pitchFamily="-84" charset="-128"/>
              </a:rPr>
              <a:t>h=3.0:</a:t>
            </a:r>
            <a:endParaRPr lang="en-US" sz="1600" u="sng" dirty="0">
              <a:solidFill>
                <a:srgbClr val="1F497D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4" name="TextBox 11"/>
          <p:cNvSpPr txBox="1">
            <a:spLocks noChangeArrowheads="1"/>
          </p:cNvSpPr>
          <p:nvPr/>
        </p:nvSpPr>
        <p:spPr bwMode="auto">
          <a:xfrm>
            <a:off x="1752600" y="3276600"/>
            <a:ext cx="563998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83" tIns="45642" rIns="91283" bIns="45642">
            <a:prstTxWarp prst="textNoShape">
              <a:avLst/>
            </a:prstTxWarp>
            <a:spAutoFit/>
          </a:bodyPr>
          <a:lstStyle/>
          <a:p>
            <a:r>
              <a:rPr lang="en-US" sz="1600" u="sng" dirty="0" smtClean="0">
                <a:solidFill>
                  <a:srgbClr val="660066"/>
                </a:solidFill>
              </a:rPr>
              <a:t>Kalman filter fit quality for two “extreme” track configurations  </a:t>
            </a:r>
            <a:endParaRPr lang="en-US" sz="1600" u="sng" dirty="0">
              <a:solidFill>
                <a:srgbClr val="660066"/>
              </a:solidFill>
            </a:endParaRPr>
          </a:p>
        </p:txBody>
      </p:sp>
      <p:sp>
        <p:nvSpPr>
          <p:cNvPr id="15" name="TextBox 19"/>
          <p:cNvSpPr txBox="1">
            <a:spLocks noChangeArrowheads="1"/>
          </p:cNvSpPr>
          <p:nvPr/>
        </p:nvSpPr>
        <p:spPr bwMode="auto">
          <a:xfrm>
            <a:off x="762000" y="4114800"/>
            <a:ext cx="1285411" cy="3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83" tIns="45642" rIns="91283" bIns="45642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&lt;</a:t>
            </a:r>
            <a:r>
              <a:rPr lang="en-US" sz="1600" dirty="0" err="1">
                <a:solidFill>
                  <a:srgbClr val="1F497D"/>
                </a:solidFill>
              </a:rPr>
              <a:t>ndf</a:t>
            </a:r>
            <a:r>
              <a:rPr lang="en-US" sz="1600" dirty="0">
                <a:solidFill>
                  <a:srgbClr val="1F497D"/>
                </a:solidFill>
              </a:rPr>
              <a:t>&gt; = 206</a:t>
            </a:r>
          </a:p>
        </p:txBody>
      </p:sp>
      <p:sp>
        <p:nvSpPr>
          <p:cNvPr id="16" name="TextBox 20"/>
          <p:cNvSpPr txBox="1">
            <a:spLocks noChangeArrowheads="1"/>
          </p:cNvSpPr>
          <p:nvPr/>
        </p:nvSpPr>
        <p:spPr bwMode="auto">
          <a:xfrm>
            <a:off x="7391400" y="4495800"/>
            <a:ext cx="1057184" cy="338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283" tIns="45642" rIns="91283" bIns="45642">
            <a:prstTxWarp prst="textNoShape">
              <a:avLst/>
            </a:prstTxWarp>
            <a:spAutoFit/>
          </a:bodyPr>
          <a:lstStyle/>
          <a:p>
            <a:r>
              <a:rPr lang="en-US" sz="1600" dirty="0">
                <a:solidFill>
                  <a:srgbClr val="1F497D"/>
                </a:solidFill>
              </a:rPr>
              <a:t>&lt;</a:t>
            </a:r>
            <a:r>
              <a:rPr lang="en-US" sz="1600" dirty="0" err="1">
                <a:solidFill>
                  <a:srgbClr val="1F497D"/>
                </a:solidFill>
              </a:rPr>
              <a:t>ndf</a:t>
            </a:r>
            <a:r>
              <a:rPr lang="en-US" sz="1600" dirty="0">
                <a:solidFill>
                  <a:srgbClr val="1F497D"/>
                </a:solidFill>
              </a:rPr>
              <a:t>&gt; = 9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7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  <p:sp>
        <p:nvSpPr>
          <p:cNvPr id="17" name="Rectangle 16"/>
          <p:cNvSpPr/>
          <p:nvPr/>
        </p:nvSpPr>
        <p:spPr>
          <a:xfrm>
            <a:off x="838200" y="1752600"/>
            <a:ext cx="8153400" cy="685800"/>
          </a:xfrm>
          <a:prstGeom prst="rect">
            <a:avLst/>
          </a:prstGeom>
          <a:noFill/>
          <a:ln>
            <a:solidFill>
              <a:srgbClr val="CC3300"/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2572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Tracking: f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eature 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list &amp; restrictions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990600"/>
            <a:ext cx="8763000" cy="54102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Modularity and flexibility in geometry description  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Several detector templates available in </a:t>
            </a:r>
            <a:r>
              <a:rPr lang="en-US" sz="3200" i="1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digitization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:</a:t>
            </a:r>
          </a:p>
          <a:p>
            <a:pPr marL="70408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Flat 1D (strip) and 2D (pixel) sensors;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gaussian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sqrt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(12) smearing</a:t>
            </a:r>
          </a:p>
          <a:p>
            <a:pPr marL="70408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Flat 2D {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r,</a:t>
            </a:r>
            <a:r>
              <a:rPr lang="en-US" sz="2400" dirty="0" err="1" smtClean="0">
                <a:solidFill>
                  <a:schemeClr val="tx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f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} sensors (</a:t>
            </a:r>
            <a:r>
              <a:rPr lang="en-US" sz="24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endcap</a:t>
            </a: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-like)</a:t>
            </a:r>
          </a:p>
          <a:p>
            <a:pPr marL="70408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Volume 3D (TPC-like)</a:t>
            </a:r>
          </a:p>
          <a:p>
            <a:pPr marL="70408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24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Volume 1+2D (axial symmetric along the track)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Kalman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filter fitting through all hits at once (via </a:t>
            </a:r>
            <a:r>
              <a:rPr lang="en-US" sz="32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GenFit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)</a:t>
            </a:r>
          </a:p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marL="342328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No coding required rather than detector geometry description and steering macros (all in ROOT C++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)</a:t>
            </a:r>
            <a:endParaRPr lang="en-US" sz="3200" dirty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8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20142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99"/>
                </a:solidFill>
                <a:latin typeface="Tahoma" pitchFamily="-84" charset="0"/>
              </a:rPr>
              <a:t>Oct,17 2016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dirty="0" err="1" smtClean="0">
                <a:solidFill>
                  <a:srgbClr val="000099"/>
                </a:solidFill>
                <a:latin typeface="Tahoma" pitchFamily="-84" charset="0"/>
              </a:rPr>
              <a:t>A.Kiselev</a:t>
            </a:r>
            <a:endParaRPr lang="ru-RU" dirty="0">
              <a:solidFill>
                <a:srgbClr val="000099"/>
              </a:solidFill>
              <a:latin typeface="Tahoma" pitchFamily="-84" charset="0"/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-152400" y="0"/>
            <a:ext cx="9448800" cy="762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Tracking: f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eature </a:t>
            </a:r>
            <a:r>
              <a:rPr lang="en-US" sz="4800" b="0" dirty="0" smtClean="0">
                <a:latin typeface="Arial Narrow"/>
                <a:ea typeface="ＭＳ Ｐゴシック" pitchFamily="-84" charset="-128"/>
                <a:cs typeface="Arial Narrow"/>
              </a:rPr>
              <a:t>list &amp; restrictions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304800" y="838200"/>
            <a:ext cx="8839200" cy="5562600"/>
          </a:xfrm>
          <a:prstGeom prst="rect">
            <a:avLst/>
          </a:prstGeom>
        </p:spPr>
        <p:txBody>
          <a:bodyPr vert="horz" lIns="91283" tIns="45642" rIns="91283" bIns="45642" rtlCol="0">
            <a:noAutofit/>
          </a:bodyPr>
          <a:lstStyle/>
          <a:p>
            <a:pPr marL="342328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Only ROOT </a:t>
            </a:r>
            <a:r>
              <a:rPr lang="en-US" sz="32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TGeo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“constructive” geometry 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is supported </a:t>
            </a:r>
          </a:p>
          <a:p>
            <a:pPr marL="342328" lvl="0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Mapping information should be bundled in the same ROOT files with </a:t>
            </a:r>
            <a:r>
              <a:rPr lang="en-US" sz="32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TGeo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geometry description and it is directly available for digitization and reconstruction codes (so for each MC hit the information about physical volume it belongs to - shape, 3D transformation, </a:t>
            </a:r>
            <a:r>
              <a:rPr lang="en-US" sz="3200" dirty="0" err="1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etc</a:t>
            </a: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- can be polled on-the-fly at any time) </a:t>
            </a:r>
          </a:p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marL="342328" indent="-342328">
              <a:spcBef>
                <a:spcPct val="20000"/>
              </a:spcBef>
              <a:buClr>
                <a:srgbClr val="80057A"/>
              </a:buClr>
              <a:buSzPct val="100000"/>
              <a:buFont typeface="Wingdings" charset="2"/>
              <a:buChar char="§"/>
              <a:defRPr/>
            </a:pPr>
            <a:r>
              <a:rPr lang="en-US" sz="3200" dirty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“Ideal” (known a-priori) hit-to-track association is typically assumed (suffices for resolution studies)</a:t>
            </a:r>
          </a:p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endParaRPr lang="en-US" sz="3200" dirty="0" smtClean="0">
              <a:solidFill>
                <a:schemeClr val="tx2"/>
              </a:solidFill>
              <a:latin typeface="Arial Narrow" pitchFamily="34" charset="0"/>
              <a:ea typeface="ＭＳ Ｐゴシック" pitchFamily="-84" charset="-128"/>
              <a:cs typeface="ＭＳ Ｐゴシック" pitchFamily="-84" charset="-128"/>
            </a:endParaRPr>
          </a:p>
          <a:p>
            <a:pPr lvl="0">
              <a:spcBef>
                <a:spcPct val="20000"/>
              </a:spcBef>
              <a:buClr>
                <a:srgbClr val="80057A"/>
              </a:buClr>
              <a:buSzPct val="100000"/>
              <a:defRPr/>
            </a:pPr>
            <a:r>
              <a:rPr lang="en-US" sz="3200" dirty="0" smtClean="0">
                <a:solidFill>
                  <a:schemeClr val="tx2"/>
                </a:solidFill>
                <a:latin typeface="Arial Narrow" pitchFamily="34" charset="0"/>
                <a:ea typeface="ＭＳ Ｐゴシック" pitchFamily="-84" charset="-128"/>
                <a:cs typeface="ＭＳ Ｐゴシック" pitchFamily="-84" charset="-128"/>
              </a:rPr>
              <a:t>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346014-8CB8-304E-A5FA-922CBC1F60F3}" type="slidenum">
              <a:rPr lang="ru-RU" smtClean="0"/>
              <a:pPr>
                <a:defRPr/>
              </a:pPr>
              <a:t>9</a:t>
            </a:fld>
            <a:r>
              <a:rPr lang="en-US" dirty="0" smtClean="0"/>
              <a:t>/</a:t>
            </a:r>
            <a:r>
              <a:rPr lang="en-US" dirty="0" smtClean="0"/>
              <a:t>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0467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CC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00099"/>
      </a:accent2>
      <a:accent3>
        <a:srgbClr val="000099"/>
      </a:accent3>
      <a:accent4>
        <a:srgbClr val="8064A2"/>
      </a:accent4>
      <a:accent5>
        <a:srgbClr val="4BACC6"/>
      </a:accent5>
      <a:accent6>
        <a:srgbClr val="00009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49845</TotalTime>
  <Words>1213</Words>
  <Application>Microsoft Macintosh PowerPoint</Application>
  <PresentationFormat>On-screen Show (4:3)</PresentationFormat>
  <Paragraphs>220</Paragraphs>
  <Slides>21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Office Theme</vt:lpstr>
      <vt:lpstr>PowerPoint Presentation</vt:lpstr>
      <vt:lpstr>FairRoot overview </vt:lpstr>
      <vt:lpstr>FairRoot experiments </vt:lpstr>
      <vt:lpstr>EicRoot framework building blocks</vt:lpstr>
      <vt:lpstr>End user view</vt:lpstr>
      <vt:lpstr>Geometry description</vt:lpstr>
      <vt:lpstr>Tracking code implementation</vt:lpstr>
      <vt:lpstr>Tracking: feature list &amp; restrictions</vt:lpstr>
      <vt:lpstr>Tracking: feature list &amp; restrictions</vt:lpstr>
      <vt:lpstr>Example: basic vertex+barrel tracker</vt:lpstr>
      <vt:lpstr>vtx-builder.C: objects (chips, staves)</vt:lpstr>
      <vt:lpstr>vtx-builder.C: logical map initialization</vt:lpstr>
      <vt:lpstr>vtx-builder.C: composition, mapping, … </vt:lpstr>
      <vt:lpstr>Geometry description: a side remark</vt:lpstr>
      <vt:lpstr>simulation.C</vt:lpstr>
      <vt:lpstr>digitization.C</vt:lpstr>
      <vt:lpstr>reconstruction.C</vt:lpstr>
      <vt:lpstr>analysis.C</vt:lpstr>
      <vt:lpstr>eventDisplay.C</vt:lpstr>
      <vt:lpstr>Example: EIC model detector tracker</vt:lpstr>
      <vt:lpstr>Take away message</vt:lpstr>
    </vt:vector>
  </TitlesOfParts>
  <Manager/>
  <Company>BNL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Alexander Kiselev</dc:creator>
  <cp:keywords/>
  <dc:description/>
  <cp:lastModifiedBy>Alexander Kiselev</cp:lastModifiedBy>
  <cp:revision>893</cp:revision>
  <dcterms:created xsi:type="dcterms:W3CDTF">2014-09-08T12:49:29Z</dcterms:created>
  <dcterms:modified xsi:type="dcterms:W3CDTF">2016-10-17T13:21:22Z</dcterms:modified>
  <cp:category/>
</cp:coreProperties>
</file>