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6" r:id="rId4"/>
    <p:sldId id="257" r:id="rId5"/>
    <p:sldId id="258" r:id="rId6"/>
    <p:sldId id="264" r:id="rId7"/>
    <p:sldId id="259" r:id="rId8"/>
    <p:sldId id="260" r:id="rId9"/>
    <p:sldId id="261" r:id="rId10"/>
    <p:sldId id="267" r:id="rId11"/>
    <p:sldId id="26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0BB76-2985-438C-8ABD-786B452881AF}" type="datetimeFigureOut">
              <a:rPr lang="fr-FR" smtClean="0"/>
              <a:t>28/03/2017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99BB6-8DA3-43C0-8F78-E9CA1BEE1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7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99BB6-8DA3-43C0-8F78-E9CA1BEE1E3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9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99BB6-8DA3-43C0-8F78-E9CA1BEE1E3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89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03DAF-F636-4B65-996F-30AA1AEA1C32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 Status Report  J. Ball March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70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03DAF-F636-4B65-996F-30AA1AEA1C32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 Status Report  J. Ball March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2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03DAF-F636-4B65-996F-30AA1AEA1C32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MVT Status Report  J. Ball March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57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664-836D-40B3-8172-BD0AC1527DA9}" type="datetime1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74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553B-3CF3-4FFF-ABF4-E28C8D0F9736}" type="datetime1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53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03EC-FE0B-4EA1-AA80-1B980F906DE1}" type="datetime1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89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13E4-11D1-46A9-BF1D-D94CEBDDB679}" type="datetime1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05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81A7-26E2-4285-AF37-B58D05EBCF5C}" type="datetime1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67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CBA3-7D00-422A-A4D3-FDA90416E723}" type="datetime1">
              <a:rPr lang="fr-FR" smtClean="0"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10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619A-C7A3-4D6E-A373-0A54790F46E9}" type="datetime1">
              <a:rPr lang="fr-FR" smtClean="0"/>
              <a:t>28/03/2017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05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263E-92D4-40F1-AA7F-DE6D8B4FC803}" type="datetime1">
              <a:rPr lang="fr-FR" smtClean="0"/>
              <a:t>28/03/2017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9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1944-B176-45F5-B679-12DA4E388DDD}" type="datetime1">
              <a:rPr lang="fr-FR" smtClean="0"/>
              <a:t>28/03/2017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14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1B-919A-4A1F-B68B-134B543D0941}" type="datetime1">
              <a:rPr lang="fr-FR" smtClean="0"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89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4925-3F1C-4673-A6AE-E502FD58112F}" type="datetime1">
              <a:rPr lang="fr-FR" smtClean="0"/>
              <a:t>28/03/2017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08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EDA9-8C3A-4621-A0F7-C4F33DC421F8}" type="datetime1">
              <a:rPr lang="fr-FR" smtClean="0"/>
              <a:t>28/03/2017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CC35-5040-40DF-856E-65E1C2981C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1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12901" y="850006"/>
            <a:ext cx="7396766" cy="113866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prstClr val="black"/>
                </a:solidFill>
              </a:rPr>
              <a:t>Micromegas</a:t>
            </a:r>
            <a:r>
              <a:rPr lang="en-US" sz="3600" b="1" dirty="0">
                <a:solidFill>
                  <a:prstClr val="black"/>
                </a:solidFill>
              </a:rPr>
              <a:t> Vertex Tracker Status Report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25036" y="2314151"/>
            <a:ext cx="5439177" cy="1655762"/>
          </a:xfrm>
        </p:spPr>
        <p:txBody>
          <a:bodyPr/>
          <a:lstStyle/>
          <a:p>
            <a:r>
              <a:rPr lang="fr-FR" dirty="0" err="1" smtClean="0"/>
              <a:t>Latest</a:t>
            </a:r>
            <a:r>
              <a:rPr lang="fr-FR" dirty="0" smtClean="0"/>
              <a:t> news about the MVT, FMT and the 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electronics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J. Ball  MVT </a:t>
            </a:r>
            <a:r>
              <a:rPr lang="fr-FR" dirty="0" err="1" smtClean="0"/>
              <a:t>Status</a:t>
            </a:r>
            <a:r>
              <a:rPr lang="fr-FR" dirty="0" smtClean="0"/>
              <a:t> report 3/28/2017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6992" cy="6871165"/>
          </a:xfrm>
          <a:prstGeom prst="rect">
            <a:avLst/>
          </a:prstGeom>
        </p:spPr>
      </p:pic>
      <p:pic>
        <p:nvPicPr>
          <p:cNvPr id="7" name="Picture 41" descr="06-1100 000_Clas12_Ens-Forward-CR 2couches_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242" y="3613080"/>
            <a:ext cx="3662191" cy="2183667"/>
          </a:xfrm>
          <a:prstGeom prst="rect">
            <a:avLst/>
          </a:prstGeom>
        </p:spPr>
      </p:pic>
      <p:pic>
        <p:nvPicPr>
          <p:cNvPr id="8" name="Picture 2" descr="Résultat de recherche d'images pour &quot;Logo université Paris Saclay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43" y="5280338"/>
            <a:ext cx="1478714" cy="8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11"/>
            <a:ext cx="12192000" cy="645019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0" y="1"/>
            <a:ext cx="12192000" cy="602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+mj-lt"/>
              </a:rPr>
              <a:t>Software </a:t>
            </a:r>
            <a:endParaRPr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10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613" y="4429125"/>
            <a:ext cx="114157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Geometry</a:t>
            </a:r>
            <a:r>
              <a:rPr lang="fr-FR" dirty="0"/>
              <a:t> of the detectors has been </a:t>
            </a:r>
            <a:r>
              <a:rPr lang="fr-FR" dirty="0" err="1"/>
              <a:t>implemented</a:t>
            </a:r>
            <a:r>
              <a:rPr lang="fr-FR" dirty="0"/>
              <a:t> in </a:t>
            </a:r>
            <a:r>
              <a:rPr lang="fr-FR" dirty="0" err="1"/>
              <a:t>Gemc</a:t>
            </a:r>
            <a:r>
              <a:rPr lang="fr-FR" dirty="0"/>
              <a:t> (M. Garçon)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Hitprocess</a:t>
            </a:r>
            <a:r>
              <a:rPr lang="fr-FR" dirty="0"/>
              <a:t> </a:t>
            </a:r>
            <a:r>
              <a:rPr lang="fr-FR" dirty="0" err="1"/>
              <a:t>nearly</a:t>
            </a:r>
            <a:r>
              <a:rPr lang="fr-FR" dirty="0"/>
              <a:t> </a:t>
            </a:r>
            <a:r>
              <a:rPr lang="fr-FR" dirty="0" err="1" smtClean="0"/>
              <a:t>ready</a:t>
            </a:r>
            <a:r>
              <a:rPr lang="fr-FR" dirty="0" smtClean="0"/>
              <a:t> and calibration software as </a:t>
            </a:r>
            <a:r>
              <a:rPr lang="fr-FR" dirty="0" err="1" smtClean="0"/>
              <a:t>well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Next</a:t>
            </a:r>
            <a:r>
              <a:rPr lang="fr-FR" dirty="0" smtClean="0"/>
              <a:t> important </a:t>
            </a:r>
            <a:r>
              <a:rPr lang="fr-FR" dirty="0" err="1" smtClean="0"/>
              <a:t>step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merging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COATJAVA</a:t>
            </a:r>
          </a:p>
          <a:p>
            <a:pPr marL="285750" indent="-285750">
              <a:buFontTx/>
              <a:buChar char="-"/>
            </a:pP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Maxime </a:t>
            </a:r>
            <a:r>
              <a:rPr lang="fr-FR" sz="2000" dirty="0" err="1" smtClean="0"/>
              <a:t>Defurne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at </a:t>
            </a:r>
            <a:r>
              <a:rPr lang="fr-FR" sz="2000" dirty="0" err="1" smtClean="0"/>
              <a:t>Jlab</a:t>
            </a:r>
            <a:r>
              <a:rPr lang="fr-FR" sz="2000" dirty="0" smtClean="0"/>
              <a:t> in a </a:t>
            </a:r>
            <a:r>
              <a:rPr lang="fr-FR" sz="2000" dirty="0" err="1" smtClean="0"/>
              <a:t>fortnight</a:t>
            </a:r>
            <a:r>
              <a:rPr lang="fr-FR" sz="2000" dirty="0" smtClean="0"/>
              <a:t> to </a:t>
            </a:r>
            <a:r>
              <a:rPr lang="fr-FR" sz="2000" dirty="0" err="1" smtClean="0"/>
              <a:t>stay</a:t>
            </a:r>
            <a:r>
              <a:rPr lang="fr-FR" sz="2000" dirty="0" smtClean="0"/>
              <a:t> for one </a:t>
            </a:r>
            <a:r>
              <a:rPr lang="fr-FR" sz="2000" dirty="0" err="1" smtClean="0"/>
              <a:t>year</a:t>
            </a:r>
            <a:r>
              <a:rPr lang="fr-FR" sz="2000" dirty="0" smtClean="0"/>
              <a:t> and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on site to </a:t>
            </a:r>
            <a:r>
              <a:rPr lang="fr-FR" sz="2000" dirty="0" err="1" smtClean="0"/>
              <a:t>complete</a:t>
            </a:r>
            <a:r>
              <a:rPr lang="fr-FR" sz="2000" dirty="0" smtClean="0"/>
              <a:t> the </a:t>
            </a:r>
            <a:r>
              <a:rPr lang="fr-FR" sz="2000" dirty="0" err="1" smtClean="0"/>
              <a:t>work</a:t>
            </a:r>
            <a:r>
              <a:rPr lang="fr-FR" sz="2000" dirty="0" smtClean="0"/>
              <a:t>. He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joined</a:t>
            </a:r>
            <a:r>
              <a:rPr lang="fr-FR" sz="2000" dirty="0" smtClean="0"/>
              <a:t> in </a:t>
            </a:r>
            <a:r>
              <a:rPr lang="fr-FR" sz="2000" dirty="0" err="1" smtClean="0"/>
              <a:t>June</a:t>
            </a:r>
            <a:r>
              <a:rPr lang="fr-FR" sz="2000" dirty="0" smtClean="0"/>
              <a:t> by Guillaume </a:t>
            </a:r>
            <a:r>
              <a:rPr lang="fr-FR" sz="2000" dirty="0" err="1" smtClean="0"/>
              <a:t>Christiaens</a:t>
            </a:r>
            <a:r>
              <a:rPr lang="fr-FR" sz="2000" dirty="0" smtClean="0"/>
              <a:t>, PhD </a:t>
            </a:r>
            <a:r>
              <a:rPr lang="fr-FR" sz="2000" dirty="0" err="1" smtClean="0"/>
              <a:t>Student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3490911" y="754066"/>
            <a:ext cx="4176713" cy="3416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hangingPunct="0"/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1 - Files are 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decoded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/>
            </a:r>
            <a:b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/>
            </a:r>
            <a:b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2 - </a:t>
            </a:r>
            <a:r>
              <a:rPr lang="fr-FR" b="1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Pedestals</a:t>
            </a:r>
            <a:r>
              <a:rPr lang="fr-FR" b="1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</a:t>
            </a:r>
            <a:r>
              <a:rPr lang="fr-FR" b="1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substraction</a:t>
            </a:r>
            <a:r>
              <a:rPr lang="fr-FR" b="1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(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average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of the ADC 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without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signal)</a:t>
            </a:r>
          </a:p>
          <a:p>
            <a:pPr lvl="0" hangingPunct="0"/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/>
            </a:r>
            <a:b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3 - </a:t>
            </a:r>
            <a:r>
              <a:rPr lang="fr-FR" b="1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Common noise suppression 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/>
            </a:r>
            <a:b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(noise 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common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to all the 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strips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of an ASIC)</a:t>
            </a:r>
          </a:p>
          <a:p>
            <a:pPr lvl="0" hangingPunct="0"/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/>
            </a:r>
            <a:b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</a:br>
            <a:r>
              <a:rPr lang="fr-FR" b="1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4 – </a:t>
            </a:r>
            <a:r>
              <a:rPr lang="fr-FR" b="1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Zero</a:t>
            </a:r>
            <a:r>
              <a:rPr lang="fr-FR" b="1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suppression </a:t>
            </a:r>
            <a:br>
              <a:rPr lang="fr-FR" b="1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(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root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mean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square (RMS) 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calculation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and suppression of 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signals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below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a 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threshold</a:t>
            </a:r>
            <a:r>
              <a:rPr lang="fr-FR" dirty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 (5 times RMS for </a:t>
            </a:r>
            <a:r>
              <a:rPr lang="fr-FR" dirty="0" err="1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example</a:t>
            </a:r>
            <a:r>
              <a:rPr lang="fr-FR" dirty="0" smtClean="0">
                <a:latin typeface="Calibri" panose="020F0502020204030204" pitchFamily="34" charset="0"/>
                <a:ea typeface="Droid Sans Fallback" pitchFamily="2"/>
                <a:cs typeface="Calibri" panose="020F0502020204030204" pitchFamily="34" charset="0"/>
              </a:rPr>
              <a:t>))</a:t>
            </a:r>
            <a:endParaRPr lang="fr-FR" dirty="0">
              <a:latin typeface="Calibri" panose="020F0502020204030204" pitchFamily="34" charset="0"/>
              <a:ea typeface="Droid Sans Fallback" pitchFamily="2"/>
              <a:cs typeface="Calibri" panose="020F050202020403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91921" y="1327211"/>
            <a:ext cx="2979905" cy="22700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8499121" y="1408639"/>
            <a:ext cx="2935641" cy="2241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6254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11"/>
            <a:ext cx="12192000" cy="6450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-4301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CONCLUSION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29953" y="93582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Project </a:t>
            </a:r>
            <a:r>
              <a:rPr lang="fr-FR" dirty="0" err="1" smtClean="0"/>
              <a:t>started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R&amp;D at the end of 2005. 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9262" y="2213810"/>
            <a:ext cx="3621505" cy="235783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1" name="Picture 41" descr="06-1100 000_Clas12_Ens-Forward-CR 2couches_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59" y="2529869"/>
            <a:ext cx="2864391" cy="17079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3021" y="2213810"/>
            <a:ext cx="3624074" cy="235950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150859" y="4571641"/>
            <a:ext cx="235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Design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7820524" y="4615761"/>
            <a:ext cx="265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/>
              <a:t>Tracker</a:t>
            </a:r>
            <a:endParaRPr lang="fr-FR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864895" y="5066537"/>
            <a:ext cx="7399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Three</a:t>
            </a:r>
            <a:r>
              <a:rPr lang="fr-FR" dirty="0" smtClean="0"/>
              <a:t> Scientific </a:t>
            </a:r>
            <a:r>
              <a:rPr lang="fr-FR" dirty="0" err="1" smtClean="0"/>
              <a:t>Supervisors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</a:t>
            </a:r>
            <a:r>
              <a:rPr lang="fr-FR" dirty="0" err="1" smtClean="0"/>
              <a:t>throught</a:t>
            </a:r>
            <a:r>
              <a:rPr lang="fr-FR" dirty="0" smtClean="0"/>
              <a:t> the </a:t>
            </a:r>
            <a:r>
              <a:rPr lang="fr-FR" dirty="0" err="1" smtClean="0"/>
              <a:t>years</a:t>
            </a:r>
            <a:r>
              <a:rPr lang="fr-FR" dirty="0" smtClean="0"/>
              <a:t> on the Project  but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one and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unalterable</a:t>
            </a:r>
            <a:r>
              <a:rPr lang="fr-FR" dirty="0" smtClean="0"/>
              <a:t> </a:t>
            </a:r>
            <a:r>
              <a:rPr lang="fr-FR" b="1" dirty="0" smtClean="0"/>
              <a:t>S. Aune </a:t>
            </a:r>
            <a:r>
              <a:rPr lang="fr-FR" dirty="0" smtClean="0"/>
              <a:t>as Project Leader.</a:t>
            </a:r>
          </a:p>
          <a:p>
            <a:endParaRPr lang="fr-FR" dirty="0" smtClean="0"/>
          </a:p>
          <a:p>
            <a:r>
              <a:rPr lang="fr-FR" dirty="0" smtClean="0"/>
              <a:t>The team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looking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to </a:t>
            </a:r>
            <a:r>
              <a:rPr lang="fr-FR" dirty="0" err="1" smtClean="0"/>
              <a:t>start</a:t>
            </a:r>
            <a:r>
              <a:rPr lang="fr-FR" dirty="0" smtClean="0"/>
              <a:t> the final installation at </a:t>
            </a:r>
            <a:r>
              <a:rPr lang="fr-FR" dirty="0" err="1" smtClean="0"/>
              <a:t>Jlab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initiated</a:t>
            </a:r>
            <a:r>
              <a:rPr lang="fr-FR" dirty="0" smtClean="0"/>
              <a:t> in </a:t>
            </a:r>
            <a:r>
              <a:rPr lang="fr-FR" dirty="0" err="1" smtClean="0"/>
              <a:t>June</a:t>
            </a:r>
            <a:r>
              <a:rPr lang="fr-FR" dirty="0" smtClean="0"/>
              <a:t> 2017.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3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12CA-2677-CD4C-B906-E8D6373A4A99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0147" y="744320"/>
            <a:ext cx="6096004" cy="59648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1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1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1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1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1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1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Setup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1800" b="1" dirty="0" smtClean="0"/>
              <a:t>18 </a:t>
            </a:r>
            <a:r>
              <a:rPr lang="en-US" sz="1800" b="1" dirty="0"/>
              <a:t>Barrel Tiles</a:t>
            </a:r>
          </a:p>
          <a:p>
            <a:pPr lvl="1"/>
            <a:r>
              <a:rPr lang="en-US" sz="1600" dirty="0"/>
              <a:t>Total of 6 layers segmented in </a:t>
            </a:r>
            <a:r>
              <a:rPr lang="en-US" sz="1600" dirty="0">
                <a:latin typeface="Symbol" charset="2"/>
                <a:ea typeface="Symbol" charset="2"/>
                <a:cs typeface="Symbol" charset="2"/>
              </a:rPr>
              <a:t>f </a:t>
            </a:r>
            <a:r>
              <a:rPr lang="en-US" sz="1600" dirty="0"/>
              <a:t>(3 x 120° sectors)</a:t>
            </a:r>
          </a:p>
          <a:p>
            <a:pPr lvl="1"/>
            <a:r>
              <a:rPr lang="en-US" sz="1600" dirty="0"/>
              <a:t>Total of 18000 channels</a:t>
            </a:r>
          </a:p>
          <a:p>
            <a:pPr lvl="1"/>
            <a:r>
              <a:rPr lang="en-US" sz="1600" dirty="0"/>
              <a:t>Resistive strips</a:t>
            </a:r>
          </a:p>
          <a:p>
            <a:pPr lvl="1"/>
            <a:r>
              <a:rPr lang="en-US" sz="1600" dirty="0"/>
              <a:t>Two phases: 2 Layers (6 det.) then 6 Layers (18 det</a:t>
            </a:r>
            <a:r>
              <a:rPr lang="en-US" sz="1600" dirty="0" smtClean="0"/>
              <a:t>.)</a:t>
            </a:r>
          </a:p>
          <a:p>
            <a:pPr lvl="1"/>
            <a:endParaRPr lang="en-US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r>
              <a:rPr lang="en-US" sz="1800" b="1" dirty="0" smtClean="0"/>
              <a:t>6 </a:t>
            </a:r>
            <a:r>
              <a:rPr lang="en-US" sz="1800" b="1" dirty="0"/>
              <a:t>Forward Disks</a:t>
            </a:r>
          </a:p>
          <a:p>
            <a:pPr lvl="1"/>
            <a:r>
              <a:rPr lang="en-US" sz="1600" dirty="0"/>
              <a:t>Resistive strips divided in 2 zones: inner/outer</a:t>
            </a:r>
          </a:p>
          <a:p>
            <a:pPr lvl="1"/>
            <a:r>
              <a:rPr lang="en-US" sz="1600" dirty="0"/>
              <a:t>1024 strips, pitch 525 µm</a:t>
            </a:r>
          </a:p>
          <a:p>
            <a:pPr lvl="1"/>
            <a:r>
              <a:rPr lang="en-US" sz="1600" dirty="0"/>
              <a:t>Dimensions: 430 mm diam. disk with a 50 mm diam. hole</a:t>
            </a:r>
          </a:p>
          <a:p>
            <a:pPr lvl="1"/>
            <a:endParaRPr lang="en-US" sz="1600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6" name="Picture 41" descr="06-1100 000_Clas12_Ens-Forward-CR 2couches_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47" y="832909"/>
            <a:ext cx="3662191" cy="21836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865" y="3247477"/>
            <a:ext cx="2503003" cy="16373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9356" y="5068270"/>
            <a:ext cx="1546023" cy="118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0"/>
          <p:cNvSpPr txBox="1"/>
          <p:nvPr/>
        </p:nvSpPr>
        <p:spPr>
          <a:xfrm>
            <a:off x="1524000" y="623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CLAS12 MVT Project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11"/>
            <a:ext cx="12192000" cy="64501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29176" y="48665"/>
            <a:ext cx="685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CLAS12 MVT Project : Barrel and Forward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0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55" y="1373234"/>
            <a:ext cx="9144000" cy="3398375"/>
          </a:xfrm>
          <a:prstGeom prst="rect">
            <a:avLst/>
          </a:prstGeom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11"/>
            <a:ext cx="12192000" cy="645019"/>
          </a:xfrm>
          <a:prstGeom prst="rect">
            <a:avLst/>
          </a:prstGeom>
        </p:spPr>
      </p:pic>
      <p:sp>
        <p:nvSpPr>
          <p:cNvPr id="206" name="Text Box 155"/>
          <p:cNvSpPr txBox="1">
            <a:spLocks noChangeArrowheads="1"/>
          </p:cNvSpPr>
          <p:nvPr/>
        </p:nvSpPr>
        <p:spPr bwMode="auto">
          <a:xfrm>
            <a:off x="1670384" y="724715"/>
            <a:ext cx="12423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2060"/>
                </a:solidFill>
                <a:latin typeface="Arial"/>
              </a:rPr>
              <a:t>Detector links</a:t>
            </a:r>
          </a:p>
        </p:txBody>
      </p:sp>
      <p:sp>
        <p:nvSpPr>
          <p:cNvPr id="214" name="Text Box 157"/>
          <p:cNvSpPr txBox="1">
            <a:spLocks noChangeArrowheads="1"/>
          </p:cNvSpPr>
          <p:nvPr/>
        </p:nvSpPr>
        <p:spPr bwMode="auto">
          <a:xfrm>
            <a:off x="5375920" y="1063269"/>
            <a:ext cx="110447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anchorCtr="1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2060"/>
                </a:solidFill>
                <a:latin typeface="Arial"/>
              </a:rPr>
              <a:t>Optical links</a:t>
            </a:r>
          </a:p>
        </p:txBody>
      </p:sp>
      <p:sp>
        <p:nvSpPr>
          <p:cNvPr id="217" name="Text Box 221"/>
          <p:cNvSpPr txBox="1">
            <a:spLocks noChangeArrowheads="1"/>
          </p:cNvSpPr>
          <p:nvPr/>
        </p:nvSpPr>
        <p:spPr bwMode="auto">
          <a:xfrm>
            <a:off x="2934991" y="724714"/>
            <a:ext cx="179055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2060"/>
                </a:solidFill>
                <a:latin typeface="Arial"/>
              </a:rPr>
              <a:t>Off-detector</a:t>
            </a:r>
            <a:br>
              <a:rPr lang="en-US" dirty="0">
                <a:solidFill>
                  <a:srgbClr val="002060"/>
                </a:solidFill>
                <a:latin typeface="Arial"/>
              </a:rPr>
            </a:br>
            <a:r>
              <a:rPr lang="en-US" dirty="0">
                <a:solidFill>
                  <a:srgbClr val="002060"/>
                </a:solidFill>
                <a:latin typeface="Arial"/>
              </a:rPr>
              <a:t>frontend electronics</a:t>
            </a:r>
            <a:br>
              <a:rPr lang="en-US" dirty="0">
                <a:solidFill>
                  <a:srgbClr val="002060"/>
                </a:solidFill>
                <a:latin typeface="Arial"/>
              </a:rPr>
            </a:br>
            <a:r>
              <a:rPr lang="en-US" sz="1200" dirty="0">
                <a:solidFill>
                  <a:srgbClr val="002060"/>
                </a:solidFill>
                <a:latin typeface="Arial"/>
              </a:rPr>
              <a:t>1.5-2 m</a:t>
            </a:r>
          </a:p>
        </p:txBody>
      </p:sp>
      <p:sp>
        <p:nvSpPr>
          <p:cNvPr id="218" name="Text Box 222"/>
          <p:cNvSpPr txBox="1">
            <a:spLocks noChangeArrowheads="1"/>
          </p:cNvSpPr>
          <p:nvPr/>
        </p:nvSpPr>
        <p:spPr bwMode="auto">
          <a:xfrm>
            <a:off x="7428360" y="612109"/>
            <a:ext cx="181139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2060"/>
                </a:solidFill>
                <a:latin typeface="Arial"/>
              </a:rPr>
              <a:t>Data concentration</a:t>
            </a:r>
            <a:br>
              <a:rPr lang="en-US" dirty="0">
                <a:solidFill>
                  <a:srgbClr val="002060"/>
                </a:solidFill>
                <a:latin typeface="Arial"/>
              </a:rPr>
            </a:br>
            <a:r>
              <a:rPr lang="en-US" dirty="0">
                <a:solidFill>
                  <a:srgbClr val="002060"/>
                </a:solidFill>
                <a:latin typeface="Arial"/>
              </a:rPr>
              <a:t>backend electronics</a:t>
            </a:r>
            <a:br>
              <a:rPr lang="en-US" dirty="0">
                <a:solidFill>
                  <a:srgbClr val="002060"/>
                </a:solidFill>
                <a:latin typeface="Arial"/>
              </a:rPr>
            </a:br>
            <a:r>
              <a:rPr lang="en-US" sz="1200" dirty="0">
                <a:solidFill>
                  <a:srgbClr val="002060"/>
                </a:solidFill>
                <a:latin typeface="Arial"/>
              </a:rPr>
              <a:t>10-15 m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007768" y="36045"/>
            <a:ext cx="3816424" cy="57606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Electronics: MVT </a:t>
            </a:r>
            <a:r>
              <a:rPr lang="en-US" sz="2400" b="1" dirty="0">
                <a:solidFill>
                  <a:schemeClr val="bg1"/>
                </a:solidFill>
              </a:rPr>
              <a:t>readout system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912424" y="6518928"/>
            <a:ext cx="370384" cy="353714"/>
          </a:xfrm>
        </p:spPr>
        <p:txBody>
          <a:bodyPr/>
          <a:lstStyle/>
          <a:p>
            <a:pPr>
              <a:defRPr/>
            </a:pPr>
            <a:fld id="{67EA3200-40CC-4D26-9352-3C79C9237E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2" name="Espace réservé du contenu 21"/>
          <p:cNvSpPr>
            <a:spLocks noGrp="1"/>
          </p:cNvSpPr>
          <p:nvPr>
            <p:ph idx="4294967295"/>
          </p:nvPr>
        </p:nvSpPr>
        <p:spPr>
          <a:xfrm>
            <a:off x="2118698" y="4811151"/>
            <a:ext cx="3976003" cy="17097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26k channels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~400 cable assemblies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54 512-channel FEUs</a:t>
            </a:r>
          </a:p>
          <a:p>
            <a:pPr lvl="1"/>
            <a:r>
              <a:rPr lang="en-US" sz="1600" dirty="0">
                <a:latin typeface="Arial" pitchFamily="34" charset="0"/>
                <a:cs typeface="Arial" pitchFamily="34" charset="0"/>
              </a:rPr>
              <a:t>~500 Dream ASICs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54 optical links @ 2.5Gbit/s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1 BEU (may be 2) with 3-4 SSPs</a:t>
            </a:r>
          </a:p>
        </p:txBody>
      </p:sp>
      <p:sp>
        <p:nvSpPr>
          <p:cNvPr id="205" name="Espace réservé du contenu 21"/>
          <p:cNvSpPr txBox="1">
            <a:spLocks/>
          </p:cNvSpPr>
          <p:nvPr/>
        </p:nvSpPr>
        <p:spPr>
          <a:xfrm>
            <a:off x="6706008" y="4941168"/>
            <a:ext cx="3709280" cy="151216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  <a:defRPr sz="20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→"/>
              <a:defRPr sz="1800">
                <a:solidFill>
                  <a:srgbClr val="00000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1600">
                <a:solidFill>
                  <a:srgbClr val="0033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→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4"/>
              </a:buBlip>
              <a:defRPr sz="1200">
                <a:solidFill>
                  <a:srgbClr val="0033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4"/>
              </a:buBlip>
              <a:defRPr sz="1400">
                <a:solidFill>
                  <a:srgbClr val="0033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4"/>
              </a:buBlip>
              <a:defRPr sz="1400">
                <a:solidFill>
                  <a:srgbClr val="0033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4"/>
              </a:buBlip>
              <a:defRPr sz="1400">
                <a:solidFill>
                  <a:srgbClr val="0033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Blip>
                <a:blip r:embed="rId4"/>
              </a:buBlip>
              <a:defRPr sz="1400">
                <a:solidFill>
                  <a:srgbClr val="0033CC"/>
                </a:solidFill>
                <a:latin typeface="+mn-lt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kHz trigger rate</a:t>
            </a:r>
          </a:p>
          <a:p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 µs trigger latency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9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0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411" y="39767"/>
            <a:ext cx="10515600" cy="56548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Electronics Status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569" y="132501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All the needed Electronics components have been produced.</a:t>
            </a:r>
            <a:endParaRPr lang="en-US" sz="2000" dirty="0"/>
          </a:p>
          <a:p>
            <a:r>
              <a:rPr lang="en-US" sz="2000" dirty="0" smtClean="0"/>
              <a:t>MVT </a:t>
            </a:r>
            <a:r>
              <a:rPr lang="en-US" sz="2000" dirty="0"/>
              <a:t>/ FTT DAQ enriched with </a:t>
            </a:r>
            <a:r>
              <a:rPr lang="en-US" sz="2000" b="1" dirty="0"/>
              <a:t>self-trigger</a:t>
            </a:r>
            <a:r>
              <a:rPr lang="en-US" sz="2000" dirty="0"/>
              <a:t> readout mode</a:t>
            </a:r>
            <a:br>
              <a:rPr lang="en-US" sz="2000" dirty="0"/>
            </a:br>
            <a:r>
              <a:rPr lang="en-US" sz="2000" dirty="0"/>
              <a:t>-&gt; Handy for tests with </a:t>
            </a:r>
            <a:r>
              <a:rPr lang="en-US" sz="2000" dirty="0" err="1"/>
              <a:t>cosmics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-&gt; Possibility to select multiplicity on frontend and backend levels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Interface </a:t>
            </a:r>
            <a:r>
              <a:rPr lang="en-US" sz="2000" dirty="0"/>
              <a:t>between the MVT / FTT slow control and the Clas12 EPICS framework </a:t>
            </a:r>
            <a:r>
              <a:rPr lang="en-US" sz="2000" b="1" dirty="0"/>
              <a:t>validated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-&gt; </a:t>
            </a:r>
            <a:r>
              <a:rPr lang="en-US" sz="2000" dirty="0" smtClean="0"/>
              <a:t>Major part </a:t>
            </a:r>
            <a:r>
              <a:rPr lang="en-US" sz="2000" dirty="0"/>
              <a:t>of </a:t>
            </a:r>
            <a:r>
              <a:rPr lang="en-US" sz="2000" dirty="0" smtClean="0"/>
              <a:t>the remaining  </a:t>
            </a:r>
            <a:r>
              <a:rPr lang="en-US" sz="2000" dirty="0"/>
              <a:t>work will be accomplished during the June </a:t>
            </a:r>
            <a:r>
              <a:rPr lang="en-US" sz="2000" dirty="0" smtClean="0"/>
              <a:t>2017 integration </a:t>
            </a:r>
            <a:r>
              <a:rPr lang="en-US" sz="2000" dirty="0"/>
              <a:t>period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 On-going </a:t>
            </a:r>
            <a:r>
              <a:rPr lang="en-US" sz="2000" dirty="0"/>
              <a:t>work to secure MVT / FTT </a:t>
            </a:r>
            <a:r>
              <a:rPr lang="en-US" sz="2000" b="1" dirty="0" smtClean="0"/>
              <a:t>Low Voltage</a:t>
            </a:r>
            <a:r>
              <a:rPr lang="en-US" sz="2000" dirty="0" smtClean="0"/>
              <a:t> </a:t>
            </a:r>
            <a:r>
              <a:rPr lang="en-US" sz="2000" dirty="0"/>
              <a:t>distribution</a:t>
            </a:r>
            <a:br>
              <a:rPr lang="en-US" sz="2000" dirty="0"/>
            </a:br>
            <a:r>
              <a:rPr lang="en-US" sz="2000" dirty="0"/>
              <a:t>-&gt; Choice to use more robust </a:t>
            </a:r>
            <a:r>
              <a:rPr lang="en-US" sz="2000" dirty="0" err="1"/>
              <a:t>Harting</a:t>
            </a:r>
            <a:r>
              <a:rPr lang="en-US" sz="2000" dirty="0"/>
              <a:t> connectors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6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11"/>
            <a:ext cx="12192000" cy="6450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6695"/>
            <a:ext cx="12209873" cy="59531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MVT barrel B6 filling with detectors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-1" y="1039608"/>
            <a:ext cx="6735651" cy="49907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  MVT – 6-layer mechanical structure</a:t>
            </a:r>
            <a:endParaRPr lang="en-US" sz="1800" dirty="0"/>
          </a:p>
          <a:p>
            <a:r>
              <a:rPr lang="en-US" sz="2000" dirty="0" smtClean="0"/>
              <a:t>Barrel carbon mechanics </a:t>
            </a:r>
            <a:r>
              <a:rPr lang="en-US" sz="2000" dirty="0"/>
              <a:t>ready</a:t>
            </a:r>
          </a:p>
          <a:p>
            <a:r>
              <a:rPr lang="en-US" sz="2000" dirty="0"/>
              <a:t>Interface B6 </a:t>
            </a:r>
            <a:r>
              <a:rPr lang="en-US" sz="2000" dirty="0" smtClean="0"/>
              <a:t>(3 double layers) with </a:t>
            </a:r>
            <a:r>
              <a:rPr lang="en-US" sz="2000" dirty="0"/>
              <a:t>MVT tube ready</a:t>
            </a:r>
          </a:p>
          <a:p>
            <a:r>
              <a:rPr lang="en-US" sz="2000" dirty="0"/>
              <a:t>Integration of 6 curved micromegas for sector 1 under progress  for </a:t>
            </a:r>
            <a:r>
              <a:rPr lang="en-US" sz="2000" dirty="0" err="1"/>
              <a:t>autotrig</a:t>
            </a:r>
            <a:r>
              <a:rPr lang="en-US" sz="2000" dirty="0"/>
              <a:t> cosmic run week </a:t>
            </a:r>
            <a:r>
              <a:rPr lang="en-US" sz="2000" dirty="0" smtClean="0"/>
              <a:t>13   (March 27 to 31)</a:t>
            </a:r>
            <a:endParaRPr lang="en-US" sz="2000" dirty="0"/>
          </a:p>
          <a:p>
            <a:r>
              <a:rPr lang="en-US" sz="2000" dirty="0"/>
              <a:t>Integration of micromegas in sector 2 and 3 </a:t>
            </a:r>
            <a:r>
              <a:rPr lang="en-US" sz="2000" dirty="0" smtClean="0"/>
              <a:t>weeks </a:t>
            </a:r>
            <a:r>
              <a:rPr lang="en-US" sz="2000" dirty="0"/>
              <a:t>14-16</a:t>
            </a:r>
          </a:p>
          <a:p>
            <a:r>
              <a:rPr lang="en-US" sz="2000" dirty="0"/>
              <a:t>Full B6 cosmic run week </a:t>
            </a:r>
            <a:r>
              <a:rPr lang="en-US" sz="2000" dirty="0" smtClean="0"/>
              <a:t>16 (April 18 to 21)</a:t>
            </a:r>
            <a:endParaRPr lang="en-US" sz="2000" dirty="0"/>
          </a:p>
          <a:p>
            <a:r>
              <a:rPr lang="en-US" sz="2000" dirty="0"/>
              <a:t>MVT and FTT </a:t>
            </a:r>
            <a:r>
              <a:rPr lang="en-US" sz="2000" dirty="0" smtClean="0"/>
              <a:t>electronics </a:t>
            </a:r>
            <a:r>
              <a:rPr lang="en-US" sz="2000" dirty="0"/>
              <a:t>air cooling with remote fan validated</a:t>
            </a:r>
          </a:p>
          <a:p>
            <a:pPr lvl="1"/>
            <a:r>
              <a:rPr lang="en-US" sz="1800" dirty="0"/>
              <a:t>3D printing of final component under </a:t>
            </a:r>
            <a:r>
              <a:rPr lang="en-US" sz="1800" dirty="0" smtClean="0"/>
              <a:t>progress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3" y="1039608"/>
            <a:ext cx="5255280" cy="3941461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8153400" y="5122365"/>
            <a:ext cx="2829576" cy="311183"/>
          </a:xfrm>
          <a:prstGeom prst="rect">
            <a:avLst/>
          </a:prstGeom>
        </p:spPr>
        <p:txBody>
          <a:bodyPr vert="horz" lIns="68587" tIns="34293" rIns="68587" bIns="3429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MVT B6 with CR6C in sector 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5</a:t>
            </a:fld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10856891" y="4443211"/>
            <a:ext cx="345028" cy="1223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792496" y="5692462"/>
            <a:ext cx="139950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Remote</a:t>
            </a:r>
            <a:r>
              <a:rPr lang="fr-FR" sz="1600" i="1" dirty="0" smtClean="0"/>
              <a:t> fan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7026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6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65" y="2423319"/>
            <a:ext cx="4273296" cy="3200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11"/>
            <a:ext cx="12192000" cy="64501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43213" y="100013"/>
            <a:ext cx="601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Forward</a:t>
            </a:r>
            <a:r>
              <a:rPr lang="fr-FR" sz="2400" b="1" dirty="0" smtClean="0">
                <a:solidFill>
                  <a:schemeClr val="bg1"/>
                </a:solidFill>
              </a:rPr>
              <a:t> vertex </a:t>
            </a:r>
            <a:r>
              <a:rPr lang="fr-FR" sz="2400" b="1" dirty="0" err="1" smtClean="0">
                <a:solidFill>
                  <a:schemeClr val="bg1"/>
                </a:solidFill>
              </a:rPr>
              <a:t>tracker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00763" y="1871663"/>
            <a:ext cx="5543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6 detectors have been </a:t>
            </a:r>
            <a:r>
              <a:rPr lang="fr-FR" sz="2400" dirty="0" err="1" smtClean="0"/>
              <a:t>delivered</a:t>
            </a:r>
            <a:r>
              <a:rPr lang="fr-FR" sz="2400" dirty="0" smtClean="0"/>
              <a:t> to </a:t>
            </a:r>
            <a:r>
              <a:rPr lang="fr-FR" sz="2400" dirty="0" err="1" smtClean="0"/>
              <a:t>Jlab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2 </a:t>
            </a:r>
            <a:r>
              <a:rPr lang="fr-FR" sz="2400" dirty="0" err="1" smtClean="0"/>
              <a:t>spare</a:t>
            </a:r>
            <a:r>
              <a:rPr lang="fr-FR" sz="2400" dirty="0" smtClean="0"/>
              <a:t> detectors are </a:t>
            </a:r>
            <a:r>
              <a:rPr lang="fr-FR" sz="2400" dirty="0" err="1" smtClean="0"/>
              <a:t>still</a:t>
            </a:r>
            <a:r>
              <a:rPr lang="fr-FR" sz="2400" dirty="0" smtClean="0"/>
              <a:t> </a:t>
            </a:r>
            <a:r>
              <a:rPr lang="fr-FR" sz="2400" dirty="0" err="1" smtClean="0"/>
              <a:t>under</a:t>
            </a:r>
            <a:r>
              <a:rPr lang="fr-FR" sz="2400" dirty="0" smtClean="0"/>
              <a:t> construction and are </a:t>
            </a:r>
            <a:r>
              <a:rPr lang="fr-FR" sz="2400" dirty="0" err="1" smtClean="0"/>
              <a:t>foreseen</a:t>
            </a:r>
            <a:r>
              <a:rPr lang="fr-FR" sz="2400" dirty="0" smtClean="0"/>
              <a:t>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ready</a:t>
            </a:r>
            <a:r>
              <a:rPr lang="fr-FR" sz="2400" dirty="0" smtClean="0"/>
              <a:t> </a:t>
            </a:r>
            <a:r>
              <a:rPr lang="fr-FR" sz="2400" dirty="0" err="1" smtClean="0"/>
              <a:t>during</a:t>
            </a:r>
            <a:r>
              <a:rPr lang="fr-FR" sz="2400" dirty="0" smtClean="0"/>
              <a:t> </a:t>
            </a:r>
            <a:r>
              <a:rPr lang="fr-FR" sz="2400" dirty="0" err="1" smtClean="0"/>
              <a:t>Fall</a:t>
            </a:r>
            <a:r>
              <a:rPr lang="fr-FR" sz="2400" dirty="0" smtClean="0"/>
              <a:t> 2017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685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11"/>
            <a:ext cx="12192000" cy="6450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238"/>
            <a:ext cx="12192000" cy="61125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MVT gas distribution rack and control rack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86843" y="1069564"/>
            <a:ext cx="6793506" cy="166845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/>
              <a:t>MVT distribution rack (DR) done and tested</a:t>
            </a:r>
          </a:p>
          <a:p>
            <a:r>
              <a:rPr lang="en-US" sz="2000" dirty="0"/>
              <a:t>MVT control rack with (CR) PLC done and under test with DR</a:t>
            </a:r>
          </a:p>
          <a:p>
            <a:pPr lvl="1"/>
            <a:r>
              <a:rPr lang="en-US" sz="2000" dirty="0"/>
              <a:t>PDF documentation in progress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</a:p>
          <a:p>
            <a:r>
              <a:rPr lang="en-US" sz="2000" dirty="0"/>
              <a:t>Ready for MVT cosmic run at Saclay for week 13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912478" y="6014678"/>
            <a:ext cx="3441322" cy="311183"/>
          </a:xfrm>
          <a:prstGeom prst="rect">
            <a:avLst/>
          </a:prstGeom>
        </p:spPr>
        <p:txBody>
          <a:bodyPr vert="horz" lIns="68587" tIns="34293" rIns="68587" bIns="3429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MVT distribution gas rack under test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1"/>
          <a:stretch/>
        </p:blipFill>
        <p:spPr>
          <a:xfrm>
            <a:off x="697416" y="2932160"/>
            <a:ext cx="4713116" cy="27200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9965" y="1414000"/>
            <a:ext cx="4262101" cy="4235092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137776" y="6014678"/>
            <a:ext cx="3642485" cy="311183"/>
          </a:xfrm>
          <a:prstGeom prst="rect">
            <a:avLst/>
          </a:prstGeom>
        </p:spPr>
        <p:txBody>
          <a:bodyPr vert="horz" lIns="68587" tIns="34293" rIns="68587" bIns="3429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MVT barrel and forward gas control rack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4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11"/>
            <a:ext cx="12192000" cy="645019"/>
          </a:xfrm>
          <a:prstGeom prst="rect">
            <a:avLst/>
          </a:prstGeom>
        </p:spPr>
      </p:pic>
      <p:sp>
        <p:nvSpPr>
          <p:cNvPr id="36" name="CustomShape 1"/>
          <p:cNvSpPr/>
          <p:nvPr/>
        </p:nvSpPr>
        <p:spPr>
          <a:xfrm>
            <a:off x="0" y="29050"/>
            <a:ext cx="12192000" cy="4810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2400" b="1" dirty="0">
                <a:solidFill>
                  <a:schemeClr val="bg1"/>
                </a:solidFill>
                <a:latin typeface="+mj-lt"/>
              </a:rPr>
              <a:t>Barrel tests – </a:t>
            </a:r>
            <a:r>
              <a:rPr lang="fr-FR" sz="2400" b="1" dirty="0" err="1">
                <a:solidFill>
                  <a:schemeClr val="bg1"/>
                </a:solidFill>
                <a:latin typeface="+mj-lt"/>
              </a:rPr>
              <a:t>Cosmic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j-lt"/>
              </a:rPr>
              <a:t>bench</a:t>
            </a:r>
            <a:endParaRPr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7" name="Imag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831138"/>
            <a:ext cx="6262427" cy="5707774"/>
          </a:xfrm>
          <a:prstGeom prst="rect">
            <a:avLst/>
          </a:prstGeom>
          <a:ln>
            <a:noFill/>
          </a:ln>
        </p:spPr>
      </p:pic>
      <p:sp>
        <p:nvSpPr>
          <p:cNvPr id="38" name="CustomShape 2"/>
          <p:cNvSpPr/>
          <p:nvPr/>
        </p:nvSpPr>
        <p:spPr>
          <a:xfrm>
            <a:off x="1784789" y="1894196"/>
            <a:ext cx="3461153" cy="4375592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/>
          <a:lstStyle/>
          <a:p>
            <a:r>
              <a:rPr lang="fr-FR" sz="1633" b="1" dirty="0">
                <a:latin typeface="Arial"/>
              </a:rPr>
              <a:t>Trigger</a:t>
            </a:r>
            <a:endParaRPr sz="1633" dirty="0"/>
          </a:p>
          <a:p>
            <a:endParaRPr sz="1633"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633" dirty="0">
                <a:latin typeface="Arial"/>
              </a:rPr>
              <a:t>- 2 </a:t>
            </a:r>
            <a:r>
              <a:rPr lang="fr-FR" sz="1633" dirty="0" err="1">
                <a:latin typeface="Arial"/>
              </a:rPr>
              <a:t>Scintillators</a:t>
            </a:r>
            <a:r>
              <a:rPr lang="fr-FR" sz="1633" dirty="0">
                <a:latin typeface="Arial"/>
              </a:rPr>
              <a:t> in </a:t>
            </a:r>
            <a:r>
              <a:rPr lang="fr-FR" sz="1633" dirty="0" err="1">
                <a:latin typeface="Arial"/>
              </a:rPr>
              <a:t>coincidence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</a:pPr>
            <a:r>
              <a:rPr lang="fr-FR" sz="1633" b="1" dirty="0" err="1">
                <a:latin typeface="Arial"/>
              </a:rPr>
              <a:t>Efficiency</a:t>
            </a:r>
            <a:r>
              <a:rPr lang="fr-FR" sz="1633" b="1" dirty="0">
                <a:latin typeface="Arial"/>
              </a:rPr>
              <a:t> </a:t>
            </a:r>
            <a:r>
              <a:rPr lang="fr-FR" sz="1633" b="1" dirty="0" err="1">
                <a:latin typeface="Arial"/>
              </a:rPr>
              <a:t>calculation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633" dirty="0">
                <a:latin typeface="Arial"/>
              </a:rPr>
              <a:t>- </a:t>
            </a:r>
            <a:r>
              <a:rPr lang="fr-FR" sz="1633" dirty="0" err="1">
                <a:latin typeface="Arial"/>
              </a:rPr>
              <a:t>Compute</a:t>
            </a:r>
            <a:r>
              <a:rPr lang="fr-FR" sz="1633" dirty="0">
                <a:latin typeface="Arial"/>
              </a:rPr>
              <a:t> </a:t>
            </a:r>
            <a:r>
              <a:rPr lang="fr-FR" sz="1633" dirty="0" err="1">
                <a:latin typeface="Arial"/>
              </a:rPr>
              <a:t>track</a:t>
            </a:r>
            <a:r>
              <a:rPr lang="fr-FR" sz="1633" dirty="0">
                <a:latin typeface="Arial"/>
              </a:rPr>
              <a:t> of </a:t>
            </a:r>
            <a:r>
              <a:rPr lang="fr-FR" sz="1633" dirty="0" err="1">
                <a:latin typeface="Arial"/>
              </a:rPr>
              <a:t>particles</a:t>
            </a:r>
            <a:r>
              <a:rPr lang="fr-FR" sz="1633" dirty="0">
                <a:latin typeface="Arial"/>
              </a:rPr>
              <a:t> </a:t>
            </a:r>
            <a:r>
              <a:rPr lang="fr-FR" sz="1633" dirty="0" err="1">
                <a:latin typeface="Arial"/>
              </a:rPr>
              <a:t>using</a:t>
            </a:r>
            <a:r>
              <a:rPr lang="fr-FR" sz="1633" dirty="0">
                <a:latin typeface="Arial"/>
              </a:rPr>
              <a:t> </a:t>
            </a:r>
            <a:r>
              <a:rPr lang="fr-FR" sz="1633" dirty="0" err="1">
                <a:latin typeface="Arial"/>
              </a:rPr>
              <a:t>reference</a:t>
            </a:r>
            <a:r>
              <a:rPr lang="fr-FR" sz="1633" dirty="0">
                <a:latin typeface="Arial"/>
              </a:rPr>
              <a:t> detectors.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633" dirty="0">
                <a:latin typeface="Arial"/>
              </a:rPr>
              <a:t>- Check if the </a:t>
            </a:r>
            <a:r>
              <a:rPr lang="fr-FR" sz="1633" dirty="0" err="1">
                <a:latin typeface="Arial"/>
              </a:rPr>
              <a:t>Micromegas</a:t>
            </a:r>
            <a:r>
              <a:rPr lang="fr-FR" sz="1633" dirty="0">
                <a:latin typeface="Arial"/>
              </a:rPr>
              <a:t> has signal at the </a:t>
            </a:r>
            <a:r>
              <a:rPr lang="fr-FR" sz="1633" dirty="0" err="1">
                <a:latin typeface="Arial"/>
              </a:rPr>
              <a:t>expected</a:t>
            </a:r>
            <a:r>
              <a:rPr lang="fr-FR" sz="1633" dirty="0">
                <a:latin typeface="Arial"/>
              </a:rPr>
              <a:t> position.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633" dirty="0">
                <a:latin typeface="Arial"/>
              </a:rPr>
              <a:t>- </a:t>
            </a:r>
            <a:r>
              <a:rPr lang="fr-FR" sz="1633" dirty="0" err="1">
                <a:latin typeface="Arial"/>
              </a:rPr>
              <a:t>Efficiency</a:t>
            </a:r>
            <a:r>
              <a:rPr lang="fr-FR" sz="1633" dirty="0">
                <a:latin typeface="Arial"/>
              </a:rPr>
              <a:t> </a:t>
            </a:r>
            <a:r>
              <a:rPr lang="fr-FR" sz="1633" dirty="0" err="1">
                <a:latin typeface="Arial"/>
              </a:rPr>
              <a:t>is</a:t>
            </a:r>
            <a:r>
              <a:rPr lang="fr-FR" sz="1633" dirty="0">
                <a:latin typeface="Arial"/>
              </a:rPr>
              <a:t> the ratio :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</p:txBody>
      </p:sp>
      <p:pic>
        <p:nvPicPr>
          <p:cNvPr id="39" name="Image 38"/>
          <p:cNvPicPr/>
          <p:nvPr/>
        </p:nvPicPr>
        <p:blipFill>
          <a:blip r:embed="rId5"/>
          <a:stretch>
            <a:fillRect/>
          </a:stretch>
        </p:blipFill>
        <p:spPr>
          <a:xfrm>
            <a:off x="2111374" y="5424912"/>
            <a:ext cx="3265202" cy="975511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433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11"/>
            <a:ext cx="12192000" cy="645019"/>
          </a:xfrm>
          <a:prstGeom prst="rect">
            <a:avLst/>
          </a:prstGeom>
        </p:spPr>
      </p:pic>
      <p:sp>
        <p:nvSpPr>
          <p:cNvPr id="40" name="CustomShape 1"/>
          <p:cNvSpPr/>
          <p:nvPr/>
        </p:nvSpPr>
        <p:spPr>
          <a:xfrm>
            <a:off x="0" y="1"/>
            <a:ext cx="12192000" cy="602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2400" b="1" dirty="0">
                <a:solidFill>
                  <a:schemeClr val="bg1"/>
                </a:solidFill>
                <a:latin typeface="+mj-lt"/>
              </a:rPr>
              <a:t>Detector tests – </a:t>
            </a:r>
            <a:r>
              <a:rPr lang="fr-FR" sz="2400" b="1" dirty="0" err="1">
                <a:solidFill>
                  <a:schemeClr val="bg1"/>
                </a:solidFill>
                <a:latin typeface="+mj-lt"/>
              </a:rPr>
              <a:t>Cosmic</a:t>
            </a:r>
            <a:r>
              <a:rPr lang="fr-FR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+mj-lt"/>
              </a:rPr>
              <a:t>bench</a:t>
            </a:r>
            <a:endParaRPr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197142" y="3757064"/>
            <a:ext cx="11797716" cy="305778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lIns="0" tIns="0" rIns="0" bIns="0" anchor="ctr"/>
          <a:lstStyle/>
          <a:p>
            <a:pPr lvl="1">
              <a:lnSpc>
                <a:spcPct val="100000"/>
              </a:lnSpc>
              <a:buSzPct val="45000"/>
            </a:pPr>
            <a:r>
              <a:rPr lang="fr-FR" sz="1633" b="1" u="sng" dirty="0" smtClean="0">
                <a:latin typeface="Arial"/>
              </a:rPr>
              <a:t>Barrel detectors Tests (</a:t>
            </a:r>
            <a:r>
              <a:rPr lang="fr-FR" sz="1633" b="1" u="sng" dirty="0">
                <a:latin typeface="Arial"/>
              </a:rPr>
              <a:t>layer by layer)</a:t>
            </a:r>
            <a:r>
              <a:rPr lang="fr-FR" sz="1633" dirty="0">
                <a:latin typeface="Arial"/>
              </a:rPr>
              <a:t> :</a:t>
            </a:r>
            <a:endParaRPr sz="1633" dirty="0"/>
          </a:p>
          <a:p>
            <a:pPr>
              <a:lnSpc>
                <a:spcPct val="100000"/>
              </a:lnSpc>
            </a:pPr>
            <a:endParaRPr sz="1633"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633" dirty="0" smtClean="0">
                <a:latin typeface="Arial"/>
              </a:rPr>
              <a:t>  - </a:t>
            </a:r>
            <a:r>
              <a:rPr lang="fr-FR" sz="1633" b="1" dirty="0">
                <a:latin typeface="Arial"/>
              </a:rPr>
              <a:t>CR4Z</a:t>
            </a:r>
            <a:r>
              <a:rPr lang="fr-FR" sz="1633" dirty="0">
                <a:latin typeface="Arial"/>
              </a:rPr>
              <a:t> : 4 detectors : tests OK, in boxes</a:t>
            </a:r>
            <a:endParaRPr sz="1633"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633" dirty="0" smtClean="0">
                <a:latin typeface="Arial"/>
              </a:rPr>
              <a:t>  - </a:t>
            </a:r>
            <a:r>
              <a:rPr lang="fr-FR" sz="1633" b="1" dirty="0">
                <a:latin typeface="Arial"/>
              </a:rPr>
              <a:t>CR4C</a:t>
            </a:r>
            <a:r>
              <a:rPr lang="fr-FR" sz="1633" dirty="0">
                <a:latin typeface="Arial"/>
              </a:rPr>
              <a:t> : #1 and #2 detectors tests OK, #3 in test, #4 </a:t>
            </a:r>
            <a:r>
              <a:rPr lang="fr-FR" sz="1633" dirty="0" err="1">
                <a:latin typeface="Arial"/>
              </a:rPr>
              <a:t>ready</a:t>
            </a:r>
            <a:r>
              <a:rPr lang="fr-FR" sz="1633" dirty="0">
                <a:latin typeface="Arial"/>
              </a:rPr>
              <a:t> for </a:t>
            </a:r>
            <a:r>
              <a:rPr lang="fr-FR" sz="1633" dirty="0" smtClean="0">
                <a:latin typeface="Arial"/>
              </a:rPr>
              <a:t>test</a:t>
            </a:r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 sz="1633"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633" dirty="0" smtClean="0">
                <a:latin typeface="Arial"/>
              </a:rPr>
              <a:t>  - </a:t>
            </a:r>
            <a:r>
              <a:rPr lang="fr-FR" sz="1633" b="1" dirty="0">
                <a:latin typeface="Arial"/>
              </a:rPr>
              <a:t>CR5Z</a:t>
            </a:r>
            <a:r>
              <a:rPr lang="fr-FR" sz="1633" dirty="0">
                <a:latin typeface="Arial"/>
              </a:rPr>
              <a:t> : #1 to </a:t>
            </a:r>
            <a:r>
              <a:rPr lang="fr-FR" sz="1633" dirty="0" err="1">
                <a:latin typeface="Arial"/>
              </a:rPr>
              <a:t>be</a:t>
            </a:r>
            <a:r>
              <a:rPr lang="fr-FR" sz="1633" dirty="0">
                <a:latin typeface="Arial"/>
              </a:rPr>
              <a:t> </a:t>
            </a:r>
            <a:r>
              <a:rPr lang="fr-FR" sz="1633" dirty="0" err="1">
                <a:latin typeface="Arial"/>
              </a:rPr>
              <a:t>redone</a:t>
            </a:r>
            <a:r>
              <a:rPr lang="fr-FR" sz="1633" dirty="0">
                <a:latin typeface="Arial"/>
              </a:rPr>
              <a:t>, #2 in test, #3 and #4 </a:t>
            </a:r>
            <a:r>
              <a:rPr lang="fr-FR" sz="1633" dirty="0" err="1">
                <a:latin typeface="Arial"/>
              </a:rPr>
              <a:t>ready</a:t>
            </a:r>
            <a:r>
              <a:rPr lang="fr-FR" sz="1633" dirty="0">
                <a:latin typeface="Arial"/>
              </a:rPr>
              <a:t> for test</a:t>
            </a:r>
            <a:endParaRPr sz="1633"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633" dirty="0" smtClean="0">
                <a:latin typeface="Arial"/>
              </a:rPr>
              <a:t>  - </a:t>
            </a:r>
            <a:r>
              <a:rPr lang="fr-FR" sz="1633" b="1" dirty="0">
                <a:latin typeface="Arial"/>
              </a:rPr>
              <a:t>CR5C</a:t>
            </a:r>
            <a:r>
              <a:rPr lang="fr-FR" sz="1633" dirty="0">
                <a:latin typeface="Arial"/>
              </a:rPr>
              <a:t> : #1 </a:t>
            </a:r>
            <a:r>
              <a:rPr lang="fr-FR" sz="1633" dirty="0" err="1">
                <a:latin typeface="Arial"/>
              </a:rPr>
              <a:t>under</a:t>
            </a:r>
            <a:r>
              <a:rPr lang="fr-FR" sz="1633" dirty="0">
                <a:latin typeface="Arial"/>
              </a:rPr>
              <a:t> </a:t>
            </a:r>
            <a:r>
              <a:rPr lang="fr-FR" sz="1633" dirty="0" err="1">
                <a:latin typeface="Arial"/>
              </a:rPr>
              <a:t>integration</a:t>
            </a:r>
            <a:r>
              <a:rPr lang="fr-FR" sz="1633" dirty="0">
                <a:latin typeface="Arial"/>
              </a:rPr>
              <a:t> at Saclay #2 test flat OK, #3 </a:t>
            </a:r>
            <a:r>
              <a:rPr lang="fr-FR" sz="1633" dirty="0" err="1">
                <a:latin typeface="Arial"/>
              </a:rPr>
              <a:t>under</a:t>
            </a:r>
            <a:r>
              <a:rPr lang="fr-FR" sz="1633" dirty="0">
                <a:latin typeface="Arial"/>
              </a:rPr>
              <a:t> </a:t>
            </a:r>
            <a:r>
              <a:rPr lang="fr-FR" sz="1633" dirty="0" err="1">
                <a:latin typeface="Arial"/>
              </a:rPr>
              <a:t>bulk</a:t>
            </a:r>
            <a:r>
              <a:rPr lang="fr-FR" sz="1633" dirty="0">
                <a:latin typeface="Arial"/>
              </a:rPr>
              <a:t> at CERN =&gt; Saclay </a:t>
            </a:r>
            <a:r>
              <a:rPr lang="fr-FR" sz="1633" dirty="0" err="1">
                <a:latin typeface="Arial"/>
              </a:rPr>
              <a:t>week</a:t>
            </a:r>
            <a:r>
              <a:rPr lang="fr-FR" sz="1633" dirty="0">
                <a:latin typeface="Arial"/>
              </a:rPr>
              <a:t> 13, #4 </a:t>
            </a:r>
            <a:r>
              <a:rPr lang="fr-FR" sz="1633" dirty="0" err="1">
                <a:latin typeface="Arial"/>
              </a:rPr>
              <a:t>under</a:t>
            </a:r>
            <a:r>
              <a:rPr lang="fr-FR" sz="1633" dirty="0">
                <a:latin typeface="Arial"/>
              </a:rPr>
              <a:t> </a:t>
            </a:r>
            <a:r>
              <a:rPr lang="fr-FR" sz="1633" dirty="0" err="1">
                <a:latin typeface="Arial"/>
              </a:rPr>
              <a:t>bulk</a:t>
            </a:r>
            <a:r>
              <a:rPr lang="fr-FR" sz="1633" dirty="0">
                <a:latin typeface="Arial"/>
              </a:rPr>
              <a:t> at CERN </a:t>
            </a:r>
            <a:endParaRPr lang="fr-FR" sz="1633" dirty="0" smtClean="0">
              <a:latin typeface="Arial"/>
            </a:endParaRPr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633" dirty="0">
                <a:latin typeface="Arial"/>
              </a:rPr>
              <a:t> </a:t>
            </a:r>
            <a:r>
              <a:rPr lang="fr-FR" sz="1633" dirty="0" smtClean="0">
                <a:latin typeface="Arial"/>
              </a:rPr>
              <a:t>                =&gt;   Saclay </a:t>
            </a:r>
            <a:r>
              <a:rPr lang="fr-FR" sz="1633" dirty="0" err="1">
                <a:latin typeface="Arial"/>
              </a:rPr>
              <a:t>week</a:t>
            </a:r>
            <a:r>
              <a:rPr lang="fr-FR" sz="1633" dirty="0">
                <a:latin typeface="Arial"/>
              </a:rPr>
              <a:t> </a:t>
            </a:r>
            <a:r>
              <a:rPr lang="fr-FR" sz="1633" dirty="0" smtClean="0">
                <a:latin typeface="Arial"/>
              </a:rPr>
              <a:t>18</a:t>
            </a:r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endParaRPr sz="1633"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633" dirty="0" smtClean="0">
                <a:latin typeface="Arial"/>
              </a:rPr>
              <a:t>  - </a:t>
            </a:r>
            <a:r>
              <a:rPr lang="fr-FR" sz="1633" b="1" dirty="0">
                <a:latin typeface="Arial"/>
              </a:rPr>
              <a:t>CR6Z</a:t>
            </a:r>
            <a:r>
              <a:rPr lang="fr-FR" sz="1633" dirty="0">
                <a:latin typeface="Arial"/>
              </a:rPr>
              <a:t> : 4 detectors : tests OK, in boxes</a:t>
            </a:r>
            <a:endParaRPr sz="1633" dirty="0"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1633" dirty="0" smtClean="0">
                <a:latin typeface="Arial"/>
              </a:rPr>
              <a:t>  - </a:t>
            </a:r>
            <a:r>
              <a:rPr lang="fr-FR" sz="1633" b="1" dirty="0">
                <a:latin typeface="Arial"/>
              </a:rPr>
              <a:t>CR6C</a:t>
            </a:r>
            <a:r>
              <a:rPr lang="fr-FR" sz="1633" dirty="0">
                <a:latin typeface="Arial"/>
              </a:rPr>
              <a:t> : 3 detectors : tests OK, in </a:t>
            </a:r>
            <a:r>
              <a:rPr lang="fr-FR" sz="1633" dirty="0" smtClean="0">
                <a:latin typeface="Arial"/>
              </a:rPr>
              <a:t>boxes</a:t>
            </a:r>
            <a:r>
              <a:rPr lang="fr-FR" sz="1633" dirty="0"/>
              <a:t> </a:t>
            </a:r>
            <a:r>
              <a:rPr lang="fr-FR" sz="1633" dirty="0" smtClean="0"/>
              <a:t>   </a:t>
            </a:r>
            <a:r>
              <a:rPr lang="fr-FR" sz="1633" b="1" dirty="0" smtClean="0">
                <a:latin typeface="Arial"/>
              </a:rPr>
              <a:t>CR6C </a:t>
            </a:r>
            <a:r>
              <a:rPr lang="fr-FR" sz="1633" b="1" dirty="0">
                <a:latin typeface="Arial"/>
              </a:rPr>
              <a:t>v2</a:t>
            </a:r>
            <a:r>
              <a:rPr lang="fr-FR" sz="1633" dirty="0">
                <a:latin typeface="Arial"/>
              </a:rPr>
              <a:t> : 4 </a:t>
            </a:r>
            <a:r>
              <a:rPr lang="fr-FR" sz="1633" dirty="0" err="1">
                <a:latin typeface="Arial"/>
              </a:rPr>
              <a:t>spares</a:t>
            </a:r>
            <a:r>
              <a:rPr lang="fr-FR" sz="1633" dirty="0">
                <a:latin typeface="Arial"/>
              </a:rPr>
              <a:t> to </a:t>
            </a:r>
            <a:r>
              <a:rPr lang="fr-FR" sz="1633" dirty="0" err="1">
                <a:latin typeface="Arial"/>
              </a:rPr>
              <a:t>be</a:t>
            </a:r>
            <a:r>
              <a:rPr lang="fr-FR" sz="1633" dirty="0">
                <a:latin typeface="Arial"/>
              </a:rPr>
              <a:t> made for </a:t>
            </a:r>
            <a:r>
              <a:rPr lang="fr-FR" sz="1633" dirty="0" err="1">
                <a:latin typeface="Arial"/>
              </a:rPr>
              <a:t>June</a:t>
            </a:r>
            <a:endParaRPr sz="1633" dirty="0"/>
          </a:p>
        </p:txBody>
      </p:sp>
      <p:pic>
        <p:nvPicPr>
          <p:cNvPr id="42" name="Imag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1099385" y="696544"/>
            <a:ext cx="4266735" cy="2977808"/>
          </a:xfrm>
          <a:prstGeom prst="rect">
            <a:avLst/>
          </a:prstGeom>
          <a:ln>
            <a:noFill/>
          </a:ln>
        </p:spPr>
      </p:pic>
      <p:pic>
        <p:nvPicPr>
          <p:cNvPr id="43" name="Image 42"/>
          <p:cNvPicPr/>
          <p:nvPr/>
        </p:nvPicPr>
        <p:blipFill>
          <a:blip r:embed="rId4"/>
          <a:stretch>
            <a:fillRect/>
          </a:stretch>
        </p:blipFill>
        <p:spPr>
          <a:xfrm>
            <a:off x="6823990" y="733566"/>
            <a:ext cx="3573219" cy="2930125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J. Ball  MVT Status report 3/28/2017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CC35-5040-40DF-856E-65E1C2981CF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412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650</Words>
  <Application>Microsoft Office PowerPoint</Application>
  <PresentationFormat>Grand écran</PresentationFormat>
  <Paragraphs>134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Droid Sans Fallback</vt:lpstr>
      <vt:lpstr>StarSymbol</vt:lpstr>
      <vt:lpstr>Symbol</vt:lpstr>
      <vt:lpstr>Wingdings</vt:lpstr>
      <vt:lpstr>Wingdings 3</vt:lpstr>
      <vt:lpstr>Thème Office</vt:lpstr>
      <vt:lpstr>Micromegas Vertex Tracker Status Report</vt:lpstr>
      <vt:lpstr>Présentation PowerPoint</vt:lpstr>
      <vt:lpstr>Electronics: MVT readout system</vt:lpstr>
      <vt:lpstr>Electronics Status</vt:lpstr>
      <vt:lpstr>MVT barrel B6 filling with detectors</vt:lpstr>
      <vt:lpstr>Présentation PowerPoint</vt:lpstr>
      <vt:lpstr>MVT gas distribution rack and control rack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Micromegas Vertex Tracker Status Report</dc:title>
  <dc:creator>jacques ball</dc:creator>
  <cp:lastModifiedBy>jacques ball</cp:lastModifiedBy>
  <cp:revision>25</cp:revision>
  <dcterms:created xsi:type="dcterms:W3CDTF">2017-03-26T14:19:04Z</dcterms:created>
  <dcterms:modified xsi:type="dcterms:W3CDTF">2017-03-28T00:03:14Z</dcterms:modified>
</cp:coreProperties>
</file>