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Masters/slideMaster2.xml" ContentType="application/vnd.openxmlformats-officedocument.presentationml.slideMaster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Default Extension="xml" ContentType="application/xml"/>
  <Override PartName="/ppt/slides/slide19.xml" ContentType="application/vnd.openxmlformats-officedocument.presentationml.slide+xml"/>
  <Override PartName="/ppt/slideLayouts/slideLayout16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24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Default Extension="pdf" ContentType="application/pdf"/>
  <Override PartName="/ppt/slideLayouts/slideLayout17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theme/theme4.xml" ContentType="application/vnd.openxmlformats-officedocument.theme+xml"/>
  <Override PartName="/ppt/slideLayouts/slideLayout3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Default Extension="wmf" ContentType="image/x-wmf"/>
  <Override PartName="/ppt/theme/theme5.xml" ContentType="application/vnd.openxmlformats-officedocument.them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  <Override PartName="/ppt/slideLayouts/slideLayout1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bookmarkIdSeed="2">
  <p:sldMasterIdLst>
    <p:sldMasterId id="2147483648" r:id="rId1"/>
    <p:sldMasterId id="2147483661" r:id="rId2"/>
    <p:sldMasterId id="2147483673" r:id="rId3"/>
  </p:sldMasterIdLst>
  <p:notesMasterIdLst>
    <p:notesMasterId r:id="rId25"/>
  </p:notesMasterIdLst>
  <p:handoutMasterIdLst>
    <p:handoutMasterId r:id="rId26"/>
  </p:handoutMasterIdLst>
  <p:sldIdLst>
    <p:sldId id="686" r:id="rId4"/>
    <p:sldId id="690" r:id="rId5"/>
    <p:sldId id="719" r:id="rId6"/>
    <p:sldId id="685" r:id="rId7"/>
    <p:sldId id="717" r:id="rId8"/>
    <p:sldId id="683" r:id="rId9"/>
    <p:sldId id="692" r:id="rId10"/>
    <p:sldId id="687" r:id="rId11"/>
    <p:sldId id="689" r:id="rId12"/>
    <p:sldId id="710" r:id="rId13"/>
    <p:sldId id="694" r:id="rId14"/>
    <p:sldId id="711" r:id="rId15"/>
    <p:sldId id="718" r:id="rId16"/>
    <p:sldId id="703" r:id="rId17"/>
    <p:sldId id="720" r:id="rId18"/>
    <p:sldId id="715" r:id="rId19"/>
    <p:sldId id="702" r:id="rId20"/>
    <p:sldId id="716" r:id="rId21"/>
    <p:sldId id="701" r:id="rId22"/>
    <p:sldId id="721" r:id="rId23"/>
    <p:sldId id="708" r:id="rId24"/>
  </p:sldIdLst>
  <p:sldSz cx="9144000" cy="6858000" type="screen4x3"/>
  <p:notesSz cx="9220200" cy="69469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1pPr>
    <a:lvl2pPr marL="457123" algn="l" rtl="0" fontAlgn="base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2pPr>
    <a:lvl3pPr marL="914246" algn="l" rtl="0" fontAlgn="base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3pPr>
    <a:lvl4pPr marL="1371369" algn="l" rtl="0" fontAlgn="base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4pPr>
    <a:lvl5pPr marL="1828492" algn="l" rtl="0" fontAlgn="base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5pPr>
    <a:lvl6pPr marL="2285615" algn="l" defTabSz="914246" rtl="0" eaLnBrk="1" latinLnBrk="0" hangingPunct="1">
      <a:defRPr sz="3200" b="1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6pPr>
    <a:lvl7pPr marL="2742737" algn="l" defTabSz="914246" rtl="0" eaLnBrk="1" latinLnBrk="0" hangingPunct="1">
      <a:defRPr sz="3200" b="1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7pPr>
    <a:lvl8pPr marL="3199861" algn="l" defTabSz="914246" rtl="0" eaLnBrk="1" latinLnBrk="0" hangingPunct="1">
      <a:defRPr sz="3200" b="1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8pPr>
    <a:lvl9pPr marL="3656984" algn="l" defTabSz="914246" rtl="0" eaLnBrk="1" latinLnBrk="0" hangingPunct="1">
      <a:defRPr sz="3200" b="1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showPr showNarration="1" showAnimation="0" useTimings="0">
    <p:present/>
    <p:sldAll/>
    <p:penClr>
      <a:schemeClr val="tx1"/>
    </p:penClr>
    <p:extLst>
      <p:ext uri="{EC167BDD-8182-4AB7-AECC-EB403E3ABB37}">
        <p14:laserClr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>
          <a:srgbClr val="FF0000"/>
        </p14:laserClr>
      </p:ext>
      <p:ext uri="{2FDB2607-1784-4EEB-B798-7EB5836EED8A}">
        <p14:showMediaCtrls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1"/>
      </p:ext>
    </p:extLst>
  </p:showPr>
  <p:clrMru>
    <a:srgbClr val="606000"/>
    <a:srgbClr val="717100"/>
    <a:srgbClr val="080010"/>
    <a:srgbClr val="1603E8"/>
    <a:srgbClr val="FF30FF"/>
    <a:srgbClr val="FFC3DF"/>
    <a:srgbClr val="BD0000"/>
    <a:srgbClr val="E3E300"/>
    <a:srgbClr val="333399"/>
    <a:srgbClr val="008000"/>
  </p:clrMru>
  <p:extLst>
    <p:ext uri="{E76CE94A-603C-4142-B9EB-6D1370010A27}">
      <p14:discardImageEditData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3361" autoAdjust="0"/>
    <p:restoredTop sz="99852" autoAdjust="0"/>
  </p:normalViewPr>
  <p:slideViewPr>
    <p:cSldViewPr snapToGrid="0">
      <p:cViewPr varScale="1">
        <p:scale>
          <a:sx n="115" d="100"/>
          <a:sy n="115" d="100"/>
        </p:scale>
        <p:origin x="-696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8754982" y="6624909"/>
            <a:ext cx="406890" cy="275678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  <a:effectLst/>
        </p:spPr>
        <p:txBody>
          <a:bodyPr wrap="none" lIns="123870" tIns="60306" rIns="123870" bIns="60306" anchor="ctr">
            <a:spAutoFit/>
          </a:bodyPr>
          <a:lstStyle/>
          <a:p>
            <a:pPr algn="r" defTabSz="1247110" eaLnBrk="0" hangingPunct="0">
              <a:defRPr/>
            </a:pPr>
            <a:fld id="{4331C631-42F1-4CF6-A1F9-F287E586F0E8}" type="slidenum">
              <a:rPr lang="en-US" altLang="en-US" sz="1000" b="0">
                <a:latin typeface="Arial" charset="0"/>
                <a:ea typeface="ＭＳ Ｐゴシック" pitchFamily="-110" charset="-128"/>
              </a:rPr>
              <a:pPr algn="r" defTabSz="1247110" eaLnBrk="0" hangingPunct="0">
                <a:defRPr/>
              </a:pPr>
              <a:t>‹#›</a:t>
            </a:fld>
            <a:endParaRPr lang="en-US" altLang="en-US" sz="1000" b="0" dirty="0">
              <a:latin typeface="Arial" charset="0"/>
              <a:ea typeface="ＭＳ Ｐゴシック" pitchFamily="-110" charset="-128"/>
            </a:endParaRPr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1618078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31168" y="3299364"/>
            <a:ext cx="6757869" cy="3122908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  <a:effectLst/>
        </p:spPr>
        <p:txBody>
          <a:bodyPr vert="horz" wrap="square" lIns="123870" tIns="60306" rIns="123870" bIns="603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notes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13315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81313" y="527050"/>
            <a:ext cx="3457575" cy="2593975"/>
          </a:xfrm>
          <a:prstGeom prst="rect">
            <a:avLst/>
          </a:prstGeom>
          <a:noFill/>
          <a:ln w="12699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8582577" y="6543823"/>
            <a:ext cx="579295" cy="444955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  <a:effectLst/>
        </p:spPr>
        <p:txBody>
          <a:bodyPr wrap="none" lIns="123870" tIns="60306" rIns="123870" bIns="60306" anchor="ctr">
            <a:spAutoFit/>
          </a:bodyPr>
          <a:lstStyle/>
          <a:p>
            <a:pPr algn="r" defTabSz="1247110" eaLnBrk="0" hangingPunct="0">
              <a:defRPr/>
            </a:pPr>
            <a:fld id="{3B368C9E-1CF7-4AF8-B0A9-FDB5C8FEC0C5}" type="slidenum">
              <a:rPr lang="en-US" altLang="en-US" sz="2100" b="0">
                <a:latin typeface="Arial" charset="0"/>
                <a:ea typeface="ＭＳ Ｐゴシック" pitchFamily="-110" charset="-128"/>
              </a:rPr>
              <a:pPr algn="r" defTabSz="1247110" eaLnBrk="0" hangingPunct="0">
                <a:defRPr/>
              </a:pPr>
              <a:t>‹#›</a:t>
            </a:fld>
            <a:endParaRPr lang="en-US" altLang="en-US" sz="2100" b="0" dirty="0">
              <a:latin typeface="Arial" charset="0"/>
              <a:ea typeface="ＭＳ Ｐゴシック" pitchFamily="-110" charset="-128"/>
            </a:endParaRPr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12781122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1215820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1pPr>
    <a:lvl2pPr marL="607910" algn="l" defTabSz="1215820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2pPr>
    <a:lvl3pPr marL="1215820" algn="l" defTabSz="1215820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3pPr>
    <a:lvl4pPr marL="1823731" algn="l" defTabSz="1215820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4pPr>
    <a:lvl5pPr marL="2431640" algn="l" defTabSz="1215820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5pPr>
    <a:lvl6pPr marL="2285615" algn="l" defTabSz="9142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37" algn="l" defTabSz="9142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861" algn="l" defTabSz="9142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984" algn="l" defTabSz="9142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038"/>
            <a:ext cx="5829300" cy="1960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457123" indent="0" algn="ctr">
              <a:buNone/>
              <a:defRPr/>
            </a:lvl2pPr>
            <a:lvl3pPr marL="914246" indent="0" algn="ctr">
              <a:buNone/>
              <a:defRPr/>
            </a:lvl3pPr>
            <a:lvl4pPr marL="1371369" indent="0" algn="ctr">
              <a:buNone/>
              <a:defRPr/>
            </a:lvl4pPr>
            <a:lvl5pPr marL="1828492" indent="0" algn="ctr">
              <a:buNone/>
              <a:defRPr/>
            </a:lvl5pPr>
            <a:lvl6pPr marL="2285615" indent="0" algn="ctr">
              <a:buNone/>
              <a:defRPr/>
            </a:lvl6pPr>
            <a:lvl7pPr marL="2742737" indent="0" algn="ctr">
              <a:buNone/>
              <a:defRPr/>
            </a:lvl7pPr>
            <a:lvl8pPr marL="3199861" indent="0" algn="ctr">
              <a:buNone/>
              <a:defRPr/>
            </a:lvl8pPr>
            <a:lvl9pPr marL="365698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143500" y="0"/>
            <a:ext cx="1714500" cy="81676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4991100" cy="81676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858000" cy="8524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71450" y="1117600"/>
            <a:ext cx="6515100" cy="7050088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23" indent="0" algn="ctr">
              <a:buNone/>
              <a:defRPr/>
            </a:lvl2pPr>
            <a:lvl3pPr marL="914246" indent="0" algn="ctr">
              <a:buNone/>
              <a:defRPr/>
            </a:lvl3pPr>
            <a:lvl4pPr marL="1371369" indent="0" algn="ctr">
              <a:buNone/>
              <a:defRPr/>
            </a:lvl4pPr>
            <a:lvl5pPr marL="1828492" indent="0" algn="ctr">
              <a:buNone/>
              <a:defRPr/>
            </a:lvl5pPr>
            <a:lvl6pPr marL="2285615" indent="0" algn="ctr">
              <a:buNone/>
              <a:defRPr/>
            </a:lvl6pPr>
            <a:lvl7pPr marL="2742737" indent="0" algn="ctr">
              <a:buNone/>
              <a:defRPr/>
            </a:lvl7pPr>
            <a:lvl8pPr marL="3199861" indent="0" algn="ctr">
              <a:buNone/>
              <a:defRPr/>
            </a:lvl8pPr>
            <a:lvl9pPr marL="365698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23" indent="0">
              <a:buNone/>
              <a:defRPr sz="1800"/>
            </a:lvl2pPr>
            <a:lvl3pPr marL="914246" indent="0">
              <a:buNone/>
              <a:defRPr sz="1600"/>
            </a:lvl3pPr>
            <a:lvl4pPr marL="1371369" indent="0">
              <a:buNone/>
              <a:defRPr sz="1400"/>
            </a:lvl4pPr>
            <a:lvl5pPr marL="1828492" indent="0">
              <a:buNone/>
              <a:defRPr sz="1400"/>
            </a:lvl5pPr>
            <a:lvl6pPr marL="2285615" indent="0">
              <a:buNone/>
              <a:defRPr sz="1400"/>
            </a:lvl6pPr>
            <a:lvl7pPr marL="2742737" indent="0">
              <a:buNone/>
              <a:defRPr sz="1400"/>
            </a:lvl7pPr>
            <a:lvl8pPr marL="3199861" indent="0">
              <a:buNone/>
              <a:defRPr sz="1400"/>
            </a:lvl8pPr>
            <a:lvl9pPr marL="3656984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838201"/>
            <a:ext cx="4038600" cy="5287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38201"/>
            <a:ext cx="4038600" cy="5287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3" indent="0">
              <a:buNone/>
              <a:defRPr sz="2000" b="1"/>
            </a:lvl2pPr>
            <a:lvl3pPr marL="914246" indent="0">
              <a:buNone/>
              <a:defRPr sz="1800" b="1"/>
            </a:lvl3pPr>
            <a:lvl4pPr marL="1371369" indent="0">
              <a:buNone/>
              <a:defRPr sz="1600" b="1"/>
            </a:lvl4pPr>
            <a:lvl5pPr marL="1828492" indent="0">
              <a:buNone/>
              <a:defRPr sz="1600" b="1"/>
            </a:lvl5pPr>
            <a:lvl6pPr marL="2285615" indent="0">
              <a:buNone/>
              <a:defRPr sz="1600" b="1"/>
            </a:lvl6pPr>
            <a:lvl7pPr marL="2742737" indent="0">
              <a:buNone/>
              <a:defRPr sz="1600" b="1"/>
            </a:lvl7pPr>
            <a:lvl8pPr marL="3199861" indent="0">
              <a:buNone/>
              <a:defRPr sz="1600" b="1"/>
            </a:lvl8pPr>
            <a:lvl9pPr marL="365698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3" indent="0">
              <a:buNone/>
              <a:defRPr sz="2000" b="1"/>
            </a:lvl2pPr>
            <a:lvl3pPr marL="914246" indent="0">
              <a:buNone/>
              <a:defRPr sz="1800" b="1"/>
            </a:lvl3pPr>
            <a:lvl4pPr marL="1371369" indent="0">
              <a:buNone/>
              <a:defRPr sz="1600" b="1"/>
            </a:lvl4pPr>
            <a:lvl5pPr marL="1828492" indent="0">
              <a:buNone/>
              <a:defRPr sz="1600" b="1"/>
            </a:lvl5pPr>
            <a:lvl6pPr marL="2285615" indent="0">
              <a:buNone/>
              <a:defRPr sz="1600" b="1"/>
            </a:lvl6pPr>
            <a:lvl7pPr marL="2742737" indent="0">
              <a:buNone/>
              <a:defRPr sz="1600" b="1"/>
            </a:lvl7pPr>
            <a:lvl8pPr marL="3199861" indent="0">
              <a:buNone/>
              <a:defRPr sz="1600" b="1"/>
            </a:lvl8pPr>
            <a:lvl9pPr marL="365698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23" indent="0">
              <a:buNone/>
              <a:defRPr sz="1200"/>
            </a:lvl2pPr>
            <a:lvl3pPr marL="914246" indent="0">
              <a:buNone/>
              <a:defRPr sz="1000"/>
            </a:lvl3pPr>
            <a:lvl4pPr marL="1371369" indent="0">
              <a:buNone/>
              <a:defRPr sz="900"/>
            </a:lvl4pPr>
            <a:lvl5pPr marL="1828492" indent="0">
              <a:buNone/>
              <a:defRPr sz="900"/>
            </a:lvl5pPr>
            <a:lvl6pPr marL="2285615" indent="0">
              <a:buNone/>
              <a:defRPr sz="900"/>
            </a:lvl6pPr>
            <a:lvl7pPr marL="2742737" indent="0">
              <a:buNone/>
              <a:defRPr sz="900"/>
            </a:lvl7pPr>
            <a:lvl8pPr marL="3199861" indent="0">
              <a:buNone/>
              <a:defRPr sz="900"/>
            </a:lvl8pPr>
            <a:lvl9pPr marL="365698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23" indent="0">
              <a:buNone/>
              <a:defRPr sz="2800"/>
            </a:lvl2pPr>
            <a:lvl3pPr marL="914246" indent="0">
              <a:buNone/>
              <a:defRPr sz="2400"/>
            </a:lvl3pPr>
            <a:lvl4pPr marL="1371369" indent="0">
              <a:buNone/>
              <a:defRPr sz="2000"/>
            </a:lvl4pPr>
            <a:lvl5pPr marL="1828492" indent="0">
              <a:buNone/>
              <a:defRPr sz="2000"/>
            </a:lvl5pPr>
            <a:lvl6pPr marL="2285615" indent="0">
              <a:buNone/>
              <a:defRPr sz="2000"/>
            </a:lvl6pPr>
            <a:lvl7pPr marL="2742737" indent="0">
              <a:buNone/>
              <a:defRPr sz="2000"/>
            </a:lvl7pPr>
            <a:lvl8pPr marL="3199861" indent="0">
              <a:buNone/>
              <a:defRPr sz="2000"/>
            </a:lvl8pPr>
            <a:lvl9pPr marL="3656984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23" indent="0">
              <a:buNone/>
              <a:defRPr sz="1200"/>
            </a:lvl2pPr>
            <a:lvl3pPr marL="914246" indent="0">
              <a:buNone/>
              <a:defRPr sz="1000"/>
            </a:lvl3pPr>
            <a:lvl4pPr marL="1371369" indent="0">
              <a:buNone/>
              <a:defRPr sz="900"/>
            </a:lvl4pPr>
            <a:lvl5pPr marL="1828492" indent="0">
              <a:buNone/>
              <a:defRPr sz="900"/>
            </a:lvl5pPr>
            <a:lvl6pPr marL="2285615" indent="0">
              <a:buNone/>
              <a:defRPr sz="900"/>
            </a:lvl6pPr>
            <a:lvl7pPr marL="2742737" indent="0">
              <a:buNone/>
              <a:defRPr sz="900"/>
            </a:lvl7pPr>
            <a:lvl8pPr marL="3199861" indent="0">
              <a:buNone/>
              <a:defRPr sz="900"/>
            </a:lvl8pPr>
            <a:lvl9pPr marL="365698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"/>
            <a:ext cx="20574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"/>
            <a:ext cx="60198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23" indent="0" algn="ctr">
              <a:buNone/>
              <a:defRPr/>
            </a:lvl2pPr>
            <a:lvl3pPr marL="914246" indent="0" algn="ctr">
              <a:buNone/>
              <a:defRPr/>
            </a:lvl3pPr>
            <a:lvl4pPr marL="1371369" indent="0" algn="ctr">
              <a:buNone/>
              <a:defRPr/>
            </a:lvl4pPr>
            <a:lvl5pPr marL="1828492" indent="0" algn="ctr">
              <a:buNone/>
              <a:defRPr/>
            </a:lvl5pPr>
            <a:lvl6pPr marL="2285615" indent="0" algn="ctr">
              <a:buNone/>
              <a:defRPr/>
            </a:lvl6pPr>
            <a:lvl7pPr marL="2742737" indent="0" algn="ctr">
              <a:buNone/>
              <a:defRPr/>
            </a:lvl7pPr>
            <a:lvl8pPr marL="3199861" indent="0" algn="ctr">
              <a:buNone/>
              <a:defRPr/>
            </a:lvl8pPr>
            <a:lvl9pPr marL="365698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="" xmlns:mv="urn:schemas-microsoft-com:mac:vml" xmlns:mc="http://schemas.openxmlformats.org/markup-compatibility/2006" val="178162220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338" y="5875338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338" y="3875089"/>
            <a:ext cx="5829300" cy="200025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23" indent="0">
              <a:buNone/>
              <a:defRPr sz="1800"/>
            </a:lvl2pPr>
            <a:lvl3pPr marL="914246" indent="0">
              <a:buNone/>
              <a:defRPr sz="1600"/>
            </a:lvl3pPr>
            <a:lvl4pPr marL="1371369" indent="0">
              <a:buNone/>
              <a:defRPr sz="1400"/>
            </a:lvl4pPr>
            <a:lvl5pPr marL="1828492" indent="0">
              <a:buNone/>
              <a:defRPr sz="1400"/>
            </a:lvl5pPr>
            <a:lvl6pPr marL="2285615" indent="0">
              <a:buNone/>
              <a:defRPr sz="1400"/>
            </a:lvl6pPr>
            <a:lvl7pPr marL="2742737" indent="0">
              <a:buNone/>
              <a:defRPr sz="1400"/>
            </a:lvl7pPr>
            <a:lvl8pPr marL="3199861" indent="0">
              <a:buNone/>
              <a:defRPr sz="1400"/>
            </a:lvl8pPr>
            <a:lvl9pPr marL="3656984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1450" y="1117600"/>
            <a:ext cx="3181350" cy="7050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05200" y="1117600"/>
            <a:ext cx="3181350" cy="7050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6713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288"/>
            <a:ext cx="3030538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3" indent="0">
              <a:buNone/>
              <a:defRPr sz="2000" b="1"/>
            </a:lvl2pPr>
            <a:lvl3pPr marL="914246" indent="0">
              <a:buNone/>
              <a:defRPr sz="1800" b="1"/>
            </a:lvl3pPr>
            <a:lvl4pPr marL="1371369" indent="0">
              <a:buNone/>
              <a:defRPr sz="1600" b="1"/>
            </a:lvl4pPr>
            <a:lvl5pPr marL="1828492" indent="0">
              <a:buNone/>
              <a:defRPr sz="1600" b="1"/>
            </a:lvl5pPr>
            <a:lvl6pPr marL="2285615" indent="0">
              <a:buNone/>
              <a:defRPr sz="1600" b="1"/>
            </a:lvl6pPr>
            <a:lvl7pPr marL="2742737" indent="0">
              <a:buNone/>
              <a:defRPr sz="1600" b="1"/>
            </a:lvl7pPr>
            <a:lvl8pPr marL="3199861" indent="0">
              <a:buNone/>
              <a:defRPr sz="1600" b="1"/>
            </a:lvl8pPr>
            <a:lvl9pPr marL="365698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900364"/>
            <a:ext cx="3030538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4564" y="2046288"/>
            <a:ext cx="3030537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3" indent="0">
              <a:buNone/>
              <a:defRPr sz="2000" b="1"/>
            </a:lvl2pPr>
            <a:lvl3pPr marL="914246" indent="0">
              <a:buNone/>
              <a:defRPr sz="1800" b="1"/>
            </a:lvl3pPr>
            <a:lvl4pPr marL="1371369" indent="0">
              <a:buNone/>
              <a:defRPr sz="1600" b="1"/>
            </a:lvl4pPr>
            <a:lvl5pPr marL="1828492" indent="0">
              <a:buNone/>
              <a:defRPr sz="1600" b="1"/>
            </a:lvl5pPr>
            <a:lvl6pPr marL="2285615" indent="0">
              <a:buNone/>
              <a:defRPr sz="1600" b="1"/>
            </a:lvl6pPr>
            <a:lvl7pPr marL="2742737" indent="0">
              <a:buNone/>
              <a:defRPr sz="1600" b="1"/>
            </a:lvl7pPr>
            <a:lvl8pPr marL="3199861" indent="0">
              <a:buNone/>
              <a:defRPr sz="1600" b="1"/>
            </a:lvl8pPr>
            <a:lvl9pPr marL="365698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4564" y="2900364"/>
            <a:ext cx="3030537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3539"/>
            <a:ext cx="2255838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363539"/>
            <a:ext cx="3833812" cy="78041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2938"/>
            <a:ext cx="2255838" cy="6254750"/>
          </a:xfrm>
        </p:spPr>
        <p:txBody>
          <a:bodyPr/>
          <a:lstStyle>
            <a:lvl1pPr marL="0" indent="0">
              <a:buNone/>
              <a:defRPr sz="1400"/>
            </a:lvl1pPr>
            <a:lvl2pPr marL="457123" indent="0">
              <a:buNone/>
              <a:defRPr sz="1200"/>
            </a:lvl2pPr>
            <a:lvl3pPr marL="914246" indent="0">
              <a:buNone/>
              <a:defRPr sz="1000"/>
            </a:lvl3pPr>
            <a:lvl4pPr marL="1371369" indent="0">
              <a:buNone/>
              <a:defRPr sz="900"/>
            </a:lvl4pPr>
            <a:lvl5pPr marL="1828492" indent="0">
              <a:buNone/>
              <a:defRPr sz="900"/>
            </a:lvl5pPr>
            <a:lvl6pPr marL="2285615" indent="0">
              <a:buNone/>
              <a:defRPr sz="900"/>
            </a:lvl6pPr>
            <a:lvl7pPr marL="2742737" indent="0">
              <a:buNone/>
              <a:defRPr sz="900"/>
            </a:lvl7pPr>
            <a:lvl8pPr marL="3199861" indent="0">
              <a:buNone/>
              <a:defRPr sz="900"/>
            </a:lvl8pPr>
            <a:lvl9pPr marL="365698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613" y="6400800"/>
            <a:ext cx="4114800" cy="7556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613" y="81756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123" indent="0">
              <a:buNone/>
              <a:defRPr sz="2800"/>
            </a:lvl2pPr>
            <a:lvl3pPr marL="914246" indent="0">
              <a:buNone/>
              <a:defRPr sz="2400"/>
            </a:lvl3pPr>
            <a:lvl4pPr marL="1371369" indent="0">
              <a:buNone/>
              <a:defRPr sz="2000"/>
            </a:lvl4pPr>
            <a:lvl5pPr marL="1828492" indent="0">
              <a:buNone/>
              <a:defRPr sz="2000"/>
            </a:lvl5pPr>
            <a:lvl6pPr marL="2285615" indent="0">
              <a:buNone/>
              <a:defRPr sz="2000"/>
            </a:lvl6pPr>
            <a:lvl7pPr marL="2742737" indent="0">
              <a:buNone/>
              <a:defRPr sz="2000"/>
            </a:lvl7pPr>
            <a:lvl8pPr marL="3199861" indent="0">
              <a:buNone/>
              <a:defRPr sz="2000"/>
            </a:lvl8pPr>
            <a:lvl9pPr marL="3656984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613" y="7156451"/>
            <a:ext cx="4114800" cy="1073150"/>
          </a:xfrm>
        </p:spPr>
        <p:txBody>
          <a:bodyPr/>
          <a:lstStyle>
            <a:lvl1pPr marL="0" indent="0">
              <a:buNone/>
              <a:defRPr sz="1400"/>
            </a:lvl1pPr>
            <a:lvl2pPr marL="457123" indent="0">
              <a:buNone/>
              <a:defRPr sz="1200"/>
            </a:lvl2pPr>
            <a:lvl3pPr marL="914246" indent="0">
              <a:buNone/>
              <a:defRPr sz="1000"/>
            </a:lvl3pPr>
            <a:lvl4pPr marL="1371369" indent="0">
              <a:buNone/>
              <a:defRPr sz="900"/>
            </a:lvl4pPr>
            <a:lvl5pPr marL="1828492" indent="0">
              <a:buNone/>
              <a:defRPr sz="900"/>
            </a:lvl5pPr>
            <a:lvl6pPr marL="2285615" indent="0">
              <a:buNone/>
              <a:defRPr sz="900"/>
            </a:lvl6pPr>
            <a:lvl7pPr marL="2742737" indent="0">
              <a:buNone/>
              <a:defRPr sz="900"/>
            </a:lvl7pPr>
            <a:lvl8pPr marL="3199861" indent="0">
              <a:buNone/>
              <a:defRPr sz="900"/>
            </a:lvl8pPr>
            <a:lvl9pPr marL="365698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3" Type="http://schemas.openxmlformats.org/officeDocument/2006/relationships/image" Target="../media/image3.png"/><Relationship Id="rId14" Type="http://schemas.openxmlformats.org/officeDocument/2006/relationships/image" Target="../media/image4.jpeg"/><Relationship Id="rId15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4" Type="http://schemas.openxmlformats.org/officeDocument/2006/relationships/image" Target="../media/image6.wmf"/><Relationship Id="rId5" Type="http://schemas.openxmlformats.org/officeDocument/2006/relationships/image" Target="../media/image4.jpe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"/>
            <a:ext cx="91440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2" rIns="91425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38201"/>
            <a:ext cx="8686800" cy="528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2" rIns="91425" bIns="457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4"/>
            <a:endParaRPr lang="en-US" dirty="0" smtClean="0"/>
          </a:p>
        </p:txBody>
      </p:sp>
      <p:sp>
        <p:nvSpPr>
          <p:cNvPr id="792580" name="Line 4"/>
          <p:cNvSpPr>
            <a:spLocks noChangeShapeType="1"/>
          </p:cNvSpPr>
          <p:nvPr/>
        </p:nvSpPr>
        <p:spPr bwMode="auto">
          <a:xfrm>
            <a:off x="0" y="822325"/>
            <a:ext cx="9144000" cy="0"/>
          </a:xfrm>
          <a:prstGeom prst="line">
            <a:avLst/>
          </a:prstGeom>
          <a:noFill/>
          <a:ln w="57150">
            <a:solidFill>
              <a:srgbClr val="00279F"/>
            </a:solidFill>
            <a:round/>
            <a:headEnd/>
            <a:tailEnd/>
          </a:ln>
          <a:effectLst/>
        </p:spPr>
        <p:txBody>
          <a:bodyPr wrap="none" lIns="91425" tIns="45712" rIns="91425" bIns="45712" anchor="ctr"/>
          <a:lstStyle/>
          <a:p>
            <a:pPr algn="ctr" eaLnBrk="0" hangingPunct="0">
              <a:defRPr/>
            </a:pPr>
            <a:endParaRPr lang="en-US" dirty="0">
              <a:ea typeface="+mn-ea"/>
            </a:endParaRPr>
          </a:p>
        </p:txBody>
      </p:sp>
      <p:sp>
        <p:nvSpPr>
          <p:cNvPr id="792582" name="Line 6"/>
          <p:cNvSpPr>
            <a:spLocks noChangeShapeType="1"/>
          </p:cNvSpPr>
          <p:nvPr/>
        </p:nvSpPr>
        <p:spPr bwMode="auto">
          <a:xfrm>
            <a:off x="1" y="6608763"/>
            <a:ext cx="9142413" cy="0"/>
          </a:xfrm>
          <a:prstGeom prst="line">
            <a:avLst/>
          </a:prstGeom>
          <a:noFill/>
          <a:ln w="101600">
            <a:solidFill>
              <a:srgbClr val="00279F"/>
            </a:solidFill>
            <a:round/>
            <a:headEnd/>
            <a:tailEnd/>
          </a:ln>
          <a:effectLst/>
        </p:spPr>
        <p:txBody>
          <a:bodyPr wrap="none" lIns="91425" tIns="45712" rIns="91425" bIns="45712" anchor="ctr"/>
          <a:lstStyle/>
          <a:p>
            <a:pPr algn="ctr" eaLnBrk="0" hangingPunct="0">
              <a:defRPr/>
            </a:pPr>
            <a:endParaRPr lang="en-US" dirty="0">
              <a:ea typeface="+mn-ea"/>
            </a:endParaRPr>
          </a:p>
        </p:txBody>
      </p:sp>
      <p:sp>
        <p:nvSpPr>
          <p:cNvPr id="792586" name="Rectangle 10"/>
          <p:cNvSpPr>
            <a:spLocks noChangeArrowheads="1"/>
          </p:cNvSpPr>
          <p:nvPr/>
        </p:nvSpPr>
        <p:spPr bwMode="auto">
          <a:xfrm>
            <a:off x="7435669" y="6536800"/>
            <a:ext cx="399098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 eaLnBrk="0" hangingPunct="0">
              <a:defRPr/>
            </a:pPr>
            <a:r>
              <a:rPr lang="en-US" altLang="en-US" sz="800" dirty="0">
                <a:solidFill>
                  <a:schemeClr val="bg1"/>
                </a:solidFill>
                <a:latin typeface="Arial" charset="0"/>
                <a:ea typeface="ＭＳ Ｐゴシック" pitchFamily="-110" charset="-128"/>
              </a:rPr>
              <a:t>Page </a:t>
            </a:r>
            <a:fld id="{C0885CA2-C4F2-4737-B8CD-57CAEC80E2A4}" type="slidenum">
              <a:rPr lang="en-US" altLang="en-US" sz="800">
                <a:solidFill>
                  <a:schemeClr val="bg1"/>
                </a:solidFill>
                <a:latin typeface="Arial" charset="0"/>
                <a:ea typeface="ＭＳ Ｐゴシック" pitchFamily="-110" charset="-128"/>
              </a:rPr>
              <a:pPr algn="ctr" eaLnBrk="0" hangingPunct="0">
                <a:defRPr/>
              </a:pPr>
              <a:t>‹#›</a:t>
            </a:fld>
            <a:endParaRPr lang="en-US" sz="800" dirty="0">
              <a:solidFill>
                <a:schemeClr val="bg1"/>
              </a:solidFill>
              <a:latin typeface="Arial" charset="0"/>
              <a:ea typeface="ＭＳ Ｐゴシック" pitchFamily="-110" charset="-128"/>
            </a:endParaRPr>
          </a:p>
        </p:txBody>
      </p:sp>
      <p:sp>
        <p:nvSpPr>
          <p:cNvPr id="11" name="Rectangle 8"/>
          <p:cNvSpPr>
            <a:spLocks noChangeArrowheads="1"/>
          </p:cNvSpPr>
          <p:nvPr userDrawn="1"/>
        </p:nvSpPr>
        <p:spPr bwMode="auto">
          <a:xfrm>
            <a:off x="2105096" y="6406640"/>
            <a:ext cx="5045360" cy="41190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hangingPunct="0">
              <a:lnSpc>
                <a:spcPct val="80000"/>
              </a:lnSpc>
              <a:defRPr/>
            </a:pPr>
            <a:r>
              <a:rPr lang="en-US" sz="1000" dirty="0">
                <a:solidFill>
                  <a:srgbClr val="339966"/>
                </a:solidFill>
                <a:latin typeface="Arial" charset="0"/>
                <a:ea typeface="ＭＳ Ｐゴシック" pitchFamily="-110" charset="-128"/>
              </a:rPr>
              <a:t> </a:t>
            </a:r>
            <a:r>
              <a:rPr lang="en-US" sz="1000" dirty="0" smtClean="0">
                <a:solidFill>
                  <a:srgbClr val="339966"/>
                </a:solidFill>
                <a:latin typeface="Arial" charset="0"/>
                <a:ea typeface="ＭＳ Ｐゴシック" pitchFamily="-110" charset="-128"/>
              </a:rPr>
              <a:t>  </a:t>
            </a:r>
          </a:p>
          <a:p>
            <a:pPr algn="ctr" eaLnBrk="0" hangingPunct="0">
              <a:lnSpc>
                <a:spcPct val="80000"/>
              </a:lnSpc>
              <a:defRPr/>
            </a:pPr>
            <a:r>
              <a:rPr lang="en-US" sz="1200" b="0" i="1" baseline="0" dirty="0" smtClean="0">
                <a:solidFill>
                  <a:srgbClr val="339966"/>
                </a:solidFill>
                <a:latin typeface="Arial" charset="0"/>
                <a:ea typeface="ＭＳ Ｐゴシック" pitchFamily="-110" charset="-128"/>
              </a:rPr>
              <a:t>   Daniel S. Carman      FTOF and CTOF Status       Mar. 28, 2017 </a:t>
            </a:r>
          </a:p>
          <a:p>
            <a:pPr algn="ctr" eaLnBrk="0" hangingPunct="0">
              <a:lnSpc>
                <a:spcPct val="80000"/>
              </a:lnSpc>
              <a:defRPr/>
            </a:pPr>
            <a:endParaRPr lang="en-US" sz="1000" dirty="0">
              <a:solidFill>
                <a:srgbClr val="339966"/>
              </a:solidFill>
              <a:latin typeface="Arial" charset="0"/>
              <a:ea typeface="ＭＳ Ｐゴシック" pitchFamily="-110" charset="-128"/>
            </a:endParaRPr>
          </a:p>
        </p:txBody>
      </p:sp>
      <p:pic>
        <p:nvPicPr>
          <p:cNvPr id="10" name="Picture 9" descr="JLab_logo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476529" y="6395762"/>
            <a:ext cx="1280160" cy="400050"/>
          </a:xfrm>
          <a:prstGeom prst="rect">
            <a:avLst/>
          </a:prstGeom>
        </p:spPr>
      </p:pic>
      <p:pic>
        <p:nvPicPr>
          <p:cNvPr id="12" name="Picture 11" descr="clas-logo.png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8081203" y="6386312"/>
            <a:ext cx="674751" cy="38938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+mj-lt"/>
          <a:ea typeface="ＭＳ Ｐゴシック" pitchFamily="-110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  <a:ea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  <a:ea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  <a:ea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  <a:ea typeface="ＭＳ Ｐゴシック" pitchFamily="-110" charset="-128"/>
        </a:defRPr>
      </a:lvl5pPr>
      <a:lvl6pPr marL="457123" algn="ctr" rtl="0" fontAlgn="base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6pPr>
      <a:lvl7pPr marL="914246" algn="ctr" rtl="0" fontAlgn="base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7pPr>
      <a:lvl8pPr marL="1371369" algn="ctr" rtl="0" fontAlgn="base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8pPr>
      <a:lvl9pPr marL="1828492" algn="ctr" rtl="0" fontAlgn="base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9pPr>
    </p:titleStyle>
    <p:bodyStyle>
      <a:lvl1pPr marL="342842" indent="-342842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1pPr>
      <a:lvl2pPr marL="457123" indent="-23332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b="1">
          <a:solidFill>
            <a:srgbClr val="333399"/>
          </a:solidFill>
          <a:latin typeface="+mn-lt"/>
          <a:ea typeface="ＭＳ Ｐゴシック" pitchFamily="-110" charset="-128"/>
        </a:defRPr>
      </a:lvl2pPr>
      <a:lvl3pPr marL="799965" indent="-228561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b="1">
          <a:solidFill>
            <a:srgbClr val="008000"/>
          </a:solidFill>
          <a:latin typeface="+mn-lt"/>
          <a:ea typeface="ＭＳ Ｐゴシック" pitchFamily="-110" charset="-128"/>
        </a:defRPr>
      </a:lvl3pPr>
      <a:lvl4pPr marL="1142807" indent="-228561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b="1">
          <a:solidFill>
            <a:srgbClr val="CC0000"/>
          </a:solidFill>
          <a:latin typeface="+mn-lt"/>
          <a:ea typeface="ＭＳ Ｐゴシック" pitchFamily="-110" charset="-128"/>
        </a:defRPr>
      </a:lvl4pPr>
      <a:lvl5pPr marL="1487237" indent="-228561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b="1">
          <a:solidFill>
            <a:schemeClr val="hlink"/>
          </a:solidFill>
          <a:latin typeface="+mn-lt"/>
          <a:ea typeface="ＭＳ Ｐゴシック" pitchFamily="-110" charset="-128"/>
        </a:defRPr>
      </a:lvl5pPr>
      <a:lvl6pPr marL="1944360" indent="-228561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b="1">
          <a:solidFill>
            <a:schemeClr val="hlink"/>
          </a:solidFill>
          <a:latin typeface="+mn-lt"/>
        </a:defRPr>
      </a:lvl6pPr>
      <a:lvl7pPr marL="2401484" indent="-228561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b="1">
          <a:solidFill>
            <a:schemeClr val="hlink"/>
          </a:solidFill>
          <a:latin typeface="+mn-lt"/>
        </a:defRPr>
      </a:lvl7pPr>
      <a:lvl8pPr marL="2858607" indent="-228561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b="1">
          <a:solidFill>
            <a:schemeClr val="hlink"/>
          </a:solidFill>
          <a:latin typeface="+mn-lt"/>
        </a:defRPr>
      </a:lvl8pPr>
      <a:lvl9pPr marL="3315730" indent="-228561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b="1">
          <a:solidFill>
            <a:schemeClr val="hlink"/>
          </a:solidFill>
          <a:latin typeface="+mn-lt"/>
        </a:defRPr>
      </a:lvl9pPr>
    </p:bodyStyle>
    <p:otherStyle>
      <a:defPPr>
        <a:defRPr lang="en-US"/>
      </a:defPPr>
      <a:lvl1pPr marL="0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3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6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9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92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15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37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61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84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"/>
            <a:ext cx="82296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2" rIns="91425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838201"/>
            <a:ext cx="8229600" cy="528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2" rIns="91425" bIns="457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92580" name="Line 4"/>
          <p:cNvSpPr>
            <a:spLocks noChangeShapeType="1"/>
          </p:cNvSpPr>
          <p:nvPr userDrawn="1"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57150">
            <a:solidFill>
              <a:srgbClr val="00279F"/>
            </a:solidFill>
            <a:round/>
            <a:headEnd/>
            <a:tailEnd/>
          </a:ln>
          <a:effectLst/>
        </p:spPr>
        <p:txBody>
          <a:bodyPr wrap="none" lIns="91425" tIns="45712" rIns="91425" bIns="45712" anchor="ctr"/>
          <a:lstStyle/>
          <a:p>
            <a:pPr algn="ctr" eaLnBrk="0" hangingPunct="0">
              <a:defRPr/>
            </a:pPr>
            <a:endParaRPr lang="en-US" dirty="0">
              <a:solidFill>
                <a:srgbClr val="000000"/>
              </a:solidFill>
              <a:ea typeface="ＭＳ Ｐゴシック" pitchFamily="-112" charset="-128"/>
            </a:endParaRPr>
          </a:p>
        </p:txBody>
      </p:sp>
      <p:sp>
        <p:nvSpPr>
          <p:cNvPr id="792582" name="Line 6"/>
          <p:cNvSpPr>
            <a:spLocks noChangeShapeType="1"/>
          </p:cNvSpPr>
          <p:nvPr userDrawn="1"/>
        </p:nvSpPr>
        <p:spPr bwMode="auto">
          <a:xfrm>
            <a:off x="0" y="6400801"/>
            <a:ext cx="9140825" cy="76200"/>
          </a:xfrm>
          <a:prstGeom prst="line">
            <a:avLst/>
          </a:prstGeom>
          <a:noFill/>
          <a:ln w="101600">
            <a:solidFill>
              <a:srgbClr val="00279F"/>
            </a:solidFill>
            <a:round/>
            <a:headEnd/>
            <a:tailEnd/>
          </a:ln>
          <a:effectLst/>
        </p:spPr>
        <p:txBody>
          <a:bodyPr wrap="none" lIns="91425" tIns="45712" rIns="91425" bIns="45712" anchor="ctr"/>
          <a:lstStyle/>
          <a:p>
            <a:pPr algn="ctr" eaLnBrk="0" hangingPunct="0">
              <a:defRPr/>
            </a:pPr>
            <a:endParaRPr lang="en-US" dirty="0">
              <a:solidFill>
                <a:srgbClr val="000000"/>
              </a:solidFill>
              <a:ea typeface="ＭＳ Ｐゴシック" pitchFamily="-112" charset="-128"/>
            </a:endParaRPr>
          </a:p>
        </p:txBody>
      </p:sp>
      <p:sp>
        <p:nvSpPr>
          <p:cNvPr id="792584" name="Rectangle 8"/>
          <p:cNvSpPr>
            <a:spLocks noChangeArrowheads="1"/>
          </p:cNvSpPr>
          <p:nvPr userDrawn="1"/>
        </p:nvSpPr>
        <p:spPr bwMode="auto">
          <a:xfrm>
            <a:off x="2971800" y="6553200"/>
            <a:ext cx="3733800" cy="154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lnSpc>
                <a:spcPct val="80000"/>
              </a:lnSpc>
            </a:pPr>
            <a:r>
              <a:rPr lang="en-US" sz="1200" dirty="0" smtClean="0">
                <a:solidFill>
                  <a:srgbClr val="339966"/>
                </a:solidFill>
                <a:latin typeface="Arial" pitchFamily="34" charset="0"/>
                <a:ea typeface="ＭＳ Ｐゴシック" pitchFamily="-112" charset="-128"/>
              </a:rPr>
              <a:t>   </a:t>
            </a:r>
            <a:r>
              <a:rPr lang="en-US" sz="1000" dirty="0" smtClean="0">
                <a:solidFill>
                  <a:srgbClr val="339966"/>
                </a:solidFill>
                <a:latin typeface="Arial" pitchFamily="34" charset="0"/>
                <a:ea typeface="ＭＳ Ｐゴシック" pitchFamily="-112" charset="-128"/>
              </a:rPr>
              <a:t>Thomas Jefferson National Accelerator Facility</a:t>
            </a:r>
          </a:p>
        </p:txBody>
      </p:sp>
      <p:pic>
        <p:nvPicPr>
          <p:cNvPr id="1031" name="Picture 9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339013" y="6249989"/>
            <a:ext cx="1612900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2586" name="Rectangle 10"/>
          <p:cNvSpPr>
            <a:spLocks noChangeArrowheads="1"/>
          </p:cNvSpPr>
          <p:nvPr userDrawn="1"/>
        </p:nvSpPr>
        <p:spPr bwMode="auto">
          <a:xfrm>
            <a:off x="6705600" y="6369050"/>
            <a:ext cx="581025" cy="18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5" tIns="45712" rIns="91425" bIns="45712">
            <a:spAutoFit/>
          </a:bodyPr>
          <a:lstStyle/>
          <a:p>
            <a:pPr algn="ctr" eaLnBrk="0" hangingPunct="0"/>
            <a:r>
              <a:rPr lang="en-US" sz="600" dirty="0" smtClean="0">
                <a:solidFill>
                  <a:srgbClr val="FFFFFF"/>
                </a:solidFill>
                <a:latin typeface="Arial" pitchFamily="34" charset="0"/>
                <a:ea typeface="ＭＳ Ｐゴシック" pitchFamily="-112" charset="-128"/>
              </a:rPr>
              <a:t>Page </a:t>
            </a:r>
            <a:fld id="{06EE394A-A221-4A75-8B6E-C5A238767713}" type="slidenum">
              <a:rPr lang="en-US" sz="600" smtClean="0">
                <a:solidFill>
                  <a:srgbClr val="FFFFFF"/>
                </a:solidFill>
                <a:latin typeface="Arial" pitchFamily="34" charset="0"/>
                <a:ea typeface="ＭＳ Ｐゴシック" pitchFamily="-112" charset="-128"/>
              </a:rPr>
              <a:pPr algn="ctr" eaLnBrk="0" hangingPunct="0"/>
              <a:t>‹#›</a:t>
            </a:fld>
            <a:endParaRPr lang="en-US" sz="600" dirty="0" smtClean="0">
              <a:solidFill>
                <a:srgbClr val="FFFFFF"/>
              </a:solidFill>
              <a:latin typeface="Arial" pitchFamily="34" charset="0"/>
              <a:ea typeface="ＭＳ Ｐゴシック" pitchFamily="-112" charset="-128"/>
            </a:endParaRPr>
          </a:p>
        </p:txBody>
      </p:sp>
      <p:pic>
        <p:nvPicPr>
          <p:cNvPr id="1033" name="Picture 12" descr="NP-logo-Nl copy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52400" y="6175375"/>
            <a:ext cx="129540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3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600200" y="6246814"/>
            <a:ext cx="914400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5pPr>
      <a:lvl6pPr marL="457123" algn="ctr" rtl="0" fontAlgn="base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6pPr>
      <a:lvl7pPr marL="914246" algn="ctr" rtl="0" fontAlgn="base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7pPr>
      <a:lvl8pPr marL="1371369" algn="ctr" rtl="0" fontAlgn="base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8pPr>
      <a:lvl9pPr marL="1828492" algn="ctr" rtl="0" fontAlgn="base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9pPr>
    </p:titleStyle>
    <p:bodyStyle>
      <a:lvl1pPr marL="228561" indent="-228561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576166" indent="-233323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+mn-lt"/>
          <a:ea typeface="ＭＳ Ｐゴシック" charset="-128"/>
        </a:defRPr>
      </a:lvl2pPr>
      <a:lvl3pPr marL="919008" indent="-228561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  <a:ea typeface="ＭＳ Ｐゴシック" charset="-128"/>
        </a:defRPr>
      </a:lvl3pPr>
      <a:lvl4pPr marL="1261851" indent="-228561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  <a:ea typeface="ＭＳ Ｐゴシック" charset="-128"/>
        </a:defRPr>
      </a:lvl4pPr>
      <a:lvl5pPr marL="1604693" indent="-228561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ＭＳ Ｐゴシック" charset="-128"/>
        </a:defRPr>
      </a:lvl5pPr>
      <a:lvl6pPr marL="2061816" indent="-228561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518939" indent="-228561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2976062" indent="-228561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433185" indent="-228561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3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6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9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92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15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37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61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84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"/>
            <a:ext cx="91440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2" rIns="91425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792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38201"/>
            <a:ext cx="8686800" cy="528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2" rIns="91425" bIns="457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792580" name="Line 4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57150">
            <a:solidFill>
              <a:srgbClr val="00279F"/>
            </a:solidFill>
            <a:round/>
            <a:headEnd/>
            <a:tailEnd/>
          </a:ln>
          <a:effectLst/>
        </p:spPr>
        <p:txBody>
          <a:bodyPr wrap="none" lIns="91425" tIns="45712" rIns="91425" bIns="45712" anchor="ctr"/>
          <a:lstStyle/>
          <a:p>
            <a:pPr algn="ctr" eaLnBrk="0" hangingPunct="0"/>
            <a:endParaRPr lang="en-US" dirty="0">
              <a:solidFill>
                <a:srgbClr val="000000"/>
              </a:solidFill>
              <a:latin typeface="Verdana"/>
              <a:ea typeface="+mn-ea"/>
            </a:endParaRPr>
          </a:p>
        </p:txBody>
      </p:sp>
      <p:sp>
        <p:nvSpPr>
          <p:cNvPr id="792582" name="Line 6"/>
          <p:cNvSpPr>
            <a:spLocks noChangeShapeType="1"/>
          </p:cNvSpPr>
          <p:nvPr/>
        </p:nvSpPr>
        <p:spPr bwMode="auto">
          <a:xfrm>
            <a:off x="0" y="6477000"/>
            <a:ext cx="9140825" cy="0"/>
          </a:xfrm>
          <a:prstGeom prst="line">
            <a:avLst/>
          </a:prstGeom>
          <a:noFill/>
          <a:ln w="101600">
            <a:solidFill>
              <a:srgbClr val="00279F"/>
            </a:solidFill>
            <a:round/>
            <a:headEnd/>
            <a:tailEnd/>
          </a:ln>
          <a:effectLst/>
        </p:spPr>
        <p:txBody>
          <a:bodyPr wrap="none" lIns="91425" tIns="45712" rIns="91425" bIns="45712" anchor="ctr"/>
          <a:lstStyle/>
          <a:p>
            <a:pPr algn="ctr" eaLnBrk="0" hangingPunct="0"/>
            <a:endParaRPr lang="en-US" dirty="0">
              <a:solidFill>
                <a:srgbClr val="000000"/>
              </a:solidFill>
              <a:latin typeface="Verdana"/>
              <a:ea typeface="+mn-ea"/>
            </a:endParaRPr>
          </a:p>
        </p:txBody>
      </p:sp>
      <p:sp>
        <p:nvSpPr>
          <p:cNvPr id="792584" name="Rectangle 8"/>
          <p:cNvSpPr>
            <a:spLocks noChangeArrowheads="1"/>
          </p:cNvSpPr>
          <p:nvPr/>
        </p:nvSpPr>
        <p:spPr bwMode="auto">
          <a:xfrm>
            <a:off x="3200400" y="6549136"/>
            <a:ext cx="3429000" cy="153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0" hangingPunct="0">
              <a:lnSpc>
                <a:spcPct val="80000"/>
              </a:lnSpc>
            </a:pPr>
            <a:r>
              <a:rPr lang="en-US" sz="1200" dirty="0">
                <a:solidFill>
                  <a:srgbClr val="008000"/>
                </a:solidFill>
                <a:latin typeface="Arial" charset="0"/>
                <a:ea typeface="+mn-ea"/>
              </a:rPr>
              <a:t>Thomas Jefferson National Accelerator Facility</a:t>
            </a:r>
          </a:p>
        </p:txBody>
      </p:sp>
      <p:pic>
        <p:nvPicPr>
          <p:cNvPr id="792585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39013" y="6249989"/>
            <a:ext cx="1612900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92586" name="Rectangle 10"/>
          <p:cNvSpPr>
            <a:spLocks noChangeArrowheads="1"/>
          </p:cNvSpPr>
          <p:nvPr/>
        </p:nvSpPr>
        <p:spPr bwMode="auto">
          <a:xfrm>
            <a:off x="6798152" y="6415089"/>
            <a:ext cx="399098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en-US" altLang="en-US" sz="800" dirty="0">
                <a:solidFill>
                  <a:srgbClr val="FFFFFF"/>
                </a:solidFill>
                <a:latin typeface="Arial" charset="0"/>
                <a:ea typeface="+mn-ea"/>
              </a:rPr>
              <a:t>Page </a:t>
            </a:r>
            <a:fld id="{E5BAB529-87AE-4E82-9075-6E22D642D313}" type="slidenum">
              <a:rPr lang="en-US" altLang="en-US" sz="800">
                <a:solidFill>
                  <a:srgbClr val="FFFFFF"/>
                </a:solidFill>
                <a:latin typeface="Arial" charset="0"/>
                <a:ea typeface="+mn-ea"/>
              </a:rPr>
              <a:pPr algn="ctr" eaLnBrk="0" hangingPunct="0"/>
              <a:t>‹#›</a:t>
            </a:fld>
            <a:endParaRPr lang="en-US" sz="800" dirty="0">
              <a:solidFill>
                <a:srgbClr val="FFFFFF"/>
              </a:solidFill>
              <a:latin typeface="Arial" charset="0"/>
              <a:ea typeface="+mn-ea"/>
            </a:endParaRPr>
          </a:p>
        </p:txBody>
      </p:sp>
      <p:pic>
        <p:nvPicPr>
          <p:cNvPr id="792588" name="Picture 12" descr="NP-logo-Nl cop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6175375"/>
            <a:ext cx="1295400" cy="676275"/>
          </a:xfrm>
          <a:prstGeom prst="rect">
            <a:avLst/>
          </a:prstGeom>
          <a:noFill/>
        </p:spPr>
      </p:pic>
      <p:pic>
        <p:nvPicPr>
          <p:cNvPr id="792589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00200" y="6246814"/>
            <a:ext cx="914400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11"/>
          <p:cNvSpPr>
            <a:spLocks noChangeArrowheads="1"/>
          </p:cNvSpPr>
          <p:nvPr userDrawn="1"/>
        </p:nvSpPr>
        <p:spPr bwMode="auto">
          <a:xfrm>
            <a:off x="3708123" y="6711988"/>
            <a:ext cx="2706930" cy="1187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hangingPunct="0">
              <a:lnSpc>
                <a:spcPct val="80000"/>
              </a:lnSpc>
              <a:defRPr/>
            </a:pPr>
            <a:r>
              <a:rPr lang="en-US" sz="900" dirty="0" smtClean="0">
                <a:solidFill>
                  <a:srgbClr val="000000"/>
                </a:solidFill>
                <a:latin typeface="Arial Black"/>
                <a:ea typeface="+mn-ea"/>
              </a:rPr>
              <a:t>SVT TR    January 19-20 - 2012</a:t>
            </a:r>
            <a:endParaRPr lang="en-US" sz="900" dirty="0">
              <a:solidFill>
                <a:srgbClr val="000000"/>
              </a:solidFill>
              <a:latin typeface="Arial Black"/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5pPr>
      <a:lvl6pPr marL="457123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6pPr>
      <a:lvl7pPr marL="914246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7pPr>
      <a:lvl8pPr marL="1371369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8pPr>
      <a:lvl9pPr marL="1828492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9pPr>
    </p:titleStyle>
    <p:bodyStyle>
      <a:lvl1pPr algn="l" rtl="0" eaLnBrk="1" fontAlgn="base" hangingPunct="1">
        <a:spcBef>
          <a:spcPct val="20000"/>
        </a:spcBef>
        <a:spcAft>
          <a:spcPct val="0"/>
        </a:spcAft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457123" indent="-233323" algn="l" rtl="0" eaLnBrk="1" fontAlgn="base" hangingPunct="1">
        <a:spcBef>
          <a:spcPts val="600"/>
        </a:spcBef>
        <a:spcAft>
          <a:spcPct val="0"/>
        </a:spcAft>
        <a:buFont typeface="Arial" charset="0"/>
        <a:buChar char="•"/>
        <a:defRPr sz="2400" b="1">
          <a:solidFill>
            <a:srgbClr val="333399"/>
          </a:solidFill>
          <a:latin typeface="+mn-lt"/>
        </a:defRPr>
      </a:lvl2pPr>
      <a:lvl3pPr marL="799965" indent="-228561" algn="l" rtl="0" eaLnBrk="1" fontAlgn="base" hangingPunct="1">
        <a:spcBef>
          <a:spcPts val="600"/>
        </a:spcBef>
        <a:spcAft>
          <a:spcPct val="0"/>
        </a:spcAft>
        <a:buFont typeface="Arial" charset="0"/>
        <a:buChar char="–"/>
        <a:defRPr sz="2000" b="1">
          <a:solidFill>
            <a:srgbClr val="008000"/>
          </a:solidFill>
          <a:latin typeface="+mn-lt"/>
        </a:defRPr>
      </a:lvl3pPr>
      <a:lvl4pPr marL="1142807" indent="-228561" algn="l" rtl="0" eaLnBrk="1" fontAlgn="base" hangingPunct="1">
        <a:spcBef>
          <a:spcPts val="600"/>
        </a:spcBef>
        <a:spcAft>
          <a:spcPct val="0"/>
        </a:spcAft>
        <a:buFont typeface="Arial" charset="0"/>
        <a:buChar char="•"/>
        <a:defRPr sz="2000" b="1">
          <a:solidFill>
            <a:srgbClr val="CC0000"/>
          </a:solidFill>
          <a:latin typeface="+mn-lt"/>
        </a:defRPr>
      </a:lvl4pPr>
      <a:lvl5pPr marL="1487237" indent="-228561" algn="l" rtl="0" eaLnBrk="1" fontAlgn="base" hangingPunct="1">
        <a:spcBef>
          <a:spcPts val="600"/>
        </a:spcBef>
        <a:spcAft>
          <a:spcPct val="0"/>
        </a:spcAft>
        <a:buFont typeface="Arial" charset="0"/>
        <a:buChar char="–"/>
        <a:defRPr sz="2000" b="1">
          <a:solidFill>
            <a:schemeClr val="hlink"/>
          </a:solidFill>
          <a:latin typeface="+mn-lt"/>
        </a:defRPr>
      </a:lvl5pPr>
      <a:lvl6pPr marL="1944360" indent="-228561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b="1">
          <a:solidFill>
            <a:schemeClr val="hlink"/>
          </a:solidFill>
          <a:latin typeface="+mn-lt"/>
        </a:defRPr>
      </a:lvl6pPr>
      <a:lvl7pPr marL="2401484" indent="-228561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b="1">
          <a:solidFill>
            <a:schemeClr val="hlink"/>
          </a:solidFill>
          <a:latin typeface="+mn-lt"/>
        </a:defRPr>
      </a:lvl7pPr>
      <a:lvl8pPr marL="2858607" indent="-228561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b="1">
          <a:solidFill>
            <a:schemeClr val="hlink"/>
          </a:solidFill>
          <a:latin typeface="+mn-lt"/>
        </a:defRPr>
      </a:lvl8pPr>
      <a:lvl9pPr marL="3315730" indent="-228561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b="1">
          <a:solidFill>
            <a:schemeClr val="hlink"/>
          </a:solidFill>
          <a:latin typeface="+mn-lt"/>
        </a:defRPr>
      </a:lvl9pPr>
    </p:bodyStyle>
    <p:otherStyle>
      <a:defPPr>
        <a:defRPr lang="en-US"/>
      </a:defPPr>
      <a:lvl1pPr marL="0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3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6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9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92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15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37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61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84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df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df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df"/><Relationship Id="rId8" Type="http://schemas.openxmlformats.org/officeDocument/2006/relationships/image" Target="../media/image42.png"/><Relationship Id="rId9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d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7130" y="492091"/>
            <a:ext cx="8613913" cy="2646879"/>
          </a:xfrm>
          <a:prstGeom prst="rect">
            <a:avLst/>
          </a:prstGeom>
          <a:solidFill>
            <a:schemeClr val="bg1"/>
          </a:solidFill>
          <a:ln w="508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FTOF and CTOF Hardware, Calibration, Reconstruction, Simulation Software Status</a:t>
            </a:r>
            <a:endParaRPr lang="en-US" sz="2800" b="0" dirty="0" smtClean="0">
              <a:latin typeface="Comic Sans MS"/>
              <a:cs typeface="Comic Sans MS"/>
            </a:endParaRPr>
          </a:p>
          <a:p>
            <a:pPr algn="ctr">
              <a:spcBef>
                <a:spcPts val="1200"/>
              </a:spcBef>
              <a:spcAft>
                <a:spcPts val="600"/>
              </a:spcAft>
            </a:pPr>
            <a:r>
              <a:rPr lang="en-US" sz="2000" b="0" dirty="0" smtClean="0">
                <a:solidFill>
                  <a:srgbClr val="008000"/>
                </a:solidFill>
                <a:latin typeface="Comic Sans MS"/>
                <a:cs typeface="Comic Sans MS"/>
              </a:rPr>
              <a:t>Daniel S. Carman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2000" b="0" dirty="0" smtClean="0">
                <a:solidFill>
                  <a:srgbClr val="008000"/>
                </a:solidFill>
                <a:latin typeface="Comic Sans MS"/>
                <a:cs typeface="Comic Sans MS"/>
              </a:rPr>
              <a:t>Jefferson Laboratory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endParaRPr lang="en-US" sz="1000" b="0" dirty="0" smtClean="0">
              <a:solidFill>
                <a:srgbClr val="008000"/>
              </a:solidFill>
              <a:latin typeface="Comic Sans MS"/>
              <a:cs typeface="Comic Sans MS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0" y="6383130"/>
            <a:ext cx="9144000" cy="47487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 flipV="1">
            <a:off x="0" y="6372076"/>
            <a:ext cx="9144000" cy="0"/>
          </a:xfrm>
          <a:prstGeom prst="line">
            <a:avLst/>
          </a:prstGeom>
          <a:noFill/>
          <a:ln w="635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7" name="Picture 6" descr="ctof-1-18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8669" y="3459617"/>
            <a:ext cx="3655119" cy="2741328"/>
          </a:xfrm>
          <a:prstGeom prst="rect">
            <a:avLst/>
          </a:prstGeom>
          <a:ln w="41275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8" name="Picture 7" descr="fc-complete-12-10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381" y="3459948"/>
            <a:ext cx="3657600" cy="2743200"/>
          </a:xfrm>
          <a:prstGeom prst="rect">
            <a:avLst/>
          </a:prstGeom>
          <a:ln w="41275">
            <a:solidFill>
              <a:schemeClr val="accent6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creen Shot 2017-03-25 at 9.51.58 AM.pn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96180" y="966953"/>
            <a:ext cx="4228677" cy="5256646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0" y="143560"/>
            <a:ext cx="91440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2" rIns="91425" bIns="45712" numCol="1" anchor="ctr" anchorCtr="0" compatLnSpc="1">
            <a:prstTxWarp prst="textNoShape">
              <a:avLst/>
            </a:prstTxWarp>
          </a:bodyPr>
          <a:lstStyle/>
          <a:p>
            <a:pPr algn="ctr" defTabSz="914246" eaLnBrk="0" hangingPunct="0">
              <a:defRPr/>
            </a:pPr>
            <a:r>
              <a:rPr lang="en-US" kern="0" dirty="0" smtClean="0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rPr>
              <a:t>Attenuation Length</a:t>
            </a:r>
            <a:endParaRPr lang="en-US" kern="0" dirty="0">
              <a:solidFill>
                <a:srgbClr val="333399"/>
              </a:solidFill>
              <a:latin typeface="+mj-lt"/>
              <a:ea typeface="ＭＳ Ｐゴシック" pitchFamily="-110" charset="-128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19355" y="864527"/>
            <a:ext cx="1203739" cy="369332"/>
          </a:xfrm>
          <a:prstGeom prst="rect">
            <a:avLst/>
          </a:prstGeom>
          <a:solidFill>
            <a:schemeClr val="bg1"/>
          </a:solidFill>
          <a:ln w="508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800" b="0" dirty="0" smtClean="0">
                <a:solidFill>
                  <a:srgbClr val="800000"/>
                </a:solidFill>
                <a:latin typeface="Comic Sans MS"/>
                <a:cs typeface="Comic Sans MS"/>
              </a:rPr>
              <a:t>panel-1b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70081" y="6206790"/>
            <a:ext cx="2330181" cy="283690"/>
          </a:xfrm>
          <a:prstGeom prst="rect">
            <a:avLst/>
          </a:prstGeom>
          <a:solidFill>
            <a:schemeClr val="bg1"/>
          </a:solidFill>
          <a:ln w="508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b="0" dirty="0" smtClean="0">
                <a:solidFill>
                  <a:srgbClr val="FF0000"/>
                </a:solidFill>
                <a:latin typeface="Comic Sans MS"/>
                <a:cs typeface="Comic Sans MS"/>
              </a:rPr>
              <a:t>cosmic data</a:t>
            </a:r>
            <a:r>
              <a:rPr lang="en-US" sz="1600" b="0" dirty="0" smtClean="0">
                <a:latin typeface="Comic Sans MS"/>
                <a:cs typeface="Comic Sans MS"/>
              </a:rPr>
              <a:t>; </a:t>
            </a:r>
            <a:r>
              <a:rPr lang="en-US" sz="1600" b="0" dirty="0" smtClean="0">
                <a:solidFill>
                  <a:srgbClr val="0000FF"/>
                </a:solidFill>
                <a:latin typeface="Comic Sans MS"/>
                <a:cs typeface="Comic Sans MS"/>
              </a:rPr>
              <a:t>KPP data</a:t>
            </a:r>
          </a:p>
        </p:txBody>
      </p:sp>
      <p:pic>
        <p:nvPicPr>
          <p:cNvPr id="8" name="Picture 7" descr="Screen Shot 2017-02-24 at 6.24.39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3642" y="4121641"/>
            <a:ext cx="4309110" cy="1672590"/>
          </a:xfrm>
          <a:prstGeom prst="rect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4560957" y="1115391"/>
            <a:ext cx="43069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b="0" dirty="0" smtClean="0">
                <a:latin typeface="Comic Sans MS"/>
                <a:cs typeface="Comic Sans MS"/>
              </a:rPr>
              <a:t>Use correlation of coordinate and ADC information to determine attenuation length of light for each counter</a:t>
            </a:r>
          </a:p>
        </p:txBody>
      </p:sp>
      <p:pic>
        <p:nvPicPr>
          <p:cNvPr id="13" name="Picture 12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695204" y="2799660"/>
            <a:ext cx="3708400" cy="8509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0" y="143560"/>
            <a:ext cx="91440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2" rIns="91425" bIns="45712" numCol="1" anchor="ctr" anchorCtr="0" compatLnSpc="1">
            <a:prstTxWarp prst="textNoShape">
              <a:avLst/>
            </a:prstTxWarp>
          </a:bodyPr>
          <a:lstStyle/>
          <a:p>
            <a:pPr algn="ctr" defTabSz="914246" eaLnBrk="0" hangingPunct="0">
              <a:defRPr/>
            </a:pPr>
            <a:r>
              <a:rPr lang="en-US" kern="0" dirty="0" smtClean="0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rPr>
              <a:t>Effective Velocity</a:t>
            </a:r>
            <a:endParaRPr lang="en-US" kern="0" dirty="0">
              <a:solidFill>
                <a:srgbClr val="333399"/>
              </a:solidFill>
              <a:latin typeface="+mj-lt"/>
              <a:ea typeface="ＭＳ Ｐゴシック" pitchFamily="-110" charset="-128"/>
              <a:cs typeface="+mj-cs"/>
            </a:endParaRPr>
          </a:p>
        </p:txBody>
      </p:sp>
      <p:pic>
        <p:nvPicPr>
          <p:cNvPr id="3" name="Picture 2" descr="Screen Shot 2017-02-22 at 9.00.19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784" y="1076539"/>
            <a:ext cx="3060700" cy="2882900"/>
          </a:xfrm>
          <a:prstGeom prst="rect">
            <a:avLst/>
          </a:prstGeom>
        </p:spPr>
      </p:pic>
      <p:pic>
        <p:nvPicPr>
          <p:cNvPr id="4" name="Picture 3" descr="Screen Shot 2017-02-22 at 9.00.36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012" y="3459148"/>
            <a:ext cx="3041650" cy="2901950"/>
          </a:xfrm>
          <a:prstGeom prst="rect">
            <a:avLst/>
          </a:prstGeom>
        </p:spPr>
      </p:pic>
      <p:pic>
        <p:nvPicPr>
          <p:cNvPr id="5" name="Picture 4" descr="Screen Shot 2017-02-22 at 9.02.56 PM.pn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792276" y="3793409"/>
            <a:ext cx="4987290" cy="1942465"/>
          </a:xfrm>
          <a:prstGeom prst="rect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663053" y="2884082"/>
            <a:ext cx="33338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000" b="0" dirty="0" smtClean="0">
                <a:solidFill>
                  <a:srgbClr val="800000"/>
                </a:solidFill>
                <a:latin typeface="Comic Sans MS"/>
                <a:cs typeface="Comic Sans MS"/>
              </a:rPr>
              <a:t>coor</a:t>
            </a:r>
            <a:r>
              <a:rPr lang="en-US" sz="2000" b="0" baseline="-25000" dirty="0" smtClean="0">
                <a:solidFill>
                  <a:srgbClr val="800000"/>
                </a:solidFill>
                <a:latin typeface="Comic Sans MS"/>
                <a:cs typeface="Comic Sans MS"/>
              </a:rPr>
              <a:t>DC</a:t>
            </a:r>
            <a:r>
              <a:rPr lang="en-US" sz="2000" b="0" dirty="0" smtClean="0">
                <a:solidFill>
                  <a:srgbClr val="800000"/>
                </a:solidFill>
                <a:latin typeface="Comic Sans MS"/>
                <a:cs typeface="Comic Sans MS"/>
              </a:rPr>
              <a:t> = 0.5 (t</a:t>
            </a:r>
            <a:r>
              <a:rPr lang="en-US" sz="2000" b="0" baseline="-25000" dirty="0" smtClean="0">
                <a:solidFill>
                  <a:srgbClr val="800000"/>
                </a:solidFill>
                <a:latin typeface="Comic Sans MS"/>
                <a:cs typeface="Comic Sans MS"/>
              </a:rPr>
              <a:t>L</a:t>
            </a:r>
            <a:r>
              <a:rPr lang="en-US" sz="2000" b="0" dirty="0" smtClean="0">
                <a:solidFill>
                  <a:srgbClr val="800000"/>
                </a:solidFill>
                <a:latin typeface="Comic Sans MS"/>
                <a:cs typeface="Comic Sans MS"/>
              </a:rPr>
              <a:t> – t</a:t>
            </a:r>
            <a:r>
              <a:rPr lang="en-US" sz="2000" b="0" baseline="-25000" dirty="0" smtClean="0">
                <a:solidFill>
                  <a:srgbClr val="800000"/>
                </a:solidFill>
                <a:latin typeface="Comic Sans MS"/>
                <a:cs typeface="Comic Sans MS"/>
              </a:rPr>
              <a:t>R</a:t>
            </a:r>
            <a:r>
              <a:rPr lang="en-US" sz="2000" b="0" dirty="0" smtClean="0">
                <a:solidFill>
                  <a:srgbClr val="800000"/>
                </a:solidFill>
                <a:latin typeface="Comic Sans MS"/>
                <a:cs typeface="Comic Sans MS"/>
              </a:rPr>
              <a:t>) v</a:t>
            </a:r>
            <a:r>
              <a:rPr lang="en-US" sz="2000" b="0" baseline="-25000" dirty="0" smtClean="0">
                <a:solidFill>
                  <a:srgbClr val="800000"/>
                </a:solidFill>
                <a:latin typeface="Comic Sans MS"/>
                <a:cs typeface="Comic Sans MS"/>
              </a:rPr>
              <a:t>eff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28921" y="1406502"/>
            <a:ext cx="44451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b="0" dirty="0" smtClean="0">
                <a:latin typeface="Comic Sans MS"/>
                <a:cs typeface="Comic Sans MS"/>
              </a:rPr>
              <a:t>Match hit coordinate from FTOF to hit coordinate from DC tracking to find v</a:t>
            </a:r>
            <a:r>
              <a:rPr lang="en-US" sz="1800" b="0" baseline="-25000" dirty="0" smtClean="0">
                <a:latin typeface="Comic Sans MS"/>
                <a:cs typeface="Comic Sans MS"/>
              </a:rPr>
              <a:t>eff</a:t>
            </a:r>
            <a:r>
              <a:rPr lang="en-US" sz="1800" b="0" dirty="0" smtClean="0">
                <a:latin typeface="Comic Sans MS"/>
                <a:cs typeface="Comic Sans MS"/>
              </a:rPr>
              <a:t>, the effective speed of light propagation in the scintillation bar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87233" y="1082268"/>
            <a:ext cx="1203739" cy="369332"/>
          </a:xfrm>
          <a:prstGeom prst="rect">
            <a:avLst/>
          </a:prstGeom>
          <a:solidFill>
            <a:schemeClr val="bg1"/>
          </a:solidFill>
          <a:ln w="508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800" b="0" dirty="0" smtClean="0">
                <a:solidFill>
                  <a:srgbClr val="800000"/>
                </a:solidFill>
                <a:latin typeface="Comic Sans MS"/>
                <a:cs typeface="Comic Sans MS"/>
              </a:rPr>
              <a:t>panel-1a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85025" y="3476494"/>
            <a:ext cx="1203739" cy="369332"/>
          </a:xfrm>
          <a:prstGeom prst="rect">
            <a:avLst/>
          </a:prstGeom>
          <a:solidFill>
            <a:schemeClr val="bg1"/>
          </a:solidFill>
          <a:ln w="508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800" b="0" dirty="0" smtClean="0">
                <a:solidFill>
                  <a:srgbClr val="800000"/>
                </a:solidFill>
                <a:latin typeface="Comic Sans MS"/>
                <a:cs typeface="Comic Sans MS"/>
              </a:rPr>
              <a:t>panel-1b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54080" y="5268094"/>
            <a:ext cx="1247921" cy="338554"/>
          </a:xfrm>
          <a:prstGeom prst="rect">
            <a:avLst/>
          </a:prstGeom>
          <a:solidFill>
            <a:schemeClr val="bg1"/>
          </a:solidFill>
          <a:ln w="508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b="0" dirty="0" smtClean="0">
                <a:solidFill>
                  <a:srgbClr val="0000FF"/>
                </a:solidFill>
                <a:latin typeface="Comic Sans MS"/>
                <a:cs typeface="Comic Sans MS"/>
              </a:rPr>
              <a:t>KPP data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0" y="143560"/>
            <a:ext cx="91440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2" rIns="91425" bIns="45712" numCol="1" anchor="ctr" anchorCtr="0" compatLnSpc="1">
            <a:prstTxWarp prst="textNoShape">
              <a:avLst/>
            </a:prstTxWarp>
          </a:bodyPr>
          <a:lstStyle/>
          <a:p>
            <a:pPr algn="ctr" defTabSz="914246" eaLnBrk="0" hangingPunct="0">
              <a:defRPr/>
            </a:pPr>
            <a:r>
              <a:rPr lang="en-US" kern="0" dirty="0" smtClean="0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rPr>
              <a:t>Time-Walk Correction</a:t>
            </a:r>
            <a:endParaRPr lang="en-US" kern="0" dirty="0">
              <a:solidFill>
                <a:srgbClr val="333399"/>
              </a:solidFill>
              <a:latin typeface="+mj-lt"/>
              <a:ea typeface="ＭＳ Ｐゴシック" pitchFamily="-110" charset="-128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16668" y="1080586"/>
            <a:ext cx="3651363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FF6600"/>
              </a:buClr>
            </a:pPr>
            <a:r>
              <a:rPr lang="en-US" sz="1800" b="0" dirty="0" smtClean="0">
                <a:latin typeface="Comic Sans MS"/>
                <a:cs typeface="Comic Sans MS"/>
              </a:rPr>
              <a:t>Time-walk functional uses RF time as the reference: </a:t>
            </a:r>
          </a:p>
          <a:p>
            <a:pPr algn="ctr">
              <a:spcAft>
                <a:spcPts val="1800"/>
              </a:spcAft>
            </a:pPr>
            <a:r>
              <a:rPr lang="en-US" sz="1800" b="0" dirty="0" smtClean="0">
                <a:solidFill>
                  <a:srgbClr val="800000"/>
                </a:solidFill>
                <a:latin typeface="Comic Sans MS"/>
                <a:cs typeface="Comic Sans MS"/>
              </a:rPr>
              <a:t>t</a:t>
            </a:r>
            <a:r>
              <a:rPr lang="en-US" sz="1800" b="0" baseline="-25000" dirty="0" smtClean="0">
                <a:solidFill>
                  <a:srgbClr val="800000"/>
                </a:solidFill>
                <a:latin typeface="Comic Sans MS"/>
                <a:cs typeface="Comic Sans MS"/>
              </a:rPr>
              <a:t>res</a:t>
            </a:r>
            <a:r>
              <a:rPr lang="en-US" sz="1800" b="0" dirty="0" smtClean="0">
                <a:solidFill>
                  <a:srgbClr val="800000"/>
                </a:solidFill>
                <a:latin typeface="Comic Sans MS"/>
                <a:cs typeface="Comic Sans MS"/>
              </a:rPr>
              <a:t> = t</a:t>
            </a:r>
            <a:r>
              <a:rPr lang="en-US" sz="1800" b="0" baseline="-25000" dirty="0" smtClean="0">
                <a:solidFill>
                  <a:srgbClr val="800000"/>
                </a:solidFill>
                <a:latin typeface="Comic Sans MS"/>
                <a:cs typeface="Comic Sans MS"/>
              </a:rPr>
              <a:t>FTOF</a:t>
            </a:r>
            <a:r>
              <a:rPr lang="en-US" sz="1800" b="0" dirty="0" smtClean="0">
                <a:solidFill>
                  <a:srgbClr val="800000"/>
                </a:solidFill>
                <a:latin typeface="Comic Sans MS"/>
                <a:cs typeface="Comic Sans MS"/>
              </a:rPr>
              <a:t> – L/</a:t>
            </a:r>
            <a:r>
              <a:rPr lang="en-US" sz="1800" b="0" dirty="0" smtClean="0">
                <a:solidFill>
                  <a:srgbClr val="800000"/>
                </a:solidFill>
                <a:latin typeface="Symbol" charset="2"/>
                <a:cs typeface="Symbol" charset="2"/>
              </a:rPr>
              <a:t>b</a:t>
            </a:r>
            <a:r>
              <a:rPr lang="en-US" sz="1800" b="0" dirty="0" smtClean="0">
                <a:solidFill>
                  <a:srgbClr val="800000"/>
                </a:solidFill>
                <a:latin typeface="Comic Sans MS"/>
                <a:cs typeface="Comic Sans MS"/>
              </a:rPr>
              <a:t> – t</a:t>
            </a:r>
            <a:r>
              <a:rPr lang="en-US" sz="1800" b="0" baseline="-25000" dirty="0" smtClean="0">
                <a:solidFill>
                  <a:srgbClr val="800000"/>
                </a:solidFill>
                <a:latin typeface="Comic Sans MS"/>
                <a:cs typeface="Comic Sans MS"/>
              </a:rPr>
              <a:t>RF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FF6600"/>
              </a:buClr>
            </a:pPr>
            <a:r>
              <a:rPr lang="en-US" sz="1800" b="0" dirty="0" smtClean="0">
                <a:latin typeface="Comic Sans MS"/>
                <a:cs typeface="Comic Sans MS"/>
              </a:rPr>
              <a:t>Fit t</a:t>
            </a:r>
            <a:r>
              <a:rPr lang="en-US" sz="1800" b="0" baseline="-25000" dirty="0" smtClean="0">
                <a:latin typeface="Comic Sans MS"/>
                <a:cs typeface="Comic Sans MS"/>
              </a:rPr>
              <a:t>res</a:t>
            </a:r>
            <a:r>
              <a:rPr lang="en-US" sz="1800" b="0" dirty="0" smtClean="0">
                <a:latin typeface="Comic Sans MS"/>
                <a:cs typeface="Comic Sans MS"/>
              </a:rPr>
              <a:t> vs. ADC</a:t>
            </a:r>
            <a:r>
              <a:rPr lang="en-US" sz="1800" b="0" baseline="-25000" dirty="0" smtClean="0">
                <a:latin typeface="Comic Sans MS"/>
                <a:cs typeface="Comic Sans MS"/>
              </a:rPr>
              <a:t>L,R</a:t>
            </a:r>
            <a:r>
              <a:rPr lang="en-US" sz="1800" b="0" dirty="0" smtClean="0">
                <a:latin typeface="Comic Sans MS"/>
                <a:cs typeface="Comic Sans MS"/>
              </a:rPr>
              <a:t>  with function:</a:t>
            </a:r>
          </a:p>
          <a:p>
            <a:pPr algn="ctr">
              <a:spcBef>
                <a:spcPts val="1800"/>
              </a:spcBef>
              <a:spcAft>
                <a:spcPts val="0"/>
              </a:spcAft>
              <a:buClr>
                <a:srgbClr val="FF6600"/>
              </a:buClr>
            </a:pPr>
            <a:r>
              <a:rPr lang="en-US" sz="1800" b="0" dirty="0" smtClean="0">
                <a:latin typeface="Comic Sans MS"/>
                <a:cs typeface="Comic Sans MS"/>
              </a:rPr>
              <a:t> </a:t>
            </a:r>
            <a:r>
              <a:rPr lang="en-US" sz="1800" b="0" dirty="0" smtClean="0">
                <a:solidFill>
                  <a:srgbClr val="800000"/>
                </a:solidFill>
                <a:latin typeface="Symbol" charset="2"/>
                <a:cs typeface="Symbol" charset="2"/>
              </a:rPr>
              <a:t>l</a:t>
            </a:r>
            <a:r>
              <a:rPr lang="en-US" sz="1800" b="0" dirty="0" smtClean="0">
                <a:solidFill>
                  <a:srgbClr val="800000"/>
                </a:solidFill>
                <a:latin typeface="Comic Sans MS"/>
                <a:cs typeface="Comic Sans MS"/>
              </a:rPr>
              <a:t>/ADC</a:t>
            </a:r>
            <a:r>
              <a:rPr lang="en-US" sz="1800" b="0" baseline="30000" dirty="0" smtClean="0">
                <a:solidFill>
                  <a:srgbClr val="800000"/>
                </a:solidFill>
                <a:latin typeface="Comic Sans MS"/>
                <a:cs typeface="Comic Sans MS"/>
              </a:rPr>
              <a:t>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3564" y="938695"/>
            <a:ext cx="4428436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b="0" dirty="0" smtClean="0">
                <a:latin typeface="Comic Sans MS"/>
                <a:cs typeface="Comic Sans MS"/>
              </a:rPr>
              <a:t>The FTOF system uses leading-edge discriminators for the readout</a:t>
            </a:r>
          </a:p>
          <a:p>
            <a:pPr marL="176213" indent="-176213">
              <a:spcAft>
                <a:spcPts val="600"/>
              </a:spcAft>
              <a:buFontTx/>
              <a:buChar char="-"/>
            </a:pPr>
            <a:r>
              <a:rPr lang="en-US" sz="1600" b="0" i="1" dirty="0" smtClean="0">
                <a:solidFill>
                  <a:srgbClr val="000090"/>
                </a:solidFill>
                <a:latin typeface="Comic Sans MS"/>
                <a:cs typeface="Comic Sans MS"/>
              </a:rPr>
              <a:t>t=f(ADC) as pulses of different amplitude cross LED threshold at different times</a:t>
            </a:r>
          </a:p>
          <a:p>
            <a:pPr marL="176213" indent="-176213" algn="ctr">
              <a:spcAft>
                <a:spcPts val="600"/>
              </a:spcAft>
            </a:pPr>
            <a:r>
              <a:rPr lang="en-US" sz="1600" b="0" i="1" dirty="0" smtClean="0">
                <a:solidFill>
                  <a:srgbClr val="717100"/>
                </a:solidFill>
                <a:latin typeface="Comic Sans MS"/>
                <a:cs typeface="Comic Sans MS"/>
              </a:rPr>
              <a:t>(“time-walk”)</a:t>
            </a:r>
          </a:p>
        </p:txBody>
      </p:sp>
      <p:pic>
        <p:nvPicPr>
          <p:cNvPr id="4" name="Picture 3" descr="Screen Shot 2017-02-23 at 8.26.53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2427" y="3358845"/>
            <a:ext cx="4542790" cy="2800350"/>
          </a:xfrm>
          <a:prstGeom prst="rect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11" name="Picture 10" descr="Screen Shot 2017-03-14 at 9.46.20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15" y="2544557"/>
            <a:ext cx="4285615" cy="389699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38162" y="5731910"/>
            <a:ext cx="1247921" cy="338554"/>
          </a:xfrm>
          <a:prstGeom prst="rect">
            <a:avLst/>
          </a:prstGeom>
          <a:solidFill>
            <a:schemeClr val="bg1"/>
          </a:solidFill>
          <a:ln w="508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b="0" dirty="0" smtClean="0">
                <a:solidFill>
                  <a:srgbClr val="0000FF"/>
                </a:solidFill>
                <a:latin typeface="Comic Sans MS"/>
                <a:cs typeface="Comic Sans MS"/>
              </a:rPr>
              <a:t>KPP data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89739" y="2771913"/>
            <a:ext cx="419652" cy="375479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800" b="0" dirty="0" smtClean="0">
                <a:solidFill>
                  <a:srgbClr val="800000"/>
                </a:solidFill>
                <a:latin typeface="Symbol" charset="2"/>
                <a:cs typeface="Symbol" charset="2"/>
              </a:rPr>
              <a:t>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87531" y="5199270"/>
            <a:ext cx="419652" cy="375479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800" b="0" dirty="0" smtClean="0">
                <a:solidFill>
                  <a:srgbClr val="800000"/>
                </a:solidFill>
                <a:latin typeface="Comic Sans MS"/>
                <a:cs typeface="Comic Sans MS"/>
              </a:rPr>
              <a:t>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creen Shot 2017-03-23 at 9.25.47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2723" y="1059402"/>
            <a:ext cx="4061460" cy="2922270"/>
          </a:xfrm>
          <a:prstGeom prst="rect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0" y="143560"/>
            <a:ext cx="91440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2" rIns="91425" bIns="45712" numCol="1" anchor="ctr" anchorCtr="0" compatLnSpc="1">
            <a:prstTxWarp prst="textNoShape">
              <a:avLst/>
            </a:prstTxWarp>
          </a:bodyPr>
          <a:lstStyle/>
          <a:p>
            <a:pPr algn="ctr" defTabSz="914246" eaLnBrk="0" hangingPunct="0">
              <a:defRPr/>
            </a:pPr>
            <a:r>
              <a:rPr lang="en-US" kern="0" dirty="0" smtClean="0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rPr>
              <a:t>Time-Walk Correction</a:t>
            </a:r>
            <a:endParaRPr lang="en-US" kern="0" dirty="0">
              <a:solidFill>
                <a:srgbClr val="333399"/>
              </a:solidFill>
              <a:latin typeface="+mj-lt"/>
              <a:ea typeface="ＭＳ Ｐゴシック" pitchFamily="-110" charset="-128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2774" y="1169526"/>
            <a:ext cx="4637911" cy="4385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1800" b="0" dirty="0" smtClean="0">
                <a:latin typeface="Comic Sans MS"/>
                <a:cs typeface="Comic Sans MS"/>
              </a:rPr>
              <a:t>A</a:t>
            </a:r>
            <a:r>
              <a:rPr lang="en-US" sz="1800" b="0" dirty="0" smtClean="0">
                <a:latin typeface="Comic Sans MS"/>
                <a:cs typeface="Comic Sans MS"/>
              </a:rPr>
              <a:t>n alternative </a:t>
            </a:r>
            <a:r>
              <a:rPr lang="en-US" sz="1800" b="0" dirty="0" smtClean="0">
                <a:latin typeface="Comic Sans MS"/>
                <a:cs typeface="Comic Sans MS"/>
              </a:rPr>
              <a:t>approach </a:t>
            </a:r>
            <a:r>
              <a:rPr lang="en-US" sz="1800" b="0" dirty="0" smtClean="0">
                <a:latin typeface="Comic Sans MS"/>
                <a:cs typeface="Comic Sans MS"/>
              </a:rPr>
              <a:t>to time-walk corrections is to determine calibration parameters that do not depend on the RF or on DC tracking information</a:t>
            </a:r>
            <a:endParaRPr lang="en-US" sz="1800" b="0" dirty="0" smtClean="0">
              <a:latin typeface="+mn-lt"/>
            </a:endParaRPr>
          </a:p>
          <a:p>
            <a:pPr marL="111125" indent="-111125">
              <a:spcAft>
                <a:spcPts val="600"/>
              </a:spcAft>
              <a:buClr>
                <a:srgbClr val="800000"/>
              </a:buClr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Compare the TDC time to the time derived from fitting the leading edge of the flash ADC pulse</a:t>
            </a:r>
            <a:endParaRPr lang="en-US" sz="1800" b="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111125" indent="-111125">
              <a:spcBef>
                <a:spcPts val="1200"/>
              </a:spcBef>
              <a:spcAft>
                <a:spcPts val="600"/>
              </a:spcAft>
              <a:buClr>
                <a:srgbClr val="800000"/>
              </a:buClr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Work </a:t>
            </a: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is underway to compare the two time-walk algorithms and to better understand the </a:t>
            </a: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systematics</a:t>
            </a:r>
          </a:p>
          <a:p>
            <a:pPr marL="111125" indent="-111125">
              <a:spcBef>
                <a:spcPts val="1200"/>
              </a:spcBef>
              <a:spcAft>
                <a:spcPts val="600"/>
              </a:spcAft>
              <a:buClr>
                <a:srgbClr val="800000"/>
              </a:buClr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The FADC timing resolution still needs to be improved to be able to employ this approach for corrections</a:t>
            </a:r>
            <a:endParaRPr lang="en-US" sz="1800" b="0" dirty="0" smtClean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06233" y="4095456"/>
            <a:ext cx="3861071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FF6600"/>
              </a:buClr>
            </a:pPr>
            <a:r>
              <a:rPr lang="en-US" sz="1800" b="0" dirty="0" smtClean="0">
                <a:latin typeface="Comic Sans MS"/>
                <a:cs typeface="Comic Sans MS"/>
              </a:rPr>
              <a:t>Determine time-walk parameters from the residual:</a:t>
            </a:r>
          </a:p>
          <a:p>
            <a:pPr algn="ctr">
              <a:spcAft>
                <a:spcPts val="1800"/>
              </a:spcAft>
            </a:pPr>
            <a:r>
              <a:rPr lang="en-US" sz="1800" b="0" dirty="0" smtClean="0">
                <a:solidFill>
                  <a:srgbClr val="800000"/>
                </a:solidFill>
                <a:latin typeface="Comic Sans MS"/>
                <a:cs typeface="Comic Sans MS"/>
              </a:rPr>
              <a:t>t</a:t>
            </a:r>
            <a:r>
              <a:rPr lang="en-US" sz="1800" b="0" baseline="-25000" dirty="0" smtClean="0">
                <a:solidFill>
                  <a:srgbClr val="800000"/>
                </a:solidFill>
                <a:latin typeface="Comic Sans MS"/>
                <a:cs typeface="Comic Sans MS"/>
              </a:rPr>
              <a:t>res</a:t>
            </a:r>
            <a:r>
              <a:rPr lang="en-US" sz="1800" b="0" dirty="0" smtClean="0">
                <a:solidFill>
                  <a:srgbClr val="800000"/>
                </a:solidFill>
                <a:latin typeface="Comic Sans MS"/>
                <a:cs typeface="Comic Sans MS"/>
              </a:rPr>
              <a:t> = t</a:t>
            </a:r>
            <a:r>
              <a:rPr lang="en-US" sz="1800" b="0" baseline="-25000" dirty="0" smtClean="0">
                <a:solidFill>
                  <a:srgbClr val="800000"/>
                </a:solidFill>
                <a:latin typeface="Comic Sans MS"/>
                <a:cs typeface="Comic Sans MS"/>
              </a:rPr>
              <a:t>TDC</a:t>
            </a:r>
            <a:r>
              <a:rPr lang="en-US" sz="1800" b="0" dirty="0" smtClean="0">
                <a:solidFill>
                  <a:srgbClr val="800000"/>
                </a:solidFill>
                <a:latin typeface="Comic Sans MS"/>
                <a:cs typeface="Comic Sans MS"/>
              </a:rPr>
              <a:t> – t</a:t>
            </a:r>
            <a:r>
              <a:rPr lang="en-US" sz="1800" b="0" baseline="-25000" dirty="0" smtClean="0">
                <a:solidFill>
                  <a:srgbClr val="800000"/>
                </a:solidFill>
                <a:latin typeface="Comic Sans MS"/>
                <a:cs typeface="Comic Sans MS"/>
              </a:rPr>
              <a:t>FADC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FF6600"/>
              </a:buClr>
            </a:pPr>
            <a:r>
              <a:rPr lang="en-US" sz="1800" b="0" dirty="0" smtClean="0">
                <a:latin typeface="Comic Sans MS"/>
                <a:cs typeface="Comic Sans MS"/>
              </a:rPr>
              <a:t>Fit t</a:t>
            </a:r>
            <a:r>
              <a:rPr lang="en-US" sz="1800" b="0" baseline="-25000" dirty="0" smtClean="0">
                <a:latin typeface="Comic Sans MS"/>
                <a:cs typeface="Comic Sans MS"/>
              </a:rPr>
              <a:t>res</a:t>
            </a:r>
            <a:r>
              <a:rPr lang="en-US" sz="1800" b="0" dirty="0" smtClean="0">
                <a:latin typeface="Comic Sans MS"/>
                <a:cs typeface="Comic Sans MS"/>
              </a:rPr>
              <a:t> vs. ADC</a:t>
            </a:r>
            <a:r>
              <a:rPr lang="en-US" sz="1800" b="0" baseline="-25000" dirty="0" smtClean="0">
                <a:latin typeface="Comic Sans MS"/>
                <a:cs typeface="Comic Sans MS"/>
              </a:rPr>
              <a:t>L,R</a:t>
            </a:r>
            <a:r>
              <a:rPr lang="en-US" sz="1800" b="0" dirty="0" smtClean="0">
                <a:latin typeface="Comic Sans MS"/>
                <a:cs typeface="Comic Sans MS"/>
              </a:rPr>
              <a:t>  with function:</a:t>
            </a:r>
          </a:p>
          <a:p>
            <a:pPr algn="ctr">
              <a:spcBef>
                <a:spcPts val="1800"/>
              </a:spcBef>
              <a:spcAft>
                <a:spcPts val="0"/>
              </a:spcAft>
              <a:buClr>
                <a:srgbClr val="FF6600"/>
              </a:buClr>
            </a:pPr>
            <a:r>
              <a:rPr lang="en-US" sz="1800" b="0" dirty="0" smtClean="0">
                <a:latin typeface="Comic Sans MS"/>
                <a:cs typeface="Comic Sans MS"/>
              </a:rPr>
              <a:t> </a:t>
            </a:r>
            <a:r>
              <a:rPr lang="en-US" sz="1800" b="0" dirty="0" smtClean="0">
                <a:solidFill>
                  <a:srgbClr val="800000"/>
                </a:solidFill>
                <a:latin typeface="Symbol" charset="2"/>
                <a:cs typeface="Symbol" charset="2"/>
              </a:rPr>
              <a:t>l</a:t>
            </a:r>
            <a:r>
              <a:rPr lang="en-US" sz="1800" b="0" dirty="0" smtClean="0">
                <a:solidFill>
                  <a:srgbClr val="800000"/>
                </a:solidFill>
                <a:latin typeface="Comic Sans MS"/>
                <a:cs typeface="Comic Sans MS"/>
              </a:rPr>
              <a:t>/ADC</a:t>
            </a:r>
            <a:r>
              <a:rPr lang="en-US" sz="1800" b="0" baseline="30000" dirty="0" smtClean="0">
                <a:solidFill>
                  <a:srgbClr val="800000"/>
                </a:solidFill>
                <a:latin typeface="Comic Sans MS"/>
                <a:cs typeface="Comic Sans MS"/>
              </a:rPr>
              <a:t>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93003" y="1514150"/>
            <a:ext cx="1247921" cy="338554"/>
          </a:xfrm>
          <a:prstGeom prst="rect">
            <a:avLst/>
          </a:prstGeom>
          <a:solidFill>
            <a:schemeClr val="bg1"/>
          </a:solidFill>
          <a:ln w="508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b="0" dirty="0" smtClean="0">
                <a:solidFill>
                  <a:srgbClr val="0000FF"/>
                </a:solidFill>
                <a:latin typeface="Comic Sans MS"/>
                <a:cs typeface="Comic Sans MS"/>
              </a:rPr>
              <a:t>KPP data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27680" y="5854690"/>
            <a:ext cx="3142668" cy="338554"/>
          </a:xfrm>
          <a:prstGeom prst="rect">
            <a:avLst/>
          </a:prstGeom>
          <a:solidFill>
            <a:schemeClr val="bg1"/>
          </a:solidFill>
          <a:ln w="508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b="0" dirty="0" smtClean="0">
                <a:solidFill>
                  <a:srgbClr val="660066"/>
                </a:solidFill>
                <a:latin typeface="Comic Sans MS"/>
                <a:cs typeface="Comic Sans MS"/>
              </a:rPr>
              <a:t>Raffaella De Vita, </a:t>
            </a:r>
            <a:r>
              <a:rPr lang="en-US" sz="1600" b="0" dirty="0" smtClean="0">
                <a:solidFill>
                  <a:srgbClr val="660066"/>
                </a:solidFill>
                <a:latin typeface="Comic Sans MS"/>
                <a:cs typeface="Comic Sans MS"/>
              </a:rPr>
              <a:t>Andrey </a:t>
            </a:r>
            <a:r>
              <a:rPr lang="en-US" sz="1600" b="0" dirty="0" smtClean="0">
                <a:solidFill>
                  <a:srgbClr val="660066"/>
                </a:solidFill>
                <a:latin typeface="Comic Sans MS"/>
                <a:cs typeface="Comic Sans MS"/>
              </a:rPr>
              <a:t>Kim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0795" y="162884"/>
            <a:ext cx="834103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0090"/>
                </a:solidFill>
                <a:latin typeface="Arial"/>
                <a:cs typeface="Arial"/>
              </a:rPr>
              <a:t>Paddle-to-Paddle Correction</a:t>
            </a:r>
            <a:endParaRPr lang="en-US" sz="32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0794" y="3434554"/>
            <a:ext cx="6091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latin typeface="Comic Sans MS"/>
                <a:cs typeface="Comic Sans MS"/>
              </a:rPr>
              <a:t>Determine relative time offsets among paddles: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15288" y="4036300"/>
            <a:ext cx="5431686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1125" indent="-111125">
              <a:spcAft>
                <a:spcPts val="600"/>
              </a:spcAft>
              <a:buClr>
                <a:srgbClr val="800000"/>
              </a:buClr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Use exclusive e-</a:t>
            </a:r>
            <a:r>
              <a:rPr lang="en-US" sz="1800" b="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p</a:t>
            </a:r>
            <a:r>
              <a:rPr lang="en-US" sz="1800" b="0" baseline="30000" dirty="0" smtClean="0">
                <a:solidFill>
                  <a:srgbClr val="000090"/>
                </a:solidFill>
                <a:latin typeface="Comic Sans MS"/>
                <a:cs typeface="Comic Sans MS"/>
              </a:rPr>
              <a:t>+/-</a:t>
            </a: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 concidences to link times of all counters across the system</a:t>
            </a:r>
          </a:p>
          <a:p>
            <a:pPr marL="111125" indent="-111125" algn="ctr">
              <a:spcAft>
                <a:spcPts val="600"/>
              </a:spcAft>
            </a:pPr>
            <a:r>
              <a:rPr lang="en-US" sz="1800" b="0" dirty="0" smtClean="0">
                <a:solidFill>
                  <a:srgbClr val="800000"/>
                </a:solidFill>
                <a:latin typeface="Symbol" charset="2"/>
                <a:cs typeface="Symbol" charset="2"/>
              </a:rPr>
              <a:t>D</a:t>
            </a:r>
            <a:r>
              <a:rPr lang="en-US" sz="1800" b="0" dirty="0" smtClean="0">
                <a:solidFill>
                  <a:srgbClr val="800000"/>
                </a:solidFill>
                <a:latin typeface="Comic Sans MS"/>
                <a:cs typeface="Comic Sans MS"/>
              </a:rPr>
              <a:t>t</a:t>
            </a:r>
            <a:r>
              <a:rPr lang="en-US" sz="1800" b="0" baseline="-25000" dirty="0" smtClean="0">
                <a:solidFill>
                  <a:srgbClr val="800000"/>
                </a:solidFill>
                <a:latin typeface="Comic Sans MS"/>
                <a:cs typeface="Comic Sans MS"/>
              </a:rPr>
              <a:t>v</a:t>
            </a:r>
            <a:r>
              <a:rPr lang="en-US" sz="1800" b="0" dirty="0" smtClean="0">
                <a:solidFill>
                  <a:srgbClr val="800000"/>
                </a:solidFill>
                <a:latin typeface="Comic Sans MS"/>
                <a:cs typeface="Comic Sans MS"/>
              </a:rPr>
              <a:t> = t</a:t>
            </a:r>
            <a:r>
              <a:rPr lang="en-US" sz="1800" b="0" baseline="30000" dirty="0" smtClean="0">
                <a:solidFill>
                  <a:srgbClr val="800000"/>
                </a:solidFill>
                <a:latin typeface="Comic Sans MS"/>
                <a:cs typeface="Comic Sans MS"/>
              </a:rPr>
              <a:t>e</a:t>
            </a:r>
            <a:r>
              <a:rPr lang="en-US" sz="1800" b="0" baseline="-25000" dirty="0" smtClean="0">
                <a:solidFill>
                  <a:srgbClr val="800000"/>
                </a:solidFill>
                <a:latin typeface="Comic Sans MS"/>
                <a:cs typeface="Comic Sans MS"/>
              </a:rPr>
              <a:t>v</a:t>
            </a:r>
            <a:r>
              <a:rPr lang="en-US" sz="1800" b="0" dirty="0" smtClean="0">
                <a:solidFill>
                  <a:srgbClr val="800000"/>
                </a:solidFill>
                <a:latin typeface="Comic Sans MS"/>
                <a:cs typeface="Comic Sans MS"/>
              </a:rPr>
              <a:t> – t</a:t>
            </a:r>
            <a:r>
              <a:rPr lang="en-US" sz="1800" b="0" baseline="30000" dirty="0" smtClean="0">
                <a:solidFill>
                  <a:srgbClr val="800000"/>
                </a:solidFill>
                <a:latin typeface="Symbol" charset="2"/>
                <a:cs typeface="Symbol" charset="2"/>
              </a:rPr>
              <a:t>p</a:t>
            </a:r>
            <a:r>
              <a:rPr lang="en-US" sz="1800" b="0" baseline="-25000" dirty="0" smtClean="0">
                <a:solidFill>
                  <a:srgbClr val="800000"/>
                </a:solidFill>
                <a:latin typeface="Comic Sans MS"/>
                <a:cs typeface="Comic Sans MS"/>
              </a:rPr>
              <a:t>v</a:t>
            </a:r>
          </a:p>
          <a:p>
            <a:pPr marL="111125" indent="-111125" algn="ctr">
              <a:spcAft>
                <a:spcPts val="600"/>
              </a:spcAft>
            </a:pPr>
            <a:r>
              <a:rPr lang="en-US" sz="1800" b="0" dirty="0" smtClean="0">
                <a:solidFill>
                  <a:srgbClr val="800000"/>
                </a:solidFill>
                <a:latin typeface="Comic Sans MS"/>
                <a:cs typeface="Comic Sans MS"/>
              </a:rPr>
              <a:t>P2P = max bin # </a:t>
            </a:r>
            <a:r>
              <a:rPr lang="en-US" sz="1800" b="0" dirty="0" smtClean="0">
                <a:solidFill>
                  <a:srgbClr val="800000"/>
                </a:solidFill>
                <a:latin typeface="Symbol" charset="2"/>
                <a:cs typeface="Symbol" charset="2"/>
              </a:rPr>
              <a:t>D</a:t>
            </a:r>
            <a:r>
              <a:rPr lang="en-US" sz="1800" b="0" dirty="0" smtClean="0">
                <a:solidFill>
                  <a:srgbClr val="800000"/>
                </a:solidFill>
                <a:latin typeface="Comic Sans MS"/>
                <a:cs typeface="Comic Sans MS"/>
              </a:rPr>
              <a:t>t</a:t>
            </a:r>
            <a:r>
              <a:rPr lang="en-US" sz="1800" b="0" baseline="-25000" dirty="0" smtClean="0">
                <a:solidFill>
                  <a:srgbClr val="800000"/>
                </a:solidFill>
                <a:latin typeface="Comic Sans MS"/>
                <a:cs typeface="Comic Sans MS"/>
              </a:rPr>
              <a:t>v</a:t>
            </a:r>
            <a:r>
              <a:rPr lang="en-US" sz="1800" b="0" dirty="0" smtClean="0">
                <a:solidFill>
                  <a:srgbClr val="800000"/>
                </a:solidFill>
                <a:latin typeface="Comic Sans MS"/>
                <a:cs typeface="Comic Sans MS"/>
              </a:rPr>
              <a:t> * 2.004 ns</a:t>
            </a:r>
          </a:p>
          <a:p>
            <a:pPr marL="111125" indent="-111125" algn="ctr">
              <a:spcAft>
                <a:spcPts val="600"/>
              </a:spcAft>
            </a:pPr>
            <a:r>
              <a:rPr lang="en-US" sz="1800" b="0" dirty="0" smtClean="0">
                <a:solidFill>
                  <a:srgbClr val="800000"/>
                </a:solidFill>
                <a:latin typeface="Comic Sans MS"/>
                <a:cs typeface="Comic Sans MS"/>
              </a:rPr>
              <a:t>t</a:t>
            </a:r>
            <a:r>
              <a:rPr lang="en-US" sz="1800" b="0" baseline="30000" dirty="0" smtClean="0">
                <a:solidFill>
                  <a:srgbClr val="800000"/>
                </a:solidFill>
                <a:latin typeface="Comic Sans MS"/>
                <a:cs typeface="Comic Sans MS"/>
              </a:rPr>
              <a:t>2</a:t>
            </a:r>
            <a:r>
              <a:rPr lang="en-US" sz="1800" b="0" baseline="-25000" dirty="0" smtClean="0">
                <a:solidFill>
                  <a:srgbClr val="800000"/>
                </a:solidFill>
                <a:latin typeface="Comic Sans MS"/>
                <a:cs typeface="Comic Sans MS"/>
              </a:rPr>
              <a:t>FTOF</a:t>
            </a:r>
            <a:r>
              <a:rPr lang="en-US" sz="1800" b="0" dirty="0" smtClean="0">
                <a:solidFill>
                  <a:srgbClr val="800000"/>
                </a:solidFill>
                <a:latin typeface="Comic Sans MS"/>
                <a:cs typeface="Comic Sans MS"/>
              </a:rPr>
              <a:t> = t</a:t>
            </a:r>
            <a:r>
              <a:rPr lang="en-US" sz="1800" b="0" baseline="30000" dirty="0" smtClean="0">
                <a:solidFill>
                  <a:srgbClr val="800000"/>
                </a:solidFill>
                <a:latin typeface="Comic Sans MS"/>
                <a:cs typeface="Comic Sans MS"/>
              </a:rPr>
              <a:t>1</a:t>
            </a:r>
            <a:r>
              <a:rPr lang="en-US" sz="1800" b="0" baseline="-25000" dirty="0" smtClean="0">
                <a:solidFill>
                  <a:srgbClr val="800000"/>
                </a:solidFill>
                <a:latin typeface="Comic Sans MS"/>
                <a:cs typeface="Comic Sans MS"/>
              </a:rPr>
              <a:t>FTOF</a:t>
            </a:r>
            <a:r>
              <a:rPr lang="en-US" sz="1800" b="0" dirty="0" smtClean="0">
                <a:solidFill>
                  <a:srgbClr val="800000"/>
                </a:solidFill>
                <a:latin typeface="Comic Sans MS"/>
                <a:cs typeface="Comic Sans MS"/>
              </a:rPr>
              <a:t> - P2P</a:t>
            </a:r>
            <a:endParaRPr lang="en-US" sz="1800" b="0" baseline="-25000" dirty="0" smtClean="0">
              <a:solidFill>
                <a:srgbClr val="800000"/>
              </a:solidFill>
              <a:latin typeface="Comic Sans MS"/>
              <a:cs typeface="Comic Sans MS"/>
            </a:endParaRPr>
          </a:p>
        </p:txBody>
      </p:sp>
      <p:cxnSp>
        <p:nvCxnSpPr>
          <p:cNvPr id="26" name="Straight Connector 25"/>
          <p:cNvCxnSpPr/>
          <p:nvPr/>
        </p:nvCxnSpPr>
        <p:spPr bwMode="auto">
          <a:xfrm flipV="1">
            <a:off x="55215" y="3379323"/>
            <a:ext cx="9011478" cy="1"/>
          </a:xfrm>
          <a:prstGeom prst="line">
            <a:avLst/>
          </a:prstGeom>
          <a:noFill/>
          <a:ln w="50800" cap="rnd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357669" y="971826"/>
            <a:ext cx="74169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latin typeface="Comic Sans MS"/>
                <a:cs typeface="Comic Sans MS"/>
              </a:rPr>
              <a:t>Determine initial RF offset for the FTOF system:</a:t>
            </a:r>
          </a:p>
          <a:p>
            <a:pPr>
              <a:spcBef>
                <a:spcPts val="2400"/>
              </a:spcBef>
            </a:pPr>
            <a:r>
              <a:rPr lang="en-US" sz="1800" b="0" dirty="0" smtClean="0">
                <a:latin typeface="Comic Sans MS"/>
                <a:cs typeface="Comic Sans MS"/>
              </a:rPr>
              <a:t>For each FTOF paddle compute:</a:t>
            </a:r>
          </a:p>
          <a:p>
            <a:endParaRPr lang="en-US" sz="1800" b="0" dirty="0">
              <a:latin typeface="Comic Sans MS"/>
              <a:cs typeface="Comic Sans M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309062" y="2290748"/>
            <a:ext cx="45245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Clr>
                <a:srgbClr val="800000"/>
              </a:buClr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This leaves 2.004 ns ambiguity as beam bucket associated with the event is unknown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375512" y="2025909"/>
            <a:ext cx="3644307" cy="1130756"/>
            <a:chOff x="254039" y="2025909"/>
            <a:chExt cx="4572012" cy="1130756"/>
          </a:xfrm>
        </p:grpSpPr>
        <p:sp>
          <p:nvSpPr>
            <p:cNvPr id="32" name="TextBox 31"/>
            <p:cNvSpPr txBox="1"/>
            <p:nvPr/>
          </p:nvSpPr>
          <p:spPr>
            <a:xfrm>
              <a:off x="739951" y="2787333"/>
              <a:ext cx="38762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0" dirty="0" smtClean="0">
                  <a:solidFill>
                    <a:srgbClr val="800000"/>
                  </a:solidFill>
                  <a:latin typeface="Comic Sans MS"/>
                  <a:cs typeface="Comic Sans MS"/>
                </a:rPr>
                <a:t>t</a:t>
              </a:r>
              <a:r>
                <a:rPr lang="en-US" sz="1800" b="0" baseline="30000" dirty="0" smtClean="0">
                  <a:solidFill>
                    <a:srgbClr val="800000"/>
                  </a:solidFill>
                  <a:latin typeface="Comic Sans MS"/>
                  <a:cs typeface="Comic Sans MS"/>
                </a:rPr>
                <a:t>1</a:t>
              </a:r>
              <a:r>
                <a:rPr lang="en-US" sz="1800" b="0" baseline="-25000" dirty="0" smtClean="0">
                  <a:solidFill>
                    <a:srgbClr val="800000"/>
                  </a:solidFill>
                  <a:latin typeface="Comic Sans MS"/>
                  <a:cs typeface="Comic Sans MS"/>
                </a:rPr>
                <a:t>FTOF</a:t>
              </a:r>
              <a:r>
                <a:rPr lang="en-US" sz="1800" b="0" dirty="0" smtClean="0">
                  <a:solidFill>
                    <a:srgbClr val="800000"/>
                  </a:solidFill>
                  <a:latin typeface="Comic Sans MS"/>
                  <a:cs typeface="Comic Sans MS"/>
                </a:rPr>
                <a:t> = t</a:t>
              </a:r>
              <a:r>
                <a:rPr lang="en-US" sz="1800" b="0" baseline="30000" dirty="0" smtClean="0">
                  <a:solidFill>
                    <a:srgbClr val="800000"/>
                  </a:solidFill>
                  <a:latin typeface="Comic Sans MS"/>
                  <a:cs typeface="Comic Sans MS"/>
                </a:rPr>
                <a:t>0</a:t>
              </a:r>
              <a:r>
                <a:rPr lang="en-US" sz="1800" b="0" baseline="-25000" dirty="0" smtClean="0">
                  <a:solidFill>
                    <a:srgbClr val="800000"/>
                  </a:solidFill>
                  <a:latin typeface="Comic Sans MS"/>
                  <a:cs typeface="Comic Sans MS"/>
                </a:rPr>
                <a:t>FTOF</a:t>
              </a:r>
              <a:r>
                <a:rPr lang="en-US" sz="1800" b="0" dirty="0" smtClean="0">
                  <a:solidFill>
                    <a:srgbClr val="800000"/>
                  </a:solidFill>
                  <a:latin typeface="Comic Sans MS"/>
                  <a:cs typeface="Comic Sans MS"/>
                </a:rPr>
                <a:t> + &lt;</a:t>
              </a:r>
              <a:r>
                <a:rPr lang="en-US" sz="1800" b="0" dirty="0" smtClean="0">
                  <a:solidFill>
                    <a:srgbClr val="800000"/>
                  </a:solidFill>
                  <a:latin typeface="Symbol" charset="2"/>
                  <a:cs typeface="Symbol" charset="2"/>
                </a:rPr>
                <a:t>D</a:t>
              </a:r>
              <a:r>
                <a:rPr lang="en-US" sz="1800" b="0" dirty="0" smtClean="0">
                  <a:solidFill>
                    <a:srgbClr val="800000"/>
                  </a:solidFill>
                  <a:latin typeface="Comic Sans MS"/>
                  <a:cs typeface="Comic Sans MS"/>
                </a:rPr>
                <a:t>RF&gt;</a:t>
              </a:r>
              <a:endParaRPr lang="en-US" sz="1800" b="0" dirty="0">
                <a:solidFill>
                  <a:srgbClr val="800000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65095" y="2025909"/>
              <a:ext cx="45609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0" dirty="0" smtClean="0">
                  <a:solidFill>
                    <a:srgbClr val="800000"/>
                  </a:solidFill>
                  <a:latin typeface="Symbol" charset="2"/>
                  <a:cs typeface="Symbol" charset="2"/>
                </a:rPr>
                <a:t>D</a:t>
              </a:r>
              <a:r>
                <a:rPr lang="en-US" sz="1800" b="0" dirty="0" smtClean="0">
                  <a:solidFill>
                    <a:srgbClr val="800000"/>
                  </a:solidFill>
                  <a:latin typeface="Comic Sans MS"/>
                  <a:cs typeface="Comic Sans MS"/>
                </a:rPr>
                <a:t>RF = t</a:t>
              </a:r>
              <a:r>
                <a:rPr lang="en-US" sz="1800" b="0" baseline="-25000" dirty="0" smtClean="0">
                  <a:solidFill>
                    <a:srgbClr val="800000"/>
                  </a:solidFill>
                  <a:latin typeface="Comic Sans MS"/>
                  <a:cs typeface="Comic Sans MS"/>
                </a:rPr>
                <a:t>RF</a:t>
              </a:r>
              <a:r>
                <a:rPr lang="en-US" sz="1800" b="0" dirty="0" smtClean="0">
                  <a:solidFill>
                    <a:srgbClr val="800000"/>
                  </a:solidFill>
                  <a:latin typeface="Comic Sans MS"/>
                  <a:cs typeface="Comic Sans MS"/>
                </a:rPr>
                <a:t> – (t</a:t>
              </a:r>
              <a:r>
                <a:rPr lang="en-US" sz="1800" b="0" baseline="30000" dirty="0" smtClean="0">
                  <a:solidFill>
                    <a:srgbClr val="800000"/>
                  </a:solidFill>
                  <a:latin typeface="Comic Sans MS"/>
                  <a:cs typeface="Comic Sans MS"/>
                </a:rPr>
                <a:t>e</a:t>
              </a:r>
              <a:r>
                <a:rPr lang="en-US" sz="1800" b="0" baseline="-25000" dirty="0" smtClean="0">
                  <a:solidFill>
                    <a:srgbClr val="800000"/>
                  </a:solidFill>
                  <a:latin typeface="Comic Sans MS"/>
                  <a:cs typeface="Comic Sans MS"/>
                </a:rPr>
                <a:t>FTOF</a:t>
              </a:r>
              <a:r>
                <a:rPr lang="en-US" sz="1800" b="0" dirty="0" smtClean="0">
                  <a:solidFill>
                    <a:srgbClr val="800000"/>
                  </a:solidFill>
                  <a:latin typeface="Comic Sans MS"/>
                  <a:cs typeface="Comic Sans MS"/>
                </a:rPr>
                <a:t> – L</a:t>
              </a:r>
              <a:r>
                <a:rPr lang="en-US" sz="1800" b="0" baseline="-25000" dirty="0" smtClean="0">
                  <a:solidFill>
                    <a:srgbClr val="800000"/>
                  </a:solidFill>
                  <a:latin typeface="Comic Sans MS"/>
                  <a:cs typeface="Comic Sans MS"/>
                </a:rPr>
                <a:t>e</a:t>
              </a:r>
              <a:r>
                <a:rPr lang="en-US" sz="1800" b="0" dirty="0" smtClean="0">
                  <a:solidFill>
                    <a:srgbClr val="800000"/>
                  </a:solidFill>
                  <a:latin typeface="Comic Sans MS"/>
                  <a:cs typeface="Comic Sans MS"/>
                </a:rPr>
                <a:t>/</a:t>
              </a:r>
              <a:r>
                <a:rPr lang="en-US" sz="1800" b="0" dirty="0" smtClean="0">
                  <a:solidFill>
                    <a:srgbClr val="800000"/>
                  </a:solidFill>
                  <a:latin typeface="Symbol" charset="2"/>
                  <a:cs typeface="Symbol" charset="2"/>
                </a:rPr>
                <a:t>b</a:t>
              </a:r>
              <a:r>
                <a:rPr lang="en-US" sz="1800" b="0" dirty="0" smtClean="0">
                  <a:solidFill>
                    <a:srgbClr val="800000"/>
                  </a:solidFill>
                  <a:latin typeface="Comic Sans MS"/>
                  <a:cs typeface="Comic Sans MS"/>
                </a:rPr>
                <a:t>)</a:t>
              </a:r>
              <a:endParaRPr lang="en-US" sz="1800" b="0" dirty="0">
                <a:solidFill>
                  <a:srgbClr val="800000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54039" y="2442332"/>
              <a:ext cx="45278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0" dirty="0" smtClean="0">
                  <a:solidFill>
                    <a:srgbClr val="800000"/>
                  </a:solidFill>
                  <a:latin typeface="Comic Sans MS"/>
                  <a:cs typeface="Comic Sans MS"/>
                </a:rPr>
                <a:t>&lt;</a:t>
              </a:r>
              <a:r>
                <a:rPr lang="en-US" sz="1800" b="0" dirty="0" smtClean="0">
                  <a:solidFill>
                    <a:srgbClr val="800000"/>
                  </a:solidFill>
                  <a:latin typeface="Symbol" charset="2"/>
                  <a:cs typeface="Symbol" charset="2"/>
                </a:rPr>
                <a:t>D</a:t>
              </a:r>
              <a:r>
                <a:rPr lang="en-US" sz="1800" b="0" dirty="0" smtClean="0">
                  <a:solidFill>
                    <a:srgbClr val="800000"/>
                  </a:solidFill>
                  <a:latin typeface="Comic Sans MS"/>
                  <a:cs typeface="Comic Sans MS"/>
                </a:rPr>
                <a:t>RF&gt; = mod(</a:t>
              </a:r>
              <a:r>
                <a:rPr lang="en-US" sz="1800" b="0" dirty="0" smtClean="0">
                  <a:solidFill>
                    <a:srgbClr val="800000"/>
                  </a:solidFill>
                  <a:latin typeface="Symbol" charset="2"/>
                  <a:cs typeface="Symbol" charset="2"/>
                </a:rPr>
                <a:t>D</a:t>
              </a:r>
              <a:r>
                <a:rPr lang="en-US" sz="1800" b="0" dirty="0" smtClean="0">
                  <a:solidFill>
                    <a:srgbClr val="800000"/>
                  </a:solidFill>
                  <a:latin typeface="Comic Sans MS"/>
                  <a:cs typeface="Comic Sans MS"/>
                </a:rPr>
                <a:t>RF, 2.004 ns)</a:t>
              </a:r>
              <a:endParaRPr lang="en-US" sz="1800" b="0" dirty="0">
                <a:solidFill>
                  <a:srgbClr val="800000"/>
                </a:solidFill>
                <a:latin typeface="Comic Sans MS"/>
                <a:cs typeface="Comic Sans MS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5543827" y="1501914"/>
            <a:ext cx="2087215" cy="646331"/>
          </a:xfrm>
          <a:prstGeom prst="rect">
            <a:avLst/>
          </a:prstGeom>
          <a:noFill/>
          <a:ln w="508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800" b="0" dirty="0" smtClean="0">
                <a:solidFill>
                  <a:srgbClr val="008000"/>
                </a:solidFill>
                <a:latin typeface="Comic Sans MS"/>
                <a:cs typeface="Comic Sans MS"/>
              </a:rPr>
              <a:t>Select electrons or pions with </a:t>
            </a:r>
            <a:r>
              <a:rPr lang="en-US" sz="1800" b="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b</a:t>
            </a:r>
            <a:r>
              <a:rPr lang="en-US" sz="1800" b="0" dirty="0" smtClean="0">
                <a:solidFill>
                  <a:srgbClr val="008000"/>
                </a:solidFill>
                <a:latin typeface="Comic Sans MS"/>
                <a:cs typeface="Comic Sans MS"/>
              </a:rPr>
              <a:t>~1</a:t>
            </a:r>
          </a:p>
        </p:txBody>
      </p:sp>
      <p:sp>
        <p:nvSpPr>
          <p:cNvPr id="24" name="Isosceles Triangle 23"/>
          <p:cNvSpPr>
            <a:spLocks noChangeAspect="1"/>
          </p:cNvSpPr>
          <p:nvPr/>
        </p:nvSpPr>
        <p:spPr>
          <a:xfrm rot="5400000">
            <a:off x="613104" y="4499021"/>
            <a:ext cx="945573" cy="824358"/>
          </a:xfrm>
          <a:prstGeom prst="triangle">
            <a:avLst/>
          </a:prstGeom>
          <a:noFill/>
          <a:ln w="254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0" dirty="0"/>
          </a:p>
        </p:txBody>
      </p:sp>
      <p:sp>
        <p:nvSpPr>
          <p:cNvPr id="25" name="Isosceles Triangle 24"/>
          <p:cNvSpPr>
            <a:spLocks noChangeAspect="1"/>
          </p:cNvSpPr>
          <p:nvPr/>
        </p:nvSpPr>
        <p:spPr>
          <a:xfrm rot="9000000">
            <a:off x="825249" y="4090473"/>
            <a:ext cx="945588" cy="824345"/>
          </a:xfrm>
          <a:prstGeom prst="triangle">
            <a:avLst/>
          </a:prstGeom>
          <a:solidFill>
            <a:schemeClr val="bg1"/>
          </a:solidFill>
          <a:ln w="254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0" dirty="0"/>
          </a:p>
        </p:txBody>
      </p:sp>
      <p:sp>
        <p:nvSpPr>
          <p:cNvPr id="27" name="Isosceles Triangle 26"/>
          <p:cNvSpPr/>
          <p:nvPr/>
        </p:nvSpPr>
        <p:spPr>
          <a:xfrm rot="5400000">
            <a:off x="1088924" y="4712383"/>
            <a:ext cx="418234" cy="400056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0" dirty="0"/>
          </a:p>
        </p:txBody>
      </p:sp>
      <p:sp>
        <p:nvSpPr>
          <p:cNvPr id="28" name="TextBox 27"/>
          <p:cNvSpPr txBox="1"/>
          <p:nvPr/>
        </p:nvSpPr>
        <p:spPr>
          <a:xfrm>
            <a:off x="1086306" y="4676127"/>
            <a:ext cx="3935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>
                <a:latin typeface="Comic Sans MS"/>
                <a:cs typeface="Comic Sans MS"/>
              </a:rPr>
              <a:t>e</a:t>
            </a:r>
          </a:p>
        </p:txBody>
      </p:sp>
      <p:sp>
        <p:nvSpPr>
          <p:cNvPr id="29" name="Isosceles Triangle 28"/>
          <p:cNvSpPr>
            <a:spLocks noChangeAspect="1"/>
          </p:cNvSpPr>
          <p:nvPr/>
        </p:nvSpPr>
        <p:spPr>
          <a:xfrm rot="16200000">
            <a:off x="1539293" y="4502643"/>
            <a:ext cx="945573" cy="824358"/>
          </a:xfrm>
          <a:prstGeom prst="triangle">
            <a:avLst/>
          </a:prstGeom>
          <a:solidFill>
            <a:schemeClr val="bg1"/>
          </a:solidFill>
          <a:ln w="254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0" dirty="0"/>
          </a:p>
        </p:txBody>
      </p:sp>
      <p:sp>
        <p:nvSpPr>
          <p:cNvPr id="38" name="Isosceles Triangle 37"/>
          <p:cNvSpPr>
            <a:spLocks noChangeAspect="1"/>
          </p:cNvSpPr>
          <p:nvPr/>
        </p:nvSpPr>
        <p:spPr>
          <a:xfrm rot="12627145">
            <a:off x="1291985" y="4103804"/>
            <a:ext cx="945588" cy="824345"/>
          </a:xfrm>
          <a:prstGeom prst="triangle">
            <a:avLst/>
          </a:prstGeom>
          <a:solidFill>
            <a:schemeClr val="bg1"/>
          </a:solidFill>
          <a:ln w="254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0" dirty="0"/>
          </a:p>
        </p:txBody>
      </p:sp>
      <p:sp>
        <p:nvSpPr>
          <p:cNvPr id="39" name="Isosceles Triangle 38"/>
          <p:cNvSpPr>
            <a:spLocks noChangeAspect="1"/>
          </p:cNvSpPr>
          <p:nvPr/>
        </p:nvSpPr>
        <p:spPr>
          <a:xfrm rot="16200000">
            <a:off x="621512" y="5029979"/>
            <a:ext cx="945573" cy="824358"/>
          </a:xfrm>
          <a:prstGeom prst="triangle">
            <a:avLst/>
          </a:prstGeom>
          <a:solidFill>
            <a:schemeClr val="bg1"/>
          </a:solidFill>
          <a:ln w="254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0" dirty="0"/>
          </a:p>
        </p:txBody>
      </p:sp>
      <p:sp>
        <p:nvSpPr>
          <p:cNvPr id="40" name="Isosceles Triangle 39"/>
          <p:cNvSpPr>
            <a:spLocks noChangeAspect="1"/>
          </p:cNvSpPr>
          <p:nvPr/>
        </p:nvSpPr>
        <p:spPr>
          <a:xfrm rot="19800000">
            <a:off x="1294721" y="4902651"/>
            <a:ext cx="945588" cy="824345"/>
          </a:xfrm>
          <a:prstGeom prst="triangle">
            <a:avLst/>
          </a:prstGeom>
          <a:solidFill>
            <a:schemeClr val="bg1"/>
          </a:solidFill>
          <a:ln w="254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0" dirty="0"/>
          </a:p>
        </p:txBody>
      </p:sp>
      <p:sp>
        <p:nvSpPr>
          <p:cNvPr id="41" name="Isosceles Triangle 40"/>
          <p:cNvSpPr/>
          <p:nvPr/>
        </p:nvSpPr>
        <p:spPr>
          <a:xfrm rot="1800000">
            <a:off x="1179779" y="4938782"/>
            <a:ext cx="453371" cy="400050"/>
          </a:xfrm>
          <a:prstGeom prst="triangle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0" dirty="0"/>
          </a:p>
        </p:txBody>
      </p:sp>
      <p:sp>
        <p:nvSpPr>
          <p:cNvPr id="42" name="Isosceles Triangle 41"/>
          <p:cNvSpPr/>
          <p:nvPr/>
        </p:nvSpPr>
        <p:spPr>
          <a:xfrm rot="9000000">
            <a:off x="1160020" y="4474340"/>
            <a:ext cx="478466" cy="400050"/>
          </a:xfrm>
          <a:prstGeom prst="triangle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0" dirty="0"/>
          </a:p>
        </p:txBody>
      </p:sp>
      <p:sp>
        <p:nvSpPr>
          <p:cNvPr id="43" name="Isosceles Triangle 42"/>
          <p:cNvSpPr/>
          <p:nvPr/>
        </p:nvSpPr>
        <p:spPr>
          <a:xfrm rot="12600000">
            <a:off x="1433231" y="4484360"/>
            <a:ext cx="463409" cy="400050"/>
          </a:xfrm>
          <a:prstGeom prst="triangle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0" dirty="0"/>
          </a:p>
        </p:txBody>
      </p:sp>
      <p:sp>
        <p:nvSpPr>
          <p:cNvPr id="44" name="Isosceles Triangle 43"/>
          <p:cNvSpPr/>
          <p:nvPr/>
        </p:nvSpPr>
        <p:spPr>
          <a:xfrm rot="16200000">
            <a:off x="1578184" y="4709891"/>
            <a:ext cx="448345" cy="400056"/>
          </a:xfrm>
          <a:prstGeom prst="triangle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0" dirty="0"/>
          </a:p>
        </p:txBody>
      </p:sp>
      <p:sp>
        <p:nvSpPr>
          <p:cNvPr id="45" name="Isosceles Triangle 44"/>
          <p:cNvSpPr/>
          <p:nvPr/>
        </p:nvSpPr>
        <p:spPr>
          <a:xfrm rot="19800000">
            <a:off x="1425643" y="4919249"/>
            <a:ext cx="468428" cy="400050"/>
          </a:xfrm>
          <a:prstGeom prst="triangle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0" dirty="0"/>
          </a:p>
        </p:txBody>
      </p:sp>
      <p:sp>
        <p:nvSpPr>
          <p:cNvPr id="46" name="TextBox 45"/>
          <p:cNvSpPr txBox="1"/>
          <p:nvPr/>
        </p:nvSpPr>
        <p:spPr>
          <a:xfrm>
            <a:off x="1601614" y="4681801"/>
            <a:ext cx="4856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 dirty="0" smtClean="0">
                <a:latin typeface="Symbol" charset="2"/>
                <a:cs typeface="Symbol" charset="2"/>
              </a:rPr>
              <a:t>p</a:t>
            </a:r>
            <a:endParaRPr lang="en-US" sz="2000" b="0" dirty="0">
              <a:latin typeface="Symbol" charset="2"/>
              <a:cs typeface="Symbol" charset="2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522874" y="5908261"/>
            <a:ext cx="4594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Clr>
                <a:srgbClr val="800000"/>
              </a:buClr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Algorithm now being developed/tested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21473" y="6051828"/>
            <a:ext cx="3127074" cy="338554"/>
          </a:xfrm>
          <a:prstGeom prst="rect">
            <a:avLst/>
          </a:prstGeom>
          <a:solidFill>
            <a:schemeClr val="bg1"/>
          </a:solidFill>
          <a:ln w="508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b="0" dirty="0" smtClean="0">
                <a:solidFill>
                  <a:srgbClr val="660066"/>
                </a:solidFill>
                <a:latin typeface="Comic Sans MS"/>
                <a:cs typeface="Comic Sans MS"/>
              </a:rPr>
              <a:t>Raffaella De Vita, Ralf Gothe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0795" y="162884"/>
            <a:ext cx="834103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0090"/>
                </a:solidFill>
                <a:latin typeface="Arial"/>
                <a:cs typeface="Arial"/>
              </a:rPr>
              <a:t>Paddle-to-Paddle Correction</a:t>
            </a:r>
            <a:endParaRPr lang="en-US" sz="32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pic>
        <p:nvPicPr>
          <p:cNvPr id="36" name="Picture 35" descr="p2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152" y="1187588"/>
            <a:ext cx="7985125" cy="4737100"/>
          </a:xfrm>
          <a:prstGeom prst="rect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37" name="TextBox 36"/>
          <p:cNvSpPr txBox="1"/>
          <p:nvPr/>
        </p:nvSpPr>
        <p:spPr>
          <a:xfrm>
            <a:off x="5554869" y="1181653"/>
            <a:ext cx="1292087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800" b="0" dirty="0" smtClean="0">
                <a:solidFill>
                  <a:srgbClr val="800000"/>
                </a:solidFill>
                <a:latin typeface="Comic Sans MS"/>
                <a:cs typeface="Comic Sans MS"/>
              </a:rPr>
              <a:t>RF Offset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432262" y="2383182"/>
            <a:ext cx="1422400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800" b="0" dirty="0" smtClean="0">
                <a:solidFill>
                  <a:srgbClr val="800000"/>
                </a:solidFill>
                <a:latin typeface="Comic Sans MS"/>
                <a:cs typeface="Comic Sans MS"/>
              </a:rPr>
              <a:t>P2P Offset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271619" y="3430104"/>
            <a:ext cx="2641598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800" b="0" dirty="0" smtClean="0">
                <a:solidFill>
                  <a:srgbClr val="800000"/>
                </a:solidFill>
                <a:latin typeface="Comic Sans MS"/>
                <a:cs typeface="Comic Sans MS"/>
              </a:rPr>
              <a:t>Coincidence statistics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0" y="143560"/>
            <a:ext cx="91440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2" rIns="91425" bIns="45712" numCol="1" anchor="ctr" anchorCtr="0" compatLnSpc="1">
            <a:prstTxWarp prst="textNoShape">
              <a:avLst/>
            </a:prstTxWarp>
          </a:bodyPr>
          <a:lstStyle/>
          <a:p>
            <a:pPr algn="ctr" defTabSz="914246" eaLnBrk="0" hangingPunct="0">
              <a:defRPr/>
            </a:pPr>
            <a:r>
              <a:rPr lang="en-US" kern="0" dirty="0" smtClean="0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rPr>
              <a:t>Reconstruction Software</a:t>
            </a:r>
            <a:endParaRPr lang="en-US" kern="0" dirty="0">
              <a:solidFill>
                <a:srgbClr val="333399"/>
              </a:solidFill>
              <a:latin typeface="+mj-lt"/>
              <a:ea typeface="ＭＳ Ｐゴシック" pitchFamily="-110" charset="-128"/>
              <a:cs typeface="+mj-cs"/>
            </a:endParaRPr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992512" y="2047610"/>
            <a:ext cx="4724400" cy="482600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920310" y="3740196"/>
            <a:ext cx="4432300" cy="698500"/>
          </a:xfrm>
          <a:prstGeom prst="rect">
            <a:avLst/>
          </a:prstGeom>
        </p:spPr>
      </p:pic>
      <p:pic>
        <p:nvPicPr>
          <p:cNvPr id="17" name="Picture 16" descr="Screen Shot 2017-03-14 at 10.36.46 A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3279" y="972689"/>
            <a:ext cx="2141220" cy="2773680"/>
          </a:xfrm>
          <a:prstGeom prst="rect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306169" y="1122685"/>
            <a:ext cx="6065917" cy="4447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000" b="0" dirty="0" smtClean="0">
                <a:latin typeface="Comic Sans MS"/>
                <a:cs typeface="Comic Sans MS"/>
              </a:rPr>
              <a:t>TOF reconstruction code determines:</a:t>
            </a:r>
          </a:p>
          <a:p>
            <a:pPr>
              <a:spcAft>
                <a:spcPts val="3000"/>
              </a:spcAft>
              <a:buClr>
                <a:srgbClr val="800000"/>
              </a:buClr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 hit times (t</a:t>
            </a:r>
            <a:r>
              <a:rPr lang="en-US" sz="1800" b="0" baseline="-25000" dirty="0" smtClean="0">
                <a:solidFill>
                  <a:srgbClr val="000090"/>
                </a:solidFill>
                <a:latin typeface="Comic Sans MS"/>
                <a:cs typeface="Comic Sans MS"/>
              </a:rPr>
              <a:t>L</a:t>
            </a: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, t</a:t>
            </a:r>
            <a:r>
              <a:rPr lang="en-US" sz="1800" b="0" baseline="-25000" dirty="0" smtClean="0">
                <a:solidFill>
                  <a:srgbClr val="000090"/>
                </a:solidFill>
                <a:latin typeface="Comic Sans MS"/>
                <a:cs typeface="Comic Sans MS"/>
              </a:rPr>
              <a:t>R</a:t>
            </a: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, &lt;t&gt;)</a:t>
            </a:r>
          </a:p>
          <a:p>
            <a:pPr>
              <a:spcBef>
                <a:spcPts val="2400"/>
              </a:spcBef>
              <a:spcAft>
                <a:spcPts val="3000"/>
              </a:spcAft>
              <a:buClr>
                <a:srgbClr val="800000"/>
              </a:buClr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 hit coordinates (x)</a:t>
            </a:r>
          </a:p>
          <a:p>
            <a:pPr>
              <a:spcAft>
                <a:spcPts val="7200"/>
              </a:spcAft>
              <a:buClr>
                <a:srgbClr val="800000"/>
              </a:buClr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 deposited energies (E</a:t>
            </a:r>
            <a:r>
              <a:rPr lang="en-US" sz="1800" b="0" baseline="-25000" dirty="0" smtClean="0">
                <a:solidFill>
                  <a:srgbClr val="000090"/>
                </a:solidFill>
                <a:latin typeface="Comic Sans MS"/>
                <a:cs typeface="Comic Sans MS"/>
              </a:rPr>
              <a:t>L</a:t>
            </a: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, E</a:t>
            </a:r>
            <a:r>
              <a:rPr lang="en-US" sz="1800" b="0" baseline="-25000" dirty="0" smtClean="0">
                <a:solidFill>
                  <a:srgbClr val="000090"/>
                </a:solidFill>
                <a:latin typeface="Comic Sans MS"/>
                <a:cs typeface="Comic Sans MS"/>
              </a:rPr>
              <a:t>R</a:t>
            </a: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, &lt;E</a:t>
            </a:r>
            <a:r>
              <a:rPr lang="en-US" sz="1800" b="0" baseline="-25000" dirty="0" smtClean="0">
                <a:solidFill>
                  <a:srgbClr val="000090"/>
                </a:solidFill>
                <a:latin typeface="Comic Sans MS"/>
                <a:cs typeface="Comic Sans MS"/>
              </a:rPr>
              <a:t>dep</a:t>
            </a: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&gt;)</a:t>
            </a:r>
          </a:p>
          <a:p>
            <a:pPr>
              <a:spcAft>
                <a:spcPts val="600"/>
              </a:spcAft>
              <a:buClr>
                <a:srgbClr val="800000"/>
              </a:buClr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 associated time, coordinate, and energy uncertainties</a:t>
            </a:r>
          </a:p>
          <a:p>
            <a:pPr>
              <a:spcAft>
                <a:spcPts val="600"/>
              </a:spcAft>
              <a:buClr>
                <a:srgbClr val="800000"/>
              </a:buClr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 performs hit clustering and matching</a:t>
            </a:r>
          </a:p>
          <a:p>
            <a:pPr>
              <a:spcAft>
                <a:spcPts val="600"/>
              </a:spcAft>
              <a:buClr>
                <a:srgbClr val="800000"/>
              </a:buClr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 combines hit times from panel-1a and panel-1b</a:t>
            </a:r>
          </a:p>
        </p:txBody>
      </p:sp>
      <p:pic>
        <p:nvPicPr>
          <p:cNvPr id="19" name="Picture 1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2858407" y="2696461"/>
            <a:ext cx="1790700" cy="4318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31518" y="5624454"/>
            <a:ext cx="8403877" cy="723275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800" b="0" dirty="0" smtClean="0">
                <a:solidFill>
                  <a:srgbClr val="606000"/>
                </a:solidFill>
                <a:latin typeface="Comic Sans MS"/>
                <a:cs typeface="Comic Sans MS"/>
              </a:rPr>
              <a:t>- Code designed to function for all “allowable” hardware conditions</a:t>
            </a:r>
          </a:p>
          <a:p>
            <a:pPr algn="ctr">
              <a:spcAft>
                <a:spcPts val="600"/>
              </a:spcAft>
            </a:pPr>
            <a:r>
              <a:rPr lang="en-US" sz="1800" b="0" dirty="0" smtClean="0">
                <a:solidFill>
                  <a:srgbClr val="606000"/>
                </a:solidFill>
                <a:latin typeface="Comic Sans MS"/>
                <a:cs typeface="Comic Sans MS"/>
              </a:rPr>
              <a:t>- Most of the code validated in detail; work remains on combining hit times</a:t>
            </a:r>
          </a:p>
        </p:txBody>
      </p:sp>
      <p:pic>
        <p:nvPicPr>
          <p:cNvPr id="16" name="Picture 15" descr="Screen Shot 2017-03-14 at 10.37.08 AM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94857" y="2177693"/>
            <a:ext cx="2145030" cy="2769870"/>
          </a:xfrm>
          <a:prstGeom prst="rect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TextBox 20"/>
          <p:cNvSpPr txBox="1"/>
          <p:nvPr/>
        </p:nvSpPr>
        <p:spPr>
          <a:xfrm>
            <a:off x="6559834" y="5146264"/>
            <a:ext cx="1998870" cy="338554"/>
          </a:xfrm>
          <a:prstGeom prst="rect">
            <a:avLst/>
          </a:prstGeom>
          <a:solidFill>
            <a:schemeClr val="bg1"/>
          </a:solidFill>
          <a:ln w="508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b="0" dirty="0" smtClean="0">
                <a:solidFill>
                  <a:srgbClr val="660066"/>
                </a:solidFill>
                <a:latin typeface="Comic Sans MS"/>
                <a:cs typeface="Comic Sans MS"/>
              </a:rPr>
              <a:t>Veronique Ziegler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0" y="143560"/>
            <a:ext cx="91440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2" rIns="91425" bIns="45712" numCol="1" anchor="ctr" anchorCtr="0" compatLnSpc="1">
            <a:prstTxWarp prst="textNoShape">
              <a:avLst/>
            </a:prstTxWarp>
          </a:bodyPr>
          <a:lstStyle/>
          <a:p>
            <a:pPr algn="ctr" defTabSz="914246" eaLnBrk="0" hangingPunct="0">
              <a:defRPr/>
            </a:pPr>
            <a:r>
              <a:rPr lang="en-US" kern="0" dirty="0" smtClean="0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rPr>
              <a:t>Optimizing System Time Resolution</a:t>
            </a:r>
            <a:endParaRPr lang="en-US" kern="0" dirty="0">
              <a:solidFill>
                <a:srgbClr val="333399"/>
              </a:solidFill>
              <a:latin typeface="+mj-lt"/>
              <a:ea typeface="ＭＳ Ｐゴシック" pitchFamily="-110" charset="-128"/>
              <a:cs typeface="+mj-cs"/>
            </a:endParaRPr>
          </a:p>
        </p:txBody>
      </p:sp>
      <p:pic>
        <p:nvPicPr>
          <p:cNvPr id="4" name="Picture 2" descr="ftof_width_6c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33755" y="1032551"/>
            <a:ext cx="4390095" cy="3181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Screen Shot 2017-02-23 at 7.52.0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483" y="2526984"/>
            <a:ext cx="4104640" cy="1645920"/>
          </a:xfrm>
          <a:prstGeom prst="rect">
            <a:avLst/>
          </a:prstGeom>
          <a:ln w="50800"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98783" y="1214793"/>
            <a:ext cx="4207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b="0" dirty="0" smtClean="0">
                <a:latin typeface="Comic Sans MS"/>
                <a:cs typeface="Comic Sans MS"/>
              </a:rPr>
              <a:t>Combine the measured times from the FTOF panel-1a and panel-1b to optimize the resolution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16342" y="949739"/>
            <a:ext cx="784087" cy="369332"/>
          </a:xfrm>
          <a:prstGeom prst="rect">
            <a:avLst/>
          </a:prstGeom>
          <a:solidFill>
            <a:schemeClr val="bg1"/>
          </a:solidFill>
          <a:ln w="508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800" b="0" dirty="0" smtClean="0">
                <a:solidFill>
                  <a:srgbClr val="800000"/>
                </a:solidFill>
                <a:latin typeface="Comic Sans MS"/>
                <a:cs typeface="Comic Sans MS"/>
              </a:rPr>
              <a:t>TDR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876256" y="4787340"/>
          <a:ext cx="5157304" cy="148336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523999"/>
                <a:gridCol w="916609"/>
                <a:gridCol w="927652"/>
                <a:gridCol w="938696"/>
                <a:gridCol w="85034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(20% gain)</a:t>
                      </a:r>
                      <a:endParaRPr lang="en-US" b="0" dirty="0">
                        <a:solidFill>
                          <a:srgbClr val="FF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660066"/>
                          </a:solidFill>
                          <a:latin typeface="Comic Sans MS"/>
                          <a:cs typeface="Comic Sans MS"/>
                        </a:rPr>
                        <a:t>e</a:t>
                      </a:r>
                      <a:endParaRPr lang="en-US" dirty="0">
                        <a:solidFill>
                          <a:srgbClr val="660066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660066"/>
                          </a:solidFill>
                          <a:latin typeface="Comic Sans MS"/>
                          <a:cs typeface="Comic Sans MS"/>
                        </a:rPr>
                        <a:t>p</a:t>
                      </a:r>
                      <a:endParaRPr lang="en-US" dirty="0">
                        <a:solidFill>
                          <a:srgbClr val="660066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660066"/>
                          </a:solidFill>
                          <a:latin typeface="Symbol" charset="2"/>
                          <a:cs typeface="Symbol" charset="2"/>
                        </a:rPr>
                        <a:t>p</a:t>
                      </a:r>
                      <a:r>
                        <a:rPr lang="en-US" baseline="30000" dirty="0" smtClean="0">
                          <a:solidFill>
                            <a:srgbClr val="660066"/>
                          </a:solidFill>
                          <a:latin typeface="Comic Sans MS"/>
                          <a:cs typeface="Comic Sans MS"/>
                        </a:rPr>
                        <a:t>+</a:t>
                      </a:r>
                      <a:endParaRPr lang="en-US" baseline="30000" dirty="0">
                        <a:solidFill>
                          <a:srgbClr val="660066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660066"/>
                          </a:solidFill>
                          <a:latin typeface="Symbol" charset="2"/>
                          <a:cs typeface="Symbol" charset="2"/>
                        </a:rPr>
                        <a:t>p</a:t>
                      </a:r>
                      <a:r>
                        <a:rPr lang="en-US" baseline="30000" dirty="0" smtClean="0">
                          <a:solidFill>
                            <a:srgbClr val="660066"/>
                          </a:solidFill>
                          <a:latin typeface="Comic Sans MS"/>
                          <a:cs typeface="Comic Sans MS"/>
                        </a:rPr>
                        <a:t>-</a:t>
                      </a:r>
                      <a:endParaRPr lang="en-US" baseline="30000" dirty="0">
                        <a:solidFill>
                          <a:srgbClr val="660066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660066"/>
                          </a:solidFill>
                          <a:latin typeface="Comic Sans MS"/>
                          <a:cs typeface="Comic Sans MS"/>
                        </a:rPr>
                        <a:t>FTOF 1A</a:t>
                      </a:r>
                      <a:endParaRPr lang="en-US" dirty="0">
                        <a:solidFill>
                          <a:srgbClr val="660066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latin typeface="Comic Sans MS"/>
                          <a:cs typeface="Comic Sans MS"/>
                        </a:rPr>
                        <a:t>152 ps</a:t>
                      </a:r>
                      <a:endParaRPr lang="en-US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latin typeface="Comic Sans MS"/>
                          <a:cs typeface="Comic Sans MS"/>
                        </a:rPr>
                        <a:t>164 ps</a:t>
                      </a:r>
                      <a:endParaRPr lang="en-US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latin typeface="Comic Sans MS"/>
                          <a:cs typeface="Comic Sans MS"/>
                        </a:rPr>
                        <a:t>160 ps</a:t>
                      </a:r>
                      <a:endParaRPr lang="en-US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latin typeface="Comic Sans MS"/>
                          <a:cs typeface="Comic Sans MS"/>
                        </a:rPr>
                        <a:t>151 ps</a:t>
                      </a:r>
                      <a:endParaRPr lang="en-US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660066"/>
                          </a:solidFill>
                          <a:latin typeface="Comic Sans MS"/>
                          <a:cs typeface="Comic Sans MS"/>
                        </a:rPr>
                        <a:t>FTOF 1B</a:t>
                      </a:r>
                      <a:endParaRPr lang="en-US" dirty="0">
                        <a:solidFill>
                          <a:srgbClr val="660066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latin typeface="Comic Sans MS"/>
                          <a:cs typeface="Comic Sans MS"/>
                        </a:rPr>
                        <a:t>62 ps</a:t>
                      </a:r>
                      <a:endParaRPr lang="en-US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latin typeface="Comic Sans MS"/>
                          <a:cs typeface="Comic Sans MS"/>
                        </a:rPr>
                        <a:t>67 ps</a:t>
                      </a:r>
                      <a:endParaRPr lang="en-US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latin typeface="Comic Sans MS"/>
                          <a:cs typeface="Comic Sans MS"/>
                        </a:rPr>
                        <a:t>65 ps</a:t>
                      </a:r>
                      <a:endParaRPr lang="en-US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latin typeface="Comic Sans MS"/>
                          <a:cs typeface="Comic Sans MS"/>
                        </a:rPr>
                        <a:t>61 ps</a:t>
                      </a:r>
                      <a:endParaRPr lang="en-US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660066"/>
                          </a:solidFill>
                          <a:latin typeface="Comic Sans MS"/>
                          <a:cs typeface="Comic Sans MS"/>
                        </a:rPr>
                        <a:t>FTOF 1A+1B</a:t>
                      </a:r>
                      <a:endParaRPr lang="en-US" dirty="0">
                        <a:solidFill>
                          <a:srgbClr val="660066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49 ps</a:t>
                      </a:r>
                      <a:endParaRPr lang="en-US" dirty="0">
                        <a:solidFill>
                          <a:srgbClr val="FF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54 ps</a:t>
                      </a:r>
                      <a:endParaRPr lang="en-US" dirty="0">
                        <a:solidFill>
                          <a:srgbClr val="FF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54 ps</a:t>
                      </a:r>
                      <a:endParaRPr lang="en-US" dirty="0">
                        <a:solidFill>
                          <a:srgbClr val="FF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51 ps</a:t>
                      </a:r>
                      <a:endParaRPr lang="en-US" dirty="0">
                        <a:solidFill>
                          <a:srgbClr val="FF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693484" y="4373212"/>
            <a:ext cx="3776869" cy="369332"/>
          </a:xfrm>
          <a:prstGeom prst="rect">
            <a:avLst/>
          </a:prstGeom>
          <a:noFill/>
          <a:ln w="508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800" b="0" dirty="0" smtClean="0">
                <a:solidFill>
                  <a:srgbClr val="008000"/>
                </a:solidFill>
                <a:latin typeface="Comic Sans MS"/>
                <a:cs typeface="Comic Sans MS"/>
              </a:rPr>
              <a:t>GEMC Studies with cluster=1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8602" y="4516796"/>
            <a:ext cx="3014870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b="0" dirty="0" smtClean="0">
                <a:latin typeface="Comic Sans MS"/>
                <a:cs typeface="Comic Sans MS"/>
              </a:rPr>
              <a:t>Algorithms for cluster &gt; 1:</a:t>
            </a:r>
          </a:p>
          <a:p>
            <a:pPr marL="176213">
              <a:spcAft>
                <a:spcPts val="600"/>
              </a:spcAft>
              <a:buClr>
                <a:schemeClr val="accent6">
                  <a:lumMod val="60000"/>
                  <a:lumOff val="40000"/>
                </a:schemeClr>
              </a:buClr>
              <a:buFont typeface="Arial"/>
              <a:buChar char="•"/>
            </a:pPr>
            <a:r>
              <a:rPr lang="en-US" sz="1800" b="0" i="1" dirty="0" smtClean="0">
                <a:solidFill>
                  <a:srgbClr val="008000"/>
                </a:solidFill>
                <a:latin typeface="Comic Sans MS"/>
                <a:cs typeface="Comic Sans MS"/>
              </a:rPr>
              <a:t> use hit with t</a:t>
            </a:r>
            <a:r>
              <a:rPr lang="en-US" sz="1800" b="0" i="1" baseline="-25000" dirty="0" smtClean="0">
                <a:solidFill>
                  <a:srgbClr val="008000"/>
                </a:solidFill>
                <a:latin typeface="Comic Sans MS"/>
                <a:cs typeface="Comic Sans MS"/>
              </a:rPr>
              <a:t>min</a:t>
            </a:r>
          </a:p>
          <a:p>
            <a:pPr marL="176213">
              <a:spcAft>
                <a:spcPts val="600"/>
              </a:spcAft>
              <a:buClr>
                <a:schemeClr val="accent6">
                  <a:lumMod val="60000"/>
                  <a:lumOff val="40000"/>
                </a:schemeClr>
              </a:buClr>
              <a:buFont typeface="Arial"/>
              <a:buChar char="•"/>
            </a:pPr>
            <a:r>
              <a:rPr lang="en-US" sz="1800" b="0" i="1" dirty="0" smtClean="0">
                <a:solidFill>
                  <a:srgbClr val="008000"/>
                </a:solidFill>
                <a:latin typeface="Comic Sans MS"/>
                <a:cs typeface="Comic Sans MS"/>
              </a:rPr>
              <a:t> use hit with E</a:t>
            </a:r>
            <a:r>
              <a:rPr lang="en-US" sz="1800" b="0" i="1" baseline="-25000" dirty="0" smtClean="0">
                <a:solidFill>
                  <a:srgbClr val="008000"/>
                </a:solidFill>
                <a:latin typeface="Comic Sans MS"/>
                <a:cs typeface="Comic Sans MS"/>
              </a:rPr>
              <a:t>max</a:t>
            </a:r>
          </a:p>
          <a:p>
            <a:pPr marL="176213">
              <a:spcAft>
                <a:spcPts val="600"/>
              </a:spcAft>
              <a:buClr>
                <a:schemeClr val="accent6">
                  <a:lumMod val="60000"/>
                  <a:lumOff val="40000"/>
                </a:schemeClr>
              </a:buClr>
              <a:buFont typeface="Arial"/>
              <a:buChar char="•"/>
            </a:pPr>
            <a:r>
              <a:rPr lang="en-US" sz="1800" b="0" i="1" dirty="0" smtClean="0">
                <a:solidFill>
                  <a:srgbClr val="008000"/>
                </a:solidFill>
                <a:latin typeface="Comic Sans MS"/>
                <a:cs typeface="Comic Sans MS"/>
              </a:rPr>
              <a:t> use weighted average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11718" y="6118089"/>
            <a:ext cx="1954678" cy="338554"/>
          </a:xfrm>
          <a:prstGeom prst="rect">
            <a:avLst/>
          </a:prstGeom>
          <a:solidFill>
            <a:schemeClr val="bg1"/>
          </a:solidFill>
          <a:ln w="508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b="0" dirty="0" smtClean="0">
                <a:solidFill>
                  <a:srgbClr val="660066"/>
                </a:solidFill>
                <a:latin typeface="Comic Sans MS"/>
                <a:cs typeface="Comic Sans MS"/>
              </a:rPr>
              <a:t>Evgeny Golovach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0" y="143560"/>
            <a:ext cx="91440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2" rIns="91425" bIns="45712" numCol="1" anchor="ctr" anchorCtr="0" compatLnSpc="1">
            <a:prstTxWarp prst="textNoShape">
              <a:avLst/>
            </a:prstTxWarp>
          </a:bodyPr>
          <a:lstStyle/>
          <a:p>
            <a:pPr algn="ctr" defTabSz="914246" eaLnBrk="0" hangingPunct="0">
              <a:defRPr/>
            </a:pPr>
            <a:r>
              <a:rPr lang="en-US" kern="0" dirty="0" smtClean="0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rPr>
              <a:t>Simulation Code</a:t>
            </a:r>
            <a:endParaRPr lang="en-US" kern="0" dirty="0">
              <a:solidFill>
                <a:srgbClr val="333399"/>
              </a:solidFill>
              <a:latin typeface="+mj-lt"/>
              <a:ea typeface="ＭＳ Ｐゴシック" pitchFamily="-110" charset="-128"/>
              <a:cs typeface="+mj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0870" y="1031973"/>
            <a:ext cx="4770783" cy="5370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b="0" dirty="0" smtClean="0">
                <a:latin typeface="Comic Sans MS"/>
                <a:cs typeface="Comic Sans MS"/>
              </a:rPr>
              <a:t>The FTOF and CTOF system modeling in the CLAS12 GEMC simulation code is designed to match the actual hardware response: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1800" b="0" dirty="0" smtClean="0">
                <a:solidFill>
                  <a:srgbClr val="FF0000"/>
                </a:solidFill>
                <a:latin typeface="Comic Sans MS"/>
                <a:cs typeface="Comic Sans MS"/>
              </a:rPr>
              <a:t>ADC digitization:</a:t>
            </a:r>
          </a:p>
          <a:p>
            <a:pPr marL="231775" indent="-120650">
              <a:spcAft>
                <a:spcPts val="600"/>
              </a:spcAft>
              <a:buClr>
                <a:srgbClr val="800000"/>
              </a:buClr>
              <a:buFont typeface="Arial"/>
              <a:buChar char="•"/>
            </a:pPr>
            <a:r>
              <a:rPr lang="en-US" sz="1800" b="0" i="1" dirty="0" smtClean="0">
                <a:solidFill>
                  <a:srgbClr val="0000FF"/>
                </a:solidFill>
                <a:latin typeface="Comic Sans MS"/>
                <a:cs typeface="Comic Sans MS"/>
              </a:rPr>
              <a:t>Proper model for ADC pulse based on realistic modeling of photoelectron statistics</a:t>
            </a:r>
          </a:p>
          <a:p>
            <a:pPr marL="231775" indent="-120650">
              <a:spcAft>
                <a:spcPts val="600"/>
              </a:spcAft>
              <a:buClr>
                <a:srgbClr val="800000"/>
              </a:buClr>
              <a:buFont typeface="Arial"/>
              <a:buChar char="•"/>
            </a:pPr>
            <a:r>
              <a:rPr lang="en-US" sz="1800" b="0" i="1" dirty="0" smtClean="0">
                <a:solidFill>
                  <a:srgbClr val="0000FF"/>
                </a:solidFill>
                <a:latin typeface="Comic Sans MS"/>
                <a:cs typeface="Comic Sans MS"/>
              </a:rPr>
              <a:t>Includes attenuation length effects</a:t>
            </a:r>
          </a:p>
          <a:p>
            <a:pPr marL="231775" indent="-120650">
              <a:spcAft>
                <a:spcPts val="600"/>
              </a:spcAft>
              <a:buClr>
                <a:srgbClr val="800000"/>
              </a:buClr>
              <a:buFont typeface="Arial"/>
              <a:buChar char="•"/>
            </a:pPr>
            <a:r>
              <a:rPr lang="en-US" sz="1800" b="0" i="1" dirty="0" smtClean="0">
                <a:solidFill>
                  <a:srgbClr val="0000FF"/>
                </a:solidFill>
                <a:latin typeface="Comic Sans MS"/>
                <a:cs typeface="Comic Sans MS"/>
              </a:rPr>
              <a:t>Ultimately will use pulse shape to determine time from ADC data</a:t>
            </a:r>
          </a:p>
          <a:p>
            <a:pPr>
              <a:spcAft>
                <a:spcPts val="600"/>
              </a:spcAft>
            </a:pPr>
            <a:r>
              <a:rPr lang="en-US" sz="1800" b="0" dirty="0" smtClean="0">
                <a:solidFill>
                  <a:srgbClr val="FF0000"/>
                </a:solidFill>
                <a:latin typeface="Comic Sans MS"/>
                <a:cs typeface="Comic Sans MS"/>
              </a:rPr>
              <a:t>TDC digitization:</a:t>
            </a:r>
          </a:p>
          <a:p>
            <a:pPr marL="231775" indent="-120650">
              <a:spcAft>
                <a:spcPts val="600"/>
              </a:spcAft>
              <a:buClr>
                <a:srgbClr val="800000"/>
              </a:buClr>
              <a:buFont typeface="Arial"/>
              <a:buChar char="•"/>
            </a:pPr>
            <a:r>
              <a:rPr lang="en-US" sz="1800" b="0" i="1" dirty="0" smtClean="0">
                <a:solidFill>
                  <a:srgbClr val="0000FF"/>
                </a:solidFill>
                <a:latin typeface="Comic Sans MS"/>
                <a:cs typeface="Comic Sans MS"/>
              </a:rPr>
              <a:t>Proper model for time-walk effects</a:t>
            </a:r>
          </a:p>
          <a:p>
            <a:pPr marL="231775" indent="-120650">
              <a:spcAft>
                <a:spcPts val="600"/>
              </a:spcAft>
              <a:buClr>
                <a:srgbClr val="800000"/>
              </a:buClr>
              <a:buFont typeface="Arial"/>
              <a:buChar char="•"/>
            </a:pPr>
            <a:r>
              <a:rPr lang="en-US" sz="1800" b="0" i="1" dirty="0" smtClean="0">
                <a:solidFill>
                  <a:srgbClr val="0000FF"/>
                </a:solidFill>
                <a:latin typeface="Comic Sans MS"/>
                <a:cs typeface="Comic Sans MS"/>
              </a:rPr>
              <a:t>Realistic PMT time resolutions</a:t>
            </a:r>
          </a:p>
          <a:p>
            <a:pPr marL="231775" indent="-120650">
              <a:spcAft>
                <a:spcPts val="600"/>
              </a:spcAft>
              <a:buClr>
                <a:srgbClr val="800000"/>
              </a:buClr>
              <a:buFont typeface="Arial"/>
              <a:buChar char="•"/>
            </a:pPr>
            <a:r>
              <a:rPr lang="en-US" sz="1800" b="0" i="1" dirty="0" smtClean="0">
                <a:solidFill>
                  <a:srgbClr val="0000FF"/>
                </a:solidFill>
                <a:latin typeface="Comic Sans MS"/>
                <a:cs typeface="Comic Sans MS"/>
              </a:rPr>
              <a:t>Realistic effective velocity</a:t>
            </a:r>
          </a:p>
          <a:p>
            <a:pPr marL="231775" indent="-120650">
              <a:spcAft>
                <a:spcPts val="600"/>
              </a:spcAft>
              <a:buClr>
                <a:srgbClr val="800000"/>
              </a:buClr>
              <a:buFont typeface="Arial"/>
              <a:buChar char="•"/>
            </a:pPr>
            <a:r>
              <a:rPr lang="en-US" sz="1800" b="0" i="1" dirty="0" smtClean="0">
                <a:solidFill>
                  <a:srgbClr val="0000FF"/>
                </a:solidFill>
                <a:latin typeface="Comic Sans MS"/>
                <a:cs typeface="Comic Sans MS"/>
              </a:rPr>
              <a:t>Include PMT time and P2P offsets</a:t>
            </a:r>
          </a:p>
        </p:txBody>
      </p:sp>
      <p:pic>
        <p:nvPicPr>
          <p:cNvPr id="14" name="Picture 13" descr="Screen Shot 2017-03-14 at 11.11.43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6235" y="1032514"/>
            <a:ext cx="2129790" cy="2766060"/>
          </a:xfrm>
          <a:prstGeom prst="rect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 descr="Screen Shot 2017-03-14 at 11.12.05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9176" y="1806317"/>
            <a:ext cx="2137410" cy="2766060"/>
          </a:xfrm>
          <a:prstGeom prst="rect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4759738" y="5262797"/>
            <a:ext cx="4161139" cy="1060486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800" b="0" dirty="0" smtClean="0">
                <a:solidFill>
                  <a:srgbClr val="800000"/>
                </a:solidFill>
                <a:latin typeface="Comic Sans MS"/>
                <a:cs typeface="Comic Sans MS"/>
              </a:rPr>
              <a:t>FTOF &amp; CTOF simulations studied in detail during December CALCOM Calibration Challenge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698435" y="4726613"/>
            <a:ext cx="2164522" cy="338554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b="0" dirty="0" smtClean="0">
                <a:solidFill>
                  <a:srgbClr val="008000"/>
                </a:solidFill>
                <a:latin typeface="Comic Sans MS"/>
                <a:cs typeface="Comic Sans MS"/>
              </a:rPr>
              <a:t>hit-process routines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0" y="143560"/>
            <a:ext cx="91440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2" rIns="91425" bIns="45712" numCol="1" anchor="ctr" anchorCtr="0" compatLnSpc="1">
            <a:prstTxWarp prst="textNoShape">
              <a:avLst/>
            </a:prstTxWarp>
          </a:bodyPr>
          <a:lstStyle/>
          <a:p>
            <a:pPr algn="ctr" defTabSz="914246" eaLnBrk="0" hangingPunct="0">
              <a:defRPr/>
            </a:pPr>
            <a:r>
              <a:rPr lang="en-US" kern="0" dirty="0" smtClean="0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rPr>
              <a:t>Remaining Work</a:t>
            </a:r>
            <a:endParaRPr lang="en-US" kern="0" dirty="0">
              <a:solidFill>
                <a:srgbClr val="333399"/>
              </a:solidFill>
              <a:latin typeface="+mj-lt"/>
              <a:ea typeface="ＭＳ Ｐゴシック" pitchFamily="-110" charset="-128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8613" y="1038104"/>
            <a:ext cx="8304696" cy="5278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spcBef>
                <a:spcPts val="300"/>
              </a:spcBef>
              <a:spcAft>
                <a:spcPts val="600"/>
              </a:spcAft>
              <a:buClr>
                <a:srgbClr val="008000"/>
              </a:buClr>
              <a:buSzPct val="60000"/>
              <a:buFont typeface="Wingdings" charset="2"/>
              <a:buChar char="u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Finish algorithm development for T-W, P2P, and RF offsets</a:t>
            </a:r>
          </a:p>
          <a:p>
            <a:pPr marL="633336" lvl="1" indent="-176213">
              <a:spcAft>
                <a:spcPts val="600"/>
              </a:spcAft>
              <a:buClr>
                <a:srgbClr val="660066"/>
              </a:buClr>
              <a:buSzPct val="100000"/>
              <a:buFont typeface="Arial"/>
              <a:buChar char="•"/>
            </a:pPr>
            <a:r>
              <a:rPr lang="en-US" sz="1800" b="0" i="1" dirty="0" smtClean="0">
                <a:solidFill>
                  <a:srgbClr val="008000"/>
                </a:solidFill>
                <a:latin typeface="Comic Sans MS"/>
                <a:cs typeface="Comic Sans MS"/>
              </a:rPr>
              <a:t>Test algorithms on GEMC data and KPP beam data</a:t>
            </a:r>
          </a:p>
          <a:p>
            <a:pPr marL="176213" indent="-176213">
              <a:spcBef>
                <a:spcPts val="300"/>
              </a:spcBef>
              <a:spcAft>
                <a:spcPts val="600"/>
              </a:spcAft>
              <a:buClr>
                <a:srgbClr val="008000"/>
              </a:buClr>
              <a:buSzPct val="60000"/>
              <a:buFont typeface="Wingdings" charset="2"/>
              <a:buChar char="u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Complete full calibrations of KPP data</a:t>
            </a:r>
          </a:p>
          <a:p>
            <a:pPr marL="633336" lvl="1" indent="-176213">
              <a:spcBef>
                <a:spcPts val="300"/>
              </a:spcBef>
              <a:spcAft>
                <a:spcPts val="600"/>
              </a:spcAft>
              <a:buClr>
                <a:srgbClr val="800000"/>
              </a:buClr>
              <a:buSzPct val="100000"/>
              <a:buFont typeface="Arial"/>
              <a:buChar char="•"/>
            </a:pPr>
            <a:r>
              <a:rPr lang="en-US" sz="1800" b="0" i="1" dirty="0" smtClean="0">
                <a:solidFill>
                  <a:srgbClr val="008000"/>
                </a:solidFill>
                <a:latin typeface="Comic Sans MS"/>
                <a:cs typeface="Comic Sans MS"/>
              </a:rPr>
              <a:t>Put constants in CCDB</a:t>
            </a:r>
          </a:p>
          <a:p>
            <a:pPr marL="176213" indent="-176213">
              <a:spcBef>
                <a:spcPts val="300"/>
              </a:spcBef>
              <a:spcAft>
                <a:spcPts val="600"/>
              </a:spcAft>
              <a:buClr>
                <a:srgbClr val="008000"/>
              </a:buClr>
              <a:buSzPct val="60000"/>
              <a:buFont typeface="Wingdings" charset="2"/>
              <a:buChar char="u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Continue development of TOF calibration </a:t>
            </a: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suites</a:t>
            </a:r>
          </a:p>
          <a:p>
            <a:pPr marL="633336" lvl="1" indent="-176213">
              <a:spcAft>
                <a:spcPts val="600"/>
              </a:spcAft>
              <a:buClr>
                <a:srgbClr val="660066"/>
              </a:buClr>
              <a:buSzPct val="100000"/>
              <a:buFont typeface="Arial"/>
              <a:buChar char="•"/>
            </a:pPr>
            <a:r>
              <a:rPr lang="en-US" sz="1800" b="0" i="1" dirty="0" smtClean="0">
                <a:solidFill>
                  <a:srgbClr val="008000"/>
                </a:solidFill>
                <a:latin typeface="Comic Sans MS"/>
                <a:cs typeface="Comic Sans MS"/>
              </a:rPr>
              <a:t>Optimize calibration </a:t>
            </a:r>
            <a:r>
              <a:rPr lang="en-US" sz="1800" b="0" i="1" dirty="0" smtClean="0">
                <a:solidFill>
                  <a:srgbClr val="008000"/>
                </a:solidFill>
                <a:latin typeface="Comic Sans MS"/>
                <a:cs typeface="Comic Sans MS"/>
              </a:rPr>
              <a:t>suites </a:t>
            </a:r>
            <a:r>
              <a:rPr lang="en-US" sz="1800" b="0" i="1" dirty="0" smtClean="0">
                <a:solidFill>
                  <a:srgbClr val="008000"/>
                </a:solidFill>
                <a:latin typeface="Comic Sans MS"/>
                <a:cs typeface="Comic Sans MS"/>
              </a:rPr>
              <a:t>to improve user experience</a:t>
            </a:r>
          </a:p>
          <a:p>
            <a:pPr marL="633336" lvl="1" indent="-176213">
              <a:spcAft>
                <a:spcPts val="600"/>
              </a:spcAft>
              <a:buClr>
                <a:srgbClr val="660066"/>
              </a:buClr>
              <a:buSzPct val="100000"/>
              <a:buFont typeface="Arial"/>
              <a:buChar char="•"/>
            </a:pPr>
            <a:r>
              <a:rPr lang="en-US" sz="1800" b="0" i="1" dirty="0" smtClean="0">
                <a:solidFill>
                  <a:srgbClr val="008000"/>
                </a:solidFill>
                <a:latin typeface="Comic Sans MS"/>
                <a:cs typeface="Comic Sans MS"/>
              </a:rPr>
              <a:t>Fitting of 2D histograms not done properly</a:t>
            </a:r>
          </a:p>
          <a:p>
            <a:pPr marL="633336" lvl="1" indent="-176213">
              <a:spcAft>
                <a:spcPts val="600"/>
              </a:spcAft>
              <a:buClr>
                <a:srgbClr val="660066"/>
              </a:buClr>
              <a:buSzPct val="100000"/>
              <a:buFont typeface="Arial"/>
              <a:buChar char="•"/>
            </a:pPr>
            <a:r>
              <a:rPr lang="en-US" sz="1800" b="0" i="1" dirty="0" smtClean="0">
                <a:solidFill>
                  <a:srgbClr val="008000"/>
                </a:solidFill>
                <a:latin typeface="Comic Sans MS"/>
                <a:cs typeface="Comic Sans MS"/>
              </a:rPr>
              <a:t>Develop suite to calibrate around hardware failures</a:t>
            </a:r>
          </a:p>
          <a:p>
            <a:pPr marL="633336" lvl="1" indent="-176213">
              <a:spcAft>
                <a:spcPts val="600"/>
              </a:spcAft>
              <a:buClr>
                <a:srgbClr val="660066"/>
              </a:buClr>
              <a:buSzPct val="100000"/>
              <a:buFont typeface="Arial"/>
              <a:buChar char="•"/>
            </a:pPr>
            <a:r>
              <a:rPr lang="en-US" sz="1800" b="0" i="1" dirty="0" smtClean="0">
                <a:solidFill>
                  <a:srgbClr val="008000"/>
                </a:solidFill>
                <a:latin typeface="Comic Sans MS"/>
                <a:cs typeface="Comic Sans MS"/>
              </a:rPr>
              <a:t>Explore alternative algorithms where improvements are promising</a:t>
            </a:r>
          </a:p>
          <a:p>
            <a:pPr marL="176213" indent="-176213">
              <a:spcBef>
                <a:spcPts val="300"/>
              </a:spcBef>
              <a:spcAft>
                <a:spcPts val="600"/>
              </a:spcAft>
              <a:buClr>
                <a:srgbClr val="008000"/>
              </a:buClr>
              <a:buSzPct val="60000"/>
              <a:buFont typeface="Wingdings" charset="2"/>
              <a:buChar char="u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Update algorithm documents and prepare calibration tutorials</a:t>
            </a:r>
          </a:p>
          <a:p>
            <a:pPr marL="176213" indent="-176213">
              <a:spcBef>
                <a:spcPts val="300"/>
              </a:spcBef>
              <a:spcAft>
                <a:spcPts val="600"/>
              </a:spcAft>
              <a:buClr>
                <a:srgbClr val="008000"/>
              </a:buClr>
              <a:buSzPct val="60000"/>
              <a:buFont typeface="Wingdings" charset="2"/>
              <a:buChar char="u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Add system survey offsets (</a:t>
            </a:r>
            <a:r>
              <a:rPr lang="en-US" sz="1800" b="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D</a:t>
            </a: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x,</a:t>
            </a:r>
            <a:r>
              <a:rPr lang="en-US" sz="1800" b="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D</a:t>
            </a: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y,</a:t>
            </a:r>
            <a:r>
              <a:rPr lang="en-US" sz="1800" b="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D</a:t>
            </a: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z,</a:t>
            </a:r>
            <a:r>
              <a:rPr lang="en-US" sz="1800" b="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q</a:t>
            </a:r>
            <a:r>
              <a:rPr lang="en-US" sz="1800" b="0" baseline="-25000" dirty="0" smtClean="0">
                <a:solidFill>
                  <a:srgbClr val="000090"/>
                </a:solidFill>
                <a:latin typeface="Comic Sans MS"/>
                <a:cs typeface="Comic Sans MS"/>
              </a:rPr>
              <a:t>x</a:t>
            </a: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,</a:t>
            </a:r>
            <a:r>
              <a:rPr lang="en-US" sz="1800" b="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q</a:t>
            </a:r>
            <a:r>
              <a:rPr lang="en-US" sz="1800" b="0" baseline="-25000" dirty="0" smtClean="0">
                <a:solidFill>
                  <a:srgbClr val="000090"/>
                </a:solidFill>
                <a:latin typeface="Comic Sans MS"/>
                <a:cs typeface="Comic Sans MS"/>
              </a:rPr>
              <a:t>y</a:t>
            </a: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,</a:t>
            </a:r>
            <a:r>
              <a:rPr lang="en-US" sz="1800" b="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q</a:t>
            </a:r>
            <a:r>
              <a:rPr lang="en-US" sz="1800" b="0" baseline="-25000" dirty="0" smtClean="0">
                <a:solidFill>
                  <a:srgbClr val="000090"/>
                </a:solidFill>
                <a:latin typeface="Comic Sans MS"/>
                <a:cs typeface="Comic Sans MS"/>
              </a:rPr>
              <a:t>z</a:t>
            </a: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) into geometry service</a:t>
            </a:r>
          </a:p>
          <a:p>
            <a:pPr marL="176213" indent="-176213">
              <a:spcBef>
                <a:spcPts val="300"/>
              </a:spcBef>
              <a:spcAft>
                <a:spcPts val="600"/>
              </a:spcAft>
              <a:buClr>
                <a:srgbClr val="008000"/>
              </a:buClr>
              <a:buSzPct val="60000"/>
              <a:buFont typeface="Wingdings" charset="2"/>
              <a:buChar char="u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Hardware work:</a:t>
            </a:r>
          </a:p>
          <a:p>
            <a:pPr marL="633336" lvl="1" indent="-176213">
              <a:spcBef>
                <a:spcPts val="300"/>
              </a:spcBef>
              <a:spcAft>
                <a:spcPts val="600"/>
              </a:spcAft>
              <a:buClr>
                <a:srgbClr val="800000"/>
              </a:buClr>
              <a:buSzPct val="100000"/>
              <a:buFont typeface="Arial"/>
              <a:buChar char="•"/>
            </a:pPr>
            <a:r>
              <a:rPr lang="en-US" sz="1800" b="0" i="1" dirty="0" smtClean="0">
                <a:solidFill>
                  <a:srgbClr val="008000"/>
                </a:solidFill>
                <a:latin typeface="Comic Sans MS"/>
                <a:cs typeface="Comic Sans MS"/>
              </a:rPr>
              <a:t>CTOF detector installation, repairs, cabling, cosmic calibrations</a:t>
            </a:r>
          </a:p>
          <a:p>
            <a:pPr marL="633336" lvl="1" indent="-176213">
              <a:spcBef>
                <a:spcPts val="300"/>
              </a:spcBef>
              <a:spcAft>
                <a:spcPts val="600"/>
              </a:spcAft>
              <a:buClr>
                <a:srgbClr val="800000"/>
              </a:buClr>
              <a:buSzPct val="100000"/>
              <a:buFont typeface="Arial"/>
              <a:buChar char="•"/>
            </a:pPr>
            <a:r>
              <a:rPr lang="en-US" sz="1800" b="0" i="1" dirty="0" smtClean="0">
                <a:solidFill>
                  <a:srgbClr val="008000"/>
                </a:solidFill>
                <a:latin typeface="Comic Sans MS"/>
                <a:cs typeface="Comic Sans MS"/>
              </a:rPr>
              <a:t>FTOF detector repairs (where accessible)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0" y="143560"/>
            <a:ext cx="91440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2" rIns="91425" bIns="45712" numCol="1" anchor="ctr" anchorCtr="0" compatLnSpc="1">
            <a:prstTxWarp prst="textNoShape">
              <a:avLst/>
            </a:prstTxWarp>
          </a:bodyPr>
          <a:lstStyle/>
          <a:p>
            <a:pPr algn="ctr" defTabSz="914246" eaLnBrk="0" hangingPunct="0">
              <a:defRPr/>
            </a:pPr>
            <a:r>
              <a:rPr lang="en-US" kern="0" dirty="0" smtClean="0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rPr>
              <a:t>FTOF KPP Hardware Status</a:t>
            </a:r>
            <a:endParaRPr lang="en-US" kern="0" dirty="0">
              <a:solidFill>
                <a:srgbClr val="333399"/>
              </a:solidFill>
              <a:latin typeface="+mj-lt"/>
              <a:ea typeface="ＭＳ Ｐゴシック" pitchFamily="-110" charset="-128"/>
              <a:cs typeface="+mj-cs"/>
            </a:endParaRPr>
          </a:p>
        </p:txBody>
      </p:sp>
      <p:pic>
        <p:nvPicPr>
          <p:cNvPr id="4" name="Picture 3" descr="MON12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462" y="1020863"/>
            <a:ext cx="4233418" cy="2419096"/>
          </a:xfrm>
          <a:prstGeom prst="rect">
            <a:avLst/>
          </a:prstGeom>
          <a:ln w="50800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6" name="Picture 5" descr="MON12-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000" y="3683688"/>
            <a:ext cx="4233418" cy="2419096"/>
          </a:xfrm>
          <a:prstGeom prst="rect">
            <a:avLst/>
          </a:prstGeom>
          <a:ln w="50800"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398557" y="1308051"/>
            <a:ext cx="2834910" cy="369332"/>
          </a:xfrm>
          <a:prstGeom prst="rect">
            <a:avLst/>
          </a:prstGeom>
          <a:noFill/>
          <a:ln w="508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800" b="0" dirty="0" smtClean="0">
                <a:solidFill>
                  <a:srgbClr val="800000"/>
                </a:solidFill>
                <a:latin typeface="Comic Sans MS"/>
                <a:cs typeface="Comic Sans MS"/>
              </a:rPr>
              <a:t>MON12 System Monitor</a:t>
            </a:r>
          </a:p>
        </p:txBody>
      </p:sp>
      <p:pic>
        <p:nvPicPr>
          <p:cNvPr id="10" name="Picture 9" descr="MON12-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307" y="3673157"/>
            <a:ext cx="4233418" cy="2419096"/>
          </a:xfrm>
          <a:prstGeom prst="rect">
            <a:avLst/>
          </a:prstGeom>
          <a:ln w="50800"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4903300" y="2274943"/>
            <a:ext cx="3854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b="0" dirty="0" smtClean="0">
                <a:latin typeface="Comic Sans MS"/>
                <a:cs typeface="Comic Sans MS"/>
              </a:rPr>
              <a:t>Issue with missing TDCs in S3 for KPP run due to missing clock signal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50002" y="6073916"/>
            <a:ext cx="1998870" cy="338554"/>
          </a:xfrm>
          <a:prstGeom prst="rect">
            <a:avLst/>
          </a:prstGeom>
          <a:solidFill>
            <a:schemeClr val="bg1"/>
          </a:solidFill>
          <a:ln w="508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b="0" dirty="0" smtClean="0">
                <a:solidFill>
                  <a:srgbClr val="660066"/>
                </a:solidFill>
                <a:latin typeface="Comic Sans MS"/>
                <a:cs typeface="Comic Sans MS"/>
              </a:rPr>
              <a:t>Raffaella De Vita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0" y="143560"/>
            <a:ext cx="91440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2" rIns="91425" bIns="45712" numCol="1" anchor="ctr" anchorCtr="0" compatLnSpc="1">
            <a:prstTxWarp prst="textNoShape">
              <a:avLst/>
            </a:prstTxWarp>
          </a:bodyPr>
          <a:lstStyle/>
          <a:p>
            <a:pPr algn="ctr" defTabSz="914246" eaLnBrk="0" hangingPunct="0">
              <a:defRPr/>
            </a:pPr>
            <a:r>
              <a:rPr lang="en-US" kern="0" dirty="0" smtClean="0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rPr>
              <a:t>Preliminary FTOF Survey</a:t>
            </a:r>
            <a:endParaRPr lang="en-US" kern="0" dirty="0">
              <a:solidFill>
                <a:srgbClr val="333399"/>
              </a:solidFill>
              <a:latin typeface="+mj-lt"/>
              <a:ea typeface="ＭＳ Ｐゴシック" pitchFamily="-110" charset="-128"/>
              <a:cs typeface="+mj-cs"/>
            </a:endParaRPr>
          </a:p>
        </p:txBody>
      </p:sp>
      <p:pic>
        <p:nvPicPr>
          <p:cNvPr id="4" name="Picture 3" descr="Screen Shot 2017-03-23 at 9.49.39 AM.pn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31850" y="1311621"/>
            <a:ext cx="8686795" cy="4571619"/>
          </a:xfrm>
          <a:prstGeom prst="rect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0" y="143560"/>
            <a:ext cx="91440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2" rIns="91425" bIns="45712" numCol="1" anchor="ctr" anchorCtr="0" compatLnSpc="1">
            <a:prstTxWarp prst="textNoShape">
              <a:avLst/>
            </a:prstTxWarp>
          </a:bodyPr>
          <a:lstStyle/>
          <a:p>
            <a:pPr algn="ctr" defTabSz="914246" eaLnBrk="0" hangingPunct="0">
              <a:defRPr/>
            </a:pPr>
            <a:r>
              <a:rPr lang="en-US" kern="0" dirty="0" smtClean="0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rPr>
              <a:t>Summary and Conclusions</a:t>
            </a:r>
            <a:endParaRPr lang="en-US" kern="0" dirty="0">
              <a:solidFill>
                <a:srgbClr val="333399"/>
              </a:solidFill>
              <a:latin typeface="+mj-lt"/>
              <a:ea typeface="ＭＳ Ｐゴシック" pitchFamily="-110" charset="-128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0267" y="1104348"/>
            <a:ext cx="8282610" cy="5170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Clr>
                <a:schemeClr val="accent6">
                  <a:lumMod val="60000"/>
                  <a:lumOff val="40000"/>
                </a:schemeClr>
              </a:buClr>
              <a:buSzPct val="75000"/>
              <a:buFont typeface="Wingdings" charset="2"/>
              <a:buChar char="q"/>
            </a:pPr>
            <a:r>
              <a:rPr lang="en-US" sz="1800" b="0" dirty="0" smtClean="0">
                <a:latin typeface="Comic Sans MS"/>
                <a:cs typeface="Comic Sans MS"/>
              </a:rPr>
              <a:t> The FTOF/CTOF calibration suites are becoming mature codes:</a:t>
            </a:r>
          </a:p>
          <a:p>
            <a:pPr marL="574675" lvl="1" indent="-119063">
              <a:spcAft>
                <a:spcPts val="600"/>
              </a:spcAft>
              <a:buClr>
                <a:srgbClr val="660066"/>
              </a:buClr>
              <a:buFont typeface="Arial"/>
              <a:buChar char="•"/>
            </a:pPr>
            <a:r>
              <a:rPr lang="en-US" sz="1800" b="0" i="1" dirty="0" smtClean="0">
                <a:solidFill>
                  <a:srgbClr val="008000"/>
                </a:solidFill>
                <a:latin typeface="Comic Sans MS"/>
                <a:cs typeface="Comic Sans MS"/>
                <a:sym typeface="Wingdings"/>
              </a:rPr>
              <a:t>The calibration suites have been used to calibrate the KPP beam data (gain balance, PMT time diff., attenuation length, eff. vel., time walk)</a:t>
            </a:r>
          </a:p>
          <a:p>
            <a:pPr lvl="1">
              <a:spcAft>
                <a:spcPts val="600"/>
              </a:spcAft>
              <a:buClr>
                <a:srgbClr val="660066"/>
              </a:buClr>
              <a:buFont typeface="Arial"/>
              <a:buChar char="•"/>
            </a:pPr>
            <a:r>
              <a:rPr lang="en-US" sz="1800" b="0" i="1" dirty="0" smtClean="0">
                <a:solidFill>
                  <a:srgbClr val="008000"/>
                </a:solidFill>
                <a:latin typeface="Comic Sans MS"/>
                <a:cs typeface="Comic Sans MS"/>
                <a:sym typeface="Wingdings"/>
              </a:rPr>
              <a:t> Work ongoing to finish development of P2P and RF time offsets</a:t>
            </a:r>
          </a:p>
          <a:p>
            <a:pPr marL="231775" indent="-231775">
              <a:spcBef>
                <a:spcPts val="600"/>
              </a:spcBef>
              <a:spcAft>
                <a:spcPts val="600"/>
              </a:spcAft>
              <a:buClr>
                <a:schemeClr val="accent6">
                  <a:lumMod val="60000"/>
                  <a:lumOff val="40000"/>
                </a:schemeClr>
              </a:buClr>
              <a:buSzPct val="75000"/>
              <a:buFont typeface="Wingdings" charset="2"/>
              <a:buChar char="q"/>
            </a:pPr>
            <a:r>
              <a:rPr lang="en-US" sz="1800" b="0" dirty="0" smtClean="0">
                <a:latin typeface="Comic Sans MS"/>
                <a:cs typeface="Comic Sans MS"/>
                <a:sym typeface="Wingdings"/>
              </a:rPr>
              <a:t>The FTOF/CTOF reconstruction code has been validated through detailed systematic studies of Monte Carlo and KPP beam data:</a:t>
            </a:r>
          </a:p>
          <a:p>
            <a:pPr lvl="1">
              <a:spcAft>
                <a:spcPts val="600"/>
              </a:spcAft>
              <a:buClr>
                <a:srgbClr val="660066"/>
              </a:buClr>
              <a:buFont typeface="Arial"/>
              <a:buChar char="•"/>
            </a:pPr>
            <a:r>
              <a:rPr lang="en-US" sz="1800" b="0" i="1" dirty="0" smtClean="0">
                <a:solidFill>
                  <a:srgbClr val="008000"/>
                </a:solidFill>
                <a:latin typeface="Comic Sans MS"/>
                <a:cs typeface="Comic Sans MS"/>
                <a:sym typeface="Wingdings"/>
              </a:rPr>
              <a:t> All aspects of code functionality studied</a:t>
            </a:r>
          </a:p>
          <a:p>
            <a:pPr lvl="1">
              <a:spcAft>
                <a:spcPts val="600"/>
              </a:spcAft>
              <a:buClr>
                <a:srgbClr val="660066"/>
              </a:buClr>
              <a:buFont typeface="Arial"/>
              <a:buChar char="•"/>
            </a:pPr>
            <a:r>
              <a:rPr lang="en-US" sz="1800" b="0" i="1" dirty="0" smtClean="0">
                <a:solidFill>
                  <a:srgbClr val="008000"/>
                </a:solidFill>
                <a:latin typeface="Comic Sans MS"/>
                <a:cs typeface="Comic Sans MS"/>
                <a:sym typeface="Wingdings"/>
              </a:rPr>
              <a:t> Some minor work remains on combining hit times for FTOF</a:t>
            </a:r>
          </a:p>
          <a:p>
            <a:pPr marL="231775" indent="-231775">
              <a:spcBef>
                <a:spcPts val="600"/>
              </a:spcBef>
              <a:spcAft>
                <a:spcPts val="600"/>
              </a:spcAft>
              <a:buClr>
                <a:schemeClr val="accent6">
                  <a:lumMod val="60000"/>
                  <a:lumOff val="40000"/>
                </a:schemeClr>
              </a:buClr>
              <a:buSzPct val="85000"/>
              <a:buFont typeface="Wingdings" charset="2"/>
              <a:buChar char="q"/>
            </a:pPr>
            <a:r>
              <a:rPr lang="en-US" sz="1800" b="0" dirty="0" smtClean="0">
                <a:latin typeface="Comic Sans MS"/>
                <a:cs typeface="Comic Sans MS"/>
                <a:sym typeface="Wingdings"/>
              </a:rPr>
              <a:t>The FTOF/CTOF GEMC hit process digitization routines have been developed to match the actual hardware response:</a:t>
            </a:r>
          </a:p>
          <a:p>
            <a:pPr lvl="1">
              <a:spcAft>
                <a:spcPts val="600"/>
              </a:spcAft>
              <a:buClr>
                <a:srgbClr val="660066"/>
              </a:buClr>
              <a:buFont typeface="Arial"/>
              <a:buChar char="•"/>
            </a:pPr>
            <a:r>
              <a:rPr lang="en-US" sz="1800" b="0" i="1" dirty="0" smtClean="0">
                <a:solidFill>
                  <a:srgbClr val="008000"/>
                </a:solidFill>
                <a:latin typeface="Comic Sans MS"/>
                <a:cs typeface="Comic Sans MS"/>
                <a:sym typeface="Wingdings"/>
              </a:rPr>
              <a:t> Extensive testing during recent Calibration Challenge exercise</a:t>
            </a:r>
          </a:p>
          <a:p>
            <a:pPr lvl="1">
              <a:spcAft>
                <a:spcPts val="600"/>
              </a:spcAft>
              <a:buClr>
                <a:srgbClr val="660066"/>
              </a:buClr>
              <a:buFont typeface="Arial"/>
              <a:buChar char="•"/>
            </a:pPr>
            <a:r>
              <a:rPr lang="en-US" sz="1800" b="0" i="1" dirty="0" smtClean="0">
                <a:solidFill>
                  <a:srgbClr val="008000"/>
                </a:solidFill>
                <a:latin typeface="Comic Sans MS"/>
                <a:cs typeface="Comic Sans MS"/>
                <a:sym typeface="Wingdings"/>
              </a:rPr>
              <a:t> Work remains on using pulses for FADC modeling</a:t>
            </a:r>
          </a:p>
          <a:p>
            <a:pPr marL="231775" indent="-231775">
              <a:spcBef>
                <a:spcPts val="600"/>
              </a:spcBef>
              <a:spcAft>
                <a:spcPts val="600"/>
              </a:spcAft>
              <a:buClr>
                <a:schemeClr val="accent6">
                  <a:lumMod val="60000"/>
                  <a:lumOff val="40000"/>
                </a:schemeClr>
              </a:buClr>
              <a:buSzPct val="75000"/>
              <a:buFont typeface="Wingdings" charset="2"/>
              <a:buChar char="q"/>
            </a:pPr>
            <a:r>
              <a:rPr lang="en-US" sz="1800" b="0" dirty="0" smtClean="0">
                <a:latin typeface="Comic Sans MS"/>
                <a:cs typeface="Comic Sans MS"/>
                <a:sym typeface="Wingdings"/>
              </a:rPr>
              <a:t>FTOF hardware in good shape (&lt;1% of channels have issues); Significant effort upcoming to install CTOF in solenoid and test. All installation procedures tested during KPP installation</a:t>
            </a:r>
            <a:endParaRPr lang="en-US" sz="1800" b="0" dirty="0" smtClean="0">
              <a:latin typeface="Comic Sans MS"/>
              <a:cs typeface="Comic Sans M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0" y="143560"/>
            <a:ext cx="91440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2" rIns="91425" bIns="45712" numCol="1" anchor="ctr" anchorCtr="0" compatLnSpc="1">
            <a:prstTxWarp prst="textNoShape">
              <a:avLst/>
            </a:prstTxWarp>
          </a:bodyPr>
          <a:lstStyle/>
          <a:p>
            <a:pPr algn="ctr" defTabSz="914246" eaLnBrk="0" hangingPunct="0">
              <a:defRPr/>
            </a:pPr>
            <a:r>
              <a:rPr lang="en-US" kern="0" dirty="0" smtClean="0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rPr>
              <a:t>FTOF KPP Hardware Status</a:t>
            </a:r>
            <a:endParaRPr lang="en-US" kern="0" dirty="0">
              <a:solidFill>
                <a:srgbClr val="333399"/>
              </a:solidFill>
              <a:latin typeface="+mj-lt"/>
              <a:ea typeface="ＭＳ Ｐゴシック" pitchFamily="-110" charset="-128"/>
              <a:cs typeface="+mj-cs"/>
            </a:endParaRPr>
          </a:p>
        </p:txBody>
      </p:sp>
      <p:pic>
        <p:nvPicPr>
          <p:cNvPr id="6" name="Picture 5" descr="Screen Shot 2017-03-16 at 3.08.40 PM.pn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871868" y="921815"/>
            <a:ext cx="7311573" cy="5486325"/>
          </a:xfrm>
          <a:prstGeom prst="rect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0" y="143560"/>
            <a:ext cx="91440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2" rIns="91425" bIns="45712" numCol="1" anchor="ctr" anchorCtr="0" compatLnSpc="1">
            <a:prstTxWarp prst="textNoShape">
              <a:avLst/>
            </a:prstTxWarp>
          </a:bodyPr>
          <a:lstStyle/>
          <a:p>
            <a:pPr algn="ctr" defTabSz="914246" eaLnBrk="0" hangingPunct="0">
              <a:defRPr/>
            </a:pPr>
            <a:r>
              <a:rPr lang="en-US" kern="0" dirty="0" smtClean="0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rPr>
              <a:t>Hardware Monitoring Tool</a:t>
            </a:r>
            <a:endParaRPr lang="en-US" kern="0" dirty="0">
              <a:solidFill>
                <a:srgbClr val="333399"/>
              </a:solidFill>
              <a:latin typeface="+mj-lt"/>
              <a:ea typeface="ＭＳ Ｐゴシック" pitchFamily="-110" charset="-128"/>
              <a:cs typeface="+mj-cs"/>
            </a:endParaRPr>
          </a:p>
        </p:txBody>
      </p:sp>
      <p:pic>
        <p:nvPicPr>
          <p:cNvPr id="12" name="Picture 11" descr="FTOFMon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192" y="1529045"/>
            <a:ext cx="8128000" cy="4820920"/>
          </a:xfrm>
          <a:prstGeom prst="rect">
            <a:avLst/>
          </a:prstGeom>
          <a:ln w="50800"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5841987" y="828261"/>
            <a:ext cx="2926521" cy="984885"/>
          </a:xfrm>
          <a:prstGeom prst="rect">
            <a:avLst/>
          </a:prstGeom>
          <a:solidFill>
            <a:schemeClr val="bg1"/>
          </a:solidFill>
          <a:ln w="508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Clr>
                <a:srgbClr val="800000"/>
              </a:buClr>
              <a:buFont typeface="Arial"/>
              <a:buChar char="•"/>
            </a:pPr>
            <a:r>
              <a:rPr lang="en-US" sz="1600" b="0" i="1" dirty="0" smtClean="0">
                <a:solidFill>
                  <a:srgbClr val="008000"/>
                </a:solidFill>
                <a:latin typeface="Comic Sans MS"/>
                <a:cs typeface="Comic Sans MS"/>
              </a:rPr>
              <a:t> Mode1 pulse display</a:t>
            </a:r>
          </a:p>
          <a:p>
            <a:pPr lvl="1">
              <a:spcAft>
                <a:spcPts val="600"/>
              </a:spcAft>
              <a:buClr>
                <a:srgbClr val="800000"/>
              </a:buClr>
              <a:buFont typeface="Arial"/>
              <a:buChar char="•"/>
            </a:pPr>
            <a:r>
              <a:rPr lang="en-US" sz="1600" b="0" i="1" dirty="0" smtClean="0">
                <a:solidFill>
                  <a:srgbClr val="008000"/>
                </a:solidFill>
                <a:latin typeface="Comic Sans MS"/>
                <a:cs typeface="Comic Sans MS"/>
              </a:rPr>
              <a:t> ADC / TDC display</a:t>
            </a:r>
          </a:p>
          <a:p>
            <a:pPr lvl="2">
              <a:spcAft>
                <a:spcPts val="600"/>
              </a:spcAft>
              <a:buClr>
                <a:srgbClr val="800000"/>
              </a:buClr>
              <a:buFont typeface="Arial"/>
              <a:buChar char="•"/>
            </a:pPr>
            <a:r>
              <a:rPr lang="en-US" sz="1600" b="0" i="1" dirty="0" smtClean="0">
                <a:solidFill>
                  <a:srgbClr val="008000"/>
                </a:solidFill>
                <a:latin typeface="Comic Sans MS"/>
                <a:cs typeface="Comic Sans MS"/>
              </a:rPr>
              <a:t> FADC pedestals</a:t>
            </a:r>
          </a:p>
        </p:txBody>
      </p:sp>
      <p:cxnSp>
        <p:nvCxnSpPr>
          <p:cNvPr id="15" name="Straight Arrow Connector 14"/>
          <p:cNvCxnSpPr/>
          <p:nvPr/>
        </p:nvCxnSpPr>
        <p:spPr bwMode="auto">
          <a:xfrm rot="5400000">
            <a:off x="3694031" y="1109870"/>
            <a:ext cx="706783" cy="519043"/>
          </a:xfrm>
          <a:prstGeom prst="straightConnector1">
            <a:avLst/>
          </a:prstGeom>
          <a:noFill/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 rot="5400000">
            <a:off x="4163746" y="1348810"/>
            <a:ext cx="415268" cy="346548"/>
          </a:xfrm>
          <a:prstGeom prst="straightConnector1">
            <a:avLst/>
          </a:prstGeom>
          <a:noFill/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 rot="10800000" flipV="1">
            <a:off x="4709481" y="1623667"/>
            <a:ext cx="435111" cy="161236"/>
          </a:xfrm>
          <a:prstGeom prst="straightConnector1">
            <a:avLst/>
          </a:prstGeom>
          <a:noFill/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flipV="1">
            <a:off x="4295900" y="1016000"/>
            <a:ext cx="1591056" cy="11043"/>
          </a:xfrm>
          <a:prstGeom prst="line">
            <a:avLst/>
          </a:prstGeom>
          <a:noFill/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>
            <a:off x="4516768" y="1325216"/>
            <a:ext cx="1801368" cy="0"/>
          </a:xfrm>
          <a:prstGeom prst="line">
            <a:avLst/>
          </a:prstGeom>
          <a:noFill/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>
            <a:off x="5088821" y="1643266"/>
            <a:ext cx="1664473" cy="0"/>
          </a:xfrm>
          <a:prstGeom prst="line">
            <a:avLst/>
          </a:prstGeom>
          <a:noFill/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1170569" y="971828"/>
            <a:ext cx="1820666" cy="369332"/>
          </a:xfrm>
          <a:prstGeom prst="rect">
            <a:avLst/>
          </a:prstGeom>
          <a:noFill/>
          <a:ln w="508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800" b="0" dirty="0" smtClean="0">
                <a:solidFill>
                  <a:srgbClr val="800000"/>
                </a:solidFill>
                <a:latin typeface="Comic Sans MS"/>
                <a:cs typeface="Comic Sans MS"/>
              </a:rPr>
              <a:t>FTOFMON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310768" y="6096002"/>
            <a:ext cx="1391479" cy="338554"/>
          </a:xfrm>
          <a:prstGeom prst="rect">
            <a:avLst/>
          </a:prstGeom>
          <a:solidFill>
            <a:schemeClr val="bg1"/>
          </a:solidFill>
          <a:ln w="508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b="0" dirty="0" smtClean="0">
                <a:solidFill>
                  <a:srgbClr val="660066"/>
                </a:solidFill>
                <a:latin typeface="Comic Sans MS"/>
                <a:cs typeface="Comic Sans MS"/>
              </a:rPr>
              <a:t>Cole Smith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0" y="143560"/>
            <a:ext cx="91440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2" rIns="91425" bIns="45712" numCol="1" anchor="ctr" anchorCtr="0" compatLnSpc="1">
            <a:prstTxWarp prst="textNoShape">
              <a:avLst/>
            </a:prstTxWarp>
          </a:bodyPr>
          <a:lstStyle/>
          <a:p>
            <a:pPr algn="ctr" defTabSz="914246" eaLnBrk="0" hangingPunct="0">
              <a:defRPr/>
            </a:pPr>
            <a:r>
              <a:rPr lang="en-US" kern="0" dirty="0" smtClean="0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rPr>
              <a:t>CTOF KPP Hardware Status</a:t>
            </a:r>
            <a:endParaRPr lang="en-US" kern="0" dirty="0">
              <a:solidFill>
                <a:srgbClr val="333399"/>
              </a:solidFill>
              <a:latin typeface="+mj-lt"/>
              <a:ea typeface="ＭＳ Ｐゴシック" pitchFamily="-110" charset="-128"/>
              <a:cs typeface="+mj-cs"/>
            </a:endParaRPr>
          </a:p>
        </p:txBody>
      </p:sp>
      <p:pic>
        <p:nvPicPr>
          <p:cNvPr id="5" name="Picture 4" descr="MON12-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56" y="1027903"/>
            <a:ext cx="4445000" cy="2540000"/>
          </a:xfrm>
          <a:prstGeom prst="rect">
            <a:avLst/>
          </a:prstGeom>
        </p:spPr>
      </p:pic>
      <p:pic>
        <p:nvPicPr>
          <p:cNvPr id="6" name="Picture 5" descr="MON12-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596" y="3782214"/>
            <a:ext cx="4445000" cy="2540000"/>
          </a:xfrm>
          <a:prstGeom prst="rect">
            <a:avLst/>
          </a:prstGeom>
        </p:spPr>
      </p:pic>
      <p:pic>
        <p:nvPicPr>
          <p:cNvPr id="7" name="Picture 6" descr="ctof-1-18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6632" y="3763469"/>
            <a:ext cx="3511296" cy="2633472"/>
          </a:xfrm>
          <a:prstGeom prst="rect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8" name="Picture 7" descr="ctof-1-18c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4907" y="1026775"/>
            <a:ext cx="3511296" cy="2633472"/>
          </a:xfrm>
          <a:prstGeom prst="rect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2116957" y="907220"/>
            <a:ext cx="737076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800" b="0" dirty="0" smtClean="0">
                <a:solidFill>
                  <a:srgbClr val="800000"/>
                </a:solidFill>
                <a:latin typeface="Comic Sans MS"/>
                <a:cs typeface="Comic Sans MS"/>
              </a:rPr>
              <a:t>ADC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21942" y="3713233"/>
            <a:ext cx="737076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800" b="0" dirty="0" smtClean="0">
                <a:solidFill>
                  <a:srgbClr val="800000"/>
                </a:solidFill>
                <a:latin typeface="Comic Sans MS"/>
                <a:cs typeface="Comic Sans MS"/>
              </a:rPr>
              <a:t>TDC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0" y="143560"/>
            <a:ext cx="91440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2" rIns="91425" bIns="45712" numCol="1" anchor="ctr" anchorCtr="0" compatLnSpc="1">
            <a:prstTxWarp prst="textNoShape">
              <a:avLst/>
            </a:prstTxWarp>
          </a:bodyPr>
          <a:lstStyle/>
          <a:p>
            <a:pPr algn="ctr" defTabSz="914246" eaLnBrk="0" hangingPunct="0">
              <a:defRPr/>
            </a:pPr>
            <a:r>
              <a:rPr lang="en-US" kern="0" dirty="0" smtClean="0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rPr>
              <a:t>FTOF </a:t>
            </a:r>
            <a:r>
              <a:rPr lang="en-US" kern="0" dirty="0" smtClean="0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rPr>
              <a:t>Calibration Sequence</a:t>
            </a:r>
            <a:endParaRPr lang="en-US" kern="0" dirty="0">
              <a:solidFill>
                <a:srgbClr val="333399"/>
              </a:solidFill>
              <a:latin typeface="+mj-lt"/>
              <a:ea typeface="ＭＳ Ｐゴシック" pitchFamily="-110" charset="-128"/>
              <a:cs typeface="+mj-cs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82521" y="1002248"/>
          <a:ext cx="5879177" cy="370840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075218"/>
                <a:gridCol w="2515630"/>
                <a:gridCol w="2288329"/>
              </a:tblGrid>
              <a:tr h="370840">
                <a:tc gridSpan="3"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800000"/>
                          </a:solidFill>
                          <a:latin typeface="Comic Sans MS"/>
                          <a:cs typeface="Comic Sans MS"/>
                        </a:rPr>
                        <a:t>HV/Gain</a:t>
                      </a:r>
                      <a:r>
                        <a:rPr lang="en-US" baseline="0" dirty="0" smtClean="0">
                          <a:solidFill>
                            <a:srgbClr val="800000"/>
                          </a:solidFill>
                          <a:latin typeface="Comic Sans MS"/>
                          <a:cs typeface="Comic Sans MS"/>
                        </a:rPr>
                        <a:t> Calibration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omic Sans MS"/>
                          <a:cs typeface="Comic Sans MS"/>
                        </a:rPr>
                        <a:t>Step #</a:t>
                      </a:r>
                      <a:endParaRPr lang="en-US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omic Sans MS"/>
                          <a:cs typeface="Comic Sans MS"/>
                        </a:rPr>
                        <a:t>Action</a:t>
                      </a:r>
                      <a:endParaRPr lang="en-US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omic Sans MS"/>
                          <a:cs typeface="Comic Sans MS"/>
                        </a:rPr>
                        <a:t>Requirements</a:t>
                      </a:r>
                      <a:endParaRPr lang="en-US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8000"/>
                          </a:solidFill>
                          <a:latin typeface="Comic Sans MS"/>
                          <a:cs typeface="Comic Sans MS"/>
                        </a:rPr>
                        <a:t>1</a:t>
                      </a:r>
                      <a:endParaRPr lang="en-US" dirty="0">
                        <a:solidFill>
                          <a:srgbClr val="008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2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8000"/>
                          </a:solidFill>
                          <a:latin typeface="Comic Sans MS"/>
                          <a:cs typeface="Comic Sans MS"/>
                        </a:rPr>
                        <a:t>Gain Calibration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8000"/>
                          </a:solidFill>
                          <a:latin typeface="Comic Sans MS"/>
                          <a:cs typeface="Comic Sans MS"/>
                        </a:rPr>
                        <a:t>EC Pixel Trigger</a:t>
                      </a:r>
                      <a:endParaRPr lang="en-US" dirty="0">
                        <a:solidFill>
                          <a:srgbClr val="008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370840">
                <a:tc gridSpan="3"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800000"/>
                          </a:solidFill>
                          <a:latin typeface="Comic Sans MS"/>
                          <a:cs typeface="Comic Sans MS"/>
                        </a:rPr>
                        <a:t>Timing Calibration</a:t>
                      </a:r>
                      <a:endParaRPr lang="en-US" b="1" dirty="0">
                        <a:solidFill>
                          <a:srgbClr val="80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8000"/>
                          </a:solidFill>
                          <a:latin typeface="Comic Sans MS"/>
                          <a:cs typeface="Comic Sans MS"/>
                        </a:rPr>
                        <a:t>1</a:t>
                      </a:r>
                      <a:endParaRPr lang="en-US" dirty="0">
                        <a:solidFill>
                          <a:srgbClr val="008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8000"/>
                          </a:solidFill>
                          <a:latin typeface="Comic Sans MS"/>
                          <a:cs typeface="Comic Sans MS"/>
                        </a:rPr>
                        <a:t>PMT</a:t>
                      </a:r>
                      <a:r>
                        <a:rPr lang="en-US" baseline="0" dirty="0" smtClean="0">
                          <a:solidFill>
                            <a:srgbClr val="008000"/>
                          </a:solidFill>
                          <a:latin typeface="Comic Sans MS"/>
                          <a:cs typeface="Comic Sans MS"/>
                        </a:rPr>
                        <a:t> Timing Diff.</a:t>
                      </a:r>
                      <a:endParaRPr lang="en-US" dirty="0">
                        <a:solidFill>
                          <a:srgbClr val="008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8000"/>
                          </a:solidFill>
                          <a:latin typeface="Comic Sans MS"/>
                          <a:cs typeface="Comic Sans MS"/>
                        </a:rPr>
                        <a:t>Raw TDC data</a:t>
                      </a:r>
                      <a:endParaRPr lang="en-US" dirty="0">
                        <a:solidFill>
                          <a:srgbClr val="008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8000"/>
                          </a:solidFill>
                          <a:latin typeface="Comic Sans MS"/>
                          <a:cs typeface="Comic Sans MS"/>
                        </a:rPr>
                        <a:t>2</a:t>
                      </a:r>
                      <a:endParaRPr lang="en-US" dirty="0">
                        <a:solidFill>
                          <a:srgbClr val="008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8000"/>
                          </a:solidFill>
                          <a:latin typeface="Comic Sans MS"/>
                          <a:cs typeface="Comic Sans MS"/>
                        </a:rPr>
                        <a:t>Attenuation Length</a:t>
                      </a:r>
                      <a:endParaRPr lang="en-US" dirty="0">
                        <a:solidFill>
                          <a:srgbClr val="008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8000"/>
                          </a:solidFill>
                          <a:latin typeface="Comic Sans MS"/>
                          <a:cs typeface="Comic Sans MS"/>
                        </a:rPr>
                        <a:t>Good </a:t>
                      </a:r>
                      <a:r>
                        <a:rPr lang="en-US" dirty="0" smtClean="0">
                          <a:solidFill>
                            <a:srgbClr val="008000"/>
                          </a:solidFill>
                          <a:latin typeface="Symbol" charset="2"/>
                          <a:cs typeface="Symbol" charset="2"/>
                        </a:rPr>
                        <a:t>D</a:t>
                      </a:r>
                      <a:r>
                        <a:rPr lang="en-US" dirty="0" smtClean="0">
                          <a:solidFill>
                            <a:srgbClr val="008000"/>
                          </a:solidFill>
                          <a:latin typeface="Comic Sans MS"/>
                          <a:cs typeface="Comic Sans MS"/>
                        </a:rPr>
                        <a:t>t</a:t>
                      </a:r>
                      <a:endParaRPr lang="en-US" dirty="0">
                        <a:solidFill>
                          <a:srgbClr val="008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8000"/>
                          </a:solidFill>
                          <a:latin typeface="Comic Sans MS"/>
                          <a:cs typeface="Comic Sans MS"/>
                        </a:rPr>
                        <a:t>3</a:t>
                      </a:r>
                      <a:endParaRPr lang="en-US" dirty="0">
                        <a:solidFill>
                          <a:srgbClr val="008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8000"/>
                          </a:solidFill>
                          <a:latin typeface="Comic Sans MS"/>
                          <a:cs typeface="Comic Sans MS"/>
                        </a:rPr>
                        <a:t>Effective</a:t>
                      </a:r>
                      <a:r>
                        <a:rPr lang="en-US" baseline="0" dirty="0" smtClean="0">
                          <a:solidFill>
                            <a:srgbClr val="008000"/>
                          </a:solidFill>
                          <a:latin typeface="Comic Sans MS"/>
                          <a:cs typeface="Comic Sans MS"/>
                        </a:rPr>
                        <a:t> Velocity</a:t>
                      </a:r>
                      <a:endParaRPr lang="en-US" dirty="0">
                        <a:solidFill>
                          <a:srgbClr val="008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8000"/>
                          </a:solidFill>
                          <a:latin typeface="Comic Sans MS"/>
                          <a:cs typeface="Comic Sans MS"/>
                        </a:rPr>
                        <a:t>Good</a:t>
                      </a:r>
                      <a:r>
                        <a:rPr lang="en-US" baseline="0" dirty="0" smtClean="0">
                          <a:solidFill>
                            <a:srgbClr val="008000"/>
                          </a:solidFill>
                          <a:latin typeface="Comic Sans MS"/>
                          <a:cs typeface="Comic Sans MS"/>
                        </a:rPr>
                        <a:t> TBT + </a:t>
                      </a:r>
                      <a:r>
                        <a:rPr lang="en-US" baseline="0" dirty="0" smtClean="0">
                          <a:solidFill>
                            <a:srgbClr val="008000"/>
                          </a:solidFill>
                          <a:latin typeface="Symbol" charset="2"/>
                          <a:cs typeface="Symbol" charset="2"/>
                        </a:rPr>
                        <a:t>D</a:t>
                      </a:r>
                      <a:r>
                        <a:rPr lang="en-US" baseline="0" dirty="0" smtClean="0">
                          <a:solidFill>
                            <a:srgbClr val="008000"/>
                          </a:solidFill>
                          <a:latin typeface="Comic Sans MS"/>
                          <a:cs typeface="Comic Sans MS"/>
                        </a:rPr>
                        <a:t>t</a:t>
                      </a:r>
                      <a:endParaRPr lang="en-US" dirty="0">
                        <a:solidFill>
                          <a:srgbClr val="008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8000"/>
                          </a:solidFill>
                          <a:latin typeface="Comic Sans MS"/>
                          <a:cs typeface="Comic Sans MS"/>
                        </a:rPr>
                        <a:t>4</a:t>
                      </a:r>
                      <a:endParaRPr lang="en-US" dirty="0">
                        <a:solidFill>
                          <a:srgbClr val="008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8000"/>
                          </a:solidFill>
                          <a:latin typeface="Comic Sans MS"/>
                          <a:cs typeface="Comic Sans MS"/>
                        </a:rPr>
                        <a:t>Time-Walk</a:t>
                      </a:r>
                      <a:endParaRPr lang="en-US" dirty="0">
                        <a:solidFill>
                          <a:srgbClr val="008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8000"/>
                          </a:solidFill>
                          <a:latin typeface="Comic Sans MS"/>
                          <a:cs typeface="Comic Sans MS"/>
                        </a:rPr>
                        <a:t>Good TBT + </a:t>
                      </a:r>
                      <a:r>
                        <a:rPr lang="en-US" baseline="0" dirty="0" smtClean="0">
                          <a:solidFill>
                            <a:srgbClr val="008000"/>
                          </a:solidFill>
                          <a:latin typeface="Symbol" charset="2"/>
                          <a:cs typeface="Symbol" charset="2"/>
                        </a:rPr>
                        <a:t>D</a:t>
                      </a:r>
                      <a:r>
                        <a:rPr lang="en-US" dirty="0" smtClean="0">
                          <a:solidFill>
                            <a:srgbClr val="008000"/>
                          </a:solidFill>
                          <a:latin typeface="Comic Sans MS"/>
                          <a:cs typeface="Comic Sans MS"/>
                        </a:rPr>
                        <a:t>t</a:t>
                      </a:r>
                      <a:endParaRPr lang="en-US" dirty="0">
                        <a:solidFill>
                          <a:srgbClr val="008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8000"/>
                          </a:solidFill>
                          <a:latin typeface="Comic Sans MS"/>
                          <a:cs typeface="Comic Sans MS"/>
                        </a:rPr>
                        <a:t>5</a:t>
                      </a:r>
                      <a:endParaRPr lang="en-US" dirty="0">
                        <a:solidFill>
                          <a:srgbClr val="008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8000"/>
                          </a:solidFill>
                          <a:latin typeface="Comic Sans MS"/>
                          <a:cs typeface="Comic Sans MS"/>
                        </a:rPr>
                        <a:t>P2P</a:t>
                      </a:r>
                      <a:endParaRPr lang="en-US" dirty="0">
                        <a:solidFill>
                          <a:srgbClr val="008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8000"/>
                          </a:solidFill>
                          <a:latin typeface="Comic Sans MS"/>
                          <a:cs typeface="Comic Sans MS"/>
                        </a:rPr>
                        <a:t>Good TBT + </a:t>
                      </a:r>
                      <a:r>
                        <a:rPr lang="en-US" baseline="0" dirty="0" smtClean="0">
                          <a:solidFill>
                            <a:srgbClr val="008000"/>
                          </a:solidFill>
                          <a:latin typeface="Symbol" charset="2"/>
                          <a:cs typeface="Symbol" charset="2"/>
                        </a:rPr>
                        <a:t>D</a:t>
                      </a:r>
                      <a:r>
                        <a:rPr lang="en-US" dirty="0" smtClean="0">
                          <a:solidFill>
                            <a:srgbClr val="008000"/>
                          </a:solidFill>
                          <a:latin typeface="Comic Sans MS"/>
                          <a:cs typeface="Comic Sans MS"/>
                        </a:rPr>
                        <a:t>t</a:t>
                      </a:r>
                      <a:endParaRPr lang="en-US" dirty="0">
                        <a:solidFill>
                          <a:srgbClr val="008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8000"/>
                          </a:solidFill>
                          <a:latin typeface="Comic Sans MS"/>
                          <a:cs typeface="Comic Sans MS"/>
                        </a:rPr>
                        <a:t>6</a:t>
                      </a:r>
                      <a:endParaRPr lang="en-US" dirty="0">
                        <a:solidFill>
                          <a:srgbClr val="008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8000"/>
                          </a:solidFill>
                          <a:latin typeface="Comic Sans MS"/>
                          <a:cs typeface="Comic Sans MS"/>
                        </a:rPr>
                        <a:t>RF Offset</a:t>
                      </a:r>
                      <a:endParaRPr lang="en-US" dirty="0">
                        <a:solidFill>
                          <a:srgbClr val="008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8000"/>
                          </a:solidFill>
                          <a:latin typeface="Comic Sans MS"/>
                          <a:cs typeface="Comic Sans MS"/>
                        </a:rPr>
                        <a:t>Good TBT + </a:t>
                      </a:r>
                      <a:r>
                        <a:rPr lang="en-US" baseline="0" dirty="0" smtClean="0">
                          <a:solidFill>
                            <a:srgbClr val="008000"/>
                          </a:solidFill>
                          <a:latin typeface="Symbol" charset="2"/>
                          <a:cs typeface="Symbol" charset="2"/>
                        </a:rPr>
                        <a:t>D</a:t>
                      </a:r>
                      <a:r>
                        <a:rPr lang="en-US" dirty="0" smtClean="0">
                          <a:solidFill>
                            <a:srgbClr val="008000"/>
                          </a:solidFill>
                          <a:latin typeface="Comic Sans MS"/>
                          <a:cs typeface="Comic Sans MS"/>
                        </a:rPr>
                        <a:t>t</a:t>
                      </a:r>
                      <a:endParaRPr lang="en-US" dirty="0">
                        <a:solidFill>
                          <a:srgbClr val="008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39910" y="5013760"/>
            <a:ext cx="7653130" cy="1277273"/>
          </a:xfrm>
          <a:prstGeom prst="rect">
            <a:avLst/>
          </a:prstGeom>
          <a:noFill/>
          <a:ln w="508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Nominal assumption is that for each counter both PMTs have good ADC and TDC values </a:t>
            </a:r>
          </a:p>
          <a:p>
            <a:pPr marL="176213" indent="-176213">
              <a:spcAft>
                <a:spcPts val="600"/>
              </a:spcAft>
            </a:pPr>
            <a:r>
              <a:rPr lang="en-US" sz="1800" b="0" i="1" dirty="0" smtClean="0">
                <a:solidFill>
                  <a:srgbClr val="008000"/>
                </a:solidFill>
                <a:latin typeface="Comic Sans MS"/>
                <a:cs typeface="Comic Sans MS"/>
              </a:rPr>
              <a:t>– code will ultimately be able to complete calibrations for a subset of hardware failures</a:t>
            </a:r>
          </a:p>
        </p:txBody>
      </p:sp>
      <p:pic>
        <p:nvPicPr>
          <p:cNvPr id="7" name="Picture 6" descr="Screen Shot 2017-02-22 at 4.17.51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3382" y="1506355"/>
            <a:ext cx="2160270" cy="2792730"/>
          </a:xfrm>
          <a:prstGeom prst="rect">
            <a:avLst/>
          </a:prstGeom>
          <a:ln w="50800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0" y="143560"/>
            <a:ext cx="91440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2" rIns="91425" bIns="45712" numCol="1" anchor="ctr" anchorCtr="0" compatLnSpc="1">
            <a:prstTxWarp prst="textNoShape">
              <a:avLst/>
            </a:prstTxWarp>
          </a:bodyPr>
          <a:lstStyle/>
          <a:p>
            <a:pPr algn="ctr" defTabSz="914246" eaLnBrk="0" hangingPunct="0">
              <a:defRPr/>
            </a:pPr>
            <a:r>
              <a:rPr lang="en-US" kern="0" dirty="0" smtClean="0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rPr>
              <a:t>Calibration Suites</a:t>
            </a:r>
            <a:endParaRPr lang="en-US" kern="0" dirty="0">
              <a:solidFill>
                <a:srgbClr val="333399"/>
              </a:solidFill>
              <a:latin typeface="+mj-lt"/>
              <a:ea typeface="ＭＳ Ｐゴシック" pitchFamily="-110" charset="-128"/>
              <a:cs typeface="+mj-cs"/>
            </a:endParaRPr>
          </a:p>
        </p:txBody>
      </p:sp>
      <p:pic>
        <p:nvPicPr>
          <p:cNvPr id="3" name="Picture 2" descr="TOFCalib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813" y="1368945"/>
            <a:ext cx="5475010" cy="3421888"/>
          </a:xfrm>
          <a:prstGeom prst="rect">
            <a:avLst/>
          </a:prstGeom>
          <a:ln w="50800"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210983" y="909295"/>
            <a:ext cx="3027683" cy="369332"/>
          </a:xfrm>
          <a:prstGeom prst="rect">
            <a:avLst/>
          </a:prstGeom>
          <a:noFill/>
          <a:ln w="508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800" b="0" dirty="0" smtClean="0">
                <a:solidFill>
                  <a:srgbClr val="800000"/>
                </a:solidFill>
                <a:latin typeface="Comic Sans MS"/>
                <a:cs typeface="Comic Sans MS"/>
              </a:rPr>
              <a:t>FTOF Calibration Suite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04349" y="4991650"/>
            <a:ext cx="1601304" cy="584776"/>
          </a:xfrm>
          <a:prstGeom prst="rect">
            <a:avLst/>
          </a:prstGeom>
          <a:solidFill>
            <a:schemeClr val="bg1"/>
          </a:solidFill>
          <a:ln w="508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b="0" dirty="0" smtClean="0">
                <a:solidFill>
                  <a:srgbClr val="660066"/>
                </a:solidFill>
                <a:latin typeface="Comic Sans MS"/>
                <a:cs typeface="Comic Sans MS"/>
              </a:rPr>
              <a:t>Louise Clark, Haiyun Lu</a:t>
            </a:r>
          </a:p>
        </p:txBody>
      </p:sp>
      <p:pic>
        <p:nvPicPr>
          <p:cNvPr id="8" name="Picture 7" descr="CTOF-Calib-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8108" y="2911201"/>
            <a:ext cx="5475010" cy="3421888"/>
          </a:xfrm>
          <a:prstGeom prst="rect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6028620" y="2464213"/>
            <a:ext cx="3027683" cy="369332"/>
          </a:xfrm>
          <a:prstGeom prst="rect">
            <a:avLst/>
          </a:prstGeom>
          <a:noFill/>
          <a:ln w="508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800" b="0" dirty="0" smtClean="0">
                <a:solidFill>
                  <a:srgbClr val="800000"/>
                </a:solidFill>
                <a:latin typeface="Comic Sans MS"/>
                <a:cs typeface="Comic Sans MS"/>
              </a:rPr>
              <a:t>CTOF Calibration Suite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30948" y="1126442"/>
            <a:ext cx="32467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b="0" dirty="0" smtClean="0">
                <a:latin typeface="Comic Sans MS"/>
                <a:cs typeface="Comic Sans MS"/>
              </a:rPr>
              <a:t>java-based, modular suites based on CLAS12 common tools APIs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0" y="143560"/>
            <a:ext cx="91440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2" rIns="91425" bIns="45712" numCol="1" anchor="ctr" anchorCtr="0" compatLnSpc="1">
            <a:prstTxWarp prst="textNoShape">
              <a:avLst/>
            </a:prstTxWarp>
          </a:bodyPr>
          <a:lstStyle/>
          <a:p>
            <a:pPr algn="ctr" defTabSz="914246" eaLnBrk="0" hangingPunct="0">
              <a:defRPr/>
            </a:pPr>
            <a:r>
              <a:rPr lang="en-US" kern="0" dirty="0" smtClean="0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rPr>
              <a:t>FTOF Gain Calibration</a:t>
            </a:r>
            <a:endParaRPr lang="en-US" kern="0" dirty="0">
              <a:solidFill>
                <a:srgbClr val="333399"/>
              </a:solidFill>
              <a:latin typeface="+mj-lt"/>
              <a:ea typeface="ＭＳ Ｐゴシック" pitchFamily="-110" charset="-128"/>
              <a:cs typeface="+mj-cs"/>
            </a:endParaRPr>
          </a:p>
        </p:txBody>
      </p:sp>
      <p:pic>
        <p:nvPicPr>
          <p:cNvPr id="4" name="Picture 3" descr="Screen Shot 2017-02-22 at 9.09.03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1021"/>
            <a:ext cx="3973830" cy="51295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93849" y="897659"/>
            <a:ext cx="1203739" cy="369332"/>
          </a:xfrm>
          <a:prstGeom prst="rect">
            <a:avLst/>
          </a:prstGeom>
          <a:solidFill>
            <a:schemeClr val="bg1"/>
          </a:solidFill>
          <a:ln w="508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800" b="0" dirty="0" smtClean="0">
                <a:solidFill>
                  <a:srgbClr val="800000"/>
                </a:solidFill>
                <a:latin typeface="Comic Sans MS"/>
                <a:cs typeface="Comic Sans MS"/>
              </a:rPr>
              <a:t>panel-1b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82862" y="6205664"/>
            <a:ext cx="2539999" cy="274546"/>
          </a:xfrm>
          <a:prstGeom prst="rect">
            <a:avLst/>
          </a:prstGeom>
          <a:solidFill>
            <a:schemeClr val="bg1"/>
          </a:solidFill>
          <a:ln w="508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b="0" dirty="0" smtClean="0">
                <a:solidFill>
                  <a:srgbClr val="FF0000"/>
                </a:solidFill>
                <a:latin typeface="Comic Sans MS"/>
                <a:cs typeface="Comic Sans MS"/>
              </a:rPr>
              <a:t>cosmic data</a:t>
            </a:r>
            <a:r>
              <a:rPr lang="en-US" sz="1600" b="0" dirty="0" smtClean="0">
                <a:latin typeface="Comic Sans MS"/>
                <a:cs typeface="Comic Sans MS"/>
              </a:rPr>
              <a:t>; </a:t>
            </a:r>
            <a:r>
              <a:rPr lang="en-US" sz="1600" b="0" dirty="0" smtClean="0">
                <a:solidFill>
                  <a:srgbClr val="0000FF"/>
                </a:solidFill>
                <a:latin typeface="Comic Sans MS"/>
                <a:cs typeface="Comic Sans MS"/>
              </a:rPr>
              <a:t>KPP data</a:t>
            </a:r>
          </a:p>
        </p:txBody>
      </p:sp>
      <p:pic>
        <p:nvPicPr>
          <p:cNvPr id="8" name="Picture 7" descr="Screen Shot 2017-03-14 at 9.19.40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3509" y="4170240"/>
            <a:ext cx="4241800" cy="1645920"/>
          </a:xfrm>
          <a:prstGeom prst="rect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4196528" y="1258957"/>
            <a:ext cx="4516783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800" b="0" dirty="0" smtClean="0">
                <a:latin typeface="Comic Sans MS"/>
                <a:cs typeface="Comic Sans MS"/>
              </a:rPr>
              <a:t>For each counter fit ADC geometric mean and ADC log ratio distributions</a:t>
            </a:r>
          </a:p>
          <a:p>
            <a:pPr marL="231775" indent="-120650">
              <a:spcAft>
                <a:spcPts val="600"/>
              </a:spcAft>
              <a:buClr>
                <a:srgbClr val="800000"/>
              </a:buClr>
              <a:buFont typeface="Arial"/>
              <a:buChar char="•"/>
            </a:pPr>
            <a:r>
              <a:rPr lang="en-US" sz="1800" b="0" dirty="0" smtClean="0">
                <a:solidFill>
                  <a:srgbClr val="0000FF"/>
                </a:solidFill>
                <a:latin typeface="Comic Sans MS"/>
                <a:cs typeface="Comic Sans MS"/>
              </a:rPr>
              <a:t>use to determine HV settings to gain balance the two PMTs and to position the minimum ionizing particle peak in a specific ADC channel</a:t>
            </a:r>
          </a:p>
          <a:p>
            <a:pPr marL="231775" indent="-120650">
              <a:spcAft>
                <a:spcPts val="600"/>
              </a:spcAft>
              <a:buClr>
                <a:srgbClr val="800000"/>
              </a:buClr>
              <a:buFont typeface="Arial"/>
              <a:buChar char="•"/>
            </a:pPr>
            <a:r>
              <a:rPr lang="en-US" sz="1800" b="0" dirty="0" smtClean="0">
                <a:solidFill>
                  <a:srgbClr val="0000FF"/>
                </a:solidFill>
                <a:latin typeface="Comic Sans MS"/>
                <a:cs typeface="Comic Sans MS"/>
              </a:rPr>
              <a:t>use for the energy loss calibration in the reconstruction code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0" y="143560"/>
            <a:ext cx="91440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2" rIns="91425" bIns="45712" numCol="1" anchor="ctr" anchorCtr="0" compatLnSpc="1">
            <a:prstTxWarp prst="textNoShape">
              <a:avLst/>
            </a:prstTxWarp>
          </a:bodyPr>
          <a:lstStyle/>
          <a:p>
            <a:pPr algn="ctr" defTabSz="914246" eaLnBrk="0" hangingPunct="0">
              <a:defRPr/>
            </a:pPr>
            <a:r>
              <a:rPr lang="en-US" kern="0" dirty="0" smtClean="0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rPr>
              <a:t>FTOF PMT Timing Difference</a:t>
            </a:r>
            <a:endParaRPr lang="en-US" kern="0" dirty="0">
              <a:solidFill>
                <a:srgbClr val="333399"/>
              </a:solidFill>
              <a:latin typeface="+mj-lt"/>
              <a:ea typeface="ＭＳ Ｐゴシック" pitchFamily="-110" charset="-128"/>
              <a:cs typeface="+mj-cs"/>
            </a:endParaRPr>
          </a:p>
        </p:txBody>
      </p:sp>
      <p:pic>
        <p:nvPicPr>
          <p:cNvPr id="4" name="Picture 3" descr="Screen Shot 2017-02-22 at 8.57.05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18" y="842800"/>
            <a:ext cx="4210050" cy="54292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86235" y="919746"/>
            <a:ext cx="1203739" cy="369332"/>
          </a:xfrm>
          <a:prstGeom prst="rect">
            <a:avLst/>
          </a:prstGeom>
          <a:solidFill>
            <a:schemeClr val="bg1"/>
          </a:solidFill>
          <a:ln w="508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800" b="0" dirty="0" smtClean="0">
                <a:solidFill>
                  <a:srgbClr val="800000"/>
                </a:solidFill>
                <a:latin typeface="Comic Sans MS"/>
                <a:cs typeface="Comic Sans MS"/>
              </a:rPr>
              <a:t>panel-1b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03746" y="6238794"/>
            <a:ext cx="2539999" cy="274546"/>
          </a:xfrm>
          <a:prstGeom prst="rect">
            <a:avLst/>
          </a:prstGeom>
          <a:solidFill>
            <a:schemeClr val="bg1"/>
          </a:solidFill>
          <a:ln w="508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b="0" dirty="0" smtClean="0">
                <a:solidFill>
                  <a:srgbClr val="FF0000"/>
                </a:solidFill>
                <a:latin typeface="Comic Sans MS"/>
                <a:cs typeface="Comic Sans MS"/>
              </a:rPr>
              <a:t>cosmic data</a:t>
            </a:r>
            <a:r>
              <a:rPr lang="en-US" sz="1600" b="0" dirty="0" smtClean="0">
                <a:latin typeface="Comic Sans MS"/>
                <a:cs typeface="Comic Sans MS"/>
              </a:rPr>
              <a:t>; </a:t>
            </a:r>
            <a:r>
              <a:rPr lang="en-US" sz="1600" b="0" dirty="0" smtClean="0">
                <a:solidFill>
                  <a:srgbClr val="0000FF"/>
                </a:solidFill>
                <a:latin typeface="Comic Sans MS"/>
                <a:cs typeface="Comic Sans MS"/>
              </a:rPr>
              <a:t>KPP data</a:t>
            </a:r>
          </a:p>
        </p:txBody>
      </p:sp>
      <p:pic>
        <p:nvPicPr>
          <p:cNvPr id="8" name="Picture 7" descr="Screen Shot 2017-03-14 at 9.30.23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6230" y="3092709"/>
            <a:ext cx="3098800" cy="28549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638261" y="1557131"/>
            <a:ext cx="41192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b="0" dirty="0" smtClean="0">
                <a:latin typeface="Comic Sans MS"/>
                <a:cs typeface="Comic Sans MS"/>
              </a:rPr>
              <a:t>Center counter PMT time difference distributions about zero to account for differences in PMT transit times and signal propagation times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 Template Lehman Review June 07">
  <a:themeElements>
    <a:clrScheme name="Powerpoint Template Lehman Review June 07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owerpoint Template Lehman Review June 07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spcAft>
            <a:spcPts val="600"/>
          </a:spcAft>
          <a:defRPr sz="1800" b="0" dirty="0" smtClean="0">
            <a:latin typeface="+mn-lt"/>
          </a:defRPr>
        </a:defPPr>
      </a:lstStyle>
    </a:txDef>
  </a:objectDefaults>
  <a:extraClrSchemeLst>
    <a:extraClrScheme>
      <a:clrScheme name="Powerpoint Template Lehman Review June 07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Template Lehman Review June 07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Template Lehman Review June 07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Template Lehman Review June 07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Template Lehman Review June 07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Template Lehman Review June 07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 Template Lehman Review June 07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 Template Lehman Review June 07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 Template Lehman Review June 07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 Template Lehman Review June 07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 Template Lehman Review June 07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 Template Lehman Review June 07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  <a:txDef>
      <a:spPr>
        <a:noFill/>
      </a:spPr>
      <a:bodyPr wrap="square" rtlCol="0">
        <a:noAutofit/>
      </a:bodyPr>
      <a:lstStyle>
        <a:defPPr algn="l">
          <a:defRPr sz="2400"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 Lehman Review June 07</Template>
  <TotalTime>91569</TotalTime>
  <Pages>1</Pages>
  <Words>1245</Words>
  <Application>Microsoft Macintosh PowerPoint</Application>
  <PresentationFormat>On-screen Show (4:3)</PresentationFormat>
  <Paragraphs>194</Paragraphs>
  <Slides>21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Powerpoint Template Lehman Review June 07</vt:lpstr>
      <vt:lpstr>Custom Design</vt:lpstr>
      <vt:lpstr>1_Custom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Company>Jefferson Lab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Christine Hummel</dc:creator>
  <cp:keywords>Presentation Generic</cp:keywords>
  <dc:description/>
  <cp:lastModifiedBy>Daniel Carman</cp:lastModifiedBy>
  <cp:revision>1239</cp:revision>
  <cp:lastPrinted>2017-02-23T15:03:13Z</cp:lastPrinted>
  <dcterms:created xsi:type="dcterms:W3CDTF">2017-03-24T13:59:29Z</dcterms:created>
  <dcterms:modified xsi:type="dcterms:W3CDTF">2017-03-27T23:55:49Z</dcterms:modified>
</cp:coreProperties>
</file>