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3" r:id="rId2"/>
    <p:sldId id="262" r:id="rId3"/>
    <p:sldId id="264" r:id="rId4"/>
    <p:sldId id="265" r:id="rId5"/>
    <p:sldId id="258" r:id="rId6"/>
    <p:sldId id="266" r:id="rId7"/>
    <p:sldId id="267" r:id="rId8"/>
    <p:sldId id="268" r:id="rId9"/>
    <p:sldId id="270" r:id="rId10"/>
    <p:sldId id="271" r:id="rId11"/>
    <p:sldId id="272" r:id="rId12"/>
    <p:sldId id="259" r:id="rId13"/>
    <p:sldId id="274" r:id="rId14"/>
    <p:sldId id="275" r:id="rId15"/>
    <p:sldId id="276" r:id="rId16"/>
    <p:sldId id="273" r:id="rId17"/>
    <p:sldId id="277"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1" autoAdjust="0"/>
    <p:restoredTop sz="94660"/>
  </p:normalViewPr>
  <p:slideViewPr>
    <p:cSldViewPr snapToGrid="0">
      <p:cViewPr varScale="1">
        <p:scale>
          <a:sx n="67" d="100"/>
          <a:sy n="67"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7AA7F6-5426-4F9D-B818-28B4CD87C902}" type="datetimeFigureOut">
              <a:rPr lang="fr-FR" smtClean="0"/>
              <a:t>30/03/2017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81F34-B265-4C96-B12F-90AD4348FBF5}" type="slidenum">
              <a:rPr lang="fr-FR" smtClean="0"/>
              <a:t>‹N°›</a:t>
            </a:fld>
            <a:endParaRPr lang="fr-FR"/>
          </a:p>
        </p:txBody>
      </p:sp>
    </p:spTree>
    <p:extLst>
      <p:ext uri="{BB962C8B-B14F-4D97-AF65-F5344CB8AC3E}">
        <p14:creationId xmlns:p14="http://schemas.microsoft.com/office/powerpoint/2010/main" val="2804864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6681F34-B265-4C96-B12F-90AD4348FBF5}" type="slidenum">
              <a:rPr lang="fr-FR" smtClean="0"/>
              <a:t>1</a:t>
            </a:fld>
            <a:endParaRPr lang="fr-FR"/>
          </a:p>
        </p:txBody>
      </p:sp>
    </p:spTree>
    <p:extLst>
      <p:ext uri="{BB962C8B-B14F-4D97-AF65-F5344CB8AC3E}">
        <p14:creationId xmlns:p14="http://schemas.microsoft.com/office/powerpoint/2010/main" val="555314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6681F34-B265-4C96-B12F-90AD4348FBF5}" type="slidenum">
              <a:rPr lang="fr-FR" smtClean="0"/>
              <a:t>5</a:t>
            </a:fld>
            <a:endParaRPr lang="fr-FR"/>
          </a:p>
        </p:txBody>
      </p:sp>
    </p:spTree>
    <p:extLst>
      <p:ext uri="{BB962C8B-B14F-4D97-AF65-F5344CB8AC3E}">
        <p14:creationId xmlns:p14="http://schemas.microsoft.com/office/powerpoint/2010/main" val="4252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sz="800">
              <a:ea typeface="ＭＳ Ｐゴシック" charset="0"/>
              <a:cs typeface="ＭＳ Ｐゴシック" charset="0"/>
            </a:endParaRPr>
          </a:p>
        </p:txBody>
      </p:sp>
    </p:spTree>
    <p:extLst>
      <p:ext uri="{BB962C8B-B14F-4D97-AF65-F5344CB8AC3E}">
        <p14:creationId xmlns:p14="http://schemas.microsoft.com/office/powerpoint/2010/main" val="1822156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defTabSz="937009" eaLnBrk="0" hangingPunct="0">
              <a:defRPr sz="5700" b="1">
                <a:solidFill>
                  <a:srgbClr val="333399"/>
                </a:solidFill>
                <a:latin typeface="Times New Roman" pitchFamily="18" charset="0"/>
              </a:defRPr>
            </a:lvl1pPr>
            <a:lvl2pPr marL="702756" indent="-270291" defTabSz="937009" eaLnBrk="0" hangingPunct="0">
              <a:defRPr sz="5700" b="1">
                <a:solidFill>
                  <a:srgbClr val="333399"/>
                </a:solidFill>
                <a:latin typeface="Times New Roman" pitchFamily="18" charset="0"/>
              </a:defRPr>
            </a:lvl2pPr>
            <a:lvl3pPr marL="1081164" indent="-216233" defTabSz="937009" eaLnBrk="0" hangingPunct="0">
              <a:defRPr sz="5700" b="1">
                <a:solidFill>
                  <a:srgbClr val="333399"/>
                </a:solidFill>
                <a:latin typeface="Times New Roman" pitchFamily="18" charset="0"/>
              </a:defRPr>
            </a:lvl3pPr>
            <a:lvl4pPr marL="1513629" indent="-216233" defTabSz="937009" eaLnBrk="0" hangingPunct="0">
              <a:defRPr sz="5700" b="1">
                <a:solidFill>
                  <a:srgbClr val="333399"/>
                </a:solidFill>
                <a:latin typeface="Times New Roman" pitchFamily="18" charset="0"/>
              </a:defRPr>
            </a:lvl4pPr>
            <a:lvl5pPr marL="1946095" indent="-216233" defTabSz="937009" eaLnBrk="0" hangingPunct="0">
              <a:defRPr sz="5700" b="1">
                <a:solidFill>
                  <a:srgbClr val="333399"/>
                </a:solidFill>
                <a:latin typeface="Times New Roman" pitchFamily="18" charset="0"/>
              </a:defRPr>
            </a:lvl5pPr>
            <a:lvl6pPr marL="2378560" indent="-216233" algn="ctr" defTabSz="937009" eaLnBrk="0" fontAlgn="base" hangingPunct="0">
              <a:spcBef>
                <a:spcPct val="0"/>
              </a:spcBef>
              <a:spcAft>
                <a:spcPct val="0"/>
              </a:spcAft>
              <a:defRPr sz="5700" b="1">
                <a:solidFill>
                  <a:srgbClr val="333399"/>
                </a:solidFill>
                <a:latin typeface="Times New Roman" pitchFamily="18" charset="0"/>
              </a:defRPr>
            </a:lvl6pPr>
            <a:lvl7pPr marL="2811026" indent="-216233" algn="ctr" defTabSz="937009" eaLnBrk="0" fontAlgn="base" hangingPunct="0">
              <a:spcBef>
                <a:spcPct val="0"/>
              </a:spcBef>
              <a:spcAft>
                <a:spcPct val="0"/>
              </a:spcAft>
              <a:defRPr sz="5700" b="1">
                <a:solidFill>
                  <a:srgbClr val="333399"/>
                </a:solidFill>
                <a:latin typeface="Times New Roman" pitchFamily="18" charset="0"/>
              </a:defRPr>
            </a:lvl7pPr>
            <a:lvl8pPr marL="3243491" indent="-216233" algn="ctr" defTabSz="937009" eaLnBrk="0" fontAlgn="base" hangingPunct="0">
              <a:spcBef>
                <a:spcPct val="0"/>
              </a:spcBef>
              <a:spcAft>
                <a:spcPct val="0"/>
              </a:spcAft>
              <a:defRPr sz="5700" b="1">
                <a:solidFill>
                  <a:srgbClr val="333399"/>
                </a:solidFill>
                <a:latin typeface="Times New Roman" pitchFamily="18" charset="0"/>
              </a:defRPr>
            </a:lvl8pPr>
            <a:lvl9pPr marL="3675957" indent="-216233" algn="ctr" defTabSz="937009" eaLnBrk="0" fontAlgn="base" hangingPunct="0">
              <a:spcBef>
                <a:spcPct val="0"/>
              </a:spcBef>
              <a:spcAft>
                <a:spcPct val="0"/>
              </a:spcAft>
              <a:defRPr sz="5700" b="1">
                <a:solidFill>
                  <a:srgbClr val="333399"/>
                </a:solidFill>
                <a:latin typeface="Times New Roman" pitchFamily="18" charset="0"/>
              </a:defRPr>
            </a:lvl9pPr>
          </a:lstStyle>
          <a:p>
            <a:fld id="{2C29392E-F46B-4A54-9771-C8C7E6FC4188}" type="slidenum">
              <a:rPr lang="fr-FR" sz="1200" b="0">
                <a:solidFill>
                  <a:schemeClr val="tx1"/>
                </a:solidFill>
              </a:rPr>
              <a:pPr/>
              <a:t>10</a:t>
            </a:fld>
            <a:endParaRPr lang="fr-FR" sz="1200" b="0">
              <a:solidFill>
                <a:schemeClr val="tx1"/>
              </a:solidFill>
            </a:endParaRPr>
          </a:p>
        </p:txBody>
      </p:sp>
      <p:sp>
        <p:nvSpPr>
          <p:cNvPr id="116739" name="Rectangle 7"/>
          <p:cNvSpPr txBox="1">
            <a:spLocks noGrp="1" noChangeArrowheads="1"/>
          </p:cNvSpPr>
          <p:nvPr/>
        </p:nvSpPr>
        <p:spPr bwMode="auto">
          <a:xfrm>
            <a:off x="3885903" y="8685893"/>
            <a:ext cx="2972097" cy="458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654" tIns="46828" rIns="93654" bIns="46828" anchor="b"/>
          <a:lstStyle>
            <a:lvl1pPr defTabSz="990600" eaLnBrk="0" hangingPunct="0">
              <a:defRPr sz="6000" b="1">
                <a:solidFill>
                  <a:srgbClr val="333399"/>
                </a:solidFill>
                <a:latin typeface="Times New Roman" pitchFamily="18" charset="0"/>
              </a:defRPr>
            </a:lvl1pPr>
            <a:lvl2pPr marL="742950" indent="-285750" defTabSz="990600" eaLnBrk="0" hangingPunct="0">
              <a:defRPr sz="6000" b="1">
                <a:solidFill>
                  <a:srgbClr val="333399"/>
                </a:solidFill>
                <a:latin typeface="Times New Roman" pitchFamily="18" charset="0"/>
              </a:defRPr>
            </a:lvl2pPr>
            <a:lvl3pPr marL="1143000" indent="-228600" defTabSz="990600" eaLnBrk="0" hangingPunct="0">
              <a:defRPr sz="6000" b="1">
                <a:solidFill>
                  <a:srgbClr val="333399"/>
                </a:solidFill>
                <a:latin typeface="Times New Roman" pitchFamily="18" charset="0"/>
              </a:defRPr>
            </a:lvl3pPr>
            <a:lvl4pPr marL="1600200" indent="-228600" defTabSz="990600" eaLnBrk="0" hangingPunct="0">
              <a:defRPr sz="6000" b="1">
                <a:solidFill>
                  <a:srgbClr val="333399"/>
                </a:solidFill>
                <a:latin typeface="Times New Roman" pitchFamily="18" charset="0"/>
              </a:defRPr>
            </a:lvl4pPr>
            <a:lvl5pPr marL="2057400" indent="-228600" defTabSz="990600" eaLnBrk="0" hangingPunct="0">
              <a:defRPr sz="6000" b="1">
                <a:solidFill>
                  <a:srgbClr val="333399"/>
                </a:solidFill>
                <a:latin typeface="Times New Roman" pitchFamily="18" charset="0"/>
              </a:defRPr>
            </a:lvl5pPr>
            <a:lvl6pPr marL="2514600" indent="-228600" algn="ctr" defTabSz="990600" eaLnBrk="0" fontAlgn="base" hangingPunct="0">
              <a:spcBef>
                <a:spcPct val="0"/>
              </a:spcBef>
              <a:spcAft>
                <a:spcPct val="0"/>
              </a:spcAft>
              <a:defRPr sz="6000" b="1">
                <a:solidFill>
                  <a:srgbClr val="333399"/>
                </a:solidFill>
                <a:latin typeface="Times New Roman" pitchFamily="18" charset="0"/>
              </a:defRPr>
            </a:lvl6pPr>
            <a:lvl7pPr marL="2971800" indent="-228600" algn="ctr" defTabSz="990600" eaLnBrk="0" fontAlgn="base" hangingPunct="0">
              <a:spcBef>
                <a:spcPct val="0"/>
              </a:spcBef>
              <a:spcAft>
                <a:spcPct val="0"/>
              </a:spcAft>
              <a:defRPr sz="6000" b="1">
                <a:solidFill>
                  <a:srgbClr val="333399"/>
                </a:solidFill>
                <a:latin typeface="Times New Roman" pitchFamily="18" charset="0"/>
              </a:defRPr>
            </a:lvl7pPr>
            <a:lvl8pPr marL="3429000" indent="-228600" algn="ctr" defTabSz="990600" eaLnBrk="0" fontAlgn="base" hangingPunct="0">
              <a:spcBef>
                <a:spcPct val="0"/>
              </a:spcBef>
              <a:spcAft>
                <a:spcPct val="0"/>
              </a:spcAft>
              <a:defRPr sz="6000" b="1">
                <a:solidFill>
                  <a:srgbClr val="333399"/>
                </a:solidFill>
                <a:latin typeface="Times New Roman" pitchFamily="18" charset="0"/>
              </a:defRPr>
            </a:lvl8pPr>
            <a:lvl9pPr marL="3886200" indent="-228600" algn="ctr" defTabSz="990600" eaLnBrk="0" fontAlgn="base" hangingPunct="0">
              <a:spcBef>
                <a:spcPct val="0"/>
              </a:spcBef>
              <a:spcAft>
                <a:spcPct val="0"/>
              </a:spcAft>
              <a:defRPr sz="6000" b="1">
                <a:solidFill>
                  <a:srgbClr val="333399"/>
                </a:solidFill>
                <a:latin typeface="Times New Roman" pitchFamily="18" charset="0"/>
              </a:defRPr>
            </a:lvl9pPr>
          </a:lstStyle>
          <a:p>
            <a:pPr algn="r"/>
            <a:fld id="{CD16B5C7-9930-48CC-B431-7B35BBF58D40}" type="slidenum">
              <a:rPr lang="fr-FR" sz="1200" b="0">
                <a:solidFill>
                  <a:schemeClr val="tx1"/>
                </a:solidFill>
                <a:ea typeface="ＭＳ Ｐゴシック" pitchFamily="-110" charset="-128"/>
              </a:rPr>
              <a:pPr algn="r"/>
              <a:t>10</a:t>
            </a:fld>
            <a:endParaRPr lang="fr-FR" sz="1200" b="0">
              <a:solidFill>
                <a:schemeClr val="tx1"/>
              </a:solidFill>
              <a:ea typeface="ＭＳ Ｐゴシック" pitchFamily="-110" charset="-128"/>
            </a:endParaRPr>
          </a:p>
        </p:txBody>
      </p:sp>
      <p:sp>
        <p:nvSpPr>
          <p:cNvPr id="116740" name="Rectangle 2"/>
          <p:cNvSpPr>
            <a:spLocks noGrp="1" noRot="1" noChangeAspect="1" noChangeArrowheads="1" noTextEdit="1"/>
          </p:cNvSpPr>
          <p:nvPr>
            <p:ph type="sldImg"/>
          </p:nvPr>
        </p:nvSpPr>
        <p:spPr>
          <a:ln/>
        </p:spPr>
      </p:sp>
      <p:sp>
        <p:nvSpPr>
          <p:cNvPr id="116741" name="Rectangle 3"/>
          <p:cNvSpPr>
            <a:spLocks noGrp="1" noChangeArrowheads="1"/>
          </p:cNvSpPr>
          <p:nvPr>
            <p:ph type="body" idx="1"/>
          </p:nvPr>
        </p:nvSpPr>
        <p:spPr>
          <a:noFill/>
        </p:spPr>
        <p:txBody>
          <a:bodyPr/>
          <a:lstStyle/>
          <a:p>
            <a:pPr eaLnBrk="1" hangingPunct="1"/>
            <a:r>
              <a:rPr lang="en-US" dirty="0" smtClean="0"/>
              <a:t>3 </a:t>
            </a:r>
            <a:r>
              <a:rPr lang="en-US" dirty="0" err="1" smtClean="0"/>
              <a:t>channles</a:t>
            </a:r>
            <a:r>
              <a:rPr lang="en-US" dirty="0" smtClean="0"/>
              <a:t> times 4 structure functions (12) plus 9 single diff cross sec =&gt; 21 observables</a:t>
            </a:r>
          </a:p>
          <a:p>
            <a:pPr eaLnBrk="1" hangingPunct="1"/>
            <a:r>
              <a:rPr lang="en-US" dirty="0" smtClean="0"/>
              <a:t>60 days, lattice, GPDs, easier to study, different branching ratios, combined analysis, transition towards </a:t>
            </a:r>
            <a:r>
              <a:rPr lang="en-US" dirty="0" err="1" smtClean="0"/>
              <a:t>partonic</a:t>
            </a:r>
            <a:r>
              <a:rPr lang="en-US" dirty="0" smtClean="0"/>
              <a:t> degrees of freedom</a:t>
            </a:r>
          </a:p>
          <a:p>
            <a:pPr eaLnBrk="1" hangingPunct="1"/>
            <a:r>
              <a:rPr lang="en-US" sz="1100" dirty="0">
                <a:latin typeface="Times New Roman" pitchFamily="18" charset="0"/>
              </a:rPr>
              <a:t>November 14-18, 2016</a:t>
            </a:r>
            <a:endParaRPr lang="en-US" dirty="0" smtClean="0"/>
          </a:p>
        </p:txBody>
      </p:sp>
    </p:spTree>
    <p:extLst>
      <p:ext uri="{BB962C8B-B14F-4D97-AF65-F5344CB8AC3E}">
        <p14:creationId xmlns:p14="http://schemas.microsoft.com/office/powerpoint/2010/main" val="4019864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6681F34-B265-4C96-B12F-90AD4348FBF5}" type="slidenum">
              <a:rPr lang="fr-FR" smtClean="0"/>
              <a:t>12</a:t>
            </a:fld>
            <a:endParaRPr lang="fr-FR"/>
          </a:p>
        </p:txBody>
      </p:sp>
    </p:spTree>
    <p:extLst>
      <p:ext uri="{BB962C8B-B14F-4D97-AF65-F5344CB8AC3E}">
        <p14:creationId xmlns:p14="http://schemas.microsoft.com/office/powerpoint/2010/main" val="3555778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C0E9FF5-47C6-466B-B150-3D70AC0906E1}" type="datetime1">
              <a:rPr lang="fr-FR" smtClean="0"/>
              <a:t>30/03/2017</a:t>
            </a:fld>
            <a:endParaRPr lang="fr-FR"/>
          </a:p>
        </p:txBody>
      </p:sp>
      <p:sp>
        <p:nvSpPr>
          <p:cNvPr id="5" name="Espace réservé du pied de page 4"/>
          <p:cNvSpPr>
            <a:spLocks noGrp="1"/>
          </p:cNvSpPr>
          <p:nvPr>
            <p:ph type="ftr" sz="quarter" idx="11"/>
          </p:nvPr>
        </p:nvSpPr>
        <p:spPr/>
        <p:txBody>
          <a:bodyPr/>
          <a:lstStyle/>
          <a:p>
            <a:r>
              <a:rPr lang="fr-FR" smtClean="0"/>
              <a:t>J. Ball   DPWG 3/30/2017</a:t>
            </a:r>
            <a:endParaRPr lang="fr-FR"/>
          </a:p>
        </p:txBody>
      </p:sp>
      <p:sp>
        <p:nvSpPr>
          <p:cNvPr id="6" name="Espace réservé du numéro de diapositive 5"/>
          <p:cNvSpPr>
            <a:spLocks noGrp="1"/>
          </p:cNvSpPr>
          <p:nvPr>
            <p:ph type="sldNum" sz="quarter" idx="12"/>
          </p:nvPr>
        </p:nvSpPr>
        <p:spPr/>
        <p:txBody>
          <a:bodyPr/>
          <a:lstStyle/>
          <a:p>
            <a:fld id="{EC273ED5-B9EC-46A6-9E14-55F8C1AD135C}" type="slidenum">
              <a:rPr lang="fr-FR" smtClean="0"/>
              <a:t>‹N°›</a:t>
            </a:fld>
            <a:endParaRPr lang="fr-FR"/>
          </a:p>
        </p:txBody>
      </p:sp>
    </p:spTree>
    <p:extLst>
      <p:ext uri="{BB962C8B-B14F-4D97-AF65-F5344CB8AC3E}">
        <p14:creationId xmlns:p14="http://schemas.microsoft.com/office/powerpoint/2010/main" val="34625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0FDF18F-8ECD-4944-B077-1A52E0CA3561}" type="datetime1">
              <a:rPr lang="fr-FR" smtClean="0"/>
              <a:t>30/03/2017</a:t>
            </a:fld>
            <a:endParaRPr lang="fr-FR"/>
          </a:p>
        </p:txBody>
      </p:sp>
      <p:sp>
        <p:nvSpPr>
          <p:cNvPr id="5" name="Espace réservé du pied de page 4"/>
          <p:cNvSpPr>
            <a:spLocks noGrp="1"/>
          </p:cNvSpPr>
          <p:nvPr>
            <p:ph type="ftr" sz="quarter" idx="11"/>
          </p:nvPr>
        </p:nvSpPr>
        <p:spPr/>
        <p:txBody>
          <a:bodyPr/>
          <a:lstStyle/>
          <a:p>
            <a:r>
              <a:rPr lang="fr-FR" smtClean="0"/>
              <a:t>J. Ball   DPWG 3/30/2017</a:t>
            </a:r>
            <a:endParaRPr lang="fr-FR"/>
          </a:p>
        </p:txBody>
      </p:sp>
      <p:sp>
        <p:nvSpPr>
          <p:cNvPr id="6" name="Espace réservé du numéro de diapositive 5"/>
          <p:cNvSpPr>
            <a:spLocks noGrp="1"/>
          </p:cNvSpPr>
          <p:nvPr>
            <p:ph type="sldNum" sz="quarter" idx="12"/>
          </p:nvPr>
        </p:nvSpPr>
        <p:spPr/>
        <p:txBody>
          <a:bodyPr/>
          <a:lstStyle/>
          <a:p>
            <a:fld id="{EC273ED5-B9EC-46A6-9E14-55F8C1AD135C}" type="slidenum">
              <a:rPr lang="fr-FR" smtClean="0"/>
              <a:t>‹N°›</a:t>
            </a:fld>
            <a:endParaRPr lang="fr-FR"/>
          </a:p>
        </p:txBody>
      </p:sp>
    </p:spTree>
    <p:extLst>
      <p:ext uri="{BB962C8B-B14F-4D97-AF65-F5344CB8AC3E}">
        <p14:creationId xmlns:p14="http://schemas.microsoft.com/office/powerpoint/2010/main" val="2554432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63D4121-740C-4857-9E91-5238F1473A9C}" type="datetime1">
              <a:rPr lang="fr-FR" smtClean="0"/>
              <a:t>30/03/2017</a:t>
            </a:fld>
            <a:endParaRPr lang="fr-FR"/>
          </a:p>
        </p:txBody>
      </p:sp>
      <p:sp>
        <p:nvSpPr>
          <p:cNvPr id="5" name="Espace réservé du pied de page 4"/>
          <p:cNvSpPr>
            <a:spLocks noGrp="1"/>
          </p:cNvSpPr>
          <p:nvPr>
            <p:ph type="ftr" sz="quarter" idx="11"/>
          </p:nvPr>
        </p:nvSpPr>
        <p:spPr/>
        <p:txBody>
          <a:bodyPr/>
          <a:lstStyle/>
          <a:p>
            <a:r>
              <a:rPr lang="fr-FR" smtClean="0"/>
              <a:t>J. Ball   DPWG 3/30/2017</a:t>
            </a:r>
            <a:endParaRPr lang="fr-FR"/>
          </a:p>
        </p:txBody>
      </p:sp>
      <p:sp>
        <p:nvSpPr>
          <p:cNvPr id="6" name="Espace réservé du numéro de diapositive 5"/>
          <p:cNvSpPr>
            <a:spLocks noGrp="1"/>
          </p:cNvSpPr>
          <p:nvPr>
            <p:ph type="sldNum" sz="quarter" idx="12"/>
          </p:nvPr>
        </p:nvSpPr>
        <p:spPr/>
        <p:txBody>
          <a:bodyPr/>
          <a:lstStyle/>
          <a:p>
            <a:fld id="{EC273ED5-B9EC-46A6-9E14-55F8C1AD135C}" type="slidenum">
              <a:rPr lang="fr-FR" smtClean="0"/>
              <a:t>‹N°›</a:t>
            </a:fld>
            <a:endParaRPr lang="fr-FR"/>
          </a:p>
        </p:txBody>
      </p:sp>
    </p:spTree>
    <p:extLst>
      <p:ext uri="{BB962C8B-B14F-4D97-AF65-F5344CB8AC3E}">
        <p14:creationId xmlns:p14="http://schemas.microsoft.com/office/powerpoint/2010/main" val="487271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5"/>
          <p:cNvSpPr>
            <a:spLocks noGrp="1" noChangeArrowheads="1"/>
          </p:cNvSpPr>
          <p:nvPr>
            <p:ph type="sldNum" sz="quarter" idx="11"/>
          </p:nvPr>
        </p:nvSpPr>
        <p:spPr>
          <a:ln/>
        </p:spPr>
        <p:txBody>
          <a:bodyPr/>
          <a:lstStyle>
            <a:lvl1pPr>
              <a:defRPr/>
            </a:lvl1pPr>
          </a:lstStyle>
          <a:p>
            <a:pPr>
              <a:defRPr/>
            </a:pPr>
            <a:fld id="{7F1A94C2-9394-1041-A3E8-AABCE72BB825}" type="slidenum">
              <a:rPr lang="en-US"/>
              <a:pPr>
                <a:defRPr/>
              </a:pPr>
              <a:t>‹N°›</a:t>
            </a:fld>
            <a:endParaRPr lang="en-US"/>
          </a:p>
        </p:txBody>
      </p:sp>
    </p:spTree>
    <p:extLst>
      <p:ext uri="{BB962C8B-B14F-4D97-AF65-F5344CB8AC3E}">
        <p14:creationId xmlns:p14="http://schemas.microsoft.com/office/powerpoint/2010/main" val="623512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1FA7B69-89D1-4E12-BC25-2AEDBD586B35}" type="datetime1">
              <a:rPr lang="fr-FR" smtClean="0"/>
              <a:t>30/03/2017</a:t>
            </a:fld>
            <a:endParaRPr lang="fr-FR"/>
          </a:p>
        </p:txBody>
      </p:sp>
      <p:sp>
        <p:nvSpPr>
          <p:cNvPr id="5" name="Espace réservé du pied de page 4"/>
          <p:cNvSpPr>
            <a:spLocks noGrp="1"/>
          </p:cNvSpPr>
          <p:nvPr>
            <p:ph type="ftr" sz="quarter" idx="11"/>
          </p:nvPr>
        </p:nvSpPr>
        <p:spPr/>
        <p:txBody>
          <a:bodyPr/>
          <a:lstStyle/>
          <a:p>
            <a:r>
              <a:rPr lang="fr-FR" smtClean="0"/>
              <a:t>J. Ball   DPWG 3/30/2017</a:t>
            </a:r>
            <a:endParaRPr lang="fr-FR"/>
          </a:p>
        </p:txBody>
      </p:sp>
      <p:sp>
        <p:nvSpPr>
          <p:cNvPr id="6" name="Espace réservé du numéro de diapositive 5"/>
          <p:cNvSpPr>
            <a:spLocks noGrp="1"/>
          </p:cNvSpPr>
          <p:nvPr>
            <p:ph type="sldNum" sz="quarter" idx="12"/>
          </p:nvPr>
        </p:nvSpPr>
        <p:spPr/>
        <p:txBody>
          <a:bodyPr/>
          <a:lstStyle/>
          <a:p>
            <a:fld id="{EC273ED5-B9EC-46A6-9E14-55F8C1AD135C}" type="slidenum">
              <a:rPr lang="fr-FR" smtClean="0"/>
              <a:t>‹N°›</a:t>
            </a:fld>
            <a:endParaRPr lang="fr-FR"/>
          </a:p>
        </p:txBody>
      </p:sp>
    </p:spTree>
    <p:extLst>
      <p:ext uri="{BB962C8B-B14F-4D97-AF65-F5344CB8AC3E}">
        <p14:creationId xmlns:p14="http://schemas.microsoft.com/office/powerpoint/2010/main" val="161486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AF70E9B-C3D6-4014-AE7F-243BDB3BC87C}" type="datetime1">
              <a:rPr lang="fr-FR" smtClean="0"/>
              <a:t>30/03/2017</a:t>
            </a:fld>
            <a:endParaRPr lang="fr-FR"/>
          </a:p>
        </p:txBody>
      </p:sp>
      <p:sp>
        <p:nvSpPr>
          <p:cNvPr id="5" name="Espace réservé du pied de page 4"/>
          <p:cNvSpPr>
            <a:spLocks noGrp="1"/>
          </p:cNvSpPr>
          <p:nvPr>
            <p:ph type="ftr" sz="quarter" idx="11"/>
          </p:nvPr>
        </p:nvSpPr>
        <p:spPr/>
        <p:txBody>
          <a:bodyPr/>
          <a:lstStyle/>
          <a:p>
            <a:r>
              <a:rPr lang="fr-FR" smtClean="0"/>
              <a:t>J. Ball   DPWG 3/30/2017</a:t>
            </a:r>
            <a:endParaRPr lang="fr-FR"/>
          </a:p>
        </p:txBody>
      </p:sp>
      <p:sp>
        <p:nvSpPr>
          <p:cNvPr id="6" name="Espace réservé du numéro de diapositive 5"/>
          <p:cNvSpPr>
            <a:spLocks noGrp="1"/>
          </p:cNvSpPr>
          <p:nvPr>
            <p:ph type="sldNum" sz="quarter" idx="12"/>
          </p:nvPr>
        </p:nvSpPr>
        <p:spPr/>
        <p:txBody>
          <a:bodyPr/>
          <a:lstStyle/>
          <a:p>
            <a:fld id="{EC273ED5-B9EC-46A6-9E14-55F8C1AD135C}" type="slidenum">
              <a:rPr lang="fr-FR" smtClean="0"/>
              <a:t>‹N°›</a:t>
            </a:fld>
            <a:endParaRPr lang="fr-FR"/>
          </a:p>
        </p:txBody>
      </p:sp>
    </p:spTree>
    <p:extLst>
      <p:ext uri="{BB962C8B-B14F-4D97-AF65-F5344CB8AC3E}">
        <p14:creationId xmlns:p14="http://schemas.microsoft.com/office/powerpoint/2010/main" val="43638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2603348-494C-4198-B48A-7960BAE6D253}" type="datetime1">
              <a:rPr lang="fr-FR" smtClean="0"/>
              <a:t>30/03/2017</a:t>
            </a:fld>
            <a:endParaRPr lang="fr-FR"/>
          </a:p>
        </p:txBody>
      </p:sp>
      <p:sp>
        <p:nvSpPr>
          <p:cNvPr id="6" name="Espace réservé du pied de page 5"/>
          <p:cNvSpPr>
            <a:spLocks noGrp="1"/>
          </p:cNvSpPr>
          <p:nvPr>
            <p:ph type="ftr" sz="quarter" idx="11"/>
          </p:nvPr>
        </p:nvSpPr>
        <p:spPr/>
        <p:txBody>
          <a:bodyPr/>
          <a:lstStyle/>
          <a:p>
            <a:r>
              <a:rPr lang="fr-FR" smtClean="0"/>
              <a:t>J. Ball   DPWG 3/30/2017</a:t>
            </a:r>
            <a:endParaRPr lang="fr-FR"/>
          </a:p>
        </p:txBody>
      </p:sp>
      <p:sp>
        <p:nvSpPr>
          <p:cNvPr id="7" name="Espace réservé du numéro de diapositive 6"/>
          <p:cNvSpPr>
            <a:spLocks noGrp="1"/>
          </p:cNvSpPr>
          <p:nvPr>
            <p:ph type="sldNum" sz="quarter" idx="12"/>
          </p:nvPr>
        </p:nvSpPr>
        <p:spPr/>
        <p:txBody>
          <a:bodyPr/>
          <a:lstStyle/>
          <a:p>
            <a:fld id="{EC273ED5-B9EC-46A6-9E14-55F8C1AD135C}" type="slidenum">
              <a:rPr lang="fr-FR" smtClean="0"/>
              <a:t>‹N°›</a:t>
            </a:fld>
            <a:endParaRPr lang="fr-FR"/>
          </a:p>
        </p:txBody>
      </p:sp>
    </p:spTree>
    <p:extLst>
      <p:ext uri="{BB962C8B-B14F-4D97-AF65-F5344CB8AC3E}">
        <p14:creationId xmlns:p14="http://schemas.microsoft.com/office/powerpoint/2010/main" val="296471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1957A5E-2000-4E27-A89D-8E40A2493014}" type="datetime1">
              <a:rPr lang="fr-FR" smtClean="0"/>
              <a:t>30/03/2017</a:t>
            </a:fld>
            <a:endParaRPr lang="fr-FR"/>
          </a:p>
        </p:txBody>
      </p:sp>
      <p:sp>
        <p:nvSpPr>
          <p:cNvPr id="8" name="Espace réservé du pied de page 7"/>
          <p:cNvSpPr>
            <a:spLocks noGrp="1"/>
          </p:cNvSpPr>
          <p:nvPr>
            <p:ph type="ftr" sz="quarter" idx="11"/>
          </p:nvPr>
        </p:nvSpPr>
        <p:spPr/>
        <p:txBody>
          <a:bodyPr/>
          <a:lstStyle/>
          <a:p>
            <a:r>
              <a:rPr lang="fr-FR" smtClean="0"/>
              <a:t>J. Ball   DPWG 3/30/2017</a:t>
            </a:r>
            <a:endParaRPr lang="fr-FR"/>
          </a:p>
        </p:txBody>
      </p:sp>
      <p:sp>
        <p:nvSpPr>
          <p:cNvPr id="9" name="Espace réservé du numéro de diapositive 8"/>
          <p:cNvSpPr>
            <a:spLocks noGrp="1"/>
          </p:cNvSpPr>
          <p:nvPr>
            <p:ph type="sldNum" sz="quarter" idx="12"/>
          </p:nvPr>
        </p:nvSpPr>
        <p:spPr/>
        <p:txBody>
          <a:bodyPr/>
          <a:lstStyle/>
          <a:p>
            <a:fld id="{EC273ED5-B9EC-46A6-9E14-55F8C1AD135C}" type="slidenum">
              <a:rPr lang="fr-FR" smtClean="0"/>
              <a:t>‹N°›</a:t>
            </a:fld>
            <a:endParaRPr lang="fr-FR"/>
          </a:p>
        </p:txBody>
      </p:sp>
    </p:spTree>
    <p:extLst>
      <p:ext uri="{BB962C8B-B14F-4D97-AF65-F5344CB8AC3E}">
        <p14:creationId xmlns:p14="http://schemas.microsoft.com/office/powerpoint/2010/main" val="3557639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3576532-4EBC-458D-A95E-8A362CBC7172}" type="datetime1">
              <a:rPr lang="fr-FR" smtClean="0"/>
              <a:t>30/03/2017</a:t>
            </a:fld>
            <a:endParaRPr lang="fr-FR"/>
          </a:p>
        </p:txBody>
      </p:sp>
      <p:sp>
        <p:nvSpPr>
          <p:cNvPr id="4" name="Espace réservé du pied de page 3"/>
          <p:cNvSpPr>
            <a:spLocks noGrp="1"/>
          </p:cNvSpPr>
          <p:nvPr>
            <p:ph type="ftr" sz="quarter" idx="11"/>
          </p:nvPr>
        </p:nvSpPr>
        <p:spPr/>
        <p:txBody>
          <a:bodyPr/>
          <a:lstStyle/>
          <a:p>
            <a:r>
              <a:rPr lang="fr-FR" smtClean="0"/>
              <a:t>J. Ball   DPWG 3/30/2017</a:t>
            </a:r>
            <a:endParaRPr lang="fr-FR"/>
          </a:p>
        </p:txBody>
      </p:sp>
      <p:sp>
        <p:nvSpPr>
          <p:cNvPr id="5" name="Espace réservé du numéro de diapositive 4"/>
          <p:cNvSpPr>
            <a:spLocks noGrp="1"/>
          </p:cNvSpPr>
          <p:nvPr>
            <p:ph type="sldNum" sz="quarter" idx="12"/>
          </p:nvPr>
        </p:nvSpPr>
        <p:spPr/>
        <p:txBody>
          <a:bodyPr/>
          <a:lstStyle/>
          <a:p>
            <a:fld id="{EC273ED5-B9EC-46A6-9E14-55F8C1AD135C}" type="slidenum">
              <a:rPr lang="fr-FR" smtClean="0"/>
              <a:t>‹N°›</a:t>
            </a:fld>
            <a:endParaRPr lang="fr-FR"/>
          </a:p>
        </p:txBody>
      </p:sp>
    </p:spTree>
    <p:extLst>
      <p:ext uri="{BB962C8B-B14F-4D97-AF65-F5344CB8AC3E}">
        <p14:creationId xmlns:p14="http://schemas.microsoft.com/office/powerpoint/2010/main" val="154860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617C88-D568-42E7-BE51-1288518C94F1}" type="datetime1">
              <a:rPr lang="fr-FR" smtClean="0"/>
              <a:t>30/03/2017</a:t>
            </a:fld>
            <a:endParaRPr lang="fr-FR"/>
          </a:p>
        </p:txBody>
      </p:sp>
      <p:sp>
        <p:nvSpPr>
          <p:cNvPr id="3" name="Espace réservé du pied de page 2"/>
          <p:cNvSpPr>
            <a:spLocks noGrp="1"/>
          </p:cNvSpPr>
          <p:nvPr>
            <p:ph type="ftr" sz="quarter" idx="11"/>
          </p:nvPr>
        </p:nvSpPr>
        <p:spPr/>
        <p:txBody>
          <a:bodyPr/>
          <a:lstStyle/>
          <a:p>
            <a:r>
              <a:rPr lang="fr-FR" smtClean="0"/>
              <a:t>J. Ball   DPWG 3/30/2017</a:t>
            </a:r>
            <a:endParaRPr lang="fr-FR"/>
          </a:p>
        </p:txBody>
      </p:sp>
      <p:sp>
        <p:nvSpPr>
          <p:cNvPr id="4" name="Espace réservé du numéro de diapositive 3"/>
          <p:cNvSpPr>
            <a:spLocks noGrp="1"/>
          </p:cNvSpPr>
          <p:nvPr>
            <p:ph type="sldNum" sz="quarter" idx="12"/>
          </p:nvPr>
        </p:nvSpPr>
        <p:spPr/>
        <p:txBody>
          <a:bodyPr/>
          <a:lstStyle/>
          <a:p>
            <a:fld id="{EC273ED5-B9EC-46A6-9E14-55F8C1AD135C}" type="slidenum">
              <a:rPr lang="fr-FR" smtClean="0"/>
              <a:t>‹N°›</a:t>
            </a:fld>
            <a:endParaRPr lang="fr-FR"/>
          </a:p>
        </p:txBody>
      </p:sp>
    </p:spTree>
    <p:extLst>
      <p:ext uri="{BB962C8B-B14F-4D97-AF65-F5344CB8AC3E}">
        <p14:creationId xmlns:p14="http://schemas.microsoft.com/office/powerpoint/2010/main" val="278378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4391B3E-2A7F-41DA-A818-2138D03AE4EB}" type="datetime1">
              <a:rPr lang="fr-FR" smtClean="0"/>
              <a:t>30/03/2017</a:t>
            </a:fld>
            <a:endParaRPr lang="fr-FR"/>
          </a:p>
        </p:txBody>
      </p:sp>
      <p:sp>
        <p:nvSpPr>
          <p:cNvPr id="6" name="Espace réservé du pied de page 5"/>
          <p:cNvSpPr>
            <a:spLocks noGrp="1"/>
          </p:cNvSpPr>
          <p:nvPr>
            <p:ph type="ftr" sz="quarter" idx="11"/>
          </p:nvPr>
        </p:nvSpPr>
        <p:spPr/>
        <p:txBody>
          <a:bodyPr/>
          <a:lstStyle/>
          <a:p>
            <a:r>
              <a:rPr lang="fr-FR" smtClean="0"/>
              <a:t>J. Ball   DPWG 3/30/2017</a:t>
            </a:r>
            <a:endParaRPr lang="fr-FR"/>
          </a:p>
        </p:txBody>
      </p:sp>
      <p:sp>
        <p:nvSpPr>
          <p:cNvPr id="7" name="Espace réservé du numéro de diapositive 6"/>
          <p:cNvSpPr>
            <a:spLocks noGrp="1"/>
          </p:cNvSpPr>
          <p:nvPr>
            <p:ph type="sldNum" sz="quarter" idx="12"/>
          </p:nvPr>
        </p:nvSpPr>
        <p:spPr/>
        <p:txBody>
          <a:bodyPr/>
          <a:lstStyle/>
          <a:p>
            <a:fld id="{EC273ED5-B9EC-46A6-9E14-55F8C1AD135C}" type="slidenum">
              <a:rPr lang="fr-FR" smtClean="0"/>
              <a:t>‹N°›</a:t>
            </a:fld>
            <a:endParaRPr lang="fr-FR"/>
          </a:p>
        </p:txBody>
      </p:sp>
    </p:spTree>
    <p:extLst>
      <p:ext uri="{BB962C8B-B14F-4D97-AF65-F5344CB8AC3E}">
        <p14:creationId xmlns:p14="http://schemas.microsoft.com/office/powerpoint/2010/main" val="3365042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1B6C0AD-955E-4F4F-B778-DDAF8292E188}" type="datetime1">
              <a:rPr lang="fr-FR" smtClean="0"/>
              <a:t>30/03/2017</a:t>
            </a:fld>
            <a:endParaRPr lang="fr-FR"/>
          </a:p>
        </p:txBody>
      </p:sp>
      <p:sp>
        <p:nvSpPr>
          <p:cNvPr id="6" name="Espace réservé du pied de page 5"/>
          <p:cNvSpPr>
            <a:spLocks noGrp="1"/>
          </p:cNvSpPr>
          <p:nvPr>
            <p:ph type="ftr" sz="quarter" idx="11"/>
          </p:nvPr>
        </p:nvSpPr>
        <p:spPr/>
        <p:txBody>
          <a:bodyPr/>
          <a:lstStyle/>
          <a:p>
            <a:r>
              <a:rPr lang="fr-FR" smtClean="0"/>
              <a:t>J. Ball   DPWG 3/30/2017</a:t>
            </a:r>
            <a:endParaRPr lang="fr-FR"/>
          </a:p>
        </p:txBody>
      </p:sp>
      <p:sp>
        <p:nvSpPr>
          <p:cNvPr id="7" name="Espace réservé du numéro de diapositive 6"/>
          <p:cNvSpPr>
            <a:spLocks noGrp="1"/>
          </p:cNvSpPr>
          <p:nvPr>
            <p:ph type="sldNum" sz="quarter" idx="12"/>
          </p:nvPr>
        </p:nvSpPr>
        <p:spPr/>
        <p:txBody>
          <a:bodyPr/>
          <a:lstStyle/>
          <a:p>
            <a:fld id="{EC273ED5-B9EC-46A6-9E14-55F8C1AD135C}" type="slidenum">
              <a:rPr lang="fr-FR" smtClean="0"/>
              <a:t>‹N°›</a:t>
            </a:fld>
            <a:endParaRPr lang="fr-FR"/>
          </a:p>
        </p:txBody>
      </p:sp>
    </p:spTree>
    <p:extLst>
      <p:ext uri="{BB962C8B-B14F-4D97-AF65-F5344CB8AC3E}">
        <p14:creationId xmlns:p14="http://schemas.microsoft.com/office/powerpoint/2010/main" val="298179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16A2F-03EA-4B4E-9E79-828148C097EA}" type="datetime1">
              <a:rPr lang="fr-FR" smtClean="0"/>
              <a:t>30/03/2017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J. Ball   DPWG 3/30/2017</a:t>
            </a:r>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73ED5-B9EC-46A6-9E14-55F8C1AD135C}" type="slidenum">
              <a:rPr lang="fr-FR" smtClean="0"/>
              <a:t>‹N°›</a:t>
            </a:fld>
            <a:endParaRPr lang="fr-FR"/>
          </a:p>
        </p:txBody>
      </p:sp>
    </p:spTree>
    <p:extLst>
      <p:ext uri="{BB962C8B-B14F-4D97-AF65-F5344CB8AC3E}">
        <p14:creationId xmlns:p14="http://schemas.microsoft.com/office/powerpoint/2010/main" val="192557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8.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6.emf"/><Relationship Id="rId5" Type="http://schemas.openxmlformats.org/officeDocument/2006/relationships/oleObject" Target="../embeddings/oleObject1.bin"/><Relationship Id="rId4" Type="http://schemas.openxmlformats.org/officeDocument/2006/relationships/image" Target="../media/image47.emf"/></Relationships>
</file>

<file path=ppt/slides/_rels/slide1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wmf"/><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tags" Target="../tags/tag3.xml"/><Relationship Id="rId21" Type="http://schemas.openxmlformats.org/officeDocument/2006/relationships/image" Target="../media/image24.png"/><Relationship Id="rId7" Type="http://schemas.openxmlformats.org/officeDocument/2006/relationships/tags" Target="../tags/tag7.xml"/><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tags" Target="../tags/tag2.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14.png"/><Relationship Id="rId5" Type="http://schemas.openxmlformats.org/officeDocument/2006/relationships/tags" Target="../tags/tag5.xml"/><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notesSlide" Target="../notesSlides/notesSlide3.xml"/><Relationship Id="rId19" Type="http://schemas.openxmlformats.org/officeDocument/2006/relationships/image" Target="../media/image22.png"/><Relationship Id="rId4" Type="http://schemas.openxmlformats.org/officeDocument/2006/relationships/tags" Target="../tags/tag4.xml"/><Relationship Id="rId9" Type="http://schemas.openxmlformats.org/officeDocument/2006/relationships/slideLayout" Target="../slideLayouts/slideLayout1.xml"/><Relationship Id="rId14" Type="http://schemas.openxmlformats.org/officeDocument/2006/relationships/image" Target="../media/image17.png"/><Relationship Id="rId22" Type="http://schemas.openxmlformats.org/officeDocument/2006/relationships/image" Target="../media/image25.wmf"/></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slideLayout" Target="../slideLayouts/slideLayout2.xml"/><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6.png"/><Relationship Id="rId11" Type="http://schemas.openxmlformats.org/officeDocument/2006/relationships/image" Target="../media/image41.jpe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p:nvPr/>
        </p:nvGrpSpPr>
        <p:grpSpPr>
          <a:xfrm>
            <a:off x="0" y="-1"/>
            <a:ext cx="10614443" cy="828675"/>
            <a:chOff x="0" y="0"/>
            <a:chExt cx="9144000" cy="583122"/>
          </a:xfrm>
        </p:grpSpPr>
        <p:pic>
          <p:nvPicPr>
            <p:cNvPr id="5" name="Image 4" descr="bandeau_texte.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654050" cy="583122"/>
            </a:xfrm>
            <a:prstGeom prst="rect">
              <a:avLst/>
            </a:prstGeom>
          </p:spPr>
        </p:pic>
        <p:pic>
          <p:nvPicPr>
            <p:cNvPr id="6" name="Image 7" descr="bandeau_texte.png"/>
            <p:cNvPicPr>
              <a:picLocks noChangeAspect="1"/>
            </p:cNvPicPr>
            <p:nvPr/>
          </p:nvPicPr>
          <p:blipFill rotWithShape="1">
            <a:blip r:embed="rId4" cstate="email">
              <a:extLst>
                <a:ext uri="{28A0092B-C50C-407E-A947-70E740481C1C}">
                  <a14:useLocalDpi xmlns:a14="http://schemas.microsoft.com/office/drawing/2010/main"/>
                </a:ext>
              </a:extLst>
            </a:blip>
            <a:srcRect l="11479"/>
            <a:stretch/>
          </p:blipFill>
          <p:spPr>
            <a:xfrm>
              <a:off x="640522" y="0"/>
              <a:ext cx="8503478" cy="583122"/>
            </a:xfrm>
            <a:prstGeom prst="rect">
              <a:avLst/>
            </a:prstGeom>
          </p:spPr>
        </p:pic>
        <p:pic>
          <p:nvPicPr>
            <p:cNvPr id="7" name="Picture 9" descr="logoirfu02rouge.png"/>
            <p:cNvPicPr>
              <a:picLocks/>
            </p:cNvPicPr>
            <p:nvPr/>
          </p:nvPicPr>
          <p:blipFill>
            <a:blip r:embed="rId5" cstate="print">
              <a:extLst>
                <a:ext uri="{28A0092B-C50C-407E-A947-70E740481C1C}">
                  <a14:useLocalDpi xmlns:a14="http://schemas.microsoft.com/office/drawing/2010/main"/>
                </a:ext>
              </a:extLst>
            </a:blip>
            <a:stretch>
              <a:fillRect/>
            </a:stretch>
          </p:blipFill>
          <p:spPr>
            <a:xfrm>
              <a:off x="8560800" y="0"/>
              <a:ext cx="583200" cy="579600"/>
            </a:xfrm>
            <a:prstGeom prst="rect">
              <a:avLst/>
            </a:prstGeom>
          </p:spPr>
        </p:pic>
      </p:grpSp>
      <p:pic>
        <p:nvPicPr>
          <p:cNvPr id="8" name="Picture 2" descr="Résultat de recherche d'images pour &quot;Logo université Paris Saclay&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4443" y="-74296"/>
            <a:ext cx="1478714" cy="897965"/>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pied de page 8"/>
          <p:cNvSpPr>
            <a:spLocks noGrp="1"/>
          </p:cNvSpPr>
          <p:nvPr>
            <p:ph type="ftr" sz="quarter" idx="11"/>
          </p:nvPr>
        </p:nvSpPr>
        <p:spPr/>
        <p:txBody>
          <a:bodyPr/>
          <a:lstStyle/>
          <a:p>
            <a:r>
              <a:rPr lang="fr-FR" smtClean="0"/>
              <a:t>J. Ball   DPWG 3/30/2017</a:t>
            </a:r>
            <a:endParaRPr lang="fr-FR"/>
          </a:p>
        </p:txBody>
      </p:sp>
      <p:sp>
        <p:nvSpPr>
          <p:cNvPr id="10" name="Espace réservé du numéro de diapositive 9"/>
          <p:cNvSpPr>
            <a:spLocks noGrp="1"/>
          </p:cNvSpPr>
          <p:nvPr>
            <p:ph type="sldNum" sz="quarter" idx="12"/>
          </p:nvPr>
        </p:nvSpPr>
        <p:spPr/>
        <p:txBody>
          <a:bodyPr/>
          <a:lstStyle/>
          <a:p>
            <a:fld id="{EC273ED5-B9EC-46A6-9E14-55F8C1AD135C}" type="slidenum">
              <a:rPr lang="fr-FR" smtClean="0"/>
              <a:t>1</a:t>
            </a:fld>
            <a:endParaRPr lang="fr-FR"/>
          </a:p>
        </p:txBody>
      </p:sp>
      <p:sp>
        <p:nvSpPr>
          <p:cNvPr id="2" name="Rectangle 1"/>
          <p:cNvSpPr/>
          <p:nvPr/>
        </p:nvSpPr>
        <p:spPr>
          <a:xfrm>
            <a:off x="3228203" y="190020"/>
            <a:ext cx="3849644" cy="461665"/>
          </a:xfrm>
          <a:prstGeom prst="rect">
            <a:avLst/>
          </a:prstGeom>
        </p:spPr>
        <p:txBody>
          <a:bodyPr wrap="none">
            <a:spAutoFit/>
          </a:bodyPr>
          <a:lstStyle/>
          <a:p>
            <a:pPr algn="ctr"/>
            <a:r>
              <a:rPr lang="fr-FR" sz="2400" b="1" dirty="0" smtClean="0">
                <a:solidFill>
                  <a:schemeClr val="bg1"/>
                </a:solidFill>
              </a:rPr>
              <a:t>RUN GROUP A - </a:t>
            </a:r>
            <a:r>
              <a:rPr lang="fr-FR" sz="2400" b="1" dirty="0" err="1" smtClean="0">
                <a:solidFill>
                  <a:schemeClr val="bg1"/>
                </a:solidFill>
              </a:rPr>
              <a:t>Experiments</a:t>
            </a:r>
            <a:endParaRPr lang="fr-FR" sz="2400" b="1" dirty="0" smtClean="0">
              <a:solidFill>
                <a:schemeClr val="bg1"/>
              </a:solidFill>
            </a:endParaRPr>
          </a:p>
        </p:txBody>
      </p:sp>
      <p:sp>
        <p:nvSpPr>
          <p:cNvPr id="11" name="ZoneTexte 10"/>
          <p:cNvSpPr txBox="1"/>
          <p:nvPr/>
        </p:nvSpPr>
        <p:spPr>
          <a:xfrm>
            <a:off x="2728913" y="863319"/>
            <a:ext cx="5129213" cy="1815882"/>
          </a:xfrm>
          <a:prstGeom prst="rect">
            <a:avLst/>
          </a:prstGeom>
          <a:noFill/>
          <a:ln>
            <a:solidFill>
              <a:srgbClr val="0070C0"/>
            </a:solidFill>
          </a:ln>
        </p:spPr>
        <p:txBody>
          <a:bodyPr wrap="square" rtlCol="0">
            <a:spAutoFit/>
          </a:bodyPr>
          <a:lstStyle/>
          <a:p>
            <a:r>
              <a:rPr lang="en-US" sz="1600" b="1" dirty="0" smtClean="0"/>
              <a:t>Duration: </a:t>
            </a:r>
            <a:r>
              <a:rPr lang="en-US" sz="1600" dirty="0" smtClean="0"/>
              <a:t>	</a:t>
            </a:r>
            <a:r>
              <a:rPr lang="en-US" sz="1600" b="1" dirty="0" smtClean="0"/>
              <a:t>139 days</a:t>
            </a:r>
          </a:p>
          <a:p>
            <a:r>
              <a:rPr lang="en-US" sz="1600" dirty="0" smtClean="0"/>
              <a:t>		20 days commissioning</a:t>
            </a:r>
          </a:p>
          <a:p>
            <a:r>
              <a:rPr lang="en-US" sz="1600" dirty="0" smtClean="0"/>
              <a:t>		60 days high luminosity</a:t>
            </a:r>
          </a:p>
          <a:p>
            <a:r>
              <a:rPr lang="en-US" sz="1600" dirty="0" smtClean="0"/>
              <a:t>		39 days low luminosity</a:t>
            </a:r>
          </a:p>
          <a:p>
            <a:r>
              <a:rPr lang="en-US" sz="1600" dirty="0" smtClean="0"/>
              <a:t>		20 days reversed torus polarity</a:t>
            </a:r>
          </a:p>
          <a:p>
            <a:r>
              <a:rPr lang="en-US" sz="1600" b="1" dirty="0" smtClean="0"/>
              <a:t>Energy: 	</a:t>
            </a:r>
            <a:r>
              <a:rPr lang="en-US" sz="1600" dirty="0" smtClean="0"/>
              <a:t>	11 GeV</a:t>
            </a:r>
          </a:p>
          <a:p>
            <a:r>
              <a:rPr lang="en-US" sz="1600" b="1" dirty="0" smtClean="0"/>
              <a:t>Target: 	</a:t>
            </a:r>
            <a:r>
              <a:rPr lang="en-US" sz="1600" dirty="0" smtClean="0"/>
              <a:t>	LH2</a:t>
            </a:r>
            <a:endParaRPr lang="en-US" sz="1600" dirty="0"/>
          </a:p>
        </p:txBody>
      </p:sp>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9244" y="2718851"/>
            <a:ext cx="11193512" cy="3922255"/>
          </a:xfrm>
          <a:prstGeom prst="rect">
            <a:avLst/>
          </a:prstGeom>
        </p:spPr>
      </p:pic>
    </p:spTree>
    <p:extLst>
      <p:ext uri="{BB962C8B-B14F-4D97-AF65-F5344CB8AC3E}">
        <p14:creationId xmlns:p14="http://schemas.microsoft.com/office/powerpoint/2010/main" val="4207516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p:cNvSpPr>
            <a:spLocks noGrp="1"/>
          </p:cNvSpPr>
          <p:nvPr>
            <p:ph type="sldNum" sz="quarter" idx="10"/>
          </p:nvPr>
        </p:nvSpPr>
        <p:spPr>
          <a:noFill/>
        </p:spPr>
        <p:txBody>
          <a:bodyPr/>
          <a:lstStyle>
            <a:lvl1pPr eaLnBrk="0" hangingPunct="0">
              <a:defRPr sz="6000" b="1">
                <a:solidFill>
                  <a:srgbClr val="333399"/>
                </a:solidFill>
                <a:latin typeface="Times New Roman" pitchFamily="18" charset="0"/>
              </a:defRPr>
            </a:lvl1pPr>
            <a:lvl2pPr marL="742950" indent="-285750" eaLnBrk="0" hangingPunct="0">
              <a:defRPr sz="6000" b="1">
                <a:solidFill>
                  <a:srgbClr val="333399"/>
                </a:solidFill>
                <a:latin typeface="Times New Roman" pitchFamily="18" charset="0"/>
              </a:defRPr>
            </a:lvl2pPr>
            <a:lvl3pPr marL="1143000" indent="-228600" eaLnBrk="0" hangingPunct="0">
              <a:defRPr sz="6000" b="1">
                <a:solidFill>
                  <a:srgbClr val="333399"/>
                </a:solidFill>
                <a:latin typeface="Times New Roman" pitchFamily="18" charset="0"/>
              </a:defRPr>
            </a:lvl3pPr>
            <a:lvl4pPr marL="1600200" indent="-228600" eaLnBrk="0" hangingPunct="0">
              <a:defRPr sz="6000" b="1">
                <a:solidFill>
                  <a:srgbClr val="333399"/>
                </a:solidFill>
                <a:latin typeface="Times New Roman" pitchFamily="18" charset="0"/>
              </a:defRPr>
            </a:lvl4pPr>
            <a:lvl5pPr marL="2057400" indent="-228600" eaLnBrk="0" hangingPunct="0">
              <a:defRPr sz="6000" b="1">
                <a:solidFill>
                  <a:srgbClr val="333399"/>
                </a:solidFill>
                <a:latin typeface="Times New Roman" pitchFamily="18" charset="0"/>
              </a:defRPr>
            </a:lvl5pPr>
            <a:lvl6pPr marL="2514600" indent="-228600" algn="ctr" eaLnBrk="0" fontAlgn="base" hangingPunct="0">
              <a:spcBef>
                <a:spcPct val="0"/>
              </a:spcBef>
              <a:spcAft>
                <a:spcPct val="0"/>
              </a:spcAft>
              <a:defRPr sz="6000" b="1">
                <a:solidFill>
                  <a:srgbClr val="333399"/>
                </a:solidFill>
                <a:latin typeface="Times New Roman" pitchFamily="18" charset="0"/>
              </a:defRPr>
            </a:lvl6pPr>
            <a:lvl7pPr marL="2971800" indent="-228600" algn="ctr" eaLnBrk="0" fontAlgn="base" hangingPunct="0">
              <a:spcBef>
                <a:spcPct val="0"/>
              </a:spcBef>
              <a:spcAft>
                <a:spcPct val="0"/>
              </a:spcAft>
              <a:defRPr sz="6000" b="1">
                <a:solidFill>
                  <a:srgbClr val="333399"/>
                </a:solidFill>
                <a:latin typeface="Times New Roman" pitchFamily="18" charset="0"/>
              </a:defRPr>
            </a:lvl7pPr>
            <a:lvl8pPr marL="3429000" indent="-228600" algn="ctr" eaLnBrk="0" fontAlgn="base" hangingPunct="0">
              <a:spcBef>
                <a:spcPct val="0"/>
              </a:spcBef>
              <a:spcAft>
                <a:spcPct val="0"/>
              </a:spcAft>
              <a:defRPr sz="6000" b="1">
                <a:solidFill>
                  <a:srgbClr val="333399"/>
                </a:solidFill>
                <a:latin typeface="Times New Roman" pitchFamily="18" charset="0"/>
              </a:defRPr>
            </a:lvl8pPr>
            <a:lvl9pPr marL="3886200" indent="-228600" algn="ctr" eaLnBrk="0" fontAlgn="base" hangingPunct="0">
              <a:spcBef>
                <a:spcPct val="0"/>
              </a:spcBef>
              <a:spcAft>
                <a:spcPct val="0"/>
              </a:spcAft>
              <a:defRPr sz="6000" b="1">
                <a:solidFill>
                  <a:srgbClr val="333399"/>
                </a:solidFill>
                <a:latin typeface="Times New Roman" pitchFamily="18" charset="0"/>
              </a:defRPr>
            </a:lvl9pPr>
          </a:lstStyle>
          <a:p>
            <a:fld id="{BF92C771-5266-4833-921F-6189B449A40A}" type="slidenum">
              <a:rPr lang="fr-FR" sz="1200" b="0"/>
              <a:pPr/>
              <a:t>10</a:t>
            </a:fld>
            <a:endParaRPr lang="fr-FR" sz="1200" b="0"/>
          </a:p>
        </p:txBody>
      </p:sp>
      <p:sp>
        <p:nvSpPr>
          <p:cNvPr id="56324" name="Content Placeholder 2"/>
          <p:cNvSpPr>
            <a:spLocks/>
          </p:cNvSpPr>
          <p:nvPr/>
        </p:nvSpPr>
        <p:spPr bwMode="auto">
          <a:xfrm>
            <a:off x="1543340" y="774239"/>
            <a:ext cx="7797885" cy="40577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285750" indent="-285750">
              <a:buFont typeface="Wingdings" panose="05000000000000000000" pitchFamily="2" charset="2"/>
              <a:buChar char="Ø"/>
            </a:pPr>
            <a:r>
              <a:rPr lang="en-US" sz="1700" dirty="0"/>
              <a:t>CLAS12 will be only available facility worldwide capable of obtaining electro-excitation amplitudes for all prominent N* states from exclusive measurements of single meson, double pion, and KY </a:t>
            </a:r>
            <a:r>
              <a:rPr lang="en-US" sz="1700" dirty="0" err="1"/>
              <a:t>electroproduction</a:t>
            </a:r>
            <a:r>
              <a:rPr lang="en-US" sz="1700" dirty="0"/>
              <a:t> at still unexplored ranges from low photon </a:t>
            </a:r>
            <a:r>
              <a:rPr lang="en-US" sz="1700" dirty="0" err="1"/>
              <a:t>virtualities</a:t>
            </a:r>
            <a:r>
              <a:rPr lang="en-US" sz="1700" dirty="0"/>
              <a:t> down to 0.05 GeV</a:t>
            </a:r>
            <a:r>
              <a:rPr lang="en-US" sz="1700" baseline="30000" dirty="0"/>
              <a:t>2   </a:t>
            </a:r>
            <a:r>
              <a:rPr lang="en-US" sz="1700" dirty="0"/>
              <a:t>up to the highest photon </a:t>
            </a:r>
            <a:r>
              <a:rPr lang="en-US" sz="1700" dirty="0" err="1"/>
              <a:t>virtialities</a:t>
            </a:r>
            <a:r>
              <a:rPr lang="en-US" sz="1700" dirty="0"/>
              <a:t> ever achieved for exclusive reactions (5.0 GeV</a:t>
            </a:r>
            <a:r>
              <a:rPr lang="en-US" sz="1700" baseline="30000" dirty="0"/>
              <a:t>2</a:t>
            </a:r>
            <a:r>
              <a:rPr lang="en-US" sz="1700" dirty="0"/>
              <a:t> &lt;Q</a:t>
            </a:r>
            <a:r>
              <a:rPr lang="en-US" sz="1700" baseline="30000" dirty="0"/>
              <a:t>2</a:t>
            </a:r>
            <a:r>
              <a:rPr lang="en-US" sz="1700" dirty="0"/>
              <a:t>&lt; 12 GeV</a:t>
            </a:r>
            <a:r>
              <a:rPr lang="en-US" sz="1700" baseline="30000" dirty="0"/>
              <a:t>2</a:t>
            </a:r>
            <a:r>
              <a:rPr lang="en-US" sz="1700" dirty="0"/>
              <a:t>).</a:t>
            </a:r>
          </a:p>
          <a:p>
            <a:pPr marL="285750" indent="-285750">
              <a:buFont typeface="Wingdings" panose="05000000000000000000" pitchFamily="2" charset="2"/>
              <a:buChar char="Ø"/>
            </a:pPr>
            <a:r>
              <a:rPr lang="en-US" sz="1700" dirty="0"/>
              <a:t>The expected results will allow at low Q</a:t>
            </a:r>
            <a:r>
              <a:rPr lang="en-US" sz="1700" baseline="30000" dirty="0"/>
              <a:t>2</a:t>
            </a:r>
            <a:r>
              <a:rPr lang="en-US" sz="1700" dirty="0"/>
              <a:t> to</a:t>
            </a:r>
          </a:p>
          <a:p>
            <a:pPr marL="742950" lvl="1" indent="-285750" defTabSz="457200">
              <a:spcBef>
                <a:spcPct val="20000"/>
              </a:spcBef>
              <a:buClr>
                <a:srgbClr val="333399"/>
              </a:buClr>
              <a:buFont typeface="Wingdings" pitchFamily="2" charset="2"/>
              <a:buChar char="Ø"/>
            </a:pPr>
            <a:r>
              <a:rPr lang="en-US" dirty="0">
                <a:solidFill>
                  <a:srgbClr val="990033"/>
                </a:solidFill>
              </a:rPr>
              <a:t>search for new states of hadronic matter - hybrid baryon,</a:t>
            </a:r>
          </a:p>
          <a:p>
            <a:pPr marL="742950" lvl="1" indent="-285750" defTabSz="457200">
              <a:spcBef>
                <a:spcPct val="20000"/>
              </a:spcBef>
              <a:buClr>
                <a:srgbClr val="333399"/>
              </a:buClr>
              <a:buFont typeface="Wingdings" pitchFamily="2" charset="2"/>
              <a:buChar char="Ø"/>
            </a:pPr>
            <a:r>
              <a:rPr lang="en-US" sz="1600" dirty="0"/>
              <a:t>extend the previous high-</a:t>
            </a:r>
            <a:r>
              <a:rPr lang="en-US" sz="1600" dirty="0" err="1"/>
              <a:t>statitics</a:t>
            </a:r>
            <a:r>
              <a:rPr lang="en-US" sz="1600" dirty="0"/>
              <a:t> analyses of exclusive meson </a:t>
            </a:r>
            <a:r>
              <a:rPr lang="en-US" sz="1600" dirty="0" err="1"/>
              <a:t>photoproduction</a:t>
            </a:r>
            <a:r>
              <a:rPr lang="en-US" sz="1600" dirty="0"/>
              <a:t> continuously to the new CLAS12 </a:t>
            </a:r>
            <a:r>
              <a:rPr lang="en-US" sz="1600" dirty="0" err="1"/>
              <a:t>electroproduction</a:t>
            </a:r>
            <a:r>
              <a:rPr lang="en-US" sz="1600" dirty="0"/>
              <a:t> data,</a:t>
            </a:r>
          </a:p>
          <a:p>
            <a:pPr algn="l"/>
            <a:r>
              <a:rPr lang="en-US" sz="1600" dirty="0"/>
              <a:t>       </a:t>
            </a:r>
            <a:r>
              <a:rPr lang="en-US" sz="1700" dirty="0"/>
              <a:t>and at high Q</a:t>
            </a:r>
            <a:r>
              <a:rPr lang="en-US" sz="1700" baseline="30000" dirty="0"/>
              <a:t>2</a:t>
            </a:r>
            <a:r>
              <a:rPr lang="en-US" sz="1700" dirty="0"/>
              <a:t> to</a:t>
            </a:r>
            <a:endParaRPr lang="en-US" sz="1700" dirty="0">
              <a:solidFill>
                <a:srgbClr val="993366"/>
              </a:solidFill>
            </a:endParaRPr>
          </a:p>
          <a:p>
            <a:pPr marL="742950" lvl="1" indent="-285750" defTabSz="457200">
              <a:spcBef>
                <a:spcPct val="20000"/>
              </a:spcBef>
              <a:buClr>
                <a:srgbClr val="333399"/>
              </a:buClr>
              <a:buFont typeface="Wingdings" pitchFamily="2" charset="2"/>
              <a:buChar char="Ø"/>
            </a:pPr>
            <a:r>
              <a:rPr lang="en-US" dirty="0"/>
              <a:t>probe quark distributions in excited baryons</a:t>
            </a:r>
            <a:r>
              <a:rPr lang="en-US" sz="1600" dirty="0">
                <a:solidFill>
                  <a:srgbClr val="993366"/>
                </a:solidFill>
              </a:rPr>
              <a:t>, </a:t>
            </a:r>
          </a:p>
          <a:p>
            <a:pPr marL="742950" lvl="1" indent="-285750" defTabSz="457200">
              <a:spcBef>
                <a:spcPct val="20000"/>
              </a:spcBef>
              <a:buClr>
                <a:srgbClr val="333399"/>
              </a:buClr>
              <a:buFont typeface="Wingdings" pitchFamily="2" charset="2"/>
              <a:buChar char="Ø"/>
            </a:pPr>
            <a:r>
              <a:rPr lang="en-US" sz="1600" dirty="0"/>
              <a:t>explore the dressed quark mass evolution at the distances where the transition from quark-gluon confinement to </a:t>
            </a:r>
            <a:r>
              <a:rPr lang="en-US" sz="1600" dirty="0" err="1"/>
              <a:t>pQCD</a:t>
            </a:r>
            <a:r>
              <a:rPr lang="en-US" sz="1600" dirty="0"/>
              <a:t> regime is expected, and thus </a:t>
            </a:r>
            <a:r>
              <a:rPr lang="en-US" sz="1600" dirty="0">
                <a:solidFill>
                  <a:srgbClr val="990033"/>
                </a:solidFill>
              </a:rPr>
              <a:t>addressing the most challenging problems of quark-gluon confinement and on the nature of  98% of the hadronic mass in the universe.</a:t>
            </a:r>
          </a:p>
        </p:txBody>
      </p:sp>
      <p:grpSp>
        <p:nvGrpSpPr>
          <p:cNvPr id="2" name="Group 1"/>
          <p:cNvGrpSpPr>
            <a:grpSpLocks noChangeAspect="1"/>
          </p:cNvGrpSpPr>
          <p:nvPr/>
        </p:nvGrpSpPr>
        <p:grpSpPr>
          <a:xfrm>
            <a:off x="9297103" y="972603"/>
            <a:ext cx="1287820" cy="3504945"/>
            <a:chOff x="7988265" y="649863"/>
            <a:chExt cx="1119846" cy="3047778"/>
          </a:xfrm>
        </p:grpSpPr>
        <p:pic>
          <p:nvPicPr>
            <p:cNvPr id="7"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988265" y="649863"/>
              <a:ext cx="1119846" cy="30477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AutoShape 67"/>
            <p:cNvSpPr>
              <a:spLocks noChangeAspect="1" noChangeArrowheads="1"/>
            </p:cNvSpPr>
            <p:nvPr/>
          </p:nvSpPr>
          <p:spPr bwMode="auto">
            <a:xfrm>
              <a:off x="8005688" y="3049682"/>
              <a:ext cx="106680" cy="373380"/>
            </a:xfrm>
            <a:prstGeom prst="downArrow">
              <a:avLst>
                <a:gd name="adj1" fmla="val 50000"/>
                <a:gd name="adj2" fmla="val 87500"/>
              </a:avLst>
            </a:prstGeom>
            <a:solidFill>
              <a:srgbClr val="333399"/>
            </a:solidFill>
            <a:ln w="9525">
              <a:solidFill>
                <a:schemeClr val="tx1"/>
              </a:solidFill>
              <a:miter lim="800000"/>
              <a:headEnd/>
              <a:tailEnd/>
            </a:ln>
          </p:spPr>
          <p:txBody>
            <a:bodyPr vert="eaVert" wrap="none" anchor="ctr"/>
            <a:lstStyle/>
            <a:p>
              <a:pPr algn="l"/>
              <a:endParaRPr lang="en-US" sz="2000">
                <a:ea typeface="ＭＳ Ｐゴシック" pitchFamily="-110" charset="-128"/>
              </a:endParaRPr>
            </a:p>
          </p:txBody>
        </p:sp>
        <p:sp>
          <p:nvSpPr>
            <p:cNvPr id="9" name="AutoShape 67"/>
            <p:cNvSpPr>
              <a:spLocks noChangeAspect="1" noChangeArrowheads="1"/>
            </p:cNvSpPr>
            <p:nvPr/>
          </p:nvSpPr>
          <p:spPr bwMode="auto">
            <a:xfrm rot="10800000">
              <a:off x="8005688" y="1086357"/>
              <a:ext cx="106680" cy="373380"/>
            </a:xfrm>
            <a:prstGeom prst="downArrow">
              <a:avLst>
                <a:gd name="adj1" fmla="val 50000"/>
                <a:gd name="adj2" fmla="val 87500"/>
              </a:avLst>
            </a:prstGeom>
            <a:solidFill>
              <a:srgbClr val="333399"/>
            </a:solidFill>
            <a:ln w="9525">
              <a:solidFill>
                <a:schemeClr val="tx1"/>
              </a:solidFill>
              <a:miter lim="800000"/>
              <a:headEnd/>
              <a:tailEnd/>
            </a:ln>
          </p:spPr>
          <p:txBody>
            <a:bodyPr vert="eaVert" wrap="none" anchor="ctr"/>
            <a:lstStyle/>
            <a:p>
              <a:pPr algn="l"/>
              <a:endParaRPr lang="en-US" sz="2000">
                <a:ea typeface="ＭＳ Ｐゴシック" pitchFamily="-110" charset="-128"/>
              </a:endParaRPr>
            </a:p>
          </p:txBody>
        </p:sp>
      </p:grpSp>
      <p:sp>
        <p:nvSpPr>
          <p:cNvPr id="10" name="Content Placeholder 2"/>
          <p:cNvSpPr>
            <a:spLocks/>
          </p:cNvSpPr>
          <p:nvPr/>
        </p:nvSpPr>
        <p:spPr bwMode="auto">
          <a:xfrm>
            <a:off x="1541930" y="4975416"/>
            <a:ext cx="9126070" cy="13984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38100">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285750" indent="-285750">
              <a:buFont typeface="Wingdings" panose="05000000000000000000" pitchFamily="2" charset="2"/>
              <a:buChar char="Ø"/>
            </a:pPr>
            <a:r>
              <a:rPr lang="en-US" sz="1700" dirty="0"/>
              <a:t>The “Studies of the Excited Baryon Structure with CLAS12” will continue a productive and synergetic collaboration between experiment, phenomenology, and theory. This program will be very beneficial for Jefferson Lab since it will substantially contribute to the broad  international efforts on the exploration of the strong interaction in non-perturbative regime and thus solidifying the US leadership in this important area, </a:t>
            </a:r>
            <a:r>
              <a:rPr lang="en-US" sz="1700" dirty="0">
                <a:solidFill>
                  <a:srgbClr val="993366"/>
                </a:solidFill>
                <a:ea typeface="ＭＳ Ｐゴシック" pitchFamily="-110" charset="-128"/>
              </a:rPr>
              <a:t>Int. J. Mod. Phys. E, Vol. 22, 1330015 (2013) 1-99.</a:t>
            </a:r>
            <a:endParaRPr lang="en-US" sz="1700" dirty="0"/>
          </a:p>
        </p:txBody>
      </p:sp>
      <p:sp>
        <p:nvSpPr>
          <p:cNvPr id="11" name="Titre 2"/>
          <p:cNvSpPr txBox="1">
            <a:spLocks/>
          </p:cNvSpPr>
          <p:nvPr/>
        </p:nvSpPr>
        <p:spPr>
          <a:xfrm>
            <a:off x="214314" y="40780"/>
            <a:ext cx="11864428" cy="661742"/>
          </a:xfrm>
          <a:prstGeom prst="rect">
            <a:avLst/>
          </a:prstGeom>
          <a:ln>
            <a:solidFill>
              <a:srgbClr val="0070C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it-IT" sz="2000" b="1" dirty="0" smtClean="0">
                <a:latin typeface="Arial" panose="020B0604020202020204" pitchFamily="34" charset="0"/>
                <a:cs typeface="Arial" panose="020B0604020202020204" pitchFamily="34" charset="0"/>
              </a:rPr>
              <a:t>E12-09-003        </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Nucleon Resonance Studies with CLAS12</a:t>
            </a:r>
            <a:endParaRPr lang="en-US" sz="2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2" name="TextBox 14"/>
          <p:cNvSpPr txBox="1"/>
          <p:nvPr/>
        </p:nvSpPr>
        <p:spPr>
          <a:xfrm>
            <a:off x="68235" y="1093242"/>
            <a:ext cx="1460528" cy="1569660"/>
          </a:xfrm>
          <a:prstGeom prst="rect">
            <a:avLst/>
          </a:prstGeom>
          <a:noFill/>
          <a:ln w="19050">
            <a:solidFill>
              <a:srgbClr val="660066"/>
            </a:solidFill>
          </a:ln>
        </p:spPr>
        <p:txBody>
          <a:bodyPr wrap="square" rtlCol="0">
            <a:spAutoFit/>
          </a:bodyPr>
          <a:lstStyle/>
          <a:p>
            <a:pPr algn="ctr">
              <a:spcAft>
                <a:spcPts val="600"/>
              </a:spcAft>
            </a:pPr>
            <a:r>
              <a:rPr lang="en-US" sz="1600" i="1" dirty="0"/>
              <a:t>R. </a:t>
            </a:r>
            <a:r>
              <a:rPr lang="en-US" sz="1600" i="1" dirty="0" err="1" smtClean="0"/>
              <a:t>Gothe</a:t>
            </a:r>
            <a:r>
              <a:rPr lang="en-US" sz="1600" i="1" dirty="0" smtClean="0"/>
              <a:t/>
            </a:r>
            <a:br>
              <a:rPr lang="en-US" sz="1600" i="1" dirty="0" smtClean="0"/>
            </a:br>
            <a:r>
              <a:rPr lang="en-US" sz="1600" i="1" dirty="0"/>
              <a:t>V. Burkert</a:t>
            </a:r>
            <a:r>
              <a:rPr lang="en-US" sz="1600" i="1" dirty="0" smtClean="0"/>
              <a:t/>
            </a:r>
            <a:br>
              <a:rPr lang="en-US" sz="1600" i="1" dirty="0" smtClean="0"/>
            </a:br>
            <a:r>
              <a:rPr lang="en-US" sz="1600" i="1" dirty="0"/>
              <a:t>P. Cole</a:t>
            </a:r>
            <a:r>
              <a:rPr lang="en-US" sz="1600" i="1" dirty="0" smtClean="0"/>
              <a:t/>
            </a:r>
            <a:br>
              <a:rPr lang="en-US" sz="1600" i="1" dirty="0" smtClean="0"/>
            </a:br>
            <a:r>
              <a:rPr lang="en-US" sz="1600" i="1" dirty="0"/>
              <a:t>K. </a:t>
            </a:r>
            <a:r>
              <a:rPr lang="en-US" sz="1600" i="1" dirty="0" err="1"/>
              <a:t>Joo</a:t>
            </a:r>
            <a:r>
              <a:rPr lang="en-US" sz="1600" i="1" dirty="0" smtClean="0"/>
              <a:t/>
            </a:r>
            <a:br>
              <a:rPr lang="en-US" sz="1600" i="1" dirty="0" smtClean="0"/>
            </a:br>
            <a:r>
              <a:rPr lang="en-US" sz="1600" i="1" dirty="0"/>
              <a:t>V. </a:t>
            </a:r>
            <a:r>
              <a:rPr lang="en-US" sz="1600" i="1" dirty="0" err="1"/>
              <a:t>Mokeev</a:t>
            </a:r>
            <a:r>
              <a:rPr lang="en-US" sz="1600" i="1" dirty="0" smtClean="0"/>
              <a:t/>
            </a:r>
            <a:br>
              <a:rPr lang="en-US" sz="1600" i="1" dirty="0" smtClean="0"/>
            </a:br>
            <a:r>
              <a:rPr lang="en-US" sz="1600" i="1" dirty="0"/>
              <a:t>P. </a:t>
            </a:r>
            <a:r>
              <a:rPr lang="en-US" sz="1600" i="1" dirty="0" err="1"/>
              <a:t>Stoler</a:t>
            </a:r>
            <a:endParaRPr lang="en-US" sz="1600" i="1" dirty="0">
              <a:solidFill>
                <a:srgbClr val="FF0000"/>
              </a:solidFill>
            </a:endParaRPr>
          </a:p>
        </p:txBody>
      </p:sp>
    </p:spTree>
    <p:extLst>
      <p:ext uri="{BB962C8B-B14F-4D97-AF65-F5344CB8AC3E}">
        <p14:creationId xmlns:p14="http://schemas.microsoft.com/office/powerpoint/2010/main" val="188647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5CEA31C-7C38-48A6-80E7-65306B512517}" type="slidenum">
              <a:rPr lang="fr-FR" smtClean="0"/>
              <a:pPr>
                <a:defRPr/>
              </a:pPr>
              <a:t>11</a:t>
            </a:fld>
            <a:endParaRPr lang="fr-FR" dirty="0"/>
          </a:p>
        </p:txBody>
      </p:sp>
      <p:pic>
        <p:nvPicPr>
          <p:cNvPr id="3" name="Picture 2" descr="Capture d’écran 2015-10-19 à 14.48.5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343150" y="715423"/>
            <a:ext cx="9496425" cy="6142577"/>
          </a:xfrm>
          <a:prstGeom prst="rect">
            <a:avLst/>
          </a:prstGeom>
        </p:spPr>
      </p:pic>
      <p:sp>
        <p:nvSpPr>
          <p:cNvPr id="4" name="Titre 2"/>
          <p:cNvSpPr txBox="1">
            <a:spLocks/>
          </p:cNvSpPr>
          <p:nvPr/>
        </p:nvSpPr>
        <p:spPr>
          <a:xfrm>
            <a:off x="111097" y="66095"/>
            <a:ext cx="11947553" cy="512803"/>
          </a:xfrm>
          <a:prstGeom prst="rect">
            <a:avLst/>
          </a:prstGeom>
          <a:ln>
            <a:solidFill>
              <a:srgbClr val="0070C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it-IT" sz="2000" b="1" dirty="0" smtClean="0">
                <a:latin typeface="Arial" panose="020B0604020202020204" pitchFamily="34" charset="0"/>
                <a:cs typeface="Arial" panose="020B0604020202020204" pitchFamily="34" charset="0"/>
              </a:rPr>
              <a:t>E12-11-005</a:t>
            </a:r>
            <a:endParaRPr lang="en-US" sz="2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5" name="TextBox 14"/>
          <p:cNvSpPr txBox="1"/>
          <p:nvPr/>
        </p:nvSpPr>
        <p:spPr>
          <a:xfrm>
            <a:off x="68235" y="1093242"/>
            <a:ext cx="1460528" cy="1569660"/>
          </a:xfrm>
          <a:prstGeom prst="rect">
            <a:avLst/>
          </a:prstGeom>
          <a:noFill/>
          <a:ln w="19050">
            <a:solidFill>
              <a:srgbClr val="660066"/>
            </a:solidFill>
          </a:ln>
        </p:spPr>
        <p:txBody>
          <a:bodyPr wrap="square" rtlCol="0">
            <a:spAutoFit/>
          </a:bodyPr>
          <a:lstStyle/>
          <a:p>
            <a:pPr algn="ctr">
              <a:spcAft>
                <a:spcPts val="600"/>
              </a:spcAft>
            </a:pPr>
            <a:r>
              <a:rPr lang="it-IT" sz="1600" i="1" dirty="0"/>
              <a:t>M. </a:t>
            </a:r>
            <a:r>
              <a:rPr lang="it-IT" sz="1600" i="1" dirty="0" smtClean="0"/>
              <a:t>Battaglieri</a:t>
            </a:r>
            <a:br>
              <a:rPr lang="it-IT" sz="1600" i="1" dirty="0" smtClean="0"/>
            </a:br>
            <a:r>
              <a:rPr lang="it-IT" sz="1600" i="1" dirty="0"/>
              <a:t>R. De Vita</a:t>
            </a:r>
            <a:r>
              <a:rPr lang="it-IT" sz="1600" i="1" dirty="0" smtClean="0"/>
              <a:t/>
            </a:r>
            <a:br>
              <a:rPr lang="it-IT" sz="1600" i="1" dirty="0" smtClean="0"/>
            </a:br>
            <a:r>
              <a:rPr lang="it-IT" sz="1600" i="1" dirty="0"/>
              <a:t>C. Salgado</a:t>
            </a:r>
            <a:r>
              <a:rPr lang="it-IT" sz="1600" i="1" dirty="0" smtClean="0"/>
              <a:t/>
            </a:r>
            <a:br>
              <a:rPr lang="it-IT" sz="1600" i="1" dirty="0" smtClean="0"/>
            </a:br>
            <a:r>
              <a:rPr lang="it-IT" sz="1600" i="1" dirty="0"/>
              <a:t>S. Stepanyan</a:t>
            </a:r>
            <a:r>
              <a:rPr lang="it-IT" sz="1600" i="1" dirty="0" smtClean="0"/>
              <a:t/>
            </a:r>
            <a:br>
              <a:rPr lang="it-IT" sz="1600" i="1" dirty="0" smtClean="0"/>
            </a:br>
            <a:r>
              <a:rPr lang="it-IT" sz="1600" i="1" dirty="0"/>
              <a:t>D. Watts</a:t>
            </a:r>
            <a:r>
              <a:rPr lang="it-IT" sz="1600" i="1" dirty="0" smtClean="0"/>
              <a:t/>
            </a:r>
            <a:br>
              <a:rPr lang="it-IT" sz="1600" i="1" dirty="0" smtClean="0"/>
            </a:br>
            <a:r>
              <a:rPr lang="it-IT" sz="1600" i="1" dirty="0">
                <a:solidFill>
                  <a:srgbClr val="FF0000"/>
                </a:solidFill>
              </a:rPr>
              <a:t>D. Weygand</a:t>
            </a:r>
            <a:endParaRPr lang="en-US" sz="1600" i="1" dirty="0">
              <a:solidFill>
                <a:srgbClr val="FF0000"/>
              </a:solidFill>
            </a:endParaRPr>
          </a:p>
        </p:txBody>
      </p:sp>
    </p:spTree>
    <p:extLst>
      <p:ext uri="{BB962C8B-B14F-4D97-AF65-F5344CB8AC3E}">
        <p14:creationId xmlns:p14="http://schemas.microsoft.com/office/powerpoint/2010/main" val="3346882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smtClean="0"/>
              <a:t>J. Ball   DPWG 3/30/2017</a:t>
            </a:r>
            <a:endParaRPr lang="fr-FR"/>
          </a:p>
        </p:txBody>
      </p:sp>
      <p:sp>
        <p:nvSpPr>
          <p:cNvPr id="10" name="Espace réservé du numéro de diapositive 9"/>
          <p:cNvSpPr>
            <a:spLocks noGrp="1"/>
          </p:cNvSpPr>
          <p:nvPr>
            <p:ph type="sldNum" sz="quarter" idx="12"/>
          </p:nvPr>
        </p:nvSpPr>
        <p:spPr/>
        <p:txBody>
          <a:bodyPr/>
          <a:lstStyle/>
          <a:p>
            <a:fld id="{EC273ED5-B9EC-46A6-9E14-55F8C1AD135C}" type="slidenum">
              <a:rPr lang="fr-FR" smtClean="0"/>
              <a:t>12</a:t>
            </a:fld>
            <a:endParaRPr lang="fr-FR"/>
          </a:p>
        </p:txBody>
      </p:sp>
      <p:sp>
        <p:nvSpPr>
          <p:cNvPr id="11" name="Titre 2"/>
          <p:cNvSpPr txBox="1">
            <a:spLocks/>
          </p:cNvSpPr>
          <p:nvPr/>
        </p:nvSpPr>
        <p:spPr>
          <a:xfrm>
            <a:off x="68235" y="136811"/>
            <a:ext cx="11947553" cy="661742"/>
          </a:xfrm>
          <a:prstGeom prst="rect">
            <a:avLst/>
          </a:prstGeom>
          <a:ln>
            <a:solidFill>
              <a:srgbClr val="0070C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it-IT" sz="2000" b="1" dirty="0" smtClean="0">
                <a:latin typeface="Arial" panose="020B0604020202020204" pitchFamily="34" charset="0"/>
                <a:cs typeface="Arial" panose="020B0604020202020204" pitchFamily="34" charset="0"/>
              </a:rPr>
              <a:t>E12-11-005A        </a:t>
            </a:r>
            <a:r>
              <a:rPr lang="en-US" sz="2000" b="1" dirty="0" smtClean="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Photoproduction</a:t>
            </a:r>
            <a:r>
              <a:rPr lang="en-US" sz="2000" b="1" dirty="0">
                <a:latin typeface="Arial" panose="020B0604020202020204" pitchFamily="34" charset="0"/>
                <a:cs typeface="Arial" panose="020B0604020202020204" pitchFamily="34" charset="0"/>
              </a:rPr>
              <a:t> of the very strangest baryons on a proton target in CLAS12</a:t>
            </a:r>
            <a:endParaRPr lang="en-US" sz="2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3" name="TextBox 14"/>
          <p:cNvSpPr txBox="1"/>
          <p:nvPr/>
        </p:nvSpPr>
        <p:spPr>
          <a:xfrm>
            <a:off x="68235" y="1093242"/>
            <a:ext cx="1460528" cy="2062103"/>
          </a:xfrm>
          <a:prstGeom prst="rect">
            <a:avLst/>
          </a:prstGeom>
          <a:noFill/>
          <a:ln w="19050">
            <a:solidFill>
              <a:srgbClr val="660066"/>
            </a:solidFill>
          </a:ln>
        </p:spPr>
        <p:txBody>
          <a:bodyPr wrap="square" rtlCol="0">
            <a:spAutoFit/>
          </a:bodyPr>
          <a:lstStyle/>
          <a:p>
            <a:pPr algn="ctr">
              <a:spcAft>
                <a:spcPts val="600"/>
              </a:spcAft>
            </a:pPr>
            <a:r>
              <a:rPr lang="fr-FR" sz="1600" i="1" dirty="0"/>
              <a:t>L. </a:t>
            </a:r>
            <a:r>
              <a:rPr lang="fr-FR" sz="1600" i="1" dirty="0" smtClean="0"/>
              <a:t>Guo</a:t>
            </a:r>
            <a:br>
              <a:rPr lang="fr-FR" sz="1600" i="1" dirty="0" smtClean="0"/>
            </a:br>
            <a:r>
              <a:rPr lang="fr-FR" sz="1600" i="1" dirty="0"/>
              <a:t>M. </a:t>
            </a:r>
            <a:r>
              <a:rPr lang="fr-FR" sz="1600" i="1" dirty="0" err="1"/>
              <a:t>Dugger</a:t>
            </a:r>
            <a:r>
              <a:rPr lang="fr-FR" sz="1600" i="1" dirty="0" smtClean="0"/>
              <a:t/>
            </a:r>
            <a:br>
              <a:rPr lang="fr-FR" sz="1600" i="1" dirty="0" smtClean="0"/>
            </a:br>
            <a:r>
              <a:rPr lang="fr-FR" sz="1600" i="1" dirty="0"/>
              <a:t>J. </a:t>
            </a:r>
            <a:r>
              <a:rPr lang="fr-FR" sz="1600" i="1" dirty="0" err="1"/>
              <a:t>Goetz</a:t>
            </a:r>
            <a:r>
              <a:rPr lang="fr-FR" sz="1600" i="1" dirty="0" smtClean="0"/>
              <a:t/>
            </a:r>
            <a:br>
              <a:rPr lang="fr-FR" sz="1600" i="1" dirty="0" smtClean="0"/>
            </a:br>
            <a:r>
              <a:rPr lang="fr-FR" sz="1600" i="1" dirty="0"/>
              <a:t>E. </a:t>
            </a:r>
            <a:r>
              <a:rPr lang="fr-FR" sz="1600" i="1" dirty="0" err="1"/>
              <a:t>Pasyuk</a:t>
            </a:r>
            <a:r>
              <a:rPr lang="fr-FR" sz="1600" i="1" dirty="0" smtClean="0"/>
              <a:t/>
            </a:r>
            <a:br>
              <a:rPr lang="fr-FR" sz="1600" i="1" dirty="0" smtClean="0"/>
            </a:br>
            <a:r>
              <a:rPr lang="fr-FR" sz="1600" i="1" dirty="0"/>
              <a:t>I. </a:t>
            </a:r>
            <a:r>
              <a:rPr lang="fr-FR" sz="1600" i="1" dirty="0" err="1"/>
              <a:t>Strakovski</a:t>
            </a:r>
            <a:r>
              <a:rPr lang="fr-FR" sz="1600" i="1" dirty="0" smtClean="0"/>
              <a:t/>
            </a:r>
            <a:br>
              <a:rPr lang="fr-FR" sz="1600" i="1" dirty="0" smtClean="0"/>
            </a:br>
            <a:r>
              <a:rPr lang="fr-FR" sz="1600" i="1" dirty="0"/>
              <a:t>D. Watts</a:t>
            </a:r>
            <a:r>
              <a:rPr lang="fr-FR" sz="1600" i="1" dirty="0" smtClean="0"/>
              <a:t/>
            </a:r>
            <a:br>
              <a:rPr lang="fr-FR" sz="1600" i="1" dirty="0" smtClean="0"/>
            </a:br>
            <a:r>
              <a:rPr lang="fr-FR" sz="1600" i="1" dirty="0"/>
              <a:t>N. </a:t>
            </a:r>
            <a:r>
              <a:rPr lang="fr-FR" sz="1600" i="1" dirty="0" err="1"/>
              <a:t>Zachariou</a:t>
            </a:r>
            <a:r>
              <a:rPr lang="fr-FR" sz="1600" i="1" dirty="0" smtClean="0"/>
              <a:t/>
            </a:r>
            <a:br>
              <a:rPr lang="fr-FR" sz="1600" i="1" dirty="0" smtClean="0"/>
            </a:br>
            <a:r>
              <a:rPr lang="fr-FR" sz="1600" i="1" dirty="0"/>
              <a:t>V. Ziegler</a:t>
            </a:r>
            <a:endParaRPr lang="en-US" sz="1600" i="1" dirty="0">
              <a:solidFill>
                <a:srgbClr val="FF0000"/>
              </a:solidFill>
            </a:endParaRPr>
          </a:p>
        </p:txBody>
      </p:sp>
      <p:graphicFrame>
        <p:nvGraphicFramePr>
          <p:cNvPr id="14" name="Table 4"/>
          <p:cNvGraphicFramePr>
            <a:graphicFrameLocks noGrp="1"/>
          </p:cNvGraphicFramePr>
          <p:nvPr>
            <p:extLst>
              <p:ext uri="{D42A27DB-BD31-4B8C-83A1-F6EECF244321}">
                <p14:modId xmlns:p14="http://schemas.microsoft.com/office/powerpoint/2010/main" val="701404876"/>
              </p:ext>
            </p:extLst>
          </p:nvPr>
        </p:nvGraphicFramePr>
        <p:xfrm>
          <a:off x="1781176" y="1093242"/>
          <a:ext cx="6372224" cy="3186111"/>
        </p:xfrm>
        <a:graphic>
          <a:graphicData uri="http://schemas.openxmlformats.org/drawingml/2006/table">
            <a:tbl>
              <a:tblPr/>
              <a:tblGrid>
                <a:gridCol w="898099"/>
                <a:gridCol w="1131064"/>
                <a:gridCol w="1146820"/>
                <a:gridCol w="1159200"/>
                <a:gridCol w="974628"/>
                <a:gridCol w="1062413"/>
              </a:tblGrid>
              <a:tr h="87416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FF"/>
                        </a:solidFill>
                        <a:effectLst/>
                        <a:latin typeface="Times New Roman" charset="0"/>
                        <a:ea typeface="ＭＳ Ｐゴシック" charset="0"/>
                        <a:cs typeface="Times New Roman" charset="0"/>
                      </a:endParaRPr>
                    </a:p>
                  </a:txBody>
                  <a:tcPr marL="91459" marR="91459" marT="45706" marB="45706"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Times New Roman" charset="0"/>
                          <a:ea typeface="ＭＳ Ｐゴシック" charset="0"/>
                          <a:cs typeface="Times New Roman" charset="0"/>
                        </a:rPr>
                        <a:t>Detected particles</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charset="0"/>
                          <a:ea typeface="ＭＳ Ｐゴシック" charset="0"/>
                          <a:cs typeface="Times New Roman" charset="0"/>
                        </a:rPr>
                        <a:t>Measured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charset="0"/>
                          <a:ea typeface="ＭＳ Ｐゴシック" charset="0"/>
                          <a:cs typeface="Times New Roman" charset="0"/>
                        </a:rPr>
                        <a:t>Decays</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charset="0"/>
                          <a:ea typeface="ＭＳ Ｐゴシック" charset="0"/>
                          <a:cs typeface="Times New Roman" charset="0"/>
                        </a:rPr>
                        <a:t>Overall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charset="0"/>
                          <a:ea typeface="ＭＳ Ｐゴシック" charset="0"/>
                          <a:cs typeface="Times New Roman" charset="0"/>
                        </a:rPr>
                        <a:t>Efficiency</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charset="0"/>
                          <a:ea typeface="ＭＳ Ｐゴシック" charset="0"/>
                          <a:cs typeface="Times New Roman" charset="0"/>
                        </a:rPr>
                        <a:t>Rate/</a:t>
                      </a:r>
                      <a:r>
                        <a:rPr kumimoji="0" lang="en-US" sz="1400" b="1" i="0" u="none" strike="noStrike" cap="none" normalizeH="0" baseline="0" dirty="0" err="1">
                          <a:ln>
                            <a:noFill/>
                          </a:ln>
                          <a:solidFill>
                            <a:srgbClr val="000000"/>
                          </a:solidFill>
                          <a:effectLst/>
                          <a:latin typeface="Times New Roman" charset="0"/>
                          <a:ea typeface="ＭＳ Ｐゴシック" charset="0"/>
                          <a:cs typeface="Times New Roman" charset="0"/>
                        </a:rPr>
                        <a:t>hr</a:t>
                      </a:r>
                      <a:endParaRPr kumimoji="0" lang="en-US" sz="1400" b="1"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charset="0"/>
                          <a:ea typeface="ＭＳ Ｐゴシック" charset="0"/>
                          <a:cs typeface="Times New Roman" charset="0"/>
                        </a:rPr>
                        <a:t>Total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Times New Roman" charset="0"/>
                          <a:ea typeface="ＭＳ Ｐゴシック" charset="0"/>
                          <a:cs typeface="Times New Roman" charset="0"/>
                        </a:rPr>
                        <a:t>Detected</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3620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Symbol" charset="0"/>
                          <a:ea typeface="ＭＳ Ｐゴシック" charset="0"/>
                          <a:cs typeface="Symbol" charset="0"/>
                        </a:rPr>
                        <a:t>W</a:t>
                      </a:r>
                      <a:r>
                        <a:rPr kumimoji="0" lang="en-US" sz="1400" b="0" i="0" u="none" strike="noStrike" cap="none" normalizeH="0" baseline="30000" dirty="0">
                          <a:ln>
                            <a:noFill/>
                          </a:ln>
                          <a:solidFill>
                            <a:srgbClr val="000000"/>
                          </a:solidFill>
                          <a:effectLst/>
                          <a:latin typeface="Symbol" charset="0"/>
                          <a:ea typeface="ＭＳ Ｐゴシック" charset="0"/>
                          <a:cs typeface="Symbol" charset="0"/>
                        </a:rPr>
                        <a:t>-</a:t>
                      </a:r>
                      <a:endParaRPr kumimoji="0" lang="en-US" sz="1400" b="0" i="0" u="none" strike="noStrike" cap="none" normalizeH="0" baseline="0" dirty="0">
                        <a:ln>
                          <a:noFill/>
                        </a:ln>
                        <a:solidFill>
                          <a:srgbClr val="000000"/>
                        </a:solidFill>
                        <a:effectLst/>
                        <a:latin typeface="Symbol" charset="0"/>
                        <a:ea typeface="ＭＳ Ｐゴシック" charset="0"/>
                        <a:cs typeface="Symbol" charset="0"/>
                      </a:endParaRPr>
                    </a:p>
                  </a:txBody>
                  <a:tcPr marL="91459" marR="91459" marT="45706" marB="45706"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K</a:t>
                      </a:r>
                      <a:r>
                        <a:rPr kumimoji="0" lang="en-US" sz="1400" b="0" i="0" u="none" strike="noStrike" cap="none" normalizeH="0" baseline="30000">
                          <a:ln>
                            <a:noFill/>
                          </a:ln>
                          <a:solidFill>
                            <a:srgbClr val="000000"/>
                          </a:solidFill>
                          <a:effectLst/>
                          <a:latin typeface="Times New Roman" charset="0"/>
                          <a:ea typeface="ＭＳ Ｐゴシック" charset="0"/>
                          <a:cs typeface="Times New Roman" charset="0"/>
                        </a:rPr>
                        <a:t>+</a:t>
                      </a: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K</a:t>
                      </a:r>
                      <a:r>
                        <a:rPr kumimoji="0" lang="en-US" sz="1400" b="0" i="0" u="none" strike="noStrike" cap="none" normalizeH="0" baseline="30000">
                          <a:ln>
                            <a:noFill/>
                          </a:ln>
                          <a:solidFill>
                            <a:srgbClr val="000000"/>
                          </a:solidFill>
                          <a:effectLst/>
                          <a:latin typeface="Times New Roman" charset="0"/>
                          <a:ea typeface="ＭＳ Ｐゴシック" charset="0"/>
                          <a:cs typeface="Times New Roman" charset="0"/>
                        </a:rPr>
                        <a:t>+</a:t>
                      </a: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K</a:t>
                      </a:r>
                      <a:r>
                        <a:rPr kumimoji="0" lang="en-US" sz="1400" b="0" i="0" u="none" strike="noStrike" cap="none" normalizeH="0" baseline="30000">
                          <a:ln>
                            <a:noFill/>
                          </a:ln>
                          <a:solidFill>
                            <a:srgbClr val="000000"/>
                          </a:solidFill>
                          <a:effectLst/>
                          <a:latin typeface="Times New Roman" charset="0"/>
                          <a:ea typeface="ＭＳ Ｐゴシック" charset="0"/>
                          <a:cs typeface="Times New Roman" charset="0"/>
                        </a:rPr>
                        <a:t>0</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~3.9%</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~3.6</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~7k</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3620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Symbol" charset="0"/>
                          <a:ea typeface="ＭＳ Ｐゴシック" charset="0"/>
                          <a:cs typeface="Symbol" charset="0"/>
                        </a:rPr>
                        <a:t>W</a:t>
                      </a:r>
                      <a:r>
                        <a:rPr kumimoji="0" lang="en-US" sz="1400" b="0" i="0" u="none" strike="noStrike" cap="none" normalizeH="0" baseline="30000" dirty="0">
                          <a:ln>
                            <a:noFill/>
                          </a:ln>
                          <a:solidFill>
                            <a:srgbClr val="000000"/>
                          </a:solidFill>
                          <a:effectLst/>
                          <a:latin typeface="Symbol" charset="0"/>
                          <a:ea typeface="ＭＳ Ｐゴシック" charset="0"/>
                          <a:cs typeface="Symbol" charset="0"/>
                        </a:rPr>
                        <a:t>-</a:t>
                      </a:r>
                      <a:endParaRPr kumimoji="0" lang="en-US" sz="1400" b="0" i="0" u="none" strike="noStrike" cap="none" normalizeH="0" baseline="0" dirty="0">
                        <a:ln>
                          <a:noFill/>
                        </a:ln>
                        <a:solidFill>
                          <a:srgbClr val="000000"/>
                        </a:solidFill>
                        <a:effectLst/>
                        <a:latin typeface="Symbol" charset="0"/>
                        <a:ea typeface="ＭＳ Ｐゴシック" charset="0"/>
                        <a:cs typeface="Symbol" charset="0"/>
                      </a:endParaRPr>
                    </a:p>
                  </a:txBody>
                  <a:tcPr marL="91459" marR="91459" marT="45706" marB="45706"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Times New Roman" charset="0"/>
                          <a:ea typeface="ＭＳ Ｐゴシック" charset="0"/>
                          <a:cs typeface="Times New Roman" charset="0"/>
                        </a:rPr>
                        <a:t>K</a:t>
                      </a:r>
                      <a:r>
                        <a:rPr kumimoji="0" lang="en-US" sz="1400" b="0" i="0" u="none" strike="noStrike" cap="none" normalizeH="0" baseline="30000" dirty="0">
                          <a:ln>
                            <a:noFill/>
                          </a:ln>
                          <a:solidFill>
                            <a:srgbClr val="000000"/>
                          </a:solidFill>
                          <a:effectLst/>
                          <a:latin typeface="Times New Roman" charset="0"/>
                          <a:ea typeface="ＭＳ Ｐゴシック" charset="0"/>
                          <a:cs typeface="Times New Roman" charset="0"/>
                        </a:rPr>
                        <a:t>+</a:t>
                      </a:r>
                      <a:r>
                        <a:rPr kumimoji="0" lang="en-US" sz="1400" b="0" i="0" u="none" strike="noStrike" cap="none" normalizeH="0" baseline="0" dirty="0">
                          <a:ln>
                            <a:noFill/>
                          </a:ln>
                          <a:solidFill>
                            <a:srgbClr val="000000"/>
                          </a:solidFill>
                          <a:effectLst/>
                          <a:latin typeface="Times New Roman" charset="0"/>
                          <a:ea typeface="ＭＳ Ｐゴシック" charset="0"/>
                          <a:cs typeface="Times New Roman" charset="0"/>
                        </a:rPr>
                        <a:t>K</a:t>
                      </a:r>
                      <a:r>
                        <a:rPr kumimoji="0" lang="en-US" sz="1400" b="0" i="0" u="none" strike="noStrike" cap="none" normalizeH="0" baseline="30000" dirty="0">
                          <a:ln>
                            <a:noFill/>
                          </a:ln>
                          <a:solidFill>
                            <a:srgbClr val="000000"/>
                          </a:solidFill>
                          <a:effectLst/>
                          <a:latin typeface="Times New Roman" charset="0"/>
                          <a:ea typeface="ＭＳ Ｐゴシック" charset="0"/>
                          <a:cs typeface="Times New Roman" charset="0"/>
                        </a:rPr>
                        <a:t>+</a:t>
                      </a:r>
                      <a:r>
                        <a:rPr kumimoji="0" lang="en-US" sz="1400" b="0" i="0" u="none" strike="noStrike" cap="none" normalizeH="0" baseline="0" dirty="0">
                          <a:ln>
                            <a:noFill/>
                          </a:ln>
                          <a:solidFill>
                            <a:srgbClr val="000000"/>
                          </a:solidFill>
                          <a:effectLst/>
                          <a:latin typeface="Times New Roman" charset="0"/>
                          <a:ea typeface="ＭＳ Ｐゴシック" charset="0"/>
                          <a:cs typeface="Times New Roman" charset="0"/>
                        </a:rPr>
                        <a:t>K</a:t>
                      </a:r>
                      <a:r>
                        <a:rPr kumimoji="0" lang="en-US" sz="1400" b="0" i="0" u="none" strike="noStrike" cap="none" normalizeH="0" baseline="30000" dirty="0">
                          <a:ln>
                            <a:noFill/>
                          </a:ln>
                          <a:solidFill>
                            <a:srgbClr val="000000"/>
                          </a:solidFill>
                          <a:effectLst/>
                          <a:latin typeface="Times New Roman" charset="0"/>
                          <a:ea typeface="ＭＳ Ｐゴシック" charset="0"/>
                          <a:cs typeface="Times New Roman" charset="0"/>
                        </a:rPr>
                        <a:t>0</a:t>
                      </a:r>
                      <a:r>
                        <a:rPr kumimoji="0" lang="en-US" sz="1400" b="0" i="0" u="none" strike="noStrike" cap="none" normalizeH="0" baseline="0" dirty="0">
                          <a:ln>
                            <a:noFill/>
                          </a:ln>
                          <a:solidFill>
                            <a:srgbClr val="000000"/>
                          </a:solidFill>
                          <a:effectLst/>
                          <a:latin typeface="Times New Roman" charset="0"/>
                          <a:ea typeface="ＭＳ Ｐゴシック" charset="0"/>
                          <a:cs typeface="Times New Roman" charset="0"/>
                        </a:rPr>
                        <a:t>K</a:t>
                      </a:r>
                      <a:r>
                        <a:rPr kumimoji="0" lang="en-US" sz="1400" b="0" i="0" u="none" strike="noStrike" cap="none" normalizeH="0" baseline="30000" dirty="0">
                          <a:ln>
                            <a:noFill/>
                          </a:ln>
                          <a:solidFill>
                            <a:srgbClr val="000000"/>
                          </a:solidFill>
                          <a:effectLst/>
                          <a:latin typeface="Times New Roman" charset="0"/>
                          <a:ea typeface="ＭＳ Ｐゴシック" charset="0"/>
                          <a:cs typeface="Times New Roman" charset="0"/>
                        </a:rPr>
                        <a:t>-</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Symbol" charset="0"/>
                          <a:ea typeface="ＭＳ Ｐゴシック" charset="0"/>
                          <a:cs typeface="Symbol" charset="0"/>
                        </a:rPr>
                        <a:t>W</a:t>
                      </a:r>
                      <a:r>
                        <a:rPr kumimoji="0" lang="en-US" sz="1400" b="0" i="0" u="none" strike="noStrike" cap="none" normalizeH="0" baseline="30000">
                          <a:ln>
                            <a:noFill/>
                          </a:ln>
                          <a:solidFill>
                            <a:srgbClr val="000000"/>
                          </a:solidFill>
                          <a:effectLst/>
                          <a:latin typeface="Symbol" charset="0"/>
                          <a:ea typeface="ＭＳ Ｐゴシック" charset="0"/>
                          <a:cs typeface="Symbol" charset="0"/>
                        </a:rPr>
                        <a:t>-</a:t>
                      </a:r>
                      <a:endParaRPr kumimoji="0" lang="en-US" sz="1400" b="0" i="0" u="none" strike="noStrike" cap="none" normalizeH="0" baseline="0">
                        <a:ln>
                          <a:noFill/>
                        </a:ln>
                        <a:solidFill>
                          <a:srgbClr val="000000"/>
                        </a:solidFill>
                        <a:effectLst/>
                        <a:latin typeface="Symbol" charset="0"/>
                        <a:ea typeface="ＭＳ Ｐゴシック" charset="0"/>
                        <a:cs typeface="Symbol" charset="0"/>
                      </a:endParaRP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~0.5%</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~0.5</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~1k</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051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Symbol" charset="0"/>
                          <a:ea typeface="ＭＳ Ｐゴシック" charset="0"/>
                          <a:cs typeface="Symbol" charset="0"/>
                        </a:rPr>
                        <a:t>X</a:t>
                      </a:r>
                      <a:r>
                        <a:rPr kumimoji="0" lang="en-US" sz="1400" b="0" i="0" u="none" strike="noStrike" cap="none" normalizeH="0" baseline="30000">
                          <a:ln>
                            <a:noFill/>
                          </a:ln>
                          <a:solidFill>
                            <a:srgbClr val="000000"/>
                          </a:solidFill>
                          <a:effectLst/>
                          <a:latin typeface="Symbol" charset="0"/>
                          <a:ea typeface="ＭＳ Ｐゴシック" charset="0"/>
                          <a:cs typeface="Symbol" charset="0"/>
                        </a:rPr>
                        <a:t>-</a:t>
                      </a:r>
                      <a:endParaRPr kumimoji="0" lang="en-US" sz="1400" b="0" i="0" u="none" strike="noStrike" cap="none" normalizeH="0" baseline="0">
                        <a:ln>
                          <a:noFill/>
                        </a:ln>
                        <a:solidFill>
                          <a:srgbClr val="000000"/>
                        </a:solidFill>
                        <a:effectLst/>
                        <a:latin typeface="Symbol" charset="0"/>
                        <a:ea typeface="ＭＳ Ｐゴシック" charset="0"/>
                        <a:cs typeface="Symbol" charset="0"/>
                      </a:endParaRPr>
                    </a:p>
                  </a:txBody>
                  <a:tcPr marL="91459" marR="91459" marT="45706" marB="45706"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rgbClr val="000000"/>
                          </a:solidFill>
                          <a:effectLst/>
                          <a:latin typeface="Times New Roman" charset="0"/>
                          <a:ea typeface="ＭＳ Ｐゴシック" charset="0"/>
                          <a:cs typeface="Times New Roman" charset="0"/>
                        </a:rPr>
                        <a:t>K</a:t>
                      </a:r>
                      <a:r>
                        <a:rPr kumimoji="0" lang="en-US" sz="1400" b="0" i="0" u="none" strike="noStrike" cap="none" normalizeH="0" baseline="30000" dirty="0" err="1">
                          <a:ln>
                            <a:noFill/>
                          </a:ln>
                          <a:solidFill>
                            <a:srgbClr val="000000"/>
                          </a:solidFill>
                          <a:effectLst/>
                          <a:latin typeface="Times New Roman" charset="0"/>
                          <a:ea typeface="ＭＳ Ｐゴシック" charset="0"/>
                          <a:cs typeface="Times New Roman" charset="0"/>
                        </a:rPr>
                        <a:t>+</a:t>
                      </a:r>
                      <a:r>
                        <a:rPr kumimoji="0" lang="en-US" sz="1400" b="0" i="0" u="none" strike="noStrike" cap="none" normalizeH="0" baseline="0" dirty="0" err="1">
                          <a:ln>
                            <a:noFill/>
                          </a:ln>
                          <a:solidFill>
                            <a:srgbClr val="000000"/>
                          </a:solidFill>
                          <a:effectLst/>
                          <a:latin typeface="Times New Roman" charset="0"/>
                          <a:ea typeface="ＭＳ Ｐゴシック" charset="0"/>
                          <a:cs typeface="Times New Roman" charset="0"/>
                        </a:rPr>
                        <a:t>K</a:t>
                      </a:r>
                      <a:r>
                        <a:rPr kumimoji="0" lang="en-US" sz="1400" b="0" i="0" u="none" strike="noStrike" cap="none" normalizeH="0" baseline="30000" dirty="0" err="1">
                          <a:ln>
                            <a:noFill/>
                          </a:ln>
                          <a:solidFill>
                            <a:srgbClr val="000000"/>
                          </a:solidFill>
                          <a:effectLst/>
                          <a:latin typeface="Times New Roman" charset="0"/>
                          <a:ea typeface="ＭＳ Ｐゴシック" charset="0"/>
                          <a:cs typeface="Times New Roman" charset="0"/>
                        </a:rPr>
                        <a:t>+</a:t>
                      </a:r>
                      <a:r>
                        <a:rPr kumimoji="0" lang="en-US" sz="1400" b="0" i="0" u="none" strike="noStrike" cap="none" normalizeH="0" baseline="0" dirty="0" err="1">
                          <a:ln>
                            <a:noFill/>
                          </a:ln>
                          <a:solidFill>
                            <a:srgbClr val="000000"/>
                          </a:solidFill>
                          <a:effectLst/>
                          <a:latin typeface="Symbol" charset="0"/>
                          <a:ea typeface="ＭＳ Ｐゴシック" charset="0"/>
                          <a:cs typeface="Symbol" charset="0"/>
                        </a:rPr>
                        <a:t>p</a:t>
                      </a:r>
                      <a:r>
                        <a:rPr kumimoji="0" lang="en-US" sz="1400" b="0" i="0" u="none" strike="noStrike" cap="none" normalizeH="0" baseline="30000" dirty="0">
                          <a:ln>
                            <a:noFill/>
                          </a:ln>
                          <a:solidFill>
                            <a:srgbClr val="000000"/>
                          </a:solidFill>
                          <a:effectLst/>
                          <a:latin typeface="Times New Roman" charset="0"/>
                          <a:ea typeface="ＭＳ Ｐゴシック" charset="0"/>
                          <a:cs typeface="Times New Roman" charset="0"/>
                        </a:rPr>
                        <a:t>-</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Symbol" charset="0"/>
                          <a:ea typeface="ＭＳ Ｐゴシック" charset="0"/>
                          <a:cs typeface="Symbol" charset="0"/>
                        </a:rPr>
                        <a:t>X</a:t>
                      </a:r>
                      <a:r>
                        <a:rPr kumimoji="0" lang="en-US" sz="1400" b="0" i="0" u="none" strike="noStrike" cap="none" normalizeH="0" baseline="30000" dirty="0">
                          <a:ln>
                            <a:noFill/>
                          </a:ln>
                          <a:solidFill>
                            <a:srgbClr val="000000"/>
                          </a:solidFill>
                          <a:effectLst/>
                          <a:latin typeface="Symbol" charset="0"/>
                          <a:ea typeface="ＭＳ Ｐゴシック" charset="0"/>
                          <a:cs typeface="Symbol" charset="0"/>
                        </a:rPr>
                        <a:t>-</a:t>
                      </a:r>
                      <a:endParaRPr kumimoji="0" lang="en-US" sz="1400" b="0" i="0" u="none" strike="noStrike" cap="none" normalizeH="0" baseline="0" dirty="0">
                        <a:ln>
                          <a:noFill/>
                        </a:ln>
                        <a:solidFill>
                          <a:srgbClr val="000000"/>
                        </a:solidFill>
                        <a:effectLst/>
                        <a:latin typeface="Symbol" charset="0"/>
                        <a:ea typeface="ＭＳ Ｐゴシック" charset="0"/>
                        <a:cs typeface="Symbol"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Times New Roman" charset="0"/>
                          <a:ea typeface="ＭＳ Ｐゴシック" charset="0"/>
                          <a:cs typeface="Times New Roman" charset="0"/>
                        </a:rPr>
                        <a:t>~9.3%</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~440</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~0.9M</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91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Symbol" charset="0"/>
                          <a:ea typeface="ＭＳ Ｐゴシック" charset="0"/>
                          <a:cs typeface="Symbol" charset="0"/>
                        </a:rPr>
                        <a:t>X</a:t>
                      </a:r>
                      <a:r>
                        <a:rPr kumimoji="0" lang="en-US" sz="1400" b="0" i="0" u="none" strike="noStrike" cap="none" normalizeH="0" baseline="30000">
                          <a:ln>
                            <a:noFill/>
                          </a:ln>
                          <a:solidFill>
                            <a:srgbClr val="000000"/>
                          </a:solidFill>
                          <a:effectLst/>
                          <a:latin typeface="Symbol" charset="0"/>
                          <a:ea typeface="ＭＳ Ｐゴシック" charset="0"/>
                          <a:cs typeface="Symbol" charset="0"/>
                        </a:rPr>
                        <a:t>-</a:t>
                      </a:r>
                      <a:r>
                        <a:rPr kumimoji="0" lang="en-US" sz="1400" b="0" i="0" u="none" strike="noStrike" cap="none" normalizeH="0" baseline="0">
                          <a:ln>
                            <a:noFill/>
                          </a:ln>
                          <a:solidFill>
                            <a:srgbClr val="000000"/>
                          </a:solidFill>
                          <a:effectLst/>
                          <a:latin typeface="Symbol" charset="0"/>
                          <a:ea typeface="ＭＳ Ｐゴシック" charset="0"/>
                          <a:cs typeface="Symbol" charset="0"/>
                        </a:rPr>
                        <a:t>(1530)</a:t>
                      </a:r>
                    </a:p>
                  </a:txBody>
                  <a:tcPr marL="91459" marR="91459" marT="45706" marB="45706"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K</a:t>
                      </a:r>
                      <a:r>
                        <a:rPr kumimoji="0" lang="en-US" sz="1400" b="0" i="0" u="none" strike="noStrike" cap="none" normalizeH="0" baseline="30000">
                          <a:ln>
                            <a:noFill/>
                          </a:ln>
                          <a:solidFill>
                            <a:srgbClr val="000000"/>
                          </a:solidFill>
                          <a:effectLst/>
                          <a:latin typeface="Times New Roman" charset="0"/>
                          <a:ea typeface="ＭＳ Ｐゴシック" charset="0"/>
                          <a:cs typeface="Times New Roman" charset="0"/>
                        </a:rPr>
                        <a:t>+</a:t>
                      </a: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K</a:t>
                      </a:r>
                      <a:r>
                        <a:rPr kumimoji="0" lang="en-US" sz="1400" b="0" i="0" u="none" strike="noStrike" cap="none" normalizeH="0" baseline="30000">
                          <a:ln>
                            <a:noFill/>
                          </a:ln>
                          <a:solidFill>
                            <a:srgbClr val="000000"/>
                          </a:solidFill>
                          <a:effectLst/>
                          <a:latin typeface="Times New Roman" charset="0"/>
                          <a:ea typeface="ＭＳ Ｐゴシック" charset="0"/>
                          <a:cs typeface="Times New Roman" charset="0"/>
                        </a:rPr>
                        <a:t>+</a:t>
                      </a:r>
                      <a:r>
                        <a:rPr kumimoji="0" lang="en-US" sz="1400" b="0" i="0" u="none" strike="noStrike" cap="none" normalizeH="0" baseline="0">
                          <a:ln>
                            <a:noFill/>
                          </a:ln>
                          <a:solidFill>
                            <a:srgbClr val="000000"/>
                          </a:solidFill>
                          <a:effectLst/>
                          <a:latin typeface="Symbol" charset="0"/>
                          <a:ea typeface="ＭＳ Ｐゴシック" charset="0"/>
                          <a:cs typeface="Symbol" charset="0"/>
                        </a:rPr>
                        <a:t>p</a:t>
                      </a:r>
                      <a:r>
                        <a:rPr kumimoji="0" lang="en-US" sz="1400" b="0" i="0" u="none" strike="noStrike" cap="none" normalizeH="0" baseline="30000">
                          <a:ln>
                            <a:noFill/>
                          </a:ln>
                          <a:solidFill>
                            <a:srgbClr val="000000"/>
                          </a:solidFill>
                          <a:effectLst/>
                          <a:latin typeface="Times New Roman" charset="0"/>
                          <a:ea typeface="ＭＳ Ｐゴシック" charset="0"/>
                          <a:cs typeface="Times New Roman" charset="0"/>
                        </a:rPr>
                        <a:t>-</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Symbol" charset="0"/>
                          <a:ea typeface="ＭＳ Ｐゴシック" charset="0"/>
                          <a:cs typeface="Symbol" charset="0"/>
                        </a:rPr>
                        <a:t>X</a:t>
                      </a:r>
                      <a:r>
                        <a:rPr kumimoji="0" lang="en-US" sz="1400" b="0" i="0" u="none" strike="noStrike" cap="none" normalizeH="0" baseline="30000" dirty="0">
                          <a:ln>
                            <a:noFill/>
                          </a:ln>
                          <a:solidFill>
                            <a:srgbClr val="000000"/>
                          </a:solidFill>
                          <a:effectLst/>
                          <a:latin typeface="Symbol" charset="0"/>
                          <a:ea typeface="ＭＳ Ｐゴシック" charset="0"/>
                          <a:cs typeface="Symbol" charset="0"/>
                        </a:rPr>
                        <a:t>-</a:t>
                      </a:r>
                      <a:r>
                        <a:rPr kumimoji="0" lang="en-US" sz="1400" b="0" i="0" u="none" strike="noStrike" cap="none" normalizeH="0" baseline="0" dirty="0">
                          <a:ln>
                            <a:noFill/>
                          </a:ln>
                          <a:solidFill>
                            <a:srgbClr val="000000"/>
                          </a:solidFill>
                          <a:effectLst/>
                          <a:latin typeface="Symbol" charset="0"/>
                          <a:ea typeface="ＭＳ Ｐゴシック" charset="0"/>
                          <a:cs typeface="Symbol" charset="0"/>
                        </a:rPr>
                        <a:t>(1530)</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Times New Roman" charset="0"/>
                          <a:ea typeface="ＭＳ Ｐゴシック" charset="0"/>
                          <a:cs typeface="Times New Roman" charset="0"/>
                        </a:rPr>
                        <a:t>~7.4%</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Times New Roman" charset="0"/>
                          <a:ea typeface="ＭＳ Ｐゴシック" charset="0"/>
                          <a:cs typeface="Times New Roman" charset="0"/>
                        </a:rPr>
                        <a:t>~140</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~270K</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051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Symbol" charset="0"/>
                          <a:ea typeface="ＭＳ Ｐゴシック" charset="0"/>
                          <a:cs typeface="Symbol" charset="0"/>
                        </a:rPr>
                        <a:t>X</a:t>
                      </a:r>
                      <a:r>
                        <a:rPr kumimoji="0" lang="en-US" sz="1400" b="0" i="0" u="none" strike="noStrike" cap="none" normalizeH="0" baseline="30000" dirty="0">
                          <a:ln>
                            <a:noFill/>
                          </a:ln>
                          <a:solidFill>
                            <a:srgbClr val="000000"/>
                          </a:solidFill>
                          <a:effectLst/>
                          <a:latin typeface="Symbol" charset="0"/>
                          <a:ea typeface="ＭＳ Ｐゴシック" charset="0"/>
                          <a:cs typeface="Symbol" charset="0"/>
                        </a:rPr>
                        <a:t>-</a:t>
                      </a:r>
                      <a:r>
                        <a:rPr kumimoji="0" lang="en-US" sz="1400" b="0" i="0" u="none" strike="noStrike" cap="none" normalizeH="0" baseline="0" dirty="0">
                          <a:ln>
                            <a:noFill/>
                          </a:ln>
                          <a:solidFill>
                            <a:srgbClr val="000000"/>
                          </a:solidFill>
                          <a:effectLst/>
                          <a:latin typeface="Symbol" charset="0"/>
                          <a:ea typeface="ＭＳ Ｐゴシック" charset="0"/>
                          <a:cs typeface="Symbol" charset="0"/>
                        </a:rPr>
                        <a:t>(1820)</a:t>
                      </a:r>
                    </a:p>
                  </a:txBody>
                  <a:tcPr marL="91459" marR="91459" marT="45706" marB="45706" horzOverflow="overflow">
                    <a:lnL w="1270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K</a:t>
                      </a:r>
                      <a:r>
                        <a:rPr kumimoji="0" lang="en-US" sz="1400" b="0" i="0" u="none" strike="noStrike" cap="none" normalizeH="0" baseline="30000">
                          <a:ln>
                            <a:noFill/>
                          </a:ln>
                          <a:solidFill>
                            <a:srgbClr val="000000"/>
                          </a:solidFill>
                          <a:effectLst/>
                          <a:latin typeface="Times New Roman" charset="0"/>
                          <a:ea typeface="ＭＳ Ｐゴシック" charset="0"/>
                          <a:cs typeface="Times New Roman" charset="0"/>
                        </a:rPr>
                        <a:t>+</a:t>
                      </a: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K</a:t>
                      </a:r>
                      <a:r>
                        <a:rPr kumimoji="0" lang="en-US" sz="1400" b="0" i="0" u="none" strike="noStrike" cap="none" normalizeH="0" baseline="30000">
                          <a:ln>
                            <a:noFill/>
                          </a:ln>
                          <a:solidFill>
                            <a:srgbClr val="000000"/>
                          </a:solidFill>
                          <a:effectLst/>
                          <a:latin typeface="Times New Roman" charset="0"/>
                          <a:ea typeface="ＭＳ Ｐゴシック" charset="0"/>
                          <a:cs typeface="Times New Roman" charset="0"/>
                        </a:rPr>
                        <a:t>+</a:t>
                      </a: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K</a:t>
                      </a:r>
                      <a:r>
                        <a:rPr kumimoji="0" lang="en-US" sz="1400" b="0" i="0" u="none" strike="noStrike" cap="none" normalizeH="0" baseline="30000">
                          <a:ln>
                            <a:noFill/>
                          </a:ln>
                          <a:solidFill>
                            <a:srgbClr val="000000"/>
                          </a:solidFill>
                          <a:effectLst/>
                          <a:latin typeface="Times New Roman" charset="0"/>
                          <a:ea typeface="ＭＳ Ｐゴシック" charset="0"/>
                          <a:cs typeface="Times New Roman" charset="0"/>
                        </a:rPr>
                        <a:t>-</a:t>
                      </a:r>
                      <a:r>
                        <a:rPr kumimoji="0" lang="en-US" sz="1400" b="0" i="0" u="none" strike="noStrike" cap="none" normalizeH="0" baseline="0">
                          <a:ln>
                            <a:noFill/>
                          </a:ln>
                          <a:solidFill>
                            <a:srgbClr val="000000"/>
                          </a:solidFill>
                          <a:effectLst/>
                          <a:latin typeface="Times New Roman" charset="0"/>
                          <a:ea typeface="ＭＳ Ｐゴシック" charset="0"/>
                          <a:cs typeface="Times New Roman" charset="0"/>
                        </a:rPr>
                        <a:t>p</a:t>
                      </a:r>
                      <a:endParaRPr kumimoji="0" lang="en-US" sz="1400" b="0" i="0" u="none" strike="noStrike" cap="none" normalizeH="0" baseline="30000">
                        <a:ln>
                          <a:noFill/>
                        </a:ln>
                        <a:solidFill>
                          <a:srgbClr val="000000"/>
                        </a:solidFill>
                        <a:effectLst/>
                        <a:latin typeface="Times New Roman" charset="0"/>
                        <a:ea typeface="ＭＳ Ｐゴシック" charset="0"/>
                        <a:cs typeface="Times New Roman"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Symbol" charset="0"/>
                          <a:ea typeface="ＭＳ Ｐゴシック" charset="0"/>
                          <a:cs typeface="Symbol" charset="0"/>
                        </a:rPr>
                        <a:t>X</a:t>
                      </a:r>
                      <a:r>
                        <a:rPr kumimoji="0" lang="en-US" sz="1400" b="0" i="0" u="none" strike="noStrike" cap="none" normalizeH="0" baseline="30000" dirty="0">
                          <a:ln>
                            <a:noFill/>
                          </a:ln>
                          <a:solidFill>
                            <a:srgbClr val="000000"/>
                          </a:solidFill>
                          <a:effectLst/>
                          <a:latin typeface="Symbol" charset="0"/>
                          <a:ea typeface="ＭＳ Ｐゴシック" charset="0"/>
                          <a:cs typeface="Symbol" charset="0"/>
                        </a:rPr>
                        <a:t>-</a:t>
                      </a:r>
                      <a:r>
                        <a:rPr kumimoji="0" lang="en-US" sz="1400" b="0" i="0" u="none" strike="noStrike" cap="none" normalizeH="0" baseline="0" dirty="0">
                          <a:ln>
                            <a:noFill/>
                          </a:ln>
                          <a:solidFill>
                            <a:srgbClr val="000000"/>
                          </a:solidFill>
                          <a:effectLst/>
                          <a:latin typeface="Symbol" charset="0"/>
                          <a:ea typeface="ＭＳ Ｐゴシック" charset="0"/>
                          <a:cs typeface="Symbol" charset="0"/>
                        </a:rPr>
                        <a:t>(1820)L</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Times New Roman" charset="0"/>
                          <a:ea typeface="ＭＳ Ｐゴシック" charset="0"/>
                          <a:cs typeface="Times New Roman" charset="0"/>
                        </a:rPr>
                        <a:t>~0.63%</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Times New Roman" charset="0"/>
                          <a:ea typeface="ＭＳ Ｐゴシック" charset="0"/>
                          <a:cs typeface="Times New Roman" charset="0"/>
                        </a:rPr>
                        <a:t>~6</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Times New Roman" charset="0"/>
                          <a:ea typeface="ＭＳ Ｐゴシック" charset="0"/>
                          <a:cs typeface="Times New Roman" charset="0"/>
                        </a:rPr>
                        <a:t>~12K</a:t>
                      </a:r>
                    </a:p>
                  </a:txBody>
                  <a:tcPr marL="91459" marR="91459" marT="45706" marB="45706" horzOverflow="overflow">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15" name="TextBox 5"/>
          <p:cNvSpPr txBox="1">
            <a:spLocks noChangeArrowheads="1"/>
          </p:cNvSpPr>
          <p:nvPr/>
        </p:nvSpPr>
        <p:spPr bwMode="auto">
          <a:xfrm>
            <a:off x="242887" y="4685394"/>
            <a:ext cx="458561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US" sz="1800" dirty="0">
                <a:latin typeface="Times New Roman" charset="0"/>
                <a:cs typeface="Times New Roman" charset="0"/>
              </a:rPr>
              <a:t>Assuming half </a:t>
            </a:r>
            <a:r>
              <a:rPr lang="en-US" sz="1800" dirty="0" smtClean="0">
                <a:latin typeface="Times New Roman" charset="0"/>
                <a:cs typeface="Times New Roman" charset="0"/>
              </a:rPr>
              <a:t>field</a:t>
            </a:r>
            <a:r>
              <a:rPr lang="en-US" sz="1800" dirty="0">
                <a:latin typeface="Times New Roman" charset="0"/>
                <a:cs typeface="Times New Roman" charset="0"/>
              </a:rPr>
              <a:t> </a:t>
            </a:r>
            <a:r>
              <a:rPr lang="en-US" sz="1800" dirty="0" smtClean="0">
                <a:latin typeface="Times New Roman" charset="0"/>
                <a:cs typeface="Times New Roman" charset="0"/>
              </a:rPr>
              <a:t>and 80 beam days</a:t>
            </a:r>
          </a:p>
          <a:p>
            <a:pPr eaLnBrk="1" hangingPunct="1">
              <a:buFont typeface="Arial" charset="0"/>
              <a:buChar char="•"/>
            </a:pPr>
            <a:r>
              <a:rPr lang="en-US" sz="1800" dirty="0" smtClean="0">
                <a:latin typeface="Times New Roman" charset="0"/>
                <a:cs typeface="Times New Roman" charset="0"/>
              </a:rPr>
              <a:t>Vertex </a:t>
            </a:r>
            <a:r>
              <a:rPr lang="en-US" sz="1800" dirty="0">
                <a:latin typeface="Times New Roman" charset="0"/>
                <a:cs typeface="Times New Roman" charset="0"/>
              </a:rPr>
              <a:t>Efficiency/Branching Ratio </a:t>
            </a:r>
            <a:r>
              <a:rPr lang="en-US" sz="1800" dirty="0" smtClean="0">
                <a:latin typeface="Times New Roman" charset="0"/>
                <a:cs typeface="Times New Roman" charset="0"/>
              </a:rPr>
              <a:t>included</a:t>
            </a:r>
            <a:endParaRPr lang="en-US" sz="1800" dirty="0">
              <a:latin typeface="Times New Roman" charset="0"/>
              <a:cs typeface="Times New Roman" charset="0"/>
            </a:endParaRPr>
          </a:p>
        </p:txBody>
      </p:sp>
      <p:pic>
        <p:nvPicPr>
          <p:cNvPr id="16" name="Picture 8" descr="OmegaMLamKm.pd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239933" y="1875452"/>
            <a:ext cx="3046385" cy="2559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 name="Rectangle 16"/>
          <p:cNvSpPr/>
          <p:nvPr/>
        </p:nvSpPr>
        <p:spPr>
          <a:xfrm>
            <a:off x="8342988" y="1244730"/>
            <a:ext cx="3672800" cy="369332"/>
          </a:xfrm>
          <a:prstGeom prst="rect">
            <a:avLst/>
          </a:prstGeom>
        </p:spPr>
        <p:txBody>
          <a:bodyPr wrap="none">
            <a:spAutoFit/>
          </a:bodyPr>
          <a:lstStyle/>
          <a:p>
            <a:pPr>
              <a:buFont typeface="Arial" charset="0"/>
              <a:buChar char="•"/>
            </a:pPr>
            <a:r>
              <a:rPr lang="en-US" dirty="0" smtClean="0">
                <a:solidFill>
                  <a:srgbClr val="FF0000"/>
                </a:solidFill>
                <a:latin typeface="Symbol" charset="0"/>
                <a:cs typeface="Symbol" charset="0"/>
              </a:rPr>
              <a:t>W</a:t>
            </a:r>
            <a:r>
              <a:rPr lang="en-US" baseline="30000" dirty="0" smtClean="0">
                <a:solidFill>
                  <a:srgbClr val="FF0000"/>
                </a:solidFill>
                <a:latin typeface="Times New Roman" charset="0"/>
                <a:cs typeface="Times New Roman" charset="0"/>
              </a:rPr>
              <a:t>-</a:t>
            </a:r>
            <a:r>
              <a:rPr lang="en-US" dirty="0" smtClean="0">
                <a:solidFill>
                  <a:srgbClr val="FF0000"/>
                </a:solidFill>
                <a:latin typeface="Times New Roman" charset="0"/>
                <a:cs typeface="Times New Roman" charset="0"/>
              </a:rPr>
              <a:t> </a:t>
            </a:r>
            <a:r>
              <a:rPr lang="en-US" dirty="0" err="1" smtClean="0">
                <a:solidFill>
                  <a:srgbClr val="FF0000"/>
                </a:solidFill>
                <a:latin typeface="Times New Roman" charset="0"/>
                <a:cs typeface="Times New Roman" charset="0"/>
              </a:rPr>
              <a:t>photoproduction</a:t>
            </a:r>
            <a:r>
              <a:rPr lang="en-US" dirty="0" smtClean="0">
                <a:solidFill>
                  <a:srgbClr val="FF0000"/>
                </a:solidFill>
                <a:latin typeface="Times New Roman" charset="0"/>
                <a:cs typeface="Times New Roman" charset="0"/>
              </a:rPr>
              <a:t>: Mass resolution</a:t>
            </a:r>
            <a:endParaRPr lang="en-US" dirty="0">
              <a:solidFill>
                <a:srgbClr val="FF0000"/>
              </a:solidFill>
              <a:latin typeface="Times New Roman" charset="0"/>
              <a:cs typeface="Times New Roman" charset="0"/>
            </a:endParaRPr>
          </a:p>
        </p:txBody>
      </p:sp>
      <p:graphicFrame>
        <p:nvGraphicFramePr>
          <p:cNvPr id="18" name="Object 5"/>
          <p:cNvGraphicFramePr>
            <a:graphicFrameLocks noChangeAspect="1"/>
          </p:cNvGraphicFramePr>
          <p:nvPr>
            <p:extLst>
              <p:ext uri="{D42A27DB-BD31-4B8C-83A1-F6EECF244321}">
                <p14:modId xmlns:p14="http://schemas.microsoft.com/office/powerpoint/2010/main" val="24057192"/>
              </p:ext>
            </p:extLst>
          </p:nvPr>
        </p:nvGraphicFramePr>
        <p:xfrm>
          <a:off x="10442260" y="2370794"/>
          <a:ext cx="1749740" cy="631006"/>
        </p:xfrm>
        <a:graphic>
          <a:graphicData uri="http://schemas.openxmlformats.org/presentationml/2006/ole">
            <mc:AlternateContent xmlns:mc="http://schemas.openxmlformats.org/markup-compatibility/2006">
              <mc:Choice xmlns:v="urn:schemas-microsoft-com:vml" Requires="v">
                <p:oleObj spid="_x0000_s1033" name="Equation" r:id="rId5" imgW="1333500" imgH="482600" progId="Equation.3">
                  <p:embed/>
                </p:oleObj>
              </mc:Choice>
              <mc:Fallback>
                <p:oleObj name="Equation" r:id="rId5" imgW="1333500" imgH="482600" progId="Equation.3">
                  <p:embed/>
                  <p:pic>
                    <p:nvPicPr>
                      <p:cNvPr id="0" name=""/>
                      <p:cNvPicPr>
                        <a:picLocks noChangeAspect="1" noChangeArrowheads="1"/>
                      </p:cNvPicPr>
                      <p:nvPr/>
                    </p:nvPicPr>
                    <p:blipFill>
                      <a:blip r:embed="rId6"/>
                      <a:srcRect/>
                      <a:stretch>
                        <a:fillRect/>
                      </a:stretch>
                    </p:blipFill>
                    <p:spPr bwMode="auto">
                      <a:xfrm>
                        <a:off x="10442260" y="2370794"/>
                        <a:ext cx="1749740" cy="631006"/>
                      </a:xfrm>
                      <a:prstGeom prst="rect">
                        <a:avLst/>
                      </a:prstGeom>
                      <a:noFill/>
                      <a:ln>
                        <a:noFill/>
                      </a:ln>
                    </p:spPr>
                  </p:pic>
                </p:oleObj>
              </mc:Fallback>
            </mc:AlternateContent>
          </a:graphicData>
        </a:graphic>
      </p:graphicFrame>
      <p:cxnSp>
        <p:nvCxnSpPr>
          <p:cNvPr id="19" name="Straight Arrow Connector 29"/>
          <p:cNvCxnSpPr/>
          <p:nvPr/>
        </p:nvCxnSpPr>
        <p:spPr>
          <a:xfrm flipH="1">
            <a:off x="10059667" y="2543371"/>
            <a:ext cx="296060" cy="1762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24"/>
          <p:cNvCxnSpPr/>
          <p:nvPr/>
        </p:nvCxnSpPr>
        <p:spPr>
          <a:xfrm flipH="1">
            <a:off x="10179388" y="2917086"/>
            <a:ext cx="684064" cy="11601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1" name="Picture 2" descr="countsOmega3k2d.pdf"/>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8665249" y="4785003"/>
            <a:ext cx="3028278" cy="2051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Rectangle 21"/>
          <p:cNvSpPr/>
          <p:nvPr/>
        </p:nvSpPr>
        <p:spPr>
          <a:xfrm>
            <a:off x="7267450" y="4540743"/>
            <a:ext cx="4086350" cy="369332"/>
          </a:xfrm>
          <a:prstGeom prst="rect">
            <a:avLst/>
          </a:prstGeom>
        </p:spPr>
        <p:txBody>
          <a:bodyPr wrap="none">
            <a:spAutoFit/>
          </a:bodyPr>
          <a:lstStyle/>
          <a:p>
            <a:r>
              <a:rPr lang="en-US" dirty="0" smtClean="0">
                <a:solidFill>
                  <a:srgbClr val="FF0000"/>
                </a:solidFill>
                <a:latin typeface="Times New Roman" charset="0"/>
                <a:cs typeface="Times New Roman" charset="0"/>
              </a:rPr>
              <a:t>Expected </a:t>
            </a:r>
            <a:r>
              <a:rPr lang="en-US" dirty="0" smtClean="0">
                <a:solidFill>
                  <a:srgbClr val="FF0000"/>
                </a:solidFill>
                <a:latin typeface="Symbol" charset="0"/>
                <a:cs typeface="Symbol" charset="0"/>
              </a:rPr>
              <a:t>W</a:t>
            </a:r>
            <a:r>
              <a:rPr lang="en-US" baseline="30000" dirty="0" smtClean="0">
                <a:solidFill>
                  <a:srgbClr val="FF0000"/>
                </a:solidFill>
                <a:latin typeface="Times New Roman" charset="0"/>
                <a:cs typeface="Times New Roman" charset="0"/>
              </a:rPr>
              <a:t>-</a:t>
            </a:r>
            <a:r>
              <a:rPr lang="en-US" dirty="0" smtClean="0">
                <a:solidFill>
                  <a:srgbClr val="FF0000"/>
                </a:solidFill>
                <a:latin typeface="Times New Roman" charset="0"/>
                <a:cs typeface="Times New Roman" charset="0"/>
              </a:rPr>
              <a:t>  Cross section Measurements</a:t>
            </a:r>
            <a:endParaRPr lang="en-US" dirty="0">
              <a:solidFill>
                <a:srgbClr val="FF0000"/>
              </a:solidFill>
              <a:latin typeface="Times New Roman" charset="0"/>
              <a:cs typeface="Times New Roman" charset="0"/>
            </a:endParaRPr>
          </a:p>
        </p:txBody>
      </p:sp>
    </p:spTree>
    <p:extLst>
      <p:ext uri="{BB962C8B-B14F-4D97-AF65-F5344CB8AC3E}">
        <p14:creationId xmlns:p14="http://schemas.microsoft.com/office/powerpoint/2010/main" val="400941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2"/>
          <a:stretch/>
        </p:blipFill>
        <p:spPr>
          <a:xfrm>
            <a:off x="7919670" y="2338097"/>
            <a:ext cx="3732480" cy="3732872"/>
          </a:xfrm>
          <a:prstGeom prst="rect">
            <a:avLst/>
          </a:prstGeom>
          <a:ln>
            <a:noFill/>
          </a:ln>
        </p:spPr>
      </p:pic>
      <p:sp>
        <p:nvSpPr>
          <p:cNvPr id="92" name="CustomShape 1"/>
          <p:cNvSpPr/>
          <p:nvPr/>
        </p:nvSpPr>
        <p:spPr>
          <a:xfrm>
            <a:off x="2413812" y="1468019"/>
            <a:ext cx="7127959" cy="36185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1639" tIns="42452" rIns="81639" bIns="42452"/>
          <a:lstStyle/>
          <a:p>
            <a:pPr>
              <a:lnSpc>
                <a:spcPct val="100000"/>
              </a:lnSpc>
            </a:pPr>
            <a:r>
              <a:rPr lang="en-US" sz="1600" spc="-1" dirty="0" err="1">
                <a:solidFill>
                  <a:srgbClr val="CC0000"/>
                </a:solidFill>
                <a:latin typeface="Comic Sans MS"/>
                <a:ea typeface="Lucida Sans Unicode"/>
              </a:rPr>
              <a:t>Timelike-spacelike</a:t>
            </a:r>
            <a:r>
              <a:rPr lang="en-US" sz="1600" spc="-1" dirty="0">
                <a:solidFill>
                  <a:srgbClr val="CC0000"/>
                </a:solidFill>
                <a:latin typeface="Comic Sans MS"/>
                <a:ea typeface="Lucida Sans Unicode"/>
              </a:rPr>
              <a:t> correspondence and the universality of GPDs</a:t>
            </a:r>
            <a:endParaRPr sz="1600" dirty="0"/>
          </a:p>
        </p:txBody>
      </p:sp>
      <p:sp>
        <p:nvSpPr>
          <p:cNvPr id="93" name="CustomShape 2"/>
          <p:cNvSpPr/>
          <p:nvPr/>
        </p:nvSpPr>
        <p:spPr>
          <a:xfrm>
            <a:off x="2401730" y="2448007"/>
            <a:ext cx="3875775" cy="36185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1639" tIns="42452" rIns="81639" bIns="42452"/>
          <a:lstStyle/>
          <a:p>
            <a:pPr>
              <a:lnSpc>
                <a:spcPct val="100000"/>
              </a:lnSpc>
            </a:pPr>
            <a:r>
              <a:rPr lang="en-US" spc="-1" dirty="0">
                <a:solidFill>
                  <a:srgbClr val="009900"/>
                </a:solidFill>
                <a:latin typeface="Comic Sans MS"/>
                <a:ea typeface="Lucida Sans Unicode"/>
              </a:rPr>
              <a:t>Compton Form Factor fits</a:t>
            </a:r>
            <a:endParaRPr dirty="0"/>
          </a:p>
        </p:txBody>
      </p:sp>
      <p:sp>
        <p:nvSpPr>
          <p:cNvPr id="94" name="CustomShape 3"/>
          <p:cNvSpPr/>
          <p:nvPr/>
        </p:nvSpPr>
        <p:spPr>
          <a:xfrm>
            <a:off x="2592108" y="2822353"/>
            <a:ext cx="4032190" cy="861801"/>
          </a:xfrm>
          <a:prstGeom prst="rect">
            <a:avLst/>
          </a:prstGeom>
          <a:noFill/>
          <a:ln>
            <a:noFill/>
          </a:ln>
        </p:spPr>
        <p:style>
          <a:lnRef idx="0">
            <a:scrgbClr r="0" g="0" b="0"/>
          </a:lnRef>
          <a:fillRef idx="0">
            <a:scrgbClr r="0" g="0" b="0"/>
          </a:fillRef>
          <a:effectRef idx="0">
            <a:scrgbClr r="0" g="0" b="0"/>
          </a:effectRef>
          <a:fontRef idx="minor"/>
        </p:style>
        <p:txBody>
          <a:bodyPr lIns="81639" tIns="42452" rIns="81639" bIns="42452"/>
          <a:lstStyle/>
          <a:p>
            <a:pPr marL="248836" indent="-248836">
              <a:buFont typeface="Arial"/>
              <a:buChar char="•"/>
            </a:pPr>
            <a:r>
              <a:rPr lang="en-GB" spc="-1" dirty="0">
                <a:solidFill>
                  <a:srgbClr val="000000"/>
                </a:solidFill>
                <a:latin typeface="Times New Roman"/>
              </a:rPr>
              <a:t>Combined fits</a:t>
            </a:r>
            <a:r>
              <a:rPr lang="en-GB" sz="1600" spc="-1" dirty="0">
                <a:solidFill>
                  <a:srgbClr val="000000"/>
                </a:solidFill>
                <a:latin typeface="Times New Roman"/>
              </a:rPr>
              <a:t> of TCS and DVCS data significantly reduces uncertainty on CFFs compared with DVCS alone</a:t>
            </a:r>
            <a:endParaRPr dirty="0"/>
          </a:p>
        </p:txBody>
      </p:sp>
      <p:sp>
        <p:nvSpPr>
          <p:cNvPr id="95" name="CustomShape 4"/>
          <p:cNvSpPr/>
          <p:nvPr/>
        </p:nvSpPr>
        <p:spPr>
          <a:xfrm>
            <a:off x="2592435" y="3710225"/>
            <a:ext cx="4031864" cy="1467502"/>
          </a:xfrm>
          <a:prstGeom prst="rect">
            <a:avLst/>
          </a:prstGeom>
          <a:noFill/>
          <a:ln>
            <a:noFill/>
          </a:ln>
        </p:spPr>
        <p:style>
          <a:lnRef idx="0">
            <a:scrgbClr r="0" g="0" b="0"/>
          </a:lnRef>
          <a:fillRef idx="0">
            <a:scrgbClr r="0" g="0" b="0"/>
          </a:fillRef>
          <a:effectRef idx="0">
            <a:scrgbClr r="0" g="0" b="0"/>
          </a:effectRef>
          <a:fontRef idx="minor"/>
        </p:style>
        <p:txBody>
          <a:bodyPr lIns="81639" tIns="42452" rIns="81639" bIns="42452"/>
          <a:lstStyle/>
          <a:p>
            <a:pPr marL="248836" indent="-248836">
              <a:buFont typeface="Arial"/>
              <a:buChar char="•"/>
            </a:pPr>
            <a:r>
              <a:rPr lang="en-GB" spc="-1" dirty="0">
                <a:solidFill>
                  <a:srgbClr val="000000"/>
                </a:solidFill>
                <a:latin typeface="Times New Roman"/>
              </a:rPr>
              <a:t>TCS moments are sensitive to the D-term</a:t>
            </a:r>
            <a:endParaRPr dirty="0"/>
          </a:p>
          <a:p>
            <a:pPr marL="673685" lvl="1" indent="-258959">
              <a:buFont typeface="Times New Roman"/>
              <a:buChar char="–"/>
            </a:pPr>
            <a:r>
              <a:rPr lang="en-GB" sz="1500" spc="-1" dirty="0">
                <a:solidFill>
                  <a:srgbClr val="000000"/>
                </a:solidFill>
                <a:latin typeface="Times New Roman"/>
              </a:rPr>
              <a:t>The figure shows statistical uncertainties in a rather wide bin of </a:t>
            </a:r>
            <a:r>
              <a:rPr lang="en-GB" sz="1500" i="1" spc="-1" dirty="0">
                <a:solidFill>
                  <a:srgbClr val="000000"/>
                </a:solidFill>
                <a:latin typeface="Times New Roman"/>
              </a:rPr>
              <a:t>s</a:t>
            </a:r>
            <a:r>
              <a:rPr lang="en-GB" sz="1500" spc="-1" dirty="0">
                <a:solidFill>
                  <a:srgbClr val="000000"/>
                </a:solidFill>
                <a:latin typeface="Times New Roman"/>
              </a:rPr>
              <a:t> and </a:t>
            </a:r>
            <a:r>
              <a:rPr lang="en-GB" sz="1500" i="1" spc="-1" dirty="0">
                <a:solidFill>
                  <a:srgbClr val="000000"/>
                </a:solidFill>
                <a:latin typeface="Times New Roman"/>
              </a:rPr>
              <a:t>Q</a:t>
            </a:r>
            <a:r>
              <a:rPr lang="en-GB" sz="1500" i="1" spc="-1" baseline="30000" dirty="0">
                <a:solidFill>
                  <a:srgbClr val="000000"/>
                </a:solidFill>
                <a:latin typeface="Times New Roman"/>
              </a:rPr>
              <a:t>2</a:t>
            </a:r>
            <a:r>
              <a:rPr lang="en-GB" sz="1500" spc="-1" dirty="0">
                <a:solidFill>
                  <a:srgbClr val="000000"/>
                </a:solidFill>
                <a:latin typeface="Times New Roman"/>
              </a:rPr>
              <a:t> for 100 days at a luminosity of 10</a:t>
            </a:r>
            <a:r>
              <a:rPr lang="en-GB" sz="1500" spc="-1" baseline="30000" dirty="0">
                <a:solidFill>
                  <a:srgbClr val="000000"/>
                </a:solidFill>
                <a:latin typeface="Times New Roman"/>
              </a:rPr>
              <a:t>35</a:t>
            </a:r>
            <a:r>
              <a:rPr lang="en-GB" sz="1500" spc="-1" dirty="0">
                <a:solidFill>
                  <a:srgbClr val="000000"/>
                </a:solidFill>
                <a:latin typeface="Times New Roman"/>
              </a:rPr>
              <a:t>. The lower curves show the  double distribution with different values of the D-term (x1 is nominal). </a:t>
            </a:r>
            <a:endParaRPr dirty="0"/>
          </a:p>
        </p:txBody>
      </p:sp>
      <p:sp>
        <p:nvSpPr>
          <p:cNvPr id="96" name="CustomShape 5"/>
          <p:cNvSpPr/>
          <p:nvPr/>
        </p:nvSpPr>
        <p:spPr>
          <a:xfrm>
            <a:off x="2592436" y="1798261"/>
            <a:ext cx="7112611" cy="706433"/>
          </a:xfrm>
          <a:prstGeom prst="rect">
            <a:avLst/>
          </a:prstGeom>
          <a:noFill/>
          <a:ln>
            <a:noFill/>
          </a:ln>
        </p:spPr>
        <p:style>
          <a:lnRef idx="0">
            <a:scrgbClr r="0" g="0" b="0"/>
          </a:lnRef>
          <a:fillRef idx="0">
            <a:scrgbClr r="0" g="0" b="0"/>
          </a:fillRef>
          <a:effectRef idx="0">
            <a:scrgbClr r="0" g="0" b="0"/>
          </a:effectRef>
          <a:fontRef idx="minor"/>
        </p:style>
        <p:txBody>
          <a:bodyPr lIns="81639" tIns="42452" rIns="81639" bIns="42452"/>
          <a:lstStyle/>
          <a:p>
            <a:pPr marL="248836" indent="-248836">
              <a:buFont typeface="Arial"/>
              <a:buChar char="•"/>
            </a:pPr>
            <a:r>
              <a:rPr lang="en-GB" sz="1600" spc="-1" dirty="0">
                <a:solidFill>
                  <a:srgbClr val="000000"/>
                </a:solidFill>
                <a:latin typeface="Times New Roman"/>
              </a:rPr>
              <a:t>Of fundamental importance for the GPD program</a:t>
            </a:r>
            <a:endParaRPr lang="en-GB" dirty="0"/>
          </a:p>
          <a:p>
            <a:pPr marL="248836" indent="-248836">
              <a:buFont typeface="Arial"/>
              <a:buChar char="•"/>
            </a:pPr>
            <a:r>
              <a:rPr lang="en-GB" sz="1600" spc="-1" dirty="0">
                <a:solidFill>
                  <a:srgbClr val="000000"/>
                </a:solidFill>
                <a:latin typeface="Times New Roman"/>
              </a:rPr>
              <a:t>Analogous to universality of PDFs in DIS and </a:t>
            </a:r>
            <a:r>
              <a:rPr lang="en-GB" sz="1600" spc="-1" dirty="0" err="1">
                <a:solidFill>
                  <a:srgbClr val="000000"/>
                </a:solidFill>
                <a:latin typeface="Times New Roman"/>
              </a:rPr>
              <a:t>Drell</a:t>
            </a:r>
            <a:r>
              <a:rPr lang="en-GB" sz="1600" spc="-1" dirty="0">
                <a:solidFill>
                  <a:srgbClr val="000000"/>
                </a:solidFill>
                <a:latin typeface="Times New Roman"/>
              </a:rPr>
              <a:t>-Yan</a:t>
            </a:r>
          </a:p>
        </p:txBody>
      </p:sp>
      <p:sp>
        <p:nvSpPr>
          <p:cNvPr id="98" name="CustomShape 7"/>
          <p:cNvSpPr/>
          <p:nvPr/>
        </p:nvSpPr>
        <p:spPr>
          <a:xfrm>
            <a:off x="1822141" y="5749765"/>
            <a:ext cx="5572124" cy="500329"/>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1639" tIns="42452" rIns="81639" bIns="42452"/>
          <a:lstStyle/>
          <a:p>
            <a:pPr>
              <a:lnSpc>
                <a:spcPct val="100000"/>
              </a:lnSpc>
            </a:pPr>
            <a:r>
              <a:rPr lang="en-US" sz="1600" b="1" spc="-1" dirty="0">
                <a:solidFill>
                  <a:srgbClr val="0000CC"/>
                </a:solidFill>
                <a:latin typeface="Comic Sans MS"/>
                <a:ea typeface="Lucida Sans Unicode"/>
              </a:rPr>
              <a:t>First measurement of J/</a:t>
            </a:r>
            <a:r>
              <a:rPr lang="en-US" sz="1600" b="1" spc="-1" dirty="0" err="1">
                <a:solidFill>
                  <a:srgbClr val="0000CC"/>
                </a:solidFill>
                <a:latin typeface="Comic Sans MS"/>
                <a:ea typeface="Comic Sans MS"/>
              </a:rPr>
              <a:t>ψ</a:t>
            </a:r>
            <a:r>
              <a:rPr lang="en-US" sz="1600" b="1" spc="-1" dirty="0">
                <a:solidFill>
                  <a:srgbClr val="0000CC"/>
                </a:solidFill>
                <a:latin typeface="Comic Sans MS"/>
                <a:ea typeface="Comic Sans MS"/>
              </a:rPr>
              <a:t> production near threshold</a:t>
            </a:r>
            <a:endParaRPr sz="1600" b="1" dirty="0"/>
          </a:p>
        </p:txBody>
      </p:sp>
      <p:sp>
        <p:nvSpPr>
          <p:cNvPr id="99" name="CustomShape 8"/>
          <p:cNvSpPr/>
          <p:nvPr/>
        </p:nvSpPr>
        <p:spPr>
          <a:xfrm>
            <a:off x="2599293" y="6250094"/>
            <a:ext cx="4164915" cy="561400"/>
          </a:xfrm>
          <a:prstGeom prst="rect">
            <a:avLst/>
          </a:prstGeom>
          <a:noFill/>
          <a:ln>
            <a:noFill/>
          </a:ln>
        </p:spPr>
        <p:style>
          <a:lnRef idx="0">
            <a:scrgbClr r="0" g="0" b="0"/>
          </a:lnRef>
          <a:fillRef idx="0">
            <a:scrgbClr r="0" g="0" b="0"/>
          </a:fillRef>
          <a:effectRef idx="0">
            <a:scrgbClr r="0" g="0" b="0"/>
          </a:effectRef>
          <a:fontRef idx="minor"/>
        </p:style>
        <p:txBody>
          <a:bodyPr lIns="81639" tIns="42452" rIns="81639" bIns="42452"/>
          <a:lstStyle/>
          <a:p>
            <a:pPr marL="248836" indent="-248836">
              <a:buFont typeface="Arial"/>
              <a:buChar char="•"/>
            </a:pPr>
            <a:r>
              <a:rPr lang="en-GB" sz="1600" spc="-1" dirty="0">
                <a:solidFill>
                  <a:srgbClr val="000000"/>
                </a:solidFill>
                <a:latin typeface="Times New Roman"/>
                <a:ea typeface="Times New Roman"/>
              </a:rPr>
              <a:t>Access to </a:t>
            </a:r>
            <a:r>
              <a:rPr lang="en-GB" sz="1600" spc="-1" dirty="0" err="1">
                <a:solidFill>
                  <a:srgbClr val="000000"/>
                </a:solidFill>
                <a:latin typeface="Times New Roman"/>
                <a:ea typeface="Times New Roman"/>
              </a:rPr>
              <a:t>g</a:t>
            </a:r>
            <a:r>
              <a:rPr lang="en-GB" sz="1600" spc="-1" dirty="0" err="1">
                <a:solidFill>
                  <a:srgbClr val="000000"/>
                </a:solidFill>
                <a:latin typeface="Times New Roman"/>
              </a:rPr>
              <a:t>luonic</a:t>
            </a:r>
            <a:r>
              <a:rPr lang="en-GB" sz="1600" spc="-1" dirty="0">
                <a:solidFill>
                  <a:srgbClr val="000000"/>
                </a:solidFill>
                <a:latin typeface="Times New Roman"/>
              </a:rPr>
              <a:t> structure of the nucleon</a:t>
            </a:r>
            <a:endParaRPr dirty="0"/>
          </a:p>
        </p:txBody>
      </p:sp>
      <p:sp>
        <p:nvSpPr>
          <p:cNvPr id="100" name="CustomShape 9"/>
          <p:cNvSpPr/>
          <p:nvPr/>
        </p:nvSpPr>
        <p:spPr>
          <a:xfrm>
            <a:off x="2599293" y="5994909"/>
            <a:ext cx="3223952" cy="510370"/>
          </a:xfrm>
          <a:prstGeom prst="rect">
            <a:avLst/>
          </a:prstGeom>
          <a:noFill/>
          <a:ln>
            <a:noFill/>
          </a:ln>
        </p:spPr>
        <p:style>
          <a:lnRef idx="0">
            <a:scrgbClr r="0" g="0" b="0"/>
          </a:lnRef>
          <a:fillRef idx="0">
            <a:scrgbClr r="0" g="0" b="0"/>
          </a:fillRef>
          <a:effectRef idx="0">
            <a:scrgbClr r="0" g="0" b="0"/>
          </a:effectRef>
          <a:fontRef idx="minor"/>
        </p:style>
        <p:txBody>
          <a:bodyPr lIns="81639" tIns="42452" rIns="81639" bIns="42452"/>
          <a:lstStyle/>
          <a:p>
            <a:pPr marL="248836" indent="-248836">
              <a:buFont typeface="Arial"/>
              <a:buChar char="•"/>
            </a:pPr>
            <a:r>
              <a:rPr lang="en-GB" sz="1600" spc="-1" dirty="0">
                <a:solidFill>
                  <a:srgbClr val="000000"/>
                </a:solidFill>
                <a:latin typeface="Times New Roman"/>
              </a:rPr>
              <a:t>Establish reaction mechanism</a:t>
            </a:r>
            <a:endParaRPr dirty="0"/>
          </a:p>
        </p:txBody>
      </p:sp>
      <p:sp>
        <p:nvSpPr>
          <p:cNvPr id="13" name="CustomShape 3"/>
          <p:cNvSpPr/>
          <p:nvPr/>
        </p:nvSpPr>
        <p:spPr>
          <a:xfrm>
            <a:off x="2249255" y="1024826"/>
            <a:ext cx="8280633" cy="358301"/>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81639" tIns="42452" rIns="81639" bIns="42452"/>
          <a:lstStyle/>
          <a:p>
            <a:r>
              <a:rPr lang="en-US" sz="1500" spc="-1" dirty="0">
                <a:solidFill>
                  <a:srgbClr val="000000"/>
                </a:solidFill>
                <a:latin typeface="Arial"/>
              </a:rPr>
              <a:t> Approved for 100 days with the run group and 20 additional days </a:t>
            </a:r>
            <a:r>
              <a:rPr lang="en-US" sz="1500" b="1" spc="-1" dirty="0">
                <a:solidFill>
                  <a:srgbClr val="000000"/>
                </a:solidFill>
                <a:latin typeface="Arial"/>
              </a:rPr>
              <a:t>with reversed torus polarity</a:t>
            </a:r>
            <a:endParaRPr b="1" dirty="0"/>
          </a:p>
        </p:txBody>
      </p:sp>
      <p:sp>
        <p:nvSpPr>
          <p:cNvPr id="14" name="Titre 2"/>
          <p:cNvSpPr txBox="1">
            <a:spLocks/>
          </p:cNvSpPr>
          <p:nvPr/>
        </p:nvSpPr>
        <p:spPr>
          <a:xfrm>
            <a:off x="111097" y="66095"/>
            <a:ext cx="11947553" cy="776868"/>
          </a:xfrm>
          <a:prstGeom prst="rect">
            <a:avLst/>
          </a:prstGeom>
          <a:ln>
            <a:solidFill>
              <a:srgbClr val="0070C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it-IT" sz="2000" b="1" dirty="0" smtClean="0">
                <a:latin typeface="Arial" panose="020B0604020202020204" pitchFamily="34" charset="0"/>
                <a:cs typeface="Arial" panose="020B0604020202020204" pitchFamily="34" charset="0"/>
              </a:rPr>
              <a:t>E12-12-001  </a:t>
            </a:r>
            <a:r>
              <a:rPr lang="en-US" sz="2000" b="1" dirty="0" err="1">
                <a:latin typeface="Arial" panose="020B0604020202020204" pitchFamily="34" charset="0"/>
                <a:cs typeface="Arial" panose="020B0604020202020204" pitchFamily="34" charset="0"/>
              </a:rPr>
              <a:t>Timelike</a:t>
            </a:r>
            <a:r>
              <a:rPr lang="en-US" sz="2000" b="1" dirty="0">
                <a:latin typeface="Arial" panose="020B0604020202020204" pitchFamily="34" charset="0"/>
                <a:cs typeface="Arial" panose="020B0604020202020204" pitchFamily="34" charset="0"/>
              </a:rPr>
              <a:t> Compton Scattering and J/psi </a:t>
            </a:r>
            <a:r>
              <a:rPr lang="en-US" sz="2000" b="1" dirty="0" err="1">
                <a:latin typeface="Arial" panose="020B0604020202020204" pitchFamily="34" charset="0"/>
                <a:cs typeface="Arial" panose="020B0604020202020204" pitchFamily="34" charset="0"/>
              </a:rPr>
              <a:t>photoproduction</a:t>
            </a:r>
            <a:r>
              <a:rPr lang="en-US" sz="2000" b="1" dirty="0">
                <a:latin typeface="Arial" panose="020B0604020202020204" pitchFamily="34" charset="0"/>
                <a:cs typeface="Arial" panose="020B0604020202020204" pitchFamily="34" charset="0"/>
              </a:rPr>
              <a:t> on the proton in </a:t>
            </a:r>
            <a:r>
              <a:rPr lang="en-US" sz="2000" b="1" dirty="0" err="1">
                <a:latin typeface="Arial" panose="020B0604020202020204" pitchFamily="34" charset="0"/>
                <a:cs typeface="Arial" panose="020B0604020202020204" pitchFamily="34" charset="0"/>
              </a:rPr>
              <a:t>e+e</a:t>
            </a:r>
            <a:r>
              <a:rPr lang="en-US" sz="2000" b="1" dirty="0">
                <a:latin typeface="Arial" panose="020B0604020202020204" pitchFamily="34" charset="0"/>
                <a:cs typeface="Arial" panose="020B0604020202020204" pitchFamily="34" charset="0"/>
              </a:rPr>
              <a:t>- pair production</a:t>
            </a:r>
            <a:r>
              <a:rPr lang="en-US" sz="2000" dirty="0"/>
              <a:t> </a:t>
            </a:r>
            <a:endParaRPr lang="en-US" sz="2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5" name="TextBox 14"/>
          <p:cNvSpPr txBox="1"/>
          <p:nvPr/>
        </p:nvSpPr>
        <p:spPr>
          <a:xfrm>
            <a:off x="68235" y="1093242"/>
            <a:ext cx="1617690" cy="1323439"/>
          </a:xfrm>
          <a:prstGeom prst="rect">
            <a:avLst/>
          </a:prstGeom>
          <a:noFill/>
          <a:ln w="19050">
            <a:solidFill>
              <a:srgbClr val="660066"/>
            </a:solidFill>
          </a:ln>
        </p:spPr>
        <p:txBody>
          <a:bodyPr wrap="square" rtlCol="0">
            <a:spAutoFit/>
          </a:bodyPr>
          <a:lstStyle/>
          <a:p>
            <a:pPr algn="ctr">
              <a:spcAft>
                <a:spcPts val="600"/>
              </a:spcAft>
            </a:pPr>
            <a:r>
              <a:rPr lang="fr-FR" sz="1600" i="1" dirty="0"/>
              <a:t>P. </a:t>
            </a:r>
            <a:r>
              <a:rPr lang="fr-FR" sz="1600" i="1" dirty="0" err="1" smtClean="0"/>
              <a:t>Nadel-Turonski</a:t>
            </a:r>
            <a:r>
              <a:rPr lang="fr-FR" sz="1600" i="1" dirty="0" smtClean="0"/>
              <a:t/>
            </a:r>
            <a:br>
              <a:rPr lang="fr-FR" sz="1600" i="1" dirty="0" smtClean="0"/>
            </a:br>
            <a:r>
              <a:rPr lang="fr-FR" sz="1600" i="1" dirty="0"/>
              <a:t>M. </a:t>
            </a:r>
            <a:r>
              <a:rPr lang="fr-FR" sz="1600" i="1" dirty="0" err="1"/>
              <a:t>Guidal</a:t>
            </a:r>
            <a:r>
              <a:rPr lang="fr-FR" sz="1600" i="1" dirty="0" smtClean="0"/>
              <a:t/>
            </a:r>
            <a:br>
              <a:rPr lang="fr-FR" sz="1600" i="1" dirty="0" smtClean="0"/>
            </a:br>
            <a:r>
              <a:rPr lang="fr-FR" sz="1600" i="1" dirty="0"/>
              <a:t>T. Horn</a:t>
            </a:r>
            <a:r>
              <a:rPr lang="fr-FR" sz="1600" i="1" dirty="0" smtClean="0"/>
              <a:t/>
            </a:r>
            <a:br>
              <a:rPr lang="fr-FR" sz="1600" i="1" dirty="0" smtClean="0"/>
            </a:br>
            <a:r>
              <a:rPr lang="fr-FR" sz="1600" i="1" dirty="0"/>
              <a:t>R. </a:t>
            </a:r>
            <a:r>
              <a:rPr lang="fr-FR" sz="1600" i="1" dirty="0" err="1"/>
              <a:t>Paremuzyan</a:t>
            </a:r>
            <a:r>
              <a:rPr lang="fr-FR" sz="1600" i="1" dirty="0" smtClean="0"/>
              <a:t/>
            </a:r>
            <a:br>
              <a:rPr lang="fr-FR" sz="1600" i="1" dirty="0" smtClean="0"/>
            </a:br>
            <a:r>
              <a:rPr lang="fr-FR" sz="1600" i="1" dirty="0"/>
              <a:t>S. </a:t>
            </a:r>
            <a:r>
              <a:rPr lang="fr-FR" sz="1600" i="1" dirty="0" err="1"/>
              <a:t>Stepanyan</a:t>
            </a:r>
            <a:endParaRPr lang="en-US" sz="1600" i="1" dirty="0">
              <a:solidFill>
                <a:srgbClr val="FF0000"/>
              </a:solidFill>
            </a:endParaRPr>
          </a:p>
        </p:txBody>
      </p:sp>
    </p:spTree>
    <p:extLst>
      <p:ext uri="{BB962C8B-B14F-4D97-AF65-F5344CB8AC3E}">
        <p14:creationId xmlns:p14="http://schemas.microsoft.com/office/powerpoint/2010/main" val="3724272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 descr="pasted-image.pd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97100" y="1020764"/>
            <a:ext cx="2400300" cy="18446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052" name="Picture 3" descr="pasted-image.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010151" y="977901"/>
            <a:ext cx="2225675" cy="2246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053" name="Picture 4" descr="pasted-image.pd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289801" y="977901"/>
            <a:ext cx="2157413" cy="2246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054" name="AutoShape 5"/>
          <p:cNvSpPr>
            <a:spLocks/>
          </p:cNvSpPr>
          <p:nvPr/>
        </p:nvSpPr>
        <p:spPr bwMode="auto">
          <a:xfrm>
            <a:off x="1879600" y="3052766"/>
            <a:ext cx="2225675" cy="487363"/>
          </a:xfrm>
          <a:custGeom>
            <a:avLst/>
            <a:gdLst>
              <a:gd name="T0" fmla="*/ 1112838 w 21600"/>
              <a:gd name="T1" fmla="*/ 243682 h 21600"/>
              <a:gd name="T2" fmla="*/ 1112838 w 21600"/>
              <a:gd name="T3" fmla="*/ 243682 h 21600"/>
              <a:gd name="T4" fmla="*/ 1112838 w 21600"/>
              <a:gd name="T5" fmla="*/ 243682 h 21600"/>
              <a:gd name="T6" fmla="*/ 1112838 w 21600"/>
              <a:gd name="T7" fmla="*/ 2436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r>
              <a:rPr lang="en-US" sz="2000" b="1" baseline="30000" dirty="0">
                <a:latin typeface="Arial" charset="0"/>
                <a:cs typeface="Arial" charset="0"/>
                <a:sym typeface="Arial" charset="0"/>
              </a:rPr>
              <a:t>Physics objectives</a:t>
            </a:r>
            <a:endParaRPr lang="en-US" sz="2000" dirty="0"/>
          </a:p>
        </p:txBody>
      </p:sp>
      <p:sp>
        <p:nvSpPr>
          <p:cNvPr id="2055" name="AutoShape 6"/>
          <p:cNvSpPr>
            <a:spLocks/>
          </p:cNvSpPr>
          <p:nvPr/>
        </p:nvSpPr>
        <p:spPr bwMode="auto">
          <a:xfrm>
            <a:off x="363538" y="3296448"/>
            <a:ext cx="8415338" cy="871537"/>
          </a:xfrm>
          <a:custGeom>
            <a:avLst/>
            <a:gdLst>
              <a:gd name="T0" fmla="*/ 4207669 w 21600"/>
              <a:gd name="T1" fmla="*/ 435769 h 21600"/>
              <a:gd name="T2" fmla="*/ 4207669 w 21600"/>
              <a:gd name="T3" fmla="*/ 435769 h 21600"/>
              <a:gd name="T4" fmla="*/ 4207669 w 21600"/>
              <a:gd name="T5" fmla="*/ 435769 h 21600"/>
              <a:gd name="T6" fmla="*/ 4207669 w 21600"/>
              <a:gd name="T7" fmla="*/ 4357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177800" indent="-177800">
              <a:spcBef>
                <a:spcPts val="100"/>
              </a:spcBef>
              <a:buSzPct val="100000"/>
              <a:buFontTx/>
              <a:buChar char="•"/>
            </a:pPr>
            <a:r>
              <a:rPr lang="en-US" sz="1400" dirty="0">
                <a:latin typeface="Arial" charset="0"/>
                <a:cs typeface="Arial" charset="0"/>
                <a:sym typeface="Arial" charset="0"/>
              </a:rPr>
              <a:t>Quantify approach to small-size regime in exclusive phi production at Q</a:t>
            </a:r>
            <a:r>
              <a:rPr lang="en-US" sz="1400" baseline="32000" dirty="0">
                <a:latin typeface="Arial" charset="0"/>
                <a:cs typeface="Arial" charset="0"/>
                <a:sym typeface="Arial" charset="0"/>
              </a:rPr>
              <a:t>2</a:t>
            </a:r>
            <a:r>
              <a:rPr lang="en-US" sz="1400" dirty="0">
                <a:latin typeface="Arial" charset="0"/>
                <a:cs typeface="Arial" charset="0"/>
                <a:sym typeface="Arial" charset="0"/>
              </a:rPr>
              <a:t> &gt; 1 GeV</a:t>
            </a:r>
            <a:r>
              <a:rPr lang="en-US" sz="1400" baseline="32000" dirty="0">
                <a:latin typeface="Arial" charset="0"/>
                <a:cs typeface="Arial" charset="0"/>
                <a:sym typeface="Arial" charset="0"/>
              </a:rPr>
              <a:t>2</a:t>
            </a:r>
            <a:endParaRPr lang="en-US" sz="1400" dirty="0">
              <a:latin typeface="Arial" charset="0"/>
              <a:cs typeface="Arial" charset="0"/>
              <a:sym typeface="Arial" charset="0"/>
            </a:endParaRPr>
          </a:p>
          <a:p>
            <a:pPr marL="177800" indent="-177800">
              <a:spcBef>
                <a:spcPts val="100"/>
              </a:spcBef>
              <a:buSzPct val="100000"/>
              <a:buFontTx/>
              <a:buChar char="•"/>
            </a:pPr>
            <a:r>
              <a:rPr lang="en-US" sz="1400" dirty="0">
                <a:latin typeface="Arial" charset="0"/>
                <a:cs typeface="Arial" charset="0"/>
                <a:sym typeface="Arial" charset="0"/>
              </a:rPr>
              <a:t>Extract nucleon’s </a:t>
            </a:r>
            <a:r>
              <a:rPr lang="en-US" sz="1400" b="1" dirty="0" err="1">
                <a:latin typeface="Arial" charset="0"/>
                <a:cs typeface="Arial" charset="0"/>
                <a:sym typeface="Arial" charset="0"/>
              </a:rPr>
              <a:t>gluonic</a:t>
            </a:r>
            <a:r>
              <a:rPr lang="en-US" sz="1400" b="1" dirty="0">
                <a:latin typeface="Arial" charset="0"/>
                <a:cs typeface="Arial" charset="0"/>
                <a:sym typeface="Arial" charset="0"/>
              </a:rPr>
              <a:t> transverse size </a:t>
            </a:r>
            <a:r>
              <a:rPr lang="en-US" sz="1400" dirty="0">
                <a:latin typeface="Arial" charset="0"/>
                <a:cs typeface="Arial" charset="0"/>
                <a:sym typeface="Arial" charset="0"/>
              </a:rPr>
              <a:t>in valence region</a:t>
            </a:r>
          </a:p>
          <a:p>
            <a:pPr marL="177800" indent="-177800">
              <a:spcBef>
                <a:spcPts val="100"/>
              </a:spcBef>
              <a:buSzPct val="100000"/>
              <a:buFontTx/>
              <a:buChar char="•"/>
            </a:pPr>
            <a:r>
              <a:rPr lang="en-US" sz="1400" dirty="0">
                <a:latin typeface="Arial" charset="0"/>
                <a:cs typeface="Arial" charset="0"/>
                <a:sym typeface="Arial" charset="0"/>
              </a:rPr>
              <a:t>Explore signatures of possible intrinsic s-</a:t>
            </a:r>
            <a:r>
              <a:rPr lang="en-US" sz="1400" dirty="0" err="1">
                <a:latin typeface="Arial" charset="0"/>
                <a:cs typeface="Arial" charset="0"/>
                <a:sym typeface="Arial" charset="0"/>
              </a:rPr>
              <a:t>sbar</a:t>
            </a:r>
            <a:r>
              <a:rPr lang="en-US" sz="1400" dirty="0">
                <a:latin typeface="Arial" charset="0"/>
                <a:cs typeface="Arial" charset="0"/>
                <a:sym typeface="Arial" charset="0"/>
              </a:rPr>
              <a:t> near threshold</a:t>
            </a:r>
            <a:endParaRPr lang="en-US" sz="1400" dirty="0"/>
          </a:p>
        </p:txBody>
      </p:sp>
      <p:sp>
        <p:nvSpPr>
          <p:cNvPr id="2056" name="AutoShape 7"/>
          <p:cNvSpPr>
            <a:spLocks/>
          </p:cNvSpPr>
          <p:nvPr/>
        </p:nvSpPr>
        <p:spPr bwMode="auto">
          <a:xfrm>
            <a:off x="1836738" y="4080422"/>
            <a:ext cx="2843212" cy="485775"/>
          </a:xfrm>
          <a:custGeom>
            <a:avLst/>
            <a:gdLst>
              <a:gd name="T0" fmla="*/ 1421606 w 21600"/>
              <a:gd name="T1" fmla="*/ 242888 h 21600"/>
              <a:gd name="T2" fmla="*/ 1421606 w 21600"/>
              <a:gd name="T3" fmla="*/ 242888 h 21600"/>
              <a:gd name="T4" fmla="*/ 1421606 w 21600"/>
              <a:gd name="T5" fmla="*/ 242888 h 21600"/>
              <a:gd name="T6" fmla="*/ 1421606 w 21600"/>
              <a:gd name="T7" fmla="*/ 2428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r>
              <a:rPr lang="en-US" sz="2000" b="1" baseline="30000" dirty="0">
                <a:latin typeface="Arial" charset="0"/>
                <a:cs typeface="Arial" charset="0"/>
                <a:sym typeface="Arial" charset="0"/>
              </a:rPr>
              <a:t>Impact and significance</a:t>
            </a:r>
            <a:endParaRPr lang="en-US" sz="2000" dirty="0"/>
          </a:p>
        </p:txBody>
      </p:sp>
      <p:sp>
        <p:nvSpPr>
          <p:cNvPr id="2057" name="AutoShape 8"/>
          <p:cNvSpPr>
            <a:spLocks/>
          </p:cNvSpPr>
          <p:nvPr/>
        </p:nvSpPr>
        <p:spPr bwMode="auto">
          <a:xfrm>
            <a:off x="389731" y="4382840"/>
            <a:ext cx="8415338" cy="1138237"/>
          </a:xfrm>
          <a:custGeom>
            <a:avLst/>
            <a:gdLst>
              <a:gd name="T0" fmla="*/ 4207669 w 21600"/>
              <a:gd name="T1" fmla="*/ 569119 h 21600"/>
              <a:gd name="T2" fmla="*/ 4207669 w 21600"/>
              <a:gd name="T3" fmla="*/ 569119 h 21600"/>
              <a:gd name="T4" fmla="*/ 4207669 w 21600"/>
              <a:gd name="T5" fmla="*/ 569119 h 21600"/>
              <a:gd name="T6" fmla="*/ 4207669 w 21600"/>
              <a:gd name="T7" fmla="*/ 56911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179388" indent="-179388">
              <a:spcBef>
                <a:spcPts val="100"/>
              </a:spcBef>
              <a:buSzPct val="100000"/>
              <a:buFontTx/>
              <a:buChar char="•"/>
            </a:pPr>
            <a:r>
              <a:rPr lang="en-US" sz="1400" dirty="0">
                <a:latin typeface="Arial" charset="0"/>
                <a:cs typeface="Arial" charset="0"/>
                <a:sym typeface="Arial" charset="0"/>
              </a:rPr>
              <a:t>Unique access to gluons in JLab12 kinematics </a:t>
            </a:r>
          </a:p>
          <a:p>
            <a:pPr marL="179388" indent="-179388">
              <a:spcBef>
                <a:spcPts val="100"/>
              </a:spcBef>
              <a:buSzPct val="100000"/>
              <a:buFontTx/>
              <a:buChar char="•"/>
            </a:pPr>
            <a:r>
              <a:rPr lang="en-US" sz="1400" dirty="0">
                <a:latin typeface="Arial" charset="0"/>
                <a:cs typeface="Arial" charset="0"/>
                <a:sym typeface="Arial" charset="0"/>
              </a:rPr>
              <a:t>Complements studies of quark transverse distributions with elastic FFs &amp; GPDs</a:t>
            </a:r>
          </a:p>
          <a:p>
            <a:pPr marL="179388" indent="-179388">
              <a:spcBef>
                <a:spcPts val="100"/>
              </a:spcBef>
              <a:buSzPct val="100000"/>
              <a:buFontTx/>
              <a:buChar char="•"/>
            </a:pPr>
            <a:r>
              <a:rPr lang="en-US" sz="1400" dirty="0">
                <a:latin typeface="Arial" charset="0"/>
                <a:cs typeface="Arial" charset="0"/>
                <a:sym typeface="Arial" charset="0"/>
              </a:rPr>
              <a:t>Results can be directly interpreted &amp; connected with high-energy data</a:t>
            </a:r>
          </a:p>
          <a:p>
            <a:pPr marL="179388" indent="-179388">
              <a:spcBef>
                <a:spcPts val="100"/>
              </a:spcBef>
              <a:buSzPct val="100000"/>
              <a:buFontTx/>
              <a:buChar char="•"/>
            </a:pPr>
            <a:r>
              <a:rPr lang="en-US" sz="1400" dirty="0">
                <a:latin typeface="Arial" charset="0"/>
                <a:cs typeface="Arial" charset="0"/>
                <a:sym typeface="Arial" charset="0"/>
              </a:rPr>
              <a:t>Growing interest in </a:t>
            </a:r>
            <a:r>
              <a:rPr lang="en-US" sz="1400" dirty="0" err="1">
                <a:latin typeface="Arial" charset="0"/>
                <a:cs typeface="Arial" charset="0"/>
                <a:sym typeface="Arial" charset="0"/>
              </a:rPr>
              <a:t>gluonic</a:t>
            </a:r>
            <a:r>
              <a:rPr lang="en-US" sz="1400" dirty="0">
                <a:latin typeface="Arial" charset="0"/>
                <a:cs typeface="Arial" charset="0"/>
                <a:sym typeface="Arial" charset="0"/>
              </a:rPr>
              <a:t> structure &amp; imaging with future EIC</a:t>
            </a:r>
            <a:endParaRPr lang="en-US" sz="1400" dirty="0"/>
          </a:p>
        </p:txBody>
      </p:sp>
      <p:pic>
        <p:nvPicPr>
          <p:cNvPr id="2059" name="Picture 10" descr="image1.pct"/>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5440363" y="2333625"/>
            <a:ext cx="893762" cy="3889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3" name="AutoShape 1"/>
          <p:cNvSpPr>
            <a:spLocks/>
          </p:cNvSpPr>
          <p:nvPr/>
        </p:nvSpPr>
        <p:spPr bwMode="auto">
          <a:xfrm>
            <a:off x="363538" y="196057"/>
            <a:ext cx="11395075" cy="547687"/>
          </a:xfrm>
          <a:custGeom>
            <a:avLst/>
            <a:gdLst>
              <a:gd name="T0" fmla="*/ 4207669 w 21600"/>
              <a:gd name="T1" fmla="*/ 273844 h 21600"/>
              <a:gd name="T2" fmla="*/ 4207669 w 21600"/>
              <a:gd name="T3" fmla="*/ 273844 h 21600"/>
              <a:gd name="T4" fmla="*/ 4207669 w 21600"/>
              <a:gd name="T5" fmla="*/ 273844 h 21600"/>
              <a:gd name="T6" fmla="*/ 4207669 w 21600"/>
              <a:gd name="T7" fmla="*/ 2738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a:r>
              <a:rPr lang="en-US" sz="3200" b="1" baseline="30000" dirty="0">
                <a:latin typeface="Arial" charset="0"/>
                <a:cs typeface="Arial" charset="0"/>
                <a:sym typeface="Arial" charset="0"/>
              </a:rPr>
              <a:t>E12-12-007 </a:t>
            </a:r>
            <a:r>
              <a:rPr lang="en-US" sz="3200" b="1" baseline="30000" dirty="0" smtClean="0">
                <a:latin typeface="Arial" charset="0"/>
                <a:cs typeface="Arial" charset="0"/>
                <a:sym typeface="Arial" charset="0"/>
              </a:rPr>
              <a:t>    Exclusive </a:t>
            </a:r>
            <a:r>
              <a:rPr lang="en-US" sz="3200" b="1" baseline="30000" dirty="0">
                <a:latin typeface="Arial" charset="0"/>
                <a:cs typeface="Arial" charset="0"/>
                <a:sym typeface="Arial" charset="0"/>
              </a:rPr>
              <a:t>Phi Meson </a:t>
            </a:r>
            <a:r>
              <a:rPr lang="en-US" sz="3200" b="1" baseline="30000" dirty="0" err="1">
                <a:latin typeface="Arial" charset="0"/>
                <a:cs typeface="Arial" charset="0"/>
                <a:sym typeface="Arial" charset="0"/>
              </a:rPr>
              <a:t>Electroproduction</a:t>
            </a:r>
            <a:r>
              <a:rPr lang="en-US" sz="3200" b="1" baseline="30000" dirty="0">
                <a:latin typeface="Arial" charset="0"/>
                <a:cs typeface="Arial" charset="0"/>
                <a:sym typeface="Arial" charset="0"/>
              </a:rPr>
              <a:t> with CLAS12</a:t>
            </a:r>
            <a:endParaRPr lang="en-US" dirty="0"/>
          </a:p>
        </p:txBody>
      </p:sp>
      <p:sp>
        <p:nvSpPr>
          <p:cNvPr id="14" name="TextBox 14"/>
          <p:cNvSpPr txBox="1"/>
          <p:nvPr/>
        </p:nvSpPr>
        <p:spPr>
          <a:xfrm>
            <a:off x="68235" y="1093242"/>
            <a:ext cx="1617690" cy="1323439"/>
          </a:xfrm>
          <a:prstGeom prst="rect">
            <a:avLst/>
          </a:prstGeom>
          <a:noFill/>
          <a:ln w="19050">
            <a:solidFill>
              <a:srgbClr val="660066"/>
            </a:solidFill>
          </a:ln>
        </p:spPr>
        <p:txBody>
          <a:bodyPr wrap="square" rtlCol="0">
            <a:spAutoFit/>
          </a:bodyPr>
          <a:lstStyle/>
          <a:p>
            <a:pPr algn="ctr">
              <a:spcAft>
                <a:spcPts val="600"/>
              </a:spcAft>
            </a:pPr>
            <a:r>
              <a:rPr lang="sv-SE" sz="1600" i="1" dirty="0">
                <a:solidFill>
                  <a:srgbClr val="FF0000"/>
                </a:solidFill>
              </a:rPr>
              <a:t>P. </a:t>
            </a:r>
            <a:r>
              <a:rPr lang="sv-SE" sz="1600" i="1" dirty="0" smtClean="0">
                <a:solidFill>
                  <a:srgbClr val="FF0000"/>
                </a:solidFill>
              </a:rPr>
              <a:t>Stoler</a:t>
            </a:r>
            <a:r>
              <a:rPr lang="sv-SE" sz="1600" i="1" dirty="0" smtClean="0"/>
              <a:t/>
            </a:r>
            <a:br>
              <a:rPr lang="sv-SE" sz="1600" i="1" dirty="0" smtClean="0"/>
            </a:br>
            <a:r>
              <a:rPr lang="sv-SE" sz="1600" i="1" dirty="0"/>
              <a:t>C. </a:t>
            </a:r>
            <a:r>
              <a:rPr lang="sv-SE" sz="1600" i="1" dirty="0" smtClean="0"/>
              <a:t>Weiss</a:t>
            </a:r>
            <a:br>
              <a:rPr lang="sv-SE" sz="1600" i="1" dirty="0" smtClean="0"/>
            </a:br>
            <a:r>
              <a:rPr lang="sv-SE" sz="1600" i="1" dirty="0"/>
              <a:t>F. X. </a:t>
            </a:r>
            <a:r>
              <a:rPr lang="sv-SE" sz="1600" i="1" dirty="0" smtClean="0"/>
              <a:t>Girod</a:t>
            </a:r>
            <a:br>
              <a:rPr lang="sv-SE" sz="1600" i="1" dirty="0" smtClean="0"/>
            </a:br>
            <a:r>
              <a:rPr lang="sv-SE" sz="1600" i="1" dirty="0"/>
              <a:t>M. Guidal</a:t>
            </a:r>
            <a:r>
              <a:rPr lang="sv-SE" sz="1600" i="1" dirty="0" smtClean="0"/>
              <a:t/>
            </a:r>
            <a:br>
              <a:rPr lang="sv-SE" sz="1600" i="1" dirty="0" smtClean="0"/>
            </a:br>
            <a:r>
              <a:rPr lang="sv-SE" sz="1600" i="1" dirty="0"/>
              <a:t>V. Kubarovsky</a:t>
            </a:r>
            <a:endParaRPr lang="en-US" sz="1600" i="1" dirty="0">
              <a:solidFill>
                <a:srgbClr val="FF0000"/>
              </a:solidFill>
            </a:endParaRPr>
          </a:p>
        </p:txBody>
      </p:sp>
      <p:sp>
        <p:nvSpPr>
          <p:cNvPr id="18" name="AutoShape 4"/>
          <p:cNvSpPr>
            <a:spLocks/>
          </p:cNvSpPr>
          <p:nvPr/>
        </p:nvSpPr>
        <p:spPr bwMode="auto">
          <a:xfrm>
            <a:off x="1299370" y="5326611"/>
            <a:ext cx="3157537" cy="485775"/>
          </a:xfrm>
          <a:custGeom>
            <a:avLst/>
            <a:gdLst>
              <a:gd name="T0" fmla="*/ 1578769 w 21600"/>
              <a:gd name="T1" fmla="*/ 242888 h 21600"/>
              <a:gd name="T2" fmla="*/ 1578769 w 21600"/>
              <a:gd name="T3" fmla="*/ 242888 h 21600"/>
              <a:gd name="T4" fmla="*/ 1578769 w 21600"/>
              <a:gd name="T5" fmla="*/ 242888 h 21600"/>
              <a:gd name="T6" fmla="*/ 1578769 w 21600"/>
              <a:gd name="T7" fmla="*/ 24288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a:r>
              <a:rPr lang="en-US" sz="2000" b="1" baseline="30000" dirty="0">
                <a:latin typeface="Arial" charset="0"/>
                <a:cs typeface="Arial" charset="0"/>
                <a:sym typeface="Arial" charset="0"/>
              </a:rPr>
              <a:t>Observables and analysis</a:t>
            </a:r>
            <a:endParaRPr lang="en-US" sz="2000" dirty="0"/>
          </a:p>
        </p:txBody>
      </p:sp>
      <p:sp>
        <p:nvSpPr>
          <p:cNvPr id="19" name="AutoShape 5"/>
          <p:cNvSpPr>
            <a:spLocks/>
          </p:cNvSpPr>
          <p:nvPr/>
        </p:nvSpPr>
        <p:spPr bwMode="auto">
          <a:xfrm>
            <a:off x="423863" y="5569498"/>
            <a:ext cx="6681475" cy="1230313"/>
          </a:xfrm>
          <a:custGeom>
            <a:avLst/>
            <a:gdLst>
              <a:gd name="T0" fmla="*/ 4007644 w 21600"/>
              <a:gd name="T1" fmla="*/ 615157 h 21600"/>
              <a:gd name="T2" fmla="*/ 4007644 w 21600"/>
              <a:gd name="T3" fmla="*/ 615157 h 21600"/>
              <a:gd name="T4" fmla="*/ 4007644 w 21600"/>
              <a:gd name="T5" fmla="*/ 615157 h 21600"/>
              <a:gd name="T6" fmla="*/ 4007644 w 21600"/>
              <a:gd name="T7" fmla="*/ 61515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179388" indent="-179388">
              <a:lnSpc>
                <a:spcPct val="80000"/>
              </a:lnSpc>
              <a:spcBef>
                <a:spcPts val="1100"/>
              </a:spcBef>
              <a:buSzPct val="100000"/>
              <a:buFontTx/>
              <a:buChar char="•"/>
            </a:pPr>
            <a:r>
              <a:rPr lang="en-US" sz="1400" dirty="0">
                <a:latin typeface="Arial" charset="0"/>
                <a:cs typeface="Arial" charset="0"/>
                <a:sym typeface="Arial" charset="0"/>
              </a:rPr>
              <a:t>Differential cross section </a:t>
            </a:r>
            <a:r>
              <a:rPr lang="en-US" sz="1400" dirty="0" err="1">
                <a:latin typeface="Arial" charset="0"/>
                <a:cs typeface="Arial" charset="0"/>
                <a:sym typeface="Arial" charset="0"/>
              </a:rPr>
              <a:t>dσ</a:t>
            </a:r>
            <a:r>
              <a:rPr lang="en-US" sz="1400" dirty="0">
                <a:latin typeface="Arial" charset="0"/>
                <a:cs typeface="Arial" charset="0"/>
                <a:sym typeface="Arial" charset="0"/>
              </a:rPr>
              <a:t>/</a:t>
            </a:r>
            <a:r>
              <a:rPr lang="en-US" sz="1400" dirty="0" err="1">
                <a:latin typeface="Arial" charset="0"/>
                <a:cs typeface="Arial" charset="0"/>
                <a:sym typeface="Arial" charset="0"/>
              </a:rPr>
              <a:t>dt</a:t>
            </a:r>
            <a:r>
              <a:rPr lang="en-US" sz="1400" dirty="0">
                <a:latin typeface="Arial" charset="0"/>
                <a:cs typeface="Arial" charset="0"/>
                <a:sym typeface="Arial" charset="0"/>
              </a:rPr>
              <a:t>:  </a:t>
            </a:r>
            <a:r>
              <a:rPr lang="en-US" sz="1400" i="1" dirty="0">
                <a:latin typeface="Arial" charset="0"/>
                <a:cs typeface="Arial" charset="0"/>
                <a:sym typeface="Arial" charset="0"/>
              </a:rPr>
              <a:t>Q</a:t>
            </a:r>
            <a:r>
              <a:rPr lang="en-US" sz="1400" baseline="32000" dirty="0">
                <a:latin typeface="Arial" charset="0"/>
                <a:cs typeface="Arial" charset="0"/>
                <a:sym typeface="Arial" charset="0"/>
              </a:rPr>
              <a:t>2</a:t>
            </a:r>
            <a:r>
              <a:rPr lang="en-US" sz="1400" dirty="0">
                <a:latin typeface="Arial" charset="0"/>
                <a:cs typeface="Arial" charset="0"/>
                <a:sym typeface="Arial" charset="0"/>
              </a:rPr>
              <a:t> and </a:t>
            </a:r>
            <a:r>
              <a:rPr lang="en-US" sz="1400" i="1" dirty="0">
                <a:latin typeface="Arial" charset="0"/>
                <a:cs typeface="Arial" charset="0"/>
                <a:sym typeface="Arial" charset="0"/>
              </a:rPr>
              <a:t>W</a:t>
            </a:r>
            <a:r>
              <a:rPr lang="en-US" sz="1400" dirty="0">
                <a:latin typeface="Arial" charset="0"/>
                <a:cs typeface="Arial" charset="0"/>
                <a:sym typeface="Arial" charset="0"/>
              </a:rPr>
              <a:t> dependence for reaction mechanism, t-dependence </a:t>
            </a:r>
            <a:r>
              <a:rPr lang="en-US" sz="1400" dirty="0" smtClean="0">
                <a:latin typeface="Arial" charset="0"/>
                <a:cs typeface="Arial" charset="0"/>
                <a:sym typeface="Arial" charset="0"/>
              </a:rPr>
              <a:t>for </a:t>
            </a:r>
            <a:r>
              <a:rPr lang="en-US" sz="1400" dirty="0" err="1">
                <a:latin typeface="Arial" charset="0"/>
                <a:cs typeface="Arial" charset="0"/>
                <a:sym typeface="Arial" charset="0"/>
              </a:rPr>
              <a:t>gluonic</a:t>
            </a:r>
            <a:r>
              <a:rPr lang="en-US" sz="1400" dirty="0">
                <a:latin typeface="Arial" charset="0"/>
                <a:cs typeface="Arial" charset="0"/>
                <a:sym typeface="Arial" charset="0"/>
              </a:rPr>
              <a:t> size — insensitive to absolute normalization</a:t>
            </a:r>
          </a:p>
          <a:p>
            <a:pPr marL="179388" indent="-179388">
              <a:lnSpc>
                <a:spcPct val="80000"/>
              </a:lnSpc>
              <a:spcBef>
                <a:spcPts val="1100"/>
              </a:spcBef>
              <a:buSzPct val="100000"/>
              <a:buFontTx/>
              <a:buChar char="•"/>
            </a:pPr>
            <a:r>
              <a:rPr lang="en-US" sz="1400" dirty="0">
                <a:latin typeface="Arial" charset="0"/>
                <a:cs typeface="Arial" charset="0"/>
                <a:sym typeface="Arial" charset="0"/>
              </a:rPr>
              <a:t>L/T ratio from φ -&gt; KK decay — simple, well established technique </a:t>
            </a:r>
          </a:p>
          <a:p>
            <a:pPr marL="179388" indent="-179388">
              <a:lnSpc>
                <a:spcPct val="80000"/>
              </a:lnSpc>
              <a:spcBef>
                <a:spcPts val="1100"/>
              </a:spcBef>
              <a:buSzPct val="100000"/>
              <a:buFontTx/>
              <a:buChar char="•"/>
            </a:pPr>
            <a:r>
              <a:rPr lang="en-US" sz="1400" dirty="0">
                <a:latin typeface="Arial" charset="0"/>
                <a:cs typeface="Arial" charset="0"/>
                <a:sym typeface="Arial" charset="0"/>
              </a:rPr>
              <a:t>Possible to check φ reconstruction using K</a:t>
            </a:r>
            <a:r>
              <a:rPr lang="en-US" sz="1400" baseline="-6000" dirty="0">
                <a:latin typeface="Arial" charset="0"/>
                <a:cs typeface="Arial" charset="0"/>
                <a:sym typeface="Arial" charset="0"/>
              </a:rPr>
              <a:t>L </a:t>
            </a:r>
            <a:r>
              <a:rPr lang="en-US" sz="1400" dirty="0">
                <a:latin typeface="Arial" charset="0"/>
                <a:cs typeface="Arial" charset="0"/>
                <a:sym typeface="Arial" charset="0"/>
              </a:rPr>
              <a:t>K</a:t>
            </a:r>
            <a:r>
              <a:rPr lang="en-US" sz="1400" baseline="-6000" dirty="0">
                <a:latin typeface="Arial" charset="0"/>
                <a:cs typeface="Arial" charset="0"/>
                <a:sym typeface="Arial" charset="0"/>
              </a:rPr>
              <a:t>S</a:t>
            </a:r>
            <a:r>
              <a:rPr lang="en-US" sz="1400" dirty="0">
                <a:latin typeface="Arial" charset="0"/>
                <a:cs typeface="Arial" charset="0"/>
                <a:sym typeface="Arial" charset="0"/>
              </a:rPr>
              <a:t> mode</a:t>
            </a:r>
            <a:endParaRPr lang="en-US" sz="1400" dirty="0"/>
          </a:p>
        </p:txBody>
      </p:sp>
      <p:sp>
        <p:nvSpPr>
          <p:cNvPr id="20" name="AutoShape 8"/>
          <p:cNvSpPr>
            <a:spLocks/>
          </p:cNvSpPr>
          <p:nvPr/>
        </p:nvSpPr>
        <p:spPr bwMode="auto">
          <a:xfrm>
            <a:off x="7450022" y="3693072"/>
            <a:ext cx="4512129" cy="1073800"/>
          </a:xfrm>
          <a:custGeom>
            <a:avLst/>
            <a:gdLst>
              <a:gd name="T0" fmla="*/ 4007644 w 21600"/>
              <a:gd name="T1" fmla="*/ 315119 h 21600"/>
              <a:gd name="T2" fmla="*/ 4007644 w 21600"/>
              <a:gd name="T3" fmla="*/ 315119 h 21600"/>
              <a:gd name="T4" fmla="*/ 4007644 w 21600"/>
              <a:gd name="T5" fmla="*/ 315119 h 21600"/>
              <a:gd name="T6" fmla="*/ 4007644 w 21600"/>
              <a:gd name="T7" fmla="*/ 31511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solidFill>
              <a:srgbClr val="FFFF00"/>
            </a:solid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179388" indent="-179388">
              <a:spcBef>
                <a:spcPts val="300"/>
              </a:spcBef>
              <a:buSzPct val="100000"/>
              <a:buFontTx/>
              <a:buChar char="•"/>
            </a:pPr>
            <a:r>
              <a:rPr lang="en-US" sz="1400" b="1" dirty="0">
                <a:latin typeface="Arial" charset="0"/>
                <a:cs typeface="Arial" charset="0"/>
                <a:sym typeface="Arial" charset="0"/>
              </a:rPr>
              <a:t>Simple final state, analysis well understood, multiple cross-checks</a:t>
            </a:r>
          </a:p>
          <a:p>
            <a:pPr marL="179388" indent="-179388">
              <a:spcBef>
                <a:spcPts val="300"/>
              </a:spcBef>
              <a:buSzPct val="100000"/>
              <a:buFontTx/>
              <a:buChar char="•"/>
            </a:pPr>
            <a:r>
              <a:rPr lang="en-US" sz="1400" b="1" dirty="0">
                <a:latin typeface="Arial" charset="0"/>
                <a:cs typeface="Arial" charset="0"/>
                <a:sym typeface="Arial" charset="0"/>
              </a:rPr>
              <a:t>Immediate physics impact, no global analysis required</a:t>
            </a:r>
            <a:endParaRPr lang="en-US" sz="1400" b="1" dirty="0"/>
          </a:p>
        </p:txBody>
      </p:sp>
    </p:spTree>
    <p:extLst>
      <p:ext uri="{BB962C8B-B14F-4D97-AF65-F5344CB8AC3E}">
        <p14:creationId xmlns:p14="http://schemas.microsoft.com/office/powerpoint/2010/main" val="19304203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0" y="25400"/>
            <a:ext cx="8154194" cy="762000"/>
          </a:xfrm>
        </p:spPr>
        <p:txBody>
          <a:bodyPr>
            <a:normAutofit/>
          </a:bodyPr>
          <a:lstStyle/>
          <a:p>
            <a:r>
              <a:rPr lang="en-US" sz="4000" b="1" dirty="0">
                <a:solidFill>
                  <a:srgbClr val="000090"/>
                </a:solidFill>
              </a:rPr>
              <a:t>Possible RG Schedule </a:t>
            </a:r>
            <a:r>
              <a:rPr lang="en-US" sz="4000" b="1">
                <a:solidFill>
                  <a:srgbClr val="000090"/>
                </a:solidFill>
              </a:rPr>
              <a:t>(straw man</a:t>
            </a:r>
            <a:r>
              <a:rPr lang="en-US" sz="4000" b="1" dirty="0">
                <a:solidFill>
                  <a:srgbClr val="000090"/>
                </a:solidFill>
              </a:rPr>
              <a:t>)</a:t>
            </a:r>
          </a:p>
        </p:txBody>
      </p:sp>
      <p:graphicFrame>
        <p:nvGraphicFramePr>
          <p:cNvPr id="7" name="Table 6"/>
          <p:cNvGraphicFramePr>
            <a:graphicFrameLocks noGrp="1"/>
          </p:cNvGraphicFramePr>
          <p:nvPr/>
        </p:nvGraphicFramePr>
        <p:xfrm>
          <a:off x="1524000" y="1149215"/>
          <a:ext cx="9067800" cy="5122993"/>
        </p:xfrm>
        <a:graphic>
          <a:graphicData uri="http://schemas.openxmlformats.org/drawingml/2006/table">
            <a:tbl>
              <a:tblPr firstRow="1" bandRow="1">
                <a:tableStyleId>{5C22544A-7EE6-4342-B048-85BDC9FD1C3A}</a:tableStyleId>
              </a:tblPr>
              <a:tblGrid>
                <a:gridCol w="1732204"/>
                <a:gridCol w="615710"/>
                <a:gridCol w="971550"/>
                <a:gridCol w="980977"/>
                <a:gridCol w="895434"/>
                <a:gridCol w="876314"/>
                <a:gridCol w="809626"/>
                <a:gridCol w="728662"/>
                <a:gridCol w="728662"/>
                <a:gridCol w="728661"/>
              </a:tblGrid>
              <a:tr h="431859">
                <a:tc>
                  <a:txBody>
                    <a:bodyPr/>
                    <a:lstStyle/>
                    <a:p>
                      <a:r>
                        <a:rPr lang="en-US" sz="1400" b="0" dirty="0" smtClean="0"/>
                        <a:t>Run Group</a:t>
                      </a:r>
                      <a:endParaRPr lang="en-US" sz="1400" b="0" dirty="0"/>
                    </a:p>
                  </a:txBody>
                  <a:tcPr/>
                </a:tc>
                <a:tc>
                  <a:txBody>
                    <a:bodyPr/>
                    <a:lstStyle/>
                    <a:p>
                      <a:pPr algn="ctr"/>
                      <a:r>
                        <a:rPr lang="en-US" sz="1400" b="0" dirty="0" smtClean="0"/>
                        <a:t>Days</a:t>
                      </a:r>
                      <a:endParaRPr lang="en-US" sz="1400" b="0" dirty="0"/>
                    </a:p>
                  </a:txBody>
                  <a:tcPr/>
                </a:tc>
                <a:tc>
                  <a:txBody>
                    <a:bodyPr/>
                    <a:lstStyle/>
                    <a:p>
                      <a:pPr algn="ctr"/>
                      <a:r>
                        <a:rPr lang="en-US" sz="1400" b="0" dirty="0" smtClean="0"/>
                        <a:t>2016</a:t>
                      </a:r>
                    </a:p>
                    <a:p>
                      <a:pPr algn="ctr"/>
                      <a:endParaRPr lang="en-US" sz="1400" b="0" dirty="0"/>
                    </a:p>
                  </a:txBody>
                  <a:tcPr/>
                </a:tc>
                <a:tc>
                  <a:txBody>
                    <a:bodyPr/>
                    <a:lstStyle/>
                    <a:p>
                      <a:pPr algn="ctr"/>
                      <a:r>
                        <a:rPr lang="en-US" sz="1400" b="0" dirty="0" smtClean="0"/>
                        <a:t>2017</a:t>
                      </a:r>
                      <a:endParaRPr lang="en-US" sz="1400" b="0" dirty="0"/>
                    </a:p>
                  </a:txBody>
                  <a:tcPr/>
                </a:tc>
                <a:tc>
                  <a:txBody>
                    <a:bodyPr/>
                    <a:lstStyle/>
                    <a:p>
                      <a:pPr algn="ctr"/>
                      <a:r>
                        <a:rPr lang="en-US" sz="1400" b="0" dirty="0" smtClean="0"/>
                        <a:t>2018</a:t>
                      </a:r>
                      <a:endParaRPr lang="en-US" sz="1400" b="0" dirty="0"/>
                    </a:p>
                  </a:txBody>
                  <a:tcPr/>
                </a:tc>
                <a:tc>
                  <a:txBody>
                    <a:bodyPr/>
                    <a:lstStyle/>
                    <a:p>
                      <a:pPr algn="ctr"/>
                      <a:r>
                        <a:rPr lang="en-US" sz="1400" b="0" dirty="0" smtClean="0"/>
                        <a:t>2019</a:t>
                      </a:r>
                      <a:endParaRPr lang="en-US" sz="1400" b="0" dirty="0"/>
                    </a:p>
                  </a:txBody>
                  <a:tcPr/>
                </a:tc>
                <a:tc>
                  <a:txBody>
                    <a:bodyPr/>
                    <a:lstStyle/>
                    <a:p>
                      <a:pPr algn="ctr"/>
                      <a:r>
                        <a:rPr lang="en-US" sz="1400" b="0" dirty="0" smtClean="0"/>
                        <a:t>2020</a:t>
                      </a:r>
                      <a:endParaRPr lang="en-US" sz="1400" b="0" dirty="0"/>
                    </a:p>
                  </a:txBody>
                  <a:tcPr/>
                </a:tc>
                <a:tc>
                  <a:txBody>
                    <a:bodyPr/>
                    <a:lstStyle/>
                    <a:p>
                      <a:pPr algn="ctr"/>
                      <a:r>
                        <a:rPr lang="en-US" sz="1400" b="0" dirty="0" smtClean="0"/>
                        <a:t>2021</a:t>
                      </a:r>
                      <a:endParaRPr lang="en-US" sz="1400" b="0" dirty="0"/>
                    </a:p>
                  </a:txBody>
                  <a:tcPr/>
                </a:tc>
                <a:tc>
                  <a:txBody>
                    <a:bodyPr/>
                    <a:lstStyle/>
                    <a:p>
                      <a:pPr algn="ctr"/>
                      <a:r>
                        <a:rPr lang="en-US" sz="1400" b="0" dirty="0" smtClean="0"/>
                        <a:t>2022</a:t>
                      </a:r>
                      <a:endParaRPr lang="en-US" sz="1400" b="0" dirty="0"/>
                    </a:p>
                  </a:txBody>
                  <a:tcPr/>
                </a:tc>
                <a:tc>
                  <a:txBody>
                    <a:bodyPr/>
                    <a:lstStyle/>
                    <a:p>
                      <a:pPr algn="ctr"/>
                      <a:r>
                        <a:rPr lang="en-US" sz="1400" b="0" dirty="0" smtClean="0"/>
                        <a:t>Remain</a:t>
                      </a:r>
                      <a:endParaRPr lang="en-US" sz="1400" b="0" dirty="0"/>
                    </a:p>
                  </a:txBody>
                  <a:tcPr/>
                </a:tc>
              </a:tr>
              <a:tr h="370899">
                <a:tc>
                  <a:txBody>
                    <a:bodyPr/>
                    <a:lstStyle/>
                    <a:p>
                      <a:r>
                        <a:rPr lang="en-US" sz="1200" baseline="0" dirty="0" smtClean="0"/>
                        <a:t>All Run Groups</a:t>
                      </a:r>
                      <a:endParaRPr lang="en-US" sz="1200" dirty="0"/>
                    </a:p>
                  </a:txBody>
                  <a:tcPr/>
                </a:tc>
                <a:tc>
                  <a:txBody>
                    <a:bodyPr/>
                    <a:lstStyle/>
                    <a:p>
                      <a:pPr algn="ctr"/>
                      <a:r>
                        <a:rPr lang="en-US" sz="1200" b="1" dirty="0" smtClean="0">
                          <a:solidFill>
                            <a:schemeClr val="tx1"/>
                          </a:solidFill>
                        </a:rPr>
                        <a:t>1036</a:t>
                      </a:r>
                      <a:r>
                        <a:rPr lang="en-US" sz="1200" b="1" baseline="30000" dirty="0" smtClean="0">
                          <a:solidFill>
                            <a:schemeClr val="tx1"/>
                          </a:solidFill>
                        </a:rPr>
                        <a:t>#)</a:t>
                      </a:r>
                      <a:endParaRPr lang="en-US" sz="1200" b="1" baseline="30000" dirty="0">
                        <a:solidFill>
                          <a:schemeClr val="tx1"/>
                        </a:solidFill>
                      </a:endParaRPr>
                    </a:p>
                  </a:txBody>
                  <a:tcPr/>
                </a:tc>
                <a:tc>
                  <a:txBody>
                    <a:bodyPr/>
                    <a:lstStyle/>
                    <a:p>
                      <a:pPr algn="ctr"/>
                      <a:r>
                        <a:rPr lang="en-US" sz="1200" b="0" dirty="0" smtClean="0">
                          <a:solidFill>
                            <a:schemeClr val="tx1"/>
                          </a:solidFill>
                        </a:rPr>
                        <a:t>30</a:t>
                      </a:r>
                      <a:endParaRPr lang="en-US" sz="1200" b="0" dirty="0">
                        <a:solidFill>
                          <a:schemeClr val="tx1"/>
                        </a:solidFill>
                      </a:endParaRPr>
                    </a:p>
                  </a:txBody>
                  <a:tcPr/>
                </a:tc>
                <a:tc>
                  <a:txBody>
                    <a:bodyPr/>
                    <a:lstStyle/>
                    <a:p>
                      <a:pPr algn="ctr"/>
                      <a:r>
                        <a:rPr lang="en-US" sz="1200" b="0" dirty="0" smtClean="0">
                          <a:solidFill>
                            <a:schemeClr val="tx1"/>
                          </a:solidFill>
                        </a:rPr>
                        <a:t>15</a:t>
                      </a:r>
                      <a:endParaRPr lang="en-US" sz="1200" b="0" dirty="0">
                        <a:solidFill>
                          <a:schemeClr val="tx1"/>
                        </a:solidFill>
                      </a:endParaRPr>
                    </a:p>
                  </a:txBody>
                  <a:tcPr/>
                </a:tc>
                <a:tc>
                  <a:txBody>
                    <a:bodyPr/>
                    <a:lstStyle/>
                    <a:p>
                      <a:pPr algn="ctr"/>
                      <a:r>
                        <a:rPr lang="en-US" sz="1200" b="0" dirty="0" smtClean="0">
                          <a:solidFill>
                            <a:schemeClr val="tx1"/>
                          </a:solidFill>
                        </a:rPr>
                        <a:t>95</a:t>
                      </a:r>
                      <a:endParaRPr lang="en-US" sz="1200" b="0" dirty="0">
                        <a:solidFill>
                          <a:schemeClr val="tx1"/>
                        </a:solidFill>
                      </a:endParaRPr>
                    </a:p>
                  </a:txBody>
                  <a:tcPr/>
                </a:tc>
                <a:tc>
                  <a:txBody>
                    <a:bodyPr/>
                    <a:lstStyle/>
                    <a:p>
                      <a:pPr algn="ctr"/>
                      <a:r>
                        <a:rPr lang="en-US" sz="1200" b="0" dirty="0" smtClean="0">
                          <a:solidFill>
                            <a:schemeClr val="tx1"/>
                          </a:solidFill>
                        </a:rPr>
                        <a:t>105</a:t>
                      </a:r>
                      <a:endParaRPr lang="en-US" sz="1200" b="0" dirty="0">
                        <a:solidFill>
                          <a:schemeClr val="tx1"/>
                        </a:solidFill>
                      </a:endParaRPr>
                    </a:p>
                  </a:txBody>
                  <a:tcPr/>
                </a:tc>
                <a:tc>
                  <a:txBody>
                    <a:bodyPr/>
                    <a:lstStyle/>
                    <a:p>
                      <a:pPr algn="ctr"/>
                      <a:r>
                        <a:rPr lang="en-US" sz="1200" b="0" dirty="0" smtClean="0">
                          <a:solidFill>
                            <a:schemeClr val="tx1"/>
                          </a:solidFill>
                        </a:rPr>
                        <a:t>105</a:t>
                      </a:r>
                      <a:endParaRPr lang="en-US" sz="1200" b="0" dirty="0">
                        <a:solidFill>
                          <a:schemeClr val="tx1"/>
                        </a:solidFill>
                      </a:endParaRPr>
                    </a:p>
                  </a:txBody>
                  <a:tcPr/>
                </a:tc>
                <a:tc>
                  <a:txBody>
                    <a:bodyPr/>
                    <a:lstStyle/>
                    <a:p>
                      <a:pPr algn="ctr"/>
                      <a:r>
                        <a:rPr lang="en-US" sz="1200" b="0" dirty="0" smtClean="0">
                          <a:solidFill>
                            <a:schemeClr val="tx1"/>
                          </a:solidFill>
                        </a:rPr>
                        <a:t>105</a:t>
                      </a:r>
                      <a:endParaRPr lang="en-US" sz="1200" b="0" dirty="0">
                        <a:solidFill>
                          <a:schemeClr val="tx1"/>
                        </a:solidFill>
                      </a:endParaRPr>
                    </a:p>
                  </a:txBody>
                  <a:tcPr/>
                </a:tc>
                <a:tc>
                  <a:txBody>
                    <a:bodyPr/>
                    <a:lstStyle/>
                    <a:p>
                      <a:pPr algn="ctr"/>
                      <a:r>
                        <a:rPr lang="en-US" sz="1200" b="0" dirty="0" smtClean="0">
                          <a:solidFill>
                            <a:schemeClr val="tx1"/>
                          </a:solidFill>
                        </a:rPr>
                        <a:t>105</a:t>
                      </a:r>
                      <a:endParaRPr lang="en-US" sz="1200" b="0" dirty="0">
                        <a:solidFill>
                          <a:schemeClr val="tx1"/>
                        </a:solidFill>
                      </a:endParaRPr>
                    </a:p>
                  </a:txBody>
                  <a:tcPr/>
                </a:tc>
                <a:tc>
                  <a:txBody>
                    <a:bodyPr/>
                    <a:lstStyle/>
                    <a:p>
                      <a:r>
                        <a:rPr lang="en-US" sz="1200" b="0" dirty="0" smtClean="0">
                          <a:solidFill>
                            <a:schemeClr val="tx1"/>
                          </a:solidFill>
                        </a:rPr>
                        <a:t>456</a:t>
                      </a:r>
                      <a:endParaRPr lang="en-US" sz="1200" b="0" dirty="0">
                        <a:solidFill>
                          <a:schemeClr val="tx1"/>
                        </a:solidFill>
                      </a:endParaRPr>
                    </a:p>
                  </a:txBody>
                  <a:tcPr/>
                </a:tc>
              </a:tr>
              <a:tr h="357194">
                <a:tc>
                  <a:txBody>
                    <a:bodyPr/>
                    <a:lstStyle/>
                    <a:p>
                      <a:r>
                        <a:rPr lang="en-US" sz="1400" b="1" dirty="0" smtClean="0">
                          <a:solidFill>
                            <a:srgbClr val="008000"/>
                          </a:solidFill>
                        </a:rPr>
                        <a:t>HPS</a:t>
                      </a:r>
                      <a:r>
                        <a:rPr lang="en-US" sz="1400" dirty="0" smtClean="0">
                          <a:solidFill>
                            <a:srgbClr val="008000"/>
                          </a:solidFill>
                        </a:rPr>
                        <a:t> </a:t>
                      </a:r>
                      <a:endParaRPr lang="en-US" sz="1400" dirty="0">
                        <a:solidFill>
                          <a:srgbClr val="008000"/>
                        </a:solidFill>
                      </a:endParaRPr>
                    </a:p>
                  </a:txBody>
                  <a:tcPr/>
                </a:tc>
                <a:tc>
                  <a:txBody>
                    <a:bodyPr/>
                    <a:lstStyle/>
                    <a:p>
                      <a:pPr algn="r"/>
                      <a:r>
                        <a:rPr lang="en-US" sz="1200" dirty="0" smtClean="0">
                          <a:solidFill>
                            <a:schemeClr val="tx1"/>
                          </a:solidFill>
                        </a:rPr>
                        <a:t>180</a:t>
                      </a:r>
                      <a:r>
                        <a:rPr lang="en-US" sz="1200" b="1" dirty="0" smtClean="0">
                          <a:solidFill>
                            <a:srgbClr val="FF0000"/>
                          </a:solidFill>
                          <a:effectLst/>
                        </a:rPr>
                        <a:t>*</a:t>
                      </a:r>
                      <a:endParaRPr lang="en-US" sz="1200" b="1" dirty="0">
                        <a:solidFill>
                          <a:srgbClr val="FF0000"/>
                        </a:solidFill>
                        <a:effectLst/>
                      </a:endParaRPr>
                    </a:p>
                  </a:txBody>
                  <a:tcPr>
                    <a:noFill/>
                  </a:tcPr>
                </a:tc>
                <a:tc>
                  <a:txBody>
                    <a:bodyPr/>
                    <a:lstStyle/>
                    <a:p>
                      <a:r>
                        <a:rPr lang="en-US" sz="1200" b="1" baseline="0" dirty="0" smtClean="0">
                          <a:solidFill>
                            <a:srgbClr val="008000"/>
                          </a:solidFill>
                        </a:rPr>
                        <a:t> 15</a:t>
                      </a:r>
                      <a:r>
                        <a:rPr lang="en-US" sz="1200" b="1" dirty="0" smtClean="0">
                          <a:solidFill>
                            <a:srgbClr val="008000"/>
                          </a:solidFill>
                        </a:rPr>
                        <a:t> </a:t>
                      </a:r>
                      <a:endParaRPr lang="en-US" sz="1200" b="1" dirty="0">
                        <a:solidFill>
                          <a:srgbClr val="008000"/>
                        </a:solidFill>
                      </a:endParaRPr>
                    </a:p>
                  </a:txBody>
                  <a:tcPr/>
                </a:tc>
                <a:tc>
                  <a:txBody>
                    <a:bodyPr/>
                    <a:lstStyle/>
                    <a:p>
                      <a:pPr algn="ctr"/>
                      <a:endParaRPr lang="en-US" sz="1200" b="1" dirty="0">
                        <a:solidFill>
                          <a:srgbClr val="008000"/>
                        </a:solidFill>
                      </a:endParaRPr>
                    </a:p>
                  </a:txBody>
                  <a:tcPr/>
                </a:tc>
                <a:tc>
                  <a:txBody>
                    <a:bodyPr/>
                    <a:lstStyle/>
                    <a:p>
                      <a:pPr algn="ctr"/>
                      <a:r>
                        <a:rPr lang="en-US" sz="1200" b="0" dirty="0" smtClean="0">
                          <a:solidFill>
                            <a:srgbClr val="0000FF"/>
                          </a:solidFill>
                        </a:rPr>
                        <a:t>35</a:t>
                      </a:r>
                      <a:endParaRPr lang="en-US" sz="1200" b="0" dirty="0">
                        <a:solidFill>
                          <a:srgbClr val="0000FF"/>
                        </a:solidFill>
                      </a:endParaRPr>
                    </a:p>
                  </a:txBody>
                  <a:tcPr/>
                </a:tc>
                <a:tc>
                  <a:txBody>
                    <a:bodyPr/>
                    <a:lstStyle/>
                    <a:p>
                      <a:pPr algn="ctr"/>
                      <a:r>
                        <a:rPr lang="en-US" sz="1200" dirty="0" smtClean="0">
                          <a:solidFill>
                            <a:srgbClr val="0000FF"/>
                          </a:solidFill>
                        </a:rPr>
                        <a:t>10</a:t>
                      </a:r>
                      <a:endParaRPr lang="en-US" sz="1200" dirty="0">
                        <a:solidFill>
                          <a:srgbClr val="0000FF"/>
                        </a:solidFill>
                      </a:endParaRPr>
                    </a:p>
                  </a:txBody>
                  <a:tcPr/>
                </a:tc>
                <a:tc>
                  <a:txBody>
                    <a:bodyPr/>
                    <a:lstStyle/>
                    <a:p>
                      <a:pPr algn="ctr"/>
                      <a:r>
                        <a:rPr lang="en-US" sz="1200" dirty="0" smtClean="0">
                          <a:solidFill>
                            <a:srgbClr val="0000FF"/>
                          </a:solidFill>
                        </a:rPr>
                        <a:t>10</a:t>
                      </a:r>
                      <a:endParaRPr lang="en-US" sz="1200" dirty="0">
                        <a:solidFill>
                          <a:srgbClr val="0000FF"/>
                        </a:solidFill>
                      </a:endParaRPr>
                    </a:p>
                  </a:txBody>
                  <a:tcPr/>
                </a:tc>
                <a:tc>
                  <a:txBody>
                    <a:bodyPr/>
                    <a:lstStyle/>
                    <a:p>
                      <a:pPr algn="ctr"/>
                      <a:r>
                        <a:rPr lang="en-US" sz="1200" b="0" dirty="0" smtClean="0">
                          <a:solidFill>
                            <a:srgbClr val="0000FF"/>
                          </a:solidFill>
                        </a:rPr>
                        <a:t>10</a:t>
                      </a:r>
                      <a:endParaRPr lang="en-US" sz="1200" b="0" dirty="0">
                        <a:solidFill>
                          <a:srgbClr val="0000FF"/>
                        </a:solidFill>
                      </a:endParaRPr>
                    </a:p>
                  </a:txBody>
                  <a:tcPr/>
                </a:tc>
                <a:tc>
                  <a:txBody>
                    <a:bodyPr/>
                    <a:lstStyle/>
                    <a:p>
                      <a:pPr algn="ctr"/>
                      <a:r>
                        <a:rPr lang="en-US" sz="1200" b="0" dirty="0" smtClean="0">
                          <a:solidFill>
                            <a:srgbClr val="0000FF"/>
                          </a:solidFill>
                        </a:rPr>
                        <a:t>10</a:t>
                      </a:r>
                      <a:endParaRPr lang="en-US" sz="1200" b="0" dirty="0">
                        <a:solidFill>
                          <a:srgbClr val="0000FF"/>
                        </a:solidFill>
                      </a:endParaRPr>
                    </a:p>
                  </a:txBody>
                  <a:tcPr/>
                </a:tc>
                <a:tc>
                  <a:txBody>
                    <a:bodyPr/>
                    <a:lstStyle/>
                    <a:p>
                      <a:r>
                        <a:rPr lang="en-US" sz="1200" b="0" dirty="0" smtClean="0">
                          <a:solidFill>
                            <a:srgbClr val="0000FF"/>
                          </a:solidFill>
                        </a:rPr>
                        <a:t>90</a:t>
                      </a:r>
                      <a:endParaRPr lang="en-US" sz="1200" b="0" dirty="0">
                        <a:solidFill>
                          <a:srgbClr val="0000FF"/>
                        </a:solidFill>
                      </a:endParaRPr>
                    </a:p>
                  </a:txBody>
                  <a:tcPr/>
                </a:tc>
              </a:tr>
              <a:tr h="357194">
                <a:tc>
                  <a:txBody>
                    <a:bodyPr/>
                    <a:lstStyle/>
                    <a:p>
                      <a:r>
                        <a:rPr lang="en-US" sz="1400" b="1" dirty="0" err="1" smtClean="0">
                          <a:solidFill>
                            <a:srgbClr val="008000"/>
                          </a:solidFill>
                        </a:rPr>
                        <a:t>PRad</a:t>
                      </a:r>
                      <a:r>
                        <a:rPr lang="en-US" sz="1400" b="1" dirty="0" smtClean="0">
                          <a:solidFill>
                            <a:srgbClr val="008000"/>
                          </a:solidFill>
                        </a:rPr>
                        <a:t> </a:t>
                      </a:r>
                      <a:endParaRPr lang="en-US" sz="1400" dirty="0">
                        <a:solidFill>
                          <a:srgbClr val="008000"/>
                        </a:solidFill>
                      </a:endParaRPr>
                    </a:p>
                  </a:txBody>
                  <a:tcPr/>
                </a:tc>
                <a:tc>
                  <a:txBody>
                    <a:bodyPr/>
                    <a:lstStyle/>
                    <a:p>
                      <a:pPr algn="r"/>
                      <a:r>
                        <a:rPr lang="en-US" sz="1200" dirty="0" smtClean="0">
                          <a:solidFill>
                            <a:schemeClr val="tx1"/>
                          </a:solidFill>
                        </a:rPr>
                        <a:t>15</a:t>
                      </a:r>
                      <a:r>
                        <a:rPr lang="en-US" sz="1200" b="1" dirty="0" smtClean="0">
                          <a:solidFill>
                            <a:srgbClr val="FF0000"/>
                          </a:solidFill>
                        </a:rPr>
                        <a:t>*</a:t>
                      </a:r>
                      <a:endParaRPr lang="en-US" sz="1200" b="1" dirty="0">
                        <a:solidFill>
                          <a:srgbClr val="FF0000"/>
                        </a:solidFill>
                      </a:endParaRPr>
                    </a:p>
                  </a:txBody>
                  <a:tcPr/>
                </a:tc>
                <a:tc>
                  <a:txBody>
                    <a:bodyPr/>
                    <a:lstStyle/>
                    <a:p>
                      <a:r>
                        <a:rPr lang="en-US" sz="1200" b="1" dirty="0" smtClean="0">
                          <a:solidFill>
                            <a:srgbClr val="008000"/>
                          </a:solidFill>
                        </a:rPr>
                        <a:t>      15</a:t>
                      </a:r>
                      <a:r>
                        <a:rPr lang="en-US" sz="1200" b="1" baseline="0" dirty="0" smtClean="0">
                          <a:solidFill>
                            <a:srgbClr val="008000"/>
                          </a:solidFill>
                        </a:rPr>
                        <a:t> </a:t>
                      </a:r>
                      <a:endParaRPr lang="en-US" sz="1200" b="1" dirty="0">
                        <a:solidFill>
                          <a:srgbClr val="008000"/>
                        </a:solidFill>
                      </a:endParaRPr>
                    </a:p>
                  </a:txBody>
                  <a:tcPr/>
                </a:tc>
                <a:tc>
                  <a:txBody>
                    <a:bodyPr/>
                    <a:lstStyle/>
                    <a:p>
                      <a:endParaRPr lang="en-US" sz="1200" b="1" dirty="0">
                        <a:solidFill>
                          <a:srgbClr val="008000"/>
                        </a:solidFill>
                      </a:endParaRPr>
                    </a:p>
                  </a:txBody>
                  <a:tcPr/>
                </a:tc>
                <a:tc>
                  <a:txBody>
                    <a:bodyPr/>
                    <a:lstStyle/>
                    <a:p>
                      <a:endParaRPr lang="en-US" sz="1200" dirty="0">
                        <a:solidFill>
                          <a:srgbClr val="008000"/>
                        </a:solidFill>
                      </a:endParaRPr>
                    </a:p>
                  </a:txBody>
                  <a:tcPr/>
                </a:tc>
                <a:tc>
                  <a:txBody>
                    <a:bodyPr/>
                    <a:lstStyle/>
                    <a:p>
                      <a:endParaRPr lang="en-US" sz="1200" dirty="0">
                        <a:solidFill>
                          <a:srgbClr val="008000"/>
                        </a:solidFill>
                      </a:endParaRPr>
                    </a:p>
                  </a:txBody>
                  <a:tcPr/>
                </a:tc>
                <a:tc>
                  <a:txBody>
                    <a:bodyPr/>
                    <a:lstStyle/>
                    <a:p>
                      <a:endParaRPr lang="en-US" sz="1200">
                        <a:solidFill>
                          <a:srgbClr val="008000"/>
                        </a:solidFill>
                      </a:endParaRPr>
                    </a:p>
                  </a:txBody>
                  <a:tcPr/>
                </a:tc>
                <a:tc>
                  <a:txBody>
                    <a:bodyPr/>
                    <a:lstStyle/>
                    <a:p>
                      <a:endParaRPr lang="en-US" sz="1200" dirty="0">
                        <a:solidFill>
                          <a:srgbClr val="008000"/>
                        </a:solidFill>
                      </a:endParaRPr>
                    </a:p>
                  </a:txBody>
                  <a:tcPr/>
                </a:tc>
                <a:tc>
                  <a:txBody>
                    <a:bodyPr/>
                    <a:lstStyle/>
                    <a:p>
                      <a:endParaRPr lang="en-US" sz="1200" dirty="0">
                        <a:solidFill>
                          <a:srgbClr val="008000"/>
                        </a:solidFill>
                      </a:endParaRPr>
                    </a:p>
                  </a:txBody>
                  <a:tcPr/>
                </a:tc>
                <a:tc>
                  <a:txBody>
                    <a:bodyPr/>
                    <a:lstStyle/>
                    <a:p>
                      <a:r>
                        <a:rPr lang="en-US" sz="1200" dirty="0" smtClean="0">
                          <a:solidFill>
                            <a:srgbClr val="0000FF"/>
                          </a:solidFill>
                        </a:rPr>
                        <a:t>0</a:t>
                      </a:r>
                      <a:endParaRPr lang="en-US" sz="1200" dirty="0">
                        <a:solidFill>
                          <a:srgbClr val="0000FF"/>
                        </a:solidFill>
                      </a:endParaRPr>
                    </a:p>
                  </a:txBody>
                  <a:tcPr/>
                </a:tc>
              </a:tr>
              <a:tr h="357194">
                <a:tc>
                  <a:txBody>
                    <a:bodyPr/>
                    <a:lstStyle/>
                    <a:p>
                      <a:r>
                        <a:rPr lang="en-US" sz="1400" b="1" dirty="0" smtClean="0"/>
                        <a:t>CLAS12</a:t>
                      </a:r>
                      <a:r>
                        <a:rPr lang="en-US" sz="1400" b="1" baseline="0" dirty="0" smtClean="0"/>
                        <a:t> </a:t>
                      </a:r>
                      <a:r>
                        <a:rPr lang="en-US" sz="1400" b="1" baseline="0" dirty="0" err="1" smtClean="0"/>
                        <a:t>Comm</a:t>
                      </a:r>
                      <a:endParaRPr lang="en-US" sz="1400" b="1" dirty="0"/>
                    </a:p>
                  </a:txBody>
                  <a:tcPr/>
                </a:tc>
                <a:tc>
                  <a:txBody>
                    <a:bodyPr/>
                    <a:lstStyle/>
                    <a:p>
                      <a:pPr algn="r"/>
                      <a:endParaRPr lang="en-US" sz="1200" b="0" dirty="0">
                        <a:solidFill>
                          <a:schemeClr val="tx1"/>
                        </a:solidFill>
                      </a:endParaRPr>
                    </a:p>
                  </a:txBody>
                  <a:tcPr/>
                </a:tc>
                <a:tc>
                  <a:txBody>
                    <a:bodyPr/>
                    <a:lstStyle/>
                    <a:p>
                      <a:pPr algn="l"/>
                      <a:r>
                        <a:rPr lang="en-US" sz="1200" b="1" dirty="0" smtClean="0"/>
                        <a:t>             </a:t>
                      </a:r>
                      <a:endParaRPr lang="en-US" sz="1200" b="1" dirty="0"/>
                    </a:p>
                  </a:txBody>
                  <a:tcPr/>
                </a:tc>
                <a:tc>
                  <a:txBody>
                    <a:bodyPr/>
                    <a:lstStyle/>
                    <a:p>
                      <a:pPr algn="l"/>
                      <a:r>
                        <a:rPr lang="en-US" sz="1200" b="1" dirty="0" smtClean="0"/>
                        <a:t>  </a:t>
                      </a:r>
                      <a:r>
                        <a:rPr lang="en-US" sz="1200" b="0" dirty="0" smtClean="0"/>
                        <a:t>3          15</a:t>
                      </a:r>
                      <a:endParaRPr lang="en-US" sz="1200" b="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0</a:t>
                      </a:r>
                      <a:endParaRPr lang="en-US" sz="1200" dirty="0"/>
                    </a:p>
                  </a:txBody>
                  <a:tcPr/>
                </a:tc>
              </a:tr>
              <a:tr h="3571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RG-A + </a:t>
                      </a:r>
                      <a:r>
                        <a:rPr lang="en-US" sz="1400" dirty="0" smtClean="0">
                          <a:solidFill>
                            <a:srgbClr val="FF0000"/>
                          </a:solidFill>
                        </a:rPr>
                        <a:t>RG-K </a:t>
                      </a:r>
                      <a:r>
                        <a:rPr lang="en-US" sz="1400" dirty="0" smtClean="0">
                          <a:solidFill>
                            <a:srgbClr val="0000FF"/>
                          </a:solidFill>
                        </a:rPr>
                        <a:t>(proton)</a:t>
                      </a:r>
                    </a:p>
                  </a:txBody>
                  <a:tcPr/>
                </a:tc>
                <a:tc>
                  <a:txBody>
                    <a:bodyPr/>
                    <a:lstStyle/>
                    <a:p>
                      <a:pPr algn="r"/>
                      <a:r>
                        <a:rPr lang="en-US" sz="1200" b="0" dirty="0" smtClean="0">
                          <a:solidFill>
                            <a:schemeClr val="tx1"/>
                          </a:solidFill>
                        </a:rPr>
                        <a:t>239</a:t>
                      </a:r>
                      <a:r>
                        <a:rPr lang="en-US" sz="1200" b="1" dirty="0" smtClean="0">
                          <a:solidFill>
                            <a:srgbClr val="FF0000"/>
                          </a:solidFill>
                        </a:rPr>
                        <a:t>*</a:t>
                      </a:r>
                      <a:endParaRPr lang="en-US" sz="1200" b="1" dirty="0">
                        <a:solidFill>
                          <a:srgbClr val="FF0000"/>
                        </a:solidFill>
                      </a:endParaRPr>
                    </a:p>
                  </a:txBody>
                  <a:tcPr/>
                </a:tc>
                <a:tc>
                  <a:txBody>
                    <a:bodyPr/>
                    <a:lstStyle/>
                    <a:p>
                      <a:pPr algn="r"/>
                      <a:endParaRPr lang="en-US" sz="1200" b="1" dirty="0">
                        <a:solidFill>
                          <a:srgbClr val="0000FF"/>
                        </a:solidFill>
                      </a:endParaRPr>
                    </a:p>
                  </a:txBody>
                  <a:tcPr/>
                </a:tc>
                <a:tc>
                  <a:txBody>
                    <a:bodyPr/>
                    <a:lstStyle/>
                    <a:p>
                      <a:pPr algn="r"/>
                      <a:r>
                        <a:rPr lang="en-US" sz="1200" b="0" dirty="0" smtClean="0">
                          <a:solidFill>
                            <a:srgbClr val="0000FF"/>
                          </a:solidFill>
                        </a:rPr>
                        <a:t>   </a:t>
                      </a:r>
                      <a:r>
                        <a:rPr lang="en-US" sz="1200" b="0" dirty="0" smtClean="0">
                          <a:solidFill>
                            <a:schemeClr val="tx1"/>
                          </a:solidFill>
                        </a:rPr>
                        <a:t>   </a:t>
                      </a:r>
                      <a:r>
                        <a:rPr lang="en-US" sz="1200" b="0" dirty="0" smtClean="0">
                          <a:solidFill>
                            <a:srgbClr val="0000FF"/>
                          </a:solidFill>
                        </a:rPr>
                        <a:t>10</a:t>
                      </a:r>
                      <a:endParaRPr lang="en-US" sz="1200" b="0" dirty="0">
                        <a:solidFill>
                          <a:srgbClr val="0000FF"/>
                        </a:solidFill>
                      </a:endParaRPr>
                    </a:p>
                  </a:txBody>
                  <a:tcPr/>
                </a:tc>
                <a:tc>
                  <a:txBody>
                    <a:bodyPr/>
                    <a:lstStyle/>
                    <a:p>
                      <a:pPr algn="l"/>
                      <a:r>
                        <a:rPr lang="en-US" sz="1200" b="0" dirty="0" smtClean="0">
                          <a:solidFill>
                            <a:srgbClr val="0000FF"/>
                          </a:solidFill>
                        </a:rPr>
                        <a:t>20/</a:t>
                      </a:r>
                      <a:r>
                        <a:rPr lang="en-US" sz="1200" b="0" dirty="0" smtClean="0">
                          <a:solidFill>
                            <a:srgbClr val="FF0000"/>
                          </a:solidFill>
                        </a:rPr>
                        <a:t>15</a:t>
                      </a:r>
                      <a:r>
                        <a:rPr lang="en-US" sz="1200" b="0" dirty="0" smtClean="0">
                          <a:solidFill>
                            <a:srgbClr val="008000"/>
                          </a:solidFill>
                        </a:rPr>
                        <a:t>    </a:t>
                      </a:r>
                      <a:r>
                        <a:rPr lang="en-US" sz="1200" b="0" dirty="0" smtClean="0">
                          <a:solidFill>
                            <a:srgbClr val="0000FF"/>
                          </a:solidFill>
                        </a:rPr>
                        <a:t> 25</a:t>
                      </a:r>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pPr algn="r"/>
                      <a:r>
                        <a:rPr lang="en-US" sz="1200" b="0" dirty="0" smtClean="0">
                          <a:solidFill>
                            <a:srgbClr val="FF0000"/>
                          </a:solidFill>
                        </a:rPr>
                        <a:t>35</a:t>
                      </a:r>
                      <a:endParaRPr lang="en-US" sz="1200" b="0" dirty="0">
                        <a:solidFill>
                          <a:srgbClr val="FF0000"/>
                        </a:solidFill>
                      </a:endParaRPr>
                    </a:p>
                  </a:txBody>
                  <a:tcPr/>
                </a:tc>
                <a:tc>
                  <a:txBody>
                    <a:bodyPr/>
                    <a:lstStyle/>
                    <a:p>
                      <a:pPr algn="l"/>
                      <a:r>
                        <a:rPr lang="en-US" sz="1200" b="0" dirty="0" smtClean="0">
                          <a:solidFill>
                            <a:srgbClr val="0000FF"/>
                          </a:solidFill>
                        </a:rPr>
                        <a:t>20</a:t>
                      </a:r>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r>
                        <a:rPr lang="en-US" sz="1200" dirty="0" smtClean="0">
                          <a:solidFill>
                            <a:srgbClr val="0000FF"/>
                          </a:solidFill>
                        </a:rPr>
                        <a:t>114*</a:t>
                      </a:r>
                      <a:endParaRPr lang="en-US" sz="1200" dirty="0">
                        <a:solidFill>
                          <a:srgbClr val="0000FF"/>
                        </a:solidFill>
                      </a:endParaRPr>
                    </a:p>
                  </a:txBody>
                  <a:tcPr/>
                </a:tc>
              </a:tr>
              <a:tr h="3571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RG-B (deuteron)</a:t>
                      </a:r>
                    </a:p>
                  </a:txBody>
                  <a:tcPr/>
                </a:tc>
                <a:tc>
                  <a:txBody>
                    <a:bodyPr/>
                    <a:lstStyle/>
                    <a:p>
                      <a:pPr algn="r"/>
                      <a:r>
                        <a:rPr lang="en-US" sz="1200" b="0" dirty="0" smtClean="0">
                          <a:solidFill>
                            <a:schemeClr val="tx1"/>
                          </a:solidFill>
                        </a:rPr>
                        <a:t>90</a:t>
                      </a:r>
                      <a:r>
                        <a:rPr lang="en-US" sz="1200" b="1" dirty="0" smtClean="0">
                          <a:solidFill>
                            <a:srgbClr val="FF0000"/>
                          </a:solidFill>
                        </a:rPr>
                        <a:t>*</a:t>
                      </a:r>
                      <a:endParaRPr lang="en-US" sz="1200" b="1" dirty="0">
                        <a:solidFill>
                          <a:srgbClr val="FF0000"/>
                        </a:solidFill>
                      </a:endParaRPr>
                    </a:p>
                  </a:txBody>
                  <a:tcPr/>
                </a:tc>
                <a:tc>
                  <a:txBody>
                    <a:bodyPr/>
                    <a:lstStyle/>
                    <a:p>
                      <a:endParaRPr lang="en-US" sz="1200" b="1" dirty="0">
                        <a:solidFill>
                          <a:srgbClr val="0000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FF"/>
                          </a:solidFill>
                        </a:rPr>
                        <a:t>           </a:t>
                      </a:r>
                    </a:p>
                  </a:txBody>
                  <a:tcPr/>
                </a:tc>
                <a:tc>
                  <a:txBody>
                    <a:bodyPr/>
                    <a:lstStyle/>
                    <a:p>
                      <a:pPr algn="ctr"/>
                      <a:endParaRPr lang="en-US" sz="1200" b="0" dirty="0">
                        <a:solidFill>
                          <a:srgbClr val="0000FF"/>
                        </a:solidFill>
                      </a:endParaRPr>
                    </a:p>
                  </a:txBody>
                  <a:tcPr/>
                </a:tc>
                <a:tc>
                  <a:txBody>
                    <a:bodyPr/>
                    <a:lstStyle/>
                    <a:p>
                      <a:r>
                        <a:rPr lang="en-US" sz="1200" b="0" dirty="0" smtClean="0">
                          <a:solidFill>
                            <a:srgbClr val="0000FF"/>
                          </a:solidFill>
                        </a:rPr>
                        <a:t>40</a:t>
                      </a:r>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r>
                        <a:rPr lang="en-US" sz="1200" dirty="0" smtClean="0">
                          <a:solidFill>
                            <a:srgbClr val="0000FF"/>
                          </a:solidFill>
                        </a:rPr>
                        <a:t>50*</a:t>
                      </a:r>
                      <a:endParaRPr lang="en-US" sz="1200" dirty="0">
                        <a:solidFill>
                          <a:srgbClr val="0000FF"/>
                        </a:solidFill>
                      </a:endParaRPr>
                    </a:p>
                  </a:txBody>
                  <a:tcPr/>
                </a:tc>
              </a:tr>
              <a:tr h="357194">
                <a:tc>
                  <a:txBody>
                    <a:bodyPr/>
                    <a:lstStyle/>
                    <a:p>
                      <a:r>
                        <a:rPr lang="en-US" sz="1400" dirty="0" smtClean="0">
                          <a:solidFill>
                            <a:srgbClr val="0000FF"/>
                          </a:solidFill>
                        </a:rPr>
                        <a:t>RG-F (</a:t>
                      </a:r>
                      <a:r>
                        <a:rPr lang="en-US" sz="1400" dirty="0" err="1" smtClean="0">
                          <a:solidFill>
                            <a:srgbClr val="0000FF"/>
                          </a:solidFill>
                        </a:rPr>
                        <a:t>BoNuS</a:t>
                      </a:r>
                      <a:r>
                        <a:rPr lang="en-US" sz="1400" dirty="0" smtClean="0">
                          <a:solidFill>
                            <a:srgbClr val="0000FF"/>
                          </a:solidFill>
                        </a:rPr>
                        <a:t>)</a:t>
                      </a:r>
                      <a:endParaRPr lang="en-US" sz="1400" dirty="0">
                        <a:solidFill>
                          <a:srgbClr val="0000FF"/>
                        </a:solidFill>
                      </a:endParaRPr>
                    </a:p>
                  </a:txBody>
                  <a:tcPr/>
                </a:tc>
                <a:tc>
                  <a:txBody>
                    <a:bodyPr/>
                    <a:lstStyle/>
                    <a:p>
                      <a:pPr algn="r"/>
                      <a:r>
                        <a:rPr lang="en-US" sz="1200" b="0" dirty="0" smtClean="0">
                          <a:solidFill>
                            <a:schemeClr val="tx1"/>
                          </a:solidFill>
                        </a:rPr>
                        <a:t>42</a:t>
                      </a:r>
                      <a:r>
                        <a:rPr lang="en-US" sz="1200" b="1" dirty="0" smtClean="0">
                          <a:solidFill>
                            <a:srgbClr val="FF0000"/>
                          </a:solidFill>
                        </a:rPr>
                        <a:t>*</a:t>
                      </a:r>
                      <a:endParaRPr lang="en-US" sz="1200" b="1" dirty="0">
                        <a:solidFill>
                          <a:srgbClr val="FF0000"/>
                        </a:solidFill>
                      </a:endParaRPr>
                    </a:p>
                  </a:txBody>
                  <a:tcPr/>
                </a:tc>
                <a:tc>
                  <a:txBody>
                    <a:bodyPr/>
                    <a:lstStyle/>
                    <a:p>
                      <a:endParaRPr lang="en-US" sz="1200" b="1" dirty="0">
                        <a:solidFill>
                          <a:srgbClr val="0000FF"/>
                        </a:solidFill>
                      </a:endParaRPr>
                    </a:p>
                  </a:txBody>
                  <a:tcPr/>
                </a:tc>
                <a:tc>
                  <a:txBody>
                    <a:bodyPr/>
                    <a:lstStyle/>
                    <a:p>
                      <a:pPr algn="ctr"/>
                      <a:r>
                        <a:rPr lang="en-US" sz="1200" b="0" dirty="0" smtClean="0">
                          <a:solidFill>
                            <a:srgbClr val="0000FF"/>
                          </a:solidFill>
                        </a:rPr>
                        <a:t>        </a:t>
                      </a:r>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FF"/>
                          </a:solidFill>
                        </a:rPr>
                        <a:t>21</a:t>
                      </a: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r>
                        <a:rPr lang="en-US" sz="1200" dirty="0" smtClean="0">
                          <a:solidFill>
                            <a:srgbClr val="0000FF"/>
                          </a:solidFill>
                        </a:rPr>
                        <a:t>21</a:t>
                      </a:r>
                      <a:endParaRPr lang="en-US" sz="1200" dirty="0">
                        <a:solidFill>
                          <a:srgbClr val="0000FF"/>
                        </a:solidFill>
                      </a:endParaRPr>
                    </a:p>
                  </a:txBody>
                  <a:tcPr/>
                </a:tc>
              </a:tr>
              <a:tr h="0">
                <a:tc>
                  <a:txBody>
                    <a:bodyPr/>
                    <a:lstStyle/>
                    <a:p>
                      <a:r>
                        <a:rPr lang="en-US" sz="1400" dirty="0" smtClean="0">
                          <a:solidFill>
                            <a:srgbClr val="0000FF"/>
                          </a:solidFill>
                        </a:rPr>
                        <a:t>RG-C (NH</a:t>
                      </a:r>
                      <a:r>
                        <a:rPr lang="en-US" sz="1400" baseline="-25000" dirty="0" smtClean="0">
                          <a:solidFill>
                            <a:srgbClr val="0000FF"/>
                          </a:solidFill>
                        </a:rPr>
                        <a:t>3</a:t>
                      </a:r>
                      <a:r>
                        <a:rPr lang="en-US" sz="1400" dirty="0" smtClean="0">
                          <a:solidFill>
                            <a:srgbClr val="0000FF"/>
                          </a:solidFill>
                        </a:rPr>
                        <a:t>)</a:t>
                      </a:r>
                      <a:endParaRPr lang="en-US" sz="1400" dirty="0">
                        <a:solidFill>
                          <a:srgbClr val="0000FF"/>
                        </a:solidFill>
                      </a:endParaRPr>
                    </a:p>
                  </a:txBody>
                  <a:tcPr/>
                </a:tc>
                <a:tc>
                  <a:txBody>
                    <a:bodyPr/>
                    <a:lstStyle/>
                    <a:p>
                      <a:pPr algn="r"/>
                      <a:r>
                        <a:rPr lang="en-US" sz="1200" b="0" dirty="0" smtClean="0">
                          <a:solidFill>
                            <a:schemeClr val="tx1"/>
                          </a:solidFill>
                        </a:rPr>
                        <a:t>120</a:t>
                      </a:r>
                      <a:endParaRPr lang="en-US" sz="1200" b="0" dirty="0">
                        <a:solidFill>
                          <a:schemeClr val="tx1"/>
                        </a:solidFill>
                      </a:endParaRPr>
                    </a:p>
                  </a:txBody>
                  <a:tcPr/>
                </a:tc>
                <a:tc>
                  <a:txBody>
                    <a:bodyPr/>
                    <a:lstStyle/>
                    <a:p>
                      <a:endParaRPr lang="en-US" sz="1200" b="1"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p>
                  </a:txBody>
                  <a:tcPr/>
                </a:tc>
                <a:tc>
                  <a:txBody>
                    <a:bodyPr/>
                    <a:lstStyle/>
                    <a:p>
                      <a:pPr algn="r"/>
                      <a:r>
                        <a:rPr lang="en-US" sz="1200" b="0" dirty="0" smtClean="0">
                          <a:solidFill>
                            <a:srgbClr val="0000FF"/>
                          </a:solidFill>
                        </a:rPr>
                        <a:t>35</a:t>
                      </a:r>
                      <a:endParaRPr lang="en-US" sz="1200" b="0" dirty="0">
                        <a:solidFill>
                          <a:srgbClr val="0000FF"/>
                        </a:solidFill>
                      </a:endParaRPr>
                    </a:p>
                  </a:txBody>
                  <a:tcPr/>
                </a:tc>
                <a:tc>
                  <a:txBody>
                    <a:bodyPr/>
                    <a:lstStyle/>
                    <a:p>
                      <a:r>
                        <a:rPr lang="en-US" sz="1200" b="0" dirty="0" smtClean="0">
                          <a:solidFill>
                            <a:srgbClr val="0000FF"/>
                          </a:solidFill>
                        </a:rPr>
                        <a:t>25</a:t>
                      </a:r>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r>
                        <a:rPr lang="en-US" sz="1200" dirty="0" smtClean="0">
                          <a:solidFill>
                            <a:srgbClr val="0000FF"/>
                          </a:solidFill>
                        </a:rPr>
                        <a:t>60</a:t>
                      </a:r>
                      <a:endParaRPr lang="en-US" sz="1200" dirty="0">
                        <a:solidFill>
                          <a:srgbClr val="0000FF"/>
                        </a:solidFill>
                      </a:endParaRPr>
                    </a:p>
                  </a:txBody>
                  <a:tcPr/>
                </a:tc>
              </a:tr>
              <a:tr h="357194">
                <a:tc>
                  <a:txBody>
                    <a:bodyPr/>
                    <a:lstStyle/>
                    <a:p>
                      <a:r>
                        <a:rPr lang="en-US" sz="1400" dirty="0" smtClean="0">
                          <a:solidFill>
                            <a:srgbClr val="0000FF"/>
                          </a:solidFill>
                        </a:rPr>
                        <a:t>RG-C-</a:t>
                      </a:r>
                      <a:r>
                        <a:rPr lang="en-US" sz="1400" dirty="0" err="1" smtClean="0">
                          <a:solidFill>
                            <a:srgbClr val="0000FF"/>
                          </a:solidFill>
                        </a:rPr>
                        <a:t>b</a:t>
                      </a:r>
                      <a:r>
                        <a:rPr lang="en-US" sz="1400" dirty="0" smtClean="0">
                          <a:solidFill>
                            <a:srgbClr val="0000FF"/>
                          </a:solidFill>
                        </a:rPr>
                        <a:t> (ND</a:t>
                      </a:r>
                      <a:r>
                        <a:rPr lang="en-US" sz="1400" baseline="-25000" dirty="0" smtClean="0">
                          <a:solidFill>
                            <a:srgbClr val="0000FF"/>
                          </a:solidFill>
                        </a:rPr>
                        <a:t>3</a:t>
                      </a:r>
                      <a:r>
                        <a:rPr lang="en-US" sz="1400" dirty="0" smtClean="0">
                          <a:solidFill>
                            <a:srgbClr val="0000FF"/>
                          </a:solidFill>
                        </a:rPr>
                        <a:t>)</a:t>
                      </a:r>
                      <a:endParaRPr lang="en-US" sz="1400" dirty="0">
                        <a:solidFill>
                          <a:srgbClr val="0000FF"/>
                        </a:solidFill>
                      </a:endParaRPr>
                    </a:p>
                  </a:txBody>
                  <a:tcPr/>
                </a:tc>
                <a:tc>
                  <a:txBody>
                    <a:bodyPr/>
                    <a:lstStyle/>
                    <a:p>
                      <a:pPr algn="r"/>
                      <a:r>
                        <a:rPr lang="en-US" sz="1200" b="0" dirty="0" smtClean="0">
                          <a:solidFill>
                            <a:schemeClr val="tx1"/>
                          </a:solidFill>
                        </a:rPr>
                        <a:t>65</a:t>
                      </a:r>
                      <a:endParaRPr lang="en-US" sz="1200" b="0" dirty="0">
                        <a:solidFill>
                          <a:schemeClr val="tx1"/>
                        </a:solidFill>
                      </a:endParaRPr>
                    </a:p>
                  </a:txBody>
                  <a:tcPr/>
                </a:tc>
                <a:tc>
                  <a:txBody>
                    <a:bodyPr/>
                    <a:lstStyle/>
                    <a:p>
                      <a:endParaRPr lang="en-US" sz="1200" b="1" dirty="0">
                        <a:solidFill>
                          <a:srgbClr val="0000FF"/>
                        </a:solidFill>
                      </a:endParaRPr>
                    </a:p>
                  </a:txBody>
                  <a:tcPr/>
                </a:tc>
                <a:tc>
                  <a:txBody>
                    <a:bodyPr/>
                    <a:lstStyle/>
                    <a:p>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algn="ctr"/>
                      <a:endParaRPr lang="en-US" sz="1200" b="0" dirty="0">
                        <a:solidFill>
                          <a:srgbClr val="0000FF"/>
                        </a:solidFill>
                      </a:endParaRPr>
                    </a:p>
                  </a:txBody>
                  <a:tcPr/>
                </a:tc>
                <a:tc>
                  <a:txBody>
                    <a:bodyPr/>
                    <a:lstStyle/>
                    <a:p>
                      <a:pPr algn="ctr"/>
                      <a:r>
                        <a:rPr lang="en-US" sz="1200" b="0" dirty="0" smtClean="0">
                          <a:solidFill>
                            <a:srgbClr val="0000FF"/>
                          </a:solidFill>
                        </a:rPr>
                        <a:t>35</a:t>
                      </a:r>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r>
                        <a:rPr lang="en-US" sz="1200" dirty="0" smtClean="0">
                          <a:solidFill>
                            <a:srgbClr val="0000FF"/>
                          </a:solidFill>
                        </a:rPr>
                        <a:t>30</a:t>
                      </a:r>
                      <a:endParaRPr lang="en-US" sz="1200" dirty="0">
                        <a:solidFill>
                          <a:srgbClr val="0000FF"/>
                        </a:solidFill>
                      </a:endParaRPr>
                    </a:p>
                  </a:txBody>
                  <a:tcPr/>
                </a:tc>
              </a:tr>
              <a:tr h="357194">
                <a:tc>
                  <a:txBody>
                    <a:bodyPr/>
                    <a:lstStyle/>
                    <a:p>
                      <a:r>
                        <a:rPr lang="en-US" sz="1400" dirty="0" smtClean="0">
                          <a:solidFill>
                            <a:srgbClr val="0000FF"/>
                          </a:solidFill>
                        </a:rPr>
                        <a:t>RG-E (</a:t>
                      </a:r>
                      <a:r>
                        <a:rPr lang="en-US" sz="1400" dirty="0" err="1" smtClean="0">
                          <a:solidFill>
                            <a:srgbClr val="0000FF"/>
                          </a:solidFill>
                        </a:rPr>
                        <a:t>Hadr</a:t>
                      </a:r>
                      <a:r>
                        <a:rPr lang="en-US" sz="1400" dirty="0" smtClean="0">
                          <a:solidFill>
                            <a:srgbClr val="0000FF"/>
                          </a:solidFill>
                        </a:rPr>
                        <a:t>.)</a:t>
                      </a:r>
                      <a:endParaRPr lang="en-US" sz="1400" dirty="0">
                        <a:solidFill>
                          <a:srgbClr val="0000FF"/>
                        </a:solidFill>
                      </a:endParaRPr>
                    </a:p>
                  </a:txBody>
                  <a:tcPr/>
                </a:tc>
                <a:tc>
                  <a:txBody>
                    <a:bodyPr/>
                    <a:lstStyle/>
                    <a:p>
                      <a:pPr algn="r"/>
                      <a:r>
                        <a:rPr lang="en-US" sz="1200" b="0" dirty="0" smtClean="0">
                          <a:solidFill>
                            <a:schemeClr val="tx1"/>
                          </a:solidFill>
                        </a:rPr>
                        <a:t>60</a:t>
                      </a:r>
                      <a:endParaRPr lang="en-US" sz="1200" b="0" dirty="0">
                        <a:solidFill>
                          <a:schemeClr val="tx1"/>
                        </a:solidFill>
                      </a:endParaRPr>
                    </a:p>
                  </a:txBody>
                  <a:tcPr/>
                </a:tc>
                <a:tc>
                  <a:txBody>
                    <a:bodyPr/>
                    <a:lstStyle/>
                    <a:p>
                      <a:endParaRPr lang="en-US" sz="1200" b="1">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algn="ctr"/>
                      <a:r>
                        <a:rPr lang="en-US" sz="1200" b="0" dirty="0" smtClean="0">
                          <a:solidFill>
                            <a:srgbClr val="0000FF"/>
                          </a:solidFill>
                        </a:rPr>
                        <a:t>35</a:t>
                      </a:r>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r>
                        <a:rPr lang="en-US" sz="1200" dirty="0" smtClean="0">
                          <a:solidFill>
                            <a:srgbClr val="0000FF"/>
                          </a:solidFill>
                        </a:rPr>
                        <a:t>25</a:t>
                      </a:r>
                      <a:endParaRPr lang="en-US" sz="1200" dirty="0">
                        <a:solidFill>
                          <a:srgbClr val="0000FF"/>
                        </a:solidFill>
                      </a:endParaRPr>
                    </a:p>
                  </a:txBody>
                  <a:tcPr/>
                </a:tc>
              </a:tr>
              <a:tr h="357194">
                <a:tc>
                  <a:txBody>
                    <a:bodyPr/>
                    <a:lstStyle/>
                    <a:p>
                      <a:r>
                        <a:rPr lang="en-US" sz="1400" dirty="0" smtClean="0">
                          <a:solidFill>
                            <a:srgbClr val="0000FF"/>
                          </a:solidFill>
                        </a:rPr>
                        <a:t>RG-H (</a:t>
                      </a:r>
                      <a:r>
                        <a:rPr lang="en-US" sz="1400" dirty="0" err="1" smtClean="0">
                          <a:solidFill>
                            <a:srgbClr val="0000FF"/>
                          </a:solidFill>
                        </a:rPr>
                        <a:t>Transv</a:t>
                      </a:r>
                      <a:r>
                        <a:rPr lang="en-US" sz="1400" dirty="0" smtClean="0">
                          <a:solidFill>
                            <a:srgbClr val="0000FF"/>
                          </a:solidFill>
                        </a:rPr>
                        <a:t>. Target)</a:t>
                      </a:r>
                      <a:endParaRPr lang="en-US" sz="1400" dirty="0">
                        <a:solidFill>
                          <a:srgbClr val="0000FF"/>
                        </a:solidFill>
                      </a:endParaRPr>
                    </a:p>
                  </a:txBody>
                  <a:tcPr/>
                </a:tc>
                <a:tc>
                  <a:txBody>
                    <a:bodyPr/>
                    <a:lstStyle/>
                    <a:p>
                      <a:pPr algn="r"/>
                      <a:r>
                        <a:rPr lang="en-US" sz="1200" b="0" dirty="0" smtClean="0">
                          <a:solidFill>
                            <a:srgbClr val="953735"/>
                          </a:solidFill>
                        </a:rPr>
                        <a:t>110</a:t>
                      </a:r>
                      <a:r>
                        <a:rPr lang="en-US" sz="1200" b="1" dirty="0" smtClean="0">
                          <a:solidFill>
                            <a:srgbClr val="FF0000"/>
                          </a:solidFill>
                        </a:rPr>
                        <a:t>*</a:t>
                      </a:r>
                      <a:endParaRPr lang="en-US" sz="1200" b="1" dirty="0">
                        <a:solidFill>
                          <a:srgbClr val="FF0000"/>
                        </a:solidFill>
                      </a:endParaRPr>
                    </a:p>
                  </a:txBody>
                  <a:tcPr/>
                </a:tc>
                <a:tc>
                  <a:txBody>
                    <a:bodyPr/>
                    <a:lstStyle/>
                    <a:p>
                      <a:endParaRPr lang="en-US" sz="1200" b="1"/>
                    </a:p>
                  </a:txBody>
                  <a:tcPr/>
                </a:tc>
                <a:tc>
                  <a:txBody>
                    <a:bodyPr/>
                    <a:lstStyle/>
                    <a:p>
                      <a:endParaRPr lang="en-US" sz="1200" b="0" dirty="0"/>
                    </a:p>
                  </a:txBody>
                  <a:tcPr/>
                </a:tc>
                <a:tc>
                  <a:txBody>
                    <a:bodyPr/>
                    <a:lstStyle/>
                    <a:p>
                      <a:endParaRPr lang="en-US" sz="1200" b="0" dirty="0"/>
                    </a:p>
                  </a:txBody>
                  <a:tcPr/>
                </a:tc>
                <a:tc>
                  <a:txBody>
                    <a:bodyPr/>
                    <a:lstStyle/>
                    <a:p>
                      <a:pPr algn="r"/>
                      <a:endParaRPr lang="en-US" sz="1200" b="0" dirty="0">
                        <a:solidFill>
                          <a:srgbClr val="008000"/>
                        </a:solidFill>
                      </a:endParaRPr>
                    </a:p>
                  </a:txBody>
                  <a:tcPr/>
                </a:tc>
                <a:tc>
                  <a:txBody>
                    <a:bodyPr/>
                    <a:lstStyle/>
                    <a:p>
                      <a:pPr algn="ctr"/>
                      <a:r>
                        <a:rPr lang="en-US" sz="1200" b="0" dirty="0" smtClean="0">
                          <a:solidFill>
                            <a:srgbClr val="008000"/>
                          </a:solidFill>
                        </a:rPr>
                        <a:t> </a:t>
                      </a:r>
                      <a:endParaRPr lang="en-US" sz="1200" b="0" dirty="0">
                        <a:solidFill>
                          <a:srgbClr val="008000"/>
                        </a:solidFill>
                      </a:endParaRPr>
                    </a:p>
                  </a:txBody>
                  <a:tcPr/>
                </a:tc>
                <a:tc>
                  <a:txBody>
                    <a:bodyPr/>
                    <a:lstStyle/>
                    <a:p>
                      <a:pPr algn="r"/>
                      <a:r>
                        <a:rPr lang="en-US" sz="1200" b="0" dirty="0" smtClean="0">
                          <a:solidFill>
                            <a:srgbClr val="953735"/>
                          </a:solidFill>
                        </a:rPr>
                        <a:t>40</a:t>
                      </a:r>
                      <a:endParaRPr lang="en-US" sz="1200" b="0" dirty="0">
                        <a:solidFill>
                          <a:srgbClr val="953735"/>
                        </a:solidFill>
                      </a:endParaRPr>
                    </a:p>
                  </a:txBody>
                  <a:tcPr/>
                </a:tc>
                <a:tc>
                  <a:txBody>
                    <a:bodyPr/>
                    <a:lstStyle/>
                    <a:p>
                      <a:r>
                        <a:rPr lang="en-US" sz="1200" b="0" dirty="0" smtClean="0">
                          <a:solidFill>
                            <a:srgbClr val="953735"/>
                          </a:solidFill>
                        </a:rPr>
                        <a:t>20</a:t>
                      </a:r>
                      <a:endParaRPr lang="en-US" sz="1200" b="0" dirty="0">
                        <a:solidFill>
                          <a:srgbClr val="953735"/>
                        </a:solidFill>
                      </a:endParaRPr>
                    </a:p>
                  </a:txBody>
                  <a:tcPr/>
                </a:tc>
                <a:tc>
                  <a:txBody>
                    <a:bodyPr/>
                    <a:lstStyle/>
                    <a:p>
                      <a:r>
                        <a:rPr lang="en-US" sz="1200" dirty="0" smtClean="0">
                          <a:solidFill>
                            <a:srgbClr val="953735"/>
                          </a:solidFill>
                        </a:rPr>
                        <a:t>50</a:t>
                      </a:r>
                      <a:endParaRPr lang="en-US" sz="1200" dirty="0">
                        <a:solidFill>
                          <a:srgbClr val="953735"/>
                        </a:solidFill>
                      </a:endParaRPr>
                    </a:p>
                  </a:txBody>
                  <a:tcPr/>
                </a:tc>
              </a:tr>
              <a:tr h="357194">
                <a:tc>
                  <a:txBody>
                    <a:bodyPr/>
                    <a:lstStyle/>
                    <a:p>
                      <a:r>
                        <a:rPr lang="en-US" sz="1400" dirty="0" smtClean="0">
                          <a:solidFill>
                            <a:srgbClr val="0000FF"/>
                          </a:solidFill>
                        </a:rPr>
                        <a:t>RG-D (CT)</a:t>
                      </a:r>
                      <a:endParaRPr lang="en-US" sz="1400" dirty="0">
                        <a:solidFill>
                          <a:srgbClr val="0000FF"/>
                        </a:solidFill>
                      </a:endParaRPr>
                    </a:p>
                  </a:txBody>
                  <a:tcPr/>
                </a:tc>
                <a:tc>
                  <a:txBody>
                    <a:bodyPr/>
                    <a:lstStyle/>
                    <a:p>
                      <a:pPr algn="r"/>
                      <a:r>
                        <a:rPr lang="en-US" sz="1200" b="0" dirty="0" smtClean="0">
                          <a:solidFill>
                            <a:schemeClr val="tx1"/>
                          </a:solidFill>
                        </a:rPr>
                        <a:t>60</a:t>
                      </a:r>
                      <a:endParaRPr lang="en-US" sz="1200" b="0" dirty="0">
                        <a:solidFill>
                          <a:schemeClr val="tx1"/>
                        </a:solidFill>
                      </a:endParaRPr>
                    </a:p>
                  </a:txBody>
                  <a:tcPr/>
                </a:tc>
                <a:tc>
                  <a:txBody>
                    <a:bodyPr/>
                    <a:lstStyle/>
                    <a:p>
                      <a:endParaRPr lang="en-US" sz="1200" b="1"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algn="ctr"/>
                      <a:r>
                        <a:rPr lang="en-US" sz="1200" b="0" dirty="0" smtClean="0">
                          <a:solidFill>
                            <a:srgbClr val="0000FF"/>
                          </a:solidFill>
                        </a:rPr>
                        <a:t>40</a:t>
                      </a:r>
                      <a:endParaRPr lang="en-US" sz="1200" b="0" dirty="0">
                        <a:solidFill>
                          <a:srgbClr val="0000FF"/>
                        </a:solidFill>
                      </a:endParaRPr>
                    </a:p>
                  </a:txBody>
                  <a:tcPr/>
                </a:tc>
                <a:tc>
                  <a:txBody>
                    <a:bodyPr/>
                    <a:lstStyle/>
                    <a:p>
                      <a:r>
                        <a:rPr lang="en-US" sz="1200" dirty="0" smtClean="0">
                          <a:solidFill>
                            <a:srgbClr val="0000FF"/>
                          </a:solidFill>
                        </a:rPr>
                        <a:t>20</a:t>
                      </a:r>
                      <a:endParaRPr lang="en-US" sz="1200" dirty="0">
                        <a:solidFill>
                          <a:srgbClr val="0000FF"/>
                        </a:solidFill>
                      </a:endParaRPr>
                    </a:p>
                  </a:txBody>
                  <a:tcPr/>
                </a:tc>
              </a:tr>
              <a:tr h="357194">
                <a:tc>
                  <a:txBody>
                    <a:bodyPr/>
                    <a:lstStyle/>
                    <a:p>
                      <a:r>
                        <a:rPr lang="en-US" sz="1400" dirty="0" smtClean="0">
                          <a:solidFill>
                            <a:srgbClr val="0000FF"/>
                          </a:solidFill>
                        </a:rPr>
                        <a:t>RG-G (</a:t>
                      </a:r>
                      <a:r>
                        <a:rPr lang="en-US" sz="1400" dirty="0" err="1" smtClean="0">
                          <a:solidFill>
                            <a:srgbClr val="0000FF"/>
                          </a:solidFill>
                        </a:rPr>
                        <a:t>LiD</a:t>
                      </a:r>
                      <a:r>
                        <a:rPr lang="en-US" sz="1400" dirty="0" smtClean="0">
                          <a:solidFill>
                            <a:srgbClr val="0000FF"/>
                          </a:solidFill>
                        </a:rPr>
                        <a:t>)</a:t>
                      </a:r>
                      <a:endParaRPr lang="en-US" sz="1400" dirty="0">
                        <a:solidFill>
                          <a:srgbClr val="0000FF"/>
                        </a:solidFill>
                      </a:endParaRPr>
                    </a:p>
                  </a:txBody>
                  <a:tcPr/>
                </a:tc>
                <a:tc>
                  <a:txBody>
                    <a:bodyPr/>
                    <a:lstStyle/>
                    <a:p>
                      <a:pPr algn="r"/>
                      <a:r>
                        <a:rPr lang="en-US" sz="1200" b="0" dirty="0" smtClean="0">
                          <a:solidFill>
                            <a:schemeClr val="tx1"/>
                          </a:solidFill>
                        </a:rPr>
                        <a:t>55</a:t>
                      </a:r>
                      <a:endParaRPr lang="en-US" sz="1200" b="0" dirty="0">
                        <a:solidFill>
                          <a:schemeClr val="tx1"/>
                        </a:solidFill>
                      </a:endParaRPr>
                    </a:p>
                  </a:txBody>
                  <a:tcPr/>
                </a:tc>
                <a:tc>
                  <a:txBody>
                    <a:bodyPr/>
                    <a:lstStyle/>
                    <a:p>
                      <a:endParaRPr lang="en-US" sz="1200" b="1"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algn="r"/>
                      <a:r>
                        <a:rPr lang="en-US" sz="1200" b="0" dirty="0" smtClean="0">
                          <a:solidFill>
                            <a:srgbClr val="0000FF"/>
                          </a:solidFill>
                        </a:rPr>
                        <a:t>35</a:t>
                      </a:r>
                      <a:endParaRPr lang="en-US" sz="1200" b="0" dirty="0">
                        <a:solidFill>
                          <a:srgbClr val="0000FF"/>
                        </a:solidFill>
                      </a:endParaRPr>
                    </a:p>
                  </a:txBody>
                  <a:tcPr/>
                </a:tc>
                <a:tc>
                  <a:txBody>
                    <a:bodyPr/>
                    <a:lstStyle/>
                    <a:p>
                      <a:r>
                        <a:rPr lang="en-US" sz="1200" dirty="0" smtClean="0">
                          <a:solidFill>
                            <a:srgbClr val="0000FF"/>
                          </a:solidFill>
                        </a:rPr>
                        <a:t>20</a:t>
                      </a:r>
                      <a:endParaRPr lang="en-US" sz="1200" dirty="0">
                        <a:solidFill>
                          <a:srgbClr val="0000FF"/>
                        </a:solidFill>
                      </a:endParaRPr>
                    </a:p>
                  </a:txBody>
                  <a:tcPr/>
                </a:tc>
              </a:tr>
            </a:tbl>
          </a:graphicData>
        </a:graphic>
      </p:graphicFrame>
      <p:cxnSp>
        <p:nvCxnSpPr>
          <p:cNvPr id="18" name="Straight Connector 17"/>
          <p:cNvCxnSpPr/>
          <p:nvPr/>
        </p:nvCxnSpPr>
        <p:spPr>
          <a:xfrm>
            <a:off x="1676400" y="2057245"/>
            <a:ext cx="8153400" cy="1588"/>
          </a:xfrm>
          <a:prstGeom prst="line">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600200" y="6553201"/>
            <a:ext cx="8382000" cy="1"/>
          </a:xfrm>
          <a:prstGeom prst="line">
            <a:avLst/>
          </a:prstGeom>
          <a:ln w="28575"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a:blip r:embed="rId2"/>
          <a:stretch>
            <a:fillRect/>
          </a:stretch>
        </p:blipFill>
        <p:spPr>
          <a:xfrm>
            <a:off x="2624666" y="2092325"/>
            <a:ext cx="597252" cy="365506"/>
          </a:xfrm>
          <a:prstGeom prst="rect">
            <a:avLst/>
          </a:prstGeom>
          <a:ln w="3175" cmpd="sng">
            <a:solidFill>
              <a:srgbClr val="000000"/>
            </a:solidFill>
          </a:ln>
        </p:spPr>
      </p:pic>
      <p:pic>
        <p:nvPicPr>
          <p:cNvPr id="26" name="Picture 25"/>
          <p:cNvPicPr>
            <a:picLocks noChangeAspect="1"/>
          </p:cNvPicPr>
          <p:nvPr/>
        </p:nvPicPr>
        <p:blipFill>
          <a:blip r:embed="rId3"/>
          <a:stretch>
            <a:fillRect/>
          </a:stretch>
        </p:blipFill>
        <p:spPr>
          <a:xfrm>
            <a:off x="2616199" y="2473326"/>
            <a:ext cx="635000" cy="269875"/>
          </a:xfrm>
          <a:prstGeom prst="rect">
            <a:avLst/>
          </a:prstGeom>
        </p:spPr>
      </p:pic>
      <p:cxnSp>
        <p:nvCxnSpPr>
          <p:cNvPr id="23" name="Straight Connector 22"/>
          <p:cNvCxnSpPr/>
          <p:nvPr/>
        </p:nvCxnSpPr>
        <p:spPr>
          <a:xfrm>
            <a:off x="1600200" y="3130414"/>
            <a:ext cx="8229600" cy="1588"/>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4"/>
          <a:stretch>
            <a:fillRect/>
          </a:stretch>
        </p:blipFill>
        <p:spPr>
          <a:xfrm>
            <a:off x="2624666" y="2706116"/>
            <a:ext cx="609600" cy="418084"/>
          </a:xfrm>
          <a:prstGeom prst="rect">
            <a:avLst/>
          </a:prstGeom>
          <a:ln w="3175" cap="flat" cmpd="sng" algn="ctr">
            <a:solidFill>
              <a:schemeClr val="tx1"/>
            </a:solidFill>
            <a:prstDash val="solid"/>
            <a:round/>
            <a:headEnd type="none" w="med" len="med"/>
            <a:tailEnd type="none" w="med" len="med"/>
          </a:ln>
        </p:spPr>
      </p:pic>
      <p:sp>
        <p:nvSpPr>
          <p:cNvPr id="34" name="TextBox 33"/>
          <p:cNvSpPr txBox="1"/>
          <p:nvPr/>
        </p:nvSpPr>
        <p:spPr>
          <a:xfrm>
            <a:off x="3962401" y="6026015"/>
            <a:ext cx="902811" cy="246221"/>
          </a:xfrm>
          <a:prstGeom prst="rect">
            <a:avLst/>
          </a:prstGeom>
          <a:solidFill>
            <a:schemeClr val="bg1"/>
          </a:solidFill>
          <a:ln>
            <a:solidFill>
              <a:srgbClr val="4F81BD"/>
            </a:solidFill>
          </a:ln>
        </p:spPr>
        <p:txBody>
          <a:bodyPr wrap="none" rtlCol="0">
            <a:spAutoFit/>
          </a:bodyPr>
          <a:lstStyle/>
          <a:p>
            <a:pPr fontAlgn="base">
              <a:spcBef>
                <a:spcPct val="0"/>
              </a:spcBef>
              <a:spcAft>
                <a:spcPct val="0"/>
              </a:spcAft>
            </a:pPr>
            <a:r>
              <a:rPr lang="en-US" sz="1000" b="1" baseline="30000" dirty="0">
                <a:solidFill>
                  <a:prstClr val="black"/>
                </a:solidFill>
                <a:latin typeface="Times New Roman" pitchFamily="-110" charset="0"/>
              </a:rPr>
              <a:t>#)</a:t>
            </a:r>
            <a:r>
              <a:rPr lang="en-US" sz="1000" b="1" dirty="0">
                <a:solidFill>
                  <a:prstClr val="black"/>
                </a:solidFill>
                <a:latin typeface="Times New Roman" pitchFamily="-110" charset="0"/>
              </a:rPr>
              <a:t> </a:t>
            </a:r>
            <a:r>
              <a:rPr lang="en-US" sz="1000" b="1" dirty="0">
                <a:solidFill>
                  <a:srgbClr val="008000"/>
                </a:solidFill>
                <a:latin typeface="Times New Roman" pitchFamily="-110" charset="0"/>
              </a:rPr>
              <a:t>incl. RG-H</a:t>
            </a:r>
          </a:p>
        </p:txBody>
      </p:sp>
      <p:cxnSp>
        <p:nvCxnSpPr>
          <p:cNvPr id="16" name="Straight Connector 15"/>
          <p:cNvCxnSpPr/>
          <p:nvPr/>
        </p:nvCxnSpPr>
        <p:spPr>
          <a:xfrm rot="5400000">
            <a:off x="3201194" y="3733800"/>
            <a:ext cx="5181600" cy="1588"/>
          </a:xfrm>
          <a:prstGeom prst="line">
            <a:avLst/>
          </a:prstGeom>
          <a:ln w="28575"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Date Placeholder 21"/>
          <p:cNvSpPr>
            <a:spLocks noGrp="1"/>
          </p:cNvSpPr>
          <p:nvPr>
            <p:ph type="dt" sz="half" idx="10"/>
          </p:nvPr>
        </p:nvSpPr>
        <p:spPr/>
        <p:txBody>
          <a:bodyPr/>
          <a:lstStyle/>
          <a:p>
            <a:fld id="{9B35E05C-0750-3146-9CC2-4E1FFA228132}" type="datetime1">
              <a:rPr lang="en-US" smtClean="0"/>
              <a:pPr/>
              <a:t>3/30/2017</a:t>
            </a:fld>
            <a:endParaRPr lang="en-US"/>
          </a:p>
        </p:txBody>
      </p:sp>
      <p:sp>
        <p:nvSpPr>
          <p:cNvPr id="24" name="Slide Number Placeholder 23"/>
          <p:cNvSpPr>
            <a:spLocks noGrp="1"/>
          </p:cNvSpPr>
          <p:nvPr>
            <p:ph type="sldNum" sz="quarter" idx="12"/>
          </p:nvPr>
        </p:nvSpPr>
        <p:spPr/>
        <p:txBody>
          <a:bodyPr/>
          <a:lstStyle/>
          <a:p>
            <a:fld id="{9E041EDE-50F2-FD49-B156-DFB8E5BC9437}" type="slidenum">
              <a:rPr lang="en-US" smtClean="0"/>
              <a:pPr/>
              <a:t>15</a:t>
            </a:fld>
            <a:endParaRPr lang="en-US"/>
          </a:p>
        </p:txBody>
      </p:sp>
      <p:sp>
        <p:nvSpPr>
          <p:cNvPr id="27" name="Footer Placeholder 26"/>
          <p:cNvSpPr>
            <a:spLocks noGrp="1"/>
          </p:cNvSpPr>
          <p:nvPr>
            <p:ph type="ftr" sz="quarter" idx="11"/>
          </p:nvPr>
        </p:nvSpPr>
        <p:spPr/>
        <p:txBody>
          <a:bodyPr/>
          <a:lstStyle/>
          <a:p>
            <a:r>
              <a:rPr lang="en-US" smtClean="0"/>
              <a:t>CLAS collaboration meeting, JLab  03/28-31</a:t>
            </a: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rcRect l="57500" t="51989" r="5694" b="15971"/>
          <a:stretch>
            <a:fillRect/>
          </a:stretch>
        </p:blipFill>
        <p:spPr>
          <a:xfrm>
            <a:off x="4800601" y="4878233"/>
            <a:ext cx="1298325" cy="798588"/>
          </a:xfrm>
          <a:prstGeom prst="rect">
            <a:avLst/>
          </a:prstGeom>
          <a:ln w="19050" cap="flat" cmpd="sng" algn="ctr">
            <a:solidFill>
              <a:schemeClr val="tx1"/>
            </a:solidFill>
            <a:prstDash val="solid"/>
            <a:round/>
            <a:headEnd type="none" w="med" len="med"/>
            <a:tailEnd type="none" w="med" len="med"/>
          </a:ln>
        </p:spPr>
      </p:pic>
    </p:spTree>
    <p:extLst>
      <p:ext uri="{BB962C8B-B14F-4D97-AF65-F5344CB8AC3E}">
        <p14:creationId xmlns:p14="http://schemas.microsoft.com/office/powerpoint/2010/main" val="3026849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5CEA31C-7C38-48A6-80E7-65306B512517}" type="slidenum">
              <a:rPr lang="fr-FR" smtClean="0"/>
              <a:pPr>
                <a:defRPr/>
              </a:pPr>
              <a:t>16</a:t>
            </a:fld>
            <a:endParaRPr lang="fr-FR" dirty="0"/>
          </a:p>
        </p:txBody>
      </p:sp>
      <p:sp>
        <p:nvSpPr>
          <p:cNvPr id="8" name="Rectangle 7"/>
          <p:cNvSpPr/>
          <p:nvPr/>
        </p:nvSpPr>
        <p:spPr>
          <a:xfrm>
            <a:off x="0" y="1247477"/>
            <a:ext cx="11934826" cy="4355423"/>
          </a:xfrm>
          <a:prstGeom prst="rect">
            <a:avLst/>
          </a:prstGeom>
        </p:spPr>
        <p:txBody>
          <a:bodyPr wrap="square">
            <a:spAutoFit/>
          </a:bodyPr>
          <a:lstStyle/>
          <a:p>
            <a:pPr marL="342900" indent="-342900" algn="just">
              <a:lnSpc>
                <a:spcPct val="107000"/>
              </a:lnSpc>
              <a:spcAft>
                <a:spcPts val="800"/>
              </a:spcAft>
              <a:buAutoNum type="arabicParenR"/>
            </a:pPr>
            <a:r>
              <a:rPr lang="en-US" dirty="0" smtClean="0">
                <a:latin typeface="Times New Roman"/>
                <a:ea typeface="Calibri"/>
                <a:cs typeface="Times New Roman"/>
              </a:rPr>
              <a:t>In </a:t>
            </a:r>
            <a:r>
              <a:rPr lang="en-US" dirty="0">
                <a:latin typeface="Times New Roman"/>
                <a:ea typeface="Calibri"/>
                <a:cs typeface="Times New Roman"/>
              </a:rPr>
              <a:t>addition to the 20 days for the commissioning experiment, </a:t>
            </a:r>
            <a:r>
              <a:rPr lang="en-US" b="1" dirty="0">
                <a:latin typeface="Times New Roman"/>
                <a:ea typeface="Calibri"/>
                <a:cs typeface="Times New Roman"/>
              </a:rPr>
              <a:t>high luminosity running of 60 days</a:t>
            </a:r>
            <a:r>
              <a:rPr lang="en-US" dirty="0">
                <a:latin typeface="Times New Roman"/>
                <a:ea typeface="Calibri"/>
                <a:cs typeface="Times New Roman"/>
              </a:rPr>
              <a:t> is needed for 4 experiments (E12-06-108, E12-06-119, E12-11-005, E12-12-001). Experiment </a:t>
            </a:r>
            <a:r>
              <a:rPr lang="en-US" b="1" dirty="0">
                <a:latin typeface="Times New Roman"/>
                <a:ea typeface="Calibri"/>
                <a:cs typeface="Times New Roman"/>
              </a:rPr>
              <a:t>E12-11-005 requires lower luminosity operation for 39 days</a:t>
            </a:r>
            <a:r>
              <a:rPr lang="en-US" dirty="0">
                <a:latin typeface="Times New Roman"/>
                <a:ea typeface="Calibri"/>
                <a:cs typeface="Times New Roman"/>
              </a:rPr>
              <a:t>. Experiment E12-12-001 declared that the 80 days plus the 39 days addition low luminosity days are equivalent to the total of 100 days they had requested.  </a:t>
            </a:r>
            <a:endParaRPr lang="en-US" dirty="0" smtClean="0">
              <a:latin typeface="Times New Roman"/>
              <a:ea typeface="Calibri"/>
              <a:cs typeface="Times New Roman"/>
            </a:endParaRPr>
          </a:p>
          <a:p>
            <a:pPr marL="342900" indent="-342900" algn="just">
              <a:lnSpc>
                <a:spcPct val="107000"/>
              </a:lnSpc>
              <a:spcAft>
                <a:spcPts val="800"/>
              </a:spcAft>
              <a:buAutoNum type="arabicParenR"/>
            </a:pPr>
            <a:endParaRPr lang="fr-FR" dirty="0">
              <a:ea typeface="Calibri"/>
              <a:cs typeface="Times New Roman"/>
            </a:endParaRPr>
          </a:p>
          <a:p>
            <a:pPr algn="just">
              <a:lnSpc>
                <a:spcPct val="107000"/>
              </a:lnSpc>
              <a:spcAft>
                <a:spcPts val="800"/>
              </a:spcAft>
            </a:pPr>
            <a:r>
              <a:rPr lang="en-US" dirty="0">
                <a:latin typeface="Times New Roman"/>
                <a:ea typeface="Calibri"/>
                <a:cs typeface="Times New Roman"/>
              </a:rPr>
              <a:t>2) E12-12-001 received approval for </a:t>
            </a:r>
            <a:r>
              <a:rPr lang="en-US" b="1" dirty="0">
                <a:latin typeface="Times New Roman"/>
                <a:ea typeface="Calibri"/>
                <a:cs typeface="Times New Roman"/>
              </a:rPr>
              <a:t>additional 20 days of running </a:t>
            </a:r>
            <a:r>
              <a:rPr lang="en-US" b="1" u="sng" dirty="0">
                <a:latin typeface="Times New Roman"/>
                <a:ea typeface="Calibri"/>
                <a:cs typeface="Times New Roman"/>
              </a:rPr>
              <a:t>at reversed Torus polarity</a:t>
            </a:r>
            <a:r>
              <a:rPr lang="en-US" dirty="0">
                <a:latin typeface="Times New Roman"/>
                <a:ea typeface="Calibri"/>
                <a:cs typeface="Times New Roman"/>
              </a:rPr>
              <a:t>. </a:t>
            </a:r>
            <a:endParaRPr lang="en-US" dirty="0" smtClean="0">
              <a:latin typeface="Times New Roman"/>
              <a:ea typeface="Calibri"/>
              <a:cs typeface="Times New Roman"/>
            </a:endParaRPr>
          </a:p>
          <a:p>
            <a:pPr algn="just">
              <a:lnSpc>
                <a:spcPct val="107000"/>
              </a:lnSpc>
              <a:spcAft>
                <a:spcPts val="800"/>
              </a:spcAft>
            </a:pPr>
            <a:r>
              <a:rPr lang="en-US" dirty="0" smtClean="0">
                <a:latin typeface="Times New Roman"/>
                <a:ea typeface="Calibri"/>
                <a:cs typeface="Times New Roman"/>
              </a:rPr>
              <a:t>The </a:t>
            </a:r>
            <a:r>
              <a:rPr lang="en-US" dirty="0">
                <a:latin typeface="Times New Roman"/>
                <a:ea typeface="Calibri"/>
                <a:cs typeface="Times New Roman"/>
              </a:rPr>
              <a:t>listed RG-A time of 139 days will thus serve all PAC-approved experiments with a total of 559 days of individually approved beam times.  (This number does not include the run group experiments, which account for an additional 300 days if run independently.)</a:t>
            </a:r>
            <a:endParaRPr lang="fr-FR" dirty="0">
              <a:ea typeface="Calibri"/>
              <a:cs typeface="Times New Roman"/>
            </a:endParaRPr>
          </a:p>
          <a:p>
            <a:pPr algn="just">
              <a:lnSpc>
                <a:spcPct val="107000"/>
              </a:lnSpc>
              <a:spcAft>
                <a:spcPts val="800"/>
              </a:spcAft>
            </a:pPr>
            <a:r>
              <a:rPr lang="en-US" dirty="0">
                <a:latin typeface="Times New Roman"/>
                <a:ea typeface="Calibri"/>
                <a:cs typeface="Times New Roman"/>
              </a:rPr>
              <a:t>3</a:t>
            </a:r>
            <a:r>
              <a:rPr lang="en-US" dirty="0" smtClean="0">
                <a:latin typeface="Times New Roman"/>
                <a:ea typeface="Calibri"/>
                <a:cs typeface="Times New Roman"/>
              </a:rPr>
              <a:t>) </a:t>
            </a:r>
            <a:r>
              <a:rPr lang="en-US" b="1" dirty="0">
                <a:latin typeface="Times New Roman"/>
                <a:ea typeface="Calibri"/>
                <a:cs typeface="Times New Roman"/>
              </a:rPr>
              <a:t>Experiment E12-11-005 part of RG-A requires the Forwards Tagger (FT) </a:t>
            </a:r>
            <a:r>
              <a:rPr lang="en-US" dirty="0">
                <a:latin typeface="Times New Roman"/>
                <a:ea typeface="Calibri"/>
                <a:cs typeface="Times New Roman"/>
              </a:rPr>
              <a:t>that allows for electron scattering at very low Q</a:t>
            </a:r>
            <a:r>
              <a:rPr lang="en-US" baseline="30000" dirty="0">
                <a:latin typeface="Times New Roman"/>
                <a:ea typeface="Calibri"/>
                <a:cs typeface="Times New Roman"/>
              </a:rPr>
              <a:t>2</a:t>
            </a:r>
            <a:r>
              <a:rPr lang="en-US" dirty="0">
                <a:latin typeface="Times New Roman"/>
                <a:ea typeface="Calibri"/>
                <a:cs typeface="Times New Roman"/>
              </a:rPr>
              <a:t> (10</a:t>
            </a:r>
            <a:r>
              <a:rPr lang="en-US" baseline="30000" dirty="0">
                <a:latin typeface="Times New Roman"/>
                <a:ea typeface="Calibri"/>
                <a:cs typeface="Times New Roman"/>
              </a:rPr>
              <a:t>−2</a:t>
            </a:r>
            <a:r>
              <a:rPr lang="en-US" dirty="0">
                <a:latin typeface="Times New Roman"/>
                <a:ea typeface="Calibri"/>
                <a:cs typeface="Times New Roman"/>
              </a:rPr>
              <a:t> −10</a:t>
            </a:r>
            <a:r>
              <a:rPr lang="en-US" baseline="30000" dirty="0">
                <a:latin typeface="Times New Roman"/>
                <a:ea typeface="Calibri"/>
                <a:cs typeface="Times New Roman"/>
              </a:rPr>
              <a:t>−1</a:t>
            </a:r>
            <a:r>
              <a:rPr lang="en-US" dirty="0">
                <a:latin typeface="Times New Roman"/>
                <a:ea typeface="Calibri"/>
                <a:cs typeface="Times New Roman"/>
              </a:rPr>
              <a:t> GeV</a:t>
            </a:r>
            <a:r>
              <a:rPr lang="en-US" baseline="30000" dirty="0">
                <a:latin typeface="Times New Roman"/>
                <a:ea typeface="Calibri"/>
                <a:cs typeface="Times New Roman"/>
              </a:rPr>
              <a:t>2</a:t>
            </a:r>
            <a:r>
              <a:rPr lang="en-US" dirty="0">
                <a:latin typeface="Times New Roman"/>
                <a:ea typeface="Calibri"/>
                <a:cs typeface="Times New Roman"/>
              </a:rPr>
              <a:t>), which provides a high photon flux and a high degree of linear polarization, complementary to the capabilities of Hall D. The FT detector systems will require an independent Experimental Readiness Review (ERR) prior to installation and operation as part of CLAS12.</a:t>
            </a:r>
            <a:endParaRPr lang="fr-FR" dirty="0">
              <a:ea typeface="Calibri"/>
              <a:cs typeface="Times New Roman"/>
            </a:endParaRPr>
          </a:p>
        </p:txBody>
      </p:sp>
      <p:sp>
        <p:nvSpPr>
          <p:cNvPr id="9" name="ZoneTexte 8"/>
          <p:cNvSpPr txBox="1"/>
          <p:nvPr/>
        </p:nvSpPr>
        <p:spPr>
          <a:xfrm>
            <a:off x="3114675" y="100013"/>
            <a:ext cx="6257925" cy="461665"/>
          </a:xfrm>
          <a:prstGeom prst="rect">
            <a:avLst/>
          </a:prstGeom>
          <a:noFill/>
          <a:ln>
            <a:solidFill>
              <a:srgbClr val="0070C0"/>
            </a:solidFill>
          </a:ln>
        </p:spPr>
        <p:txBody>
          <a:bodyPr wrap="square" rtlCol="0">
            <a:spAutoFit/>
          </a:bodyPr>
          <a:lstStyle/>
          <a:p>
            <a:pPr algn="ctr"/>
            <a:r>
              <a:rPr lang="fr-FR" sz="2400" b="1" dirty="0" smtClean="0">
                <a:latin typeface="Arial" panose="020B0604020202020204" pitchFamily="34" charset="0"/>
                <a:cs typeface="Arial" panose="020B0604020202020204" pitchFamily="34" charset="0"/>
              </a:rPr>
              <a:t>RUN Group A </a:t>
            </a:r>
            <a:r>
              <a:rPr lang="fr-FR" sz="2400" b="1" dirty="0" err="1" smtClean="0">
                <a:latin typeface="Arial" panose="020B0604020202020204" pitchFamily="34" charset="0"/>
                <a:cs typeface="Arial" panose="020B0604020202020204" pitchFamily="34" charset="0"/>
              </a:rPr>
              <a:t>Beam</a:t>
            </a:r>
            <a:r>
              <a:rPr lang="fr-FR" sz="2400" b="1" dirty="0" smtClean="0">
                <a:latin typeface="Arial" panose="020B0604020202020204" pitchFamily="34" charset="0"/>
                <a:cs typeface="Arial" panose="020B0604020202020204" pitchFamily="34" charset="0"/>
              </a:rPr>
              <a:t> Time </a:t>
            </a:r>
            <a:r>
              <a:rPr lang="fr-FR" sz="2400" b="1" dirty="0" err="1" smtClean="0">
                <a:latin typeface="Arial" panose="020B0604020202020204" pitchFamily="34" charset="0"/>
                <a:cs typeface="Arial" panose="020B0604020202020204" pitchFamily="34" charset="0"/>
              </a:rPr>
              <a:t>Request</a:t>
            </a: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108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95CEA31C-7C38-48A6-80E7-65306B512517}" type="slidenum">
              <a:rPr lang="fr-FR" smtClean="0"/>
              <a:pPr>
                <a:defRPr/>
              </a:pPr>
              <a:t>17</a:t>
            </a:fld>
            <a:endParaRPr lang="fr-FR" dirty="0"/>
          </a:p>
        </p:txBody>
      </p:sp>
      <p:sp>
        <p:nvSpPr>
          <p:cNvPr id="8" name="Rectangle 7"/>
          <p:cNvSpPr/>
          <p:nvPr/>
        </p:nvSpPr>
        <p:spPr>
          <a:xfrm>
            <a:off x="0" y="1247477"/>
            <a:ext cx="11934826" cy="5449825"/>
          </a:xfrm>
          <a:prstGeom prst="rect">
            <a:avLst/>
          </a:prstGeom>
        </p:spPr>
        <p:txBody>
          <a:bodyPr wrap="square">
            <a:spAutoFit/>
          </a:bodyPr>
          <a:lstStyle/>
          <a:p>
            <a:pPr algn="just">
              <a:lnSpc>
                <a:spcPct val="107000"/>
              </a:lnSpc>
              <a:spcAft>
                <a:spcPts val="800"/>
              </a:spcAft>
            </a:pPr>
            <a:r>
              <a:rPr lang="fr-FR" dirty="0" smtClean="0">
                <a:ea typeface="Calibri"/>
                <a:cs typeface="Times New Roman"/>
              </a:rPr>
              <a:t>  - </a:t>
            </a:r>
            <a:r>
              <a:rPr lang="fr-FR" dirty="0" smtClean="0">
                <a:latin typeface="Arial" panose="020B0604020202020204" pitchFamily="34" charset="0"/>
                <a:ea typeface="Calibri"/>
                <a:cs typeface="Arial" panose="020B0604020202020204" pitchFamily="34" charset="0"/>
              </a:rPr>
              <a:t>KPP </a:t>
            </a:r>
            <a:r>
              <a:rPr lang="fr-FR" dirty="0" err="1" smtClean="0">
                <a:latin typeface="Arial" panose="020B0604020202020204" pitchFamily="34" charset="0"/>
                <a:ea typeface="Calibri"/>
                <a:cs typeface="Arial" panose="020B0604020202020204" pitchFamily="34" charset="0"/>
              </a:rPr>
              <a:t>run</a:t>
            </a:r>
            <a:r>
              <a:rPr lang="fr-FR" dirty="0" smtClean="0">
                <a:latin typeface="Arial" panose="020B0604020202020204" pitchFamily="34" charset="0"/>
                <a:ea typeface="Calibri"/>
                <a:cs typeface="Arial" panose="020B0604020202020204" pitchFamily="34" charset="0"/>
              </a:rPr>
              <a:t> has been a </a:t>
            </a:r>
            <a:r>
              <a:rPr lang="fr-FR" dirty="0" err="1" smtClean="0">
                <a:latin typeface="Arial" panose="020B0604020202020204" pitchFamily="34" charset="0"/>
                <a:ea typeface="Calibri"/>
                <a:cs typeface="Arial" panose="020B0604020202020204" pitchFamily="34" charset="0"/>
              </a:rPr>
              <a:t>success</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indeed</a:t>
            </a:r>
            <a:r>
              <a:rPr lang="fr-FR" dirty="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because</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it</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gathered</a:t>
            </a:r>
            <a:r>
              <a:rPr lang="fr-FR" dirty="0" smtClean="0">
                <a:latin typeface="Arial" panose="020B0604020202020204" pitchFamily="34" charset="0"/>
                <a:ea typeface="Calibri"/>
                <a:cs typeface="Arial" panose="020B0604020202020204" pitchFamily="34" charset="0"/>
              </a:rPr>
              <a:t> people to focus on </a:t>
            </a:r>
            <a:r>
              <a:rPr lang="fr-FR" dirty="0" err="1" smtClean="0">
                <a:latin typeface="Arial" panose="020B0604020202020204" pitchFamily="34" charset="0"/>
                <a:ea typeface="Calibri"/>
                <a:cs typeface="Arial" panose="020B0604020202020204" pitchFamily="34" charset="0"/>
              </a:rPr>
              <a:t>this</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briliant</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achievement</a:t>
            </a:r>
            <a:r>
              <a:rPr lang="fr-FR" dirty="0" smtClean="0">
                <a:latin typeface="Arial" panose="020B0604020202020204" pitchFamily="34" charset="0"/>
                <a:ea typeface="Calibri"/>
                <a:cs typeface="Arial" panose="020B0604020202020204" pitchFamily="34" charset="0"/>
              </a:rPr>
              <a:t>.</a:t>
            </a:r>
          </a:p>
          <a:p>
            <a:pPr algn="just">
              <a:lnSpc>
                <a:spcPct val="107000"/>
              </a:lnSpc>
              <a:spcAft>
                <a:spcPts val="800"/>
              </a:spcAft>
            </a:pPr>
            <a:r>
              <a:rPr lang="fr-FR" dirty="0">
                <a:latin typeface="Arial" panose="020B0604020202020204" pitchFamily="34" charset="0"/>
                <a:ea typeface="Calibri"/>
                <a:cs typeface="Arial" panose="020B0604020202020204" pitchFamily="34" charset="0"/>
              </a:rPr>
              <a:t> </a:t>
            </a:r>
            <a:r>
              <a:rPr lang="fr-FR" dirty="0" smtClean="0">
                <a:latin typeface="Arial" panose="020B0604020202020204" pitchFamily="34" charset="0"/>
                <a:ea typeface="Calibri"/>
                <a:cs typeface="Arial" panose="020B0604020202020204" pitchFamily="34" charset="0"/>
              </a:rPr>
              <a:t>- The </a:t>
            </a:r>
            <a:r>
              <a:rPr lang="fr-FR" dirty="0" err="1" smtClean="0">
                <a:latin typeface="Arial" panose="020B0604020202020204" pitchFamily="34" charset="0"/>
                <a:ea typeface="Calibri"/>
                <a:cs typeface="Arial" panose="020B0604020202020204" pitchFamily="34" charset="0"/>
              </a:rPr>
              <a:t>same</a:t>
            </a:r>
            <a:r>
              <a:rPr lang="fr-FR" dirty="0" smtClean="0">
                <a:latin typeface="Arial" panose="020B0604020202020204" pitchFamily="34" charset="0"/>
                <a:ea typeface="Calibri"/>
                <a:cs typeface="Arial" panose="020B0604020202020204" pitchFamily="34" charset="0"/>
              </a:rPr>
              <a:t> effort has to </a:t>
            </a:r>
            <a:r>
              <a:rPr lang="fr-FR" dirty="0" err="1" smtClean="0">
                <a:latin typeface="Arial" panose="020B0604020202020204" pitchFamily="34" charset="0"/>
                <a:ea typeface="Calibri"/>
                <a:cs typeface="Arial" panose="020B0604020202020204" pitchFamily="34" charset="0"/>
              </a:rPr>
              <a:t>be</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repeated</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now</a:t>
            </a:r>
            <a:r>
              <a:rPr lang="fr-FR" dirty="0" smtClean="0">
                <a:latin typeface="Arial" panose="020B0604020202020204" pitchFamily="34" charset="0"/>
                <a:ea typeface="Calibri"/>
                <a:cs typeface="Arial" panose="020B0604020202020204" pitchFamily="34" charset="0"/>
              </a:rPr>
              <a:t> and RGA </a:t>
            </a:r>
            <a:r>
              <a:rPr lang="fr-FR" dirty="0" err="1" smtClean="0">
                <a:latin typeface="Arial" panose="020B0604020202020204" pitchFamily="34" charset="0"/>
                <a:ea typeface="Calibri"/>
                <a:cs typeface="Arial" panose="020B0604020202020204" pitchFamily="34" charset="0"/>
              </a:rPr>
              <a:t>is</a:t>
            </a:r>
            <a:r>
              <a:rPr lang="fr-FR" dirty="0" smtClean="0">
                <a:latin typeface="Arial" panose="020B0604020202020204" pitchFamily="34" charset="0"/>
                <a:ea typeface="Calibri"/>
                <a:cs typeface="Arial" panose="020B0604020202020204" pitchFamily="34" charset="0"/>
              </a:rPr>
              <a:t> on the first line, </a:t>
            </a:r>
            <a:r>
              <a:rPr lang="fr-FR" dirty="0" err="1" smtClean="0">
                <a:latin typeface="Arial" panose="020B0604020202020204" pitchFamily="34" charset="0"/>
                <a:ea typeface="Calibri"/>
                <a:cs typeface="Arial" panose="020B0604020202020204" pitchFamily="34" charset="0"/>
              </a:rPr>
              <a:t>starting</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with</a:t>
            </a:r>
            <a:r>
              <a:rPr lang="fr-FR" dirty="0" smtClean="0">
                <a:latin typeface="Arial" panose="020B0604020202020204" pitchFamily="34" charset="0"/>
                <a:ea typeface="Calibri"/>
                <a:cs typeface="Arial" panose="020B0604020202020204" pitchFamily="34" charset="0"/>
              </a:rPr>
              <a:t> the engineering </a:t>
            </a:r>
            <a:r>
              <a:rPr lang="fr-FR" dirty="0" err="1" smtClean="0">
                <a:latin typeface="Arial" panose="020B0604020202020204" pitchFamily="34" charset="0"/>
                <a:ea typeface="Calibri"/>
                <a:cs typeface="Arial" panose="020B0604020202020204" pitchFamily="34" charset="0"/>
              </a:rPr>
              <a:t>run</a:t>
            </a:r>
            <a:r>
              <a:rPr lang="fr-FR" dirty="0" smtClean="0">
                <a:latin typeface="Arial" panose="020B0604020202020204" pitchFamily="34" charset="0"/>
                <a:ea typeface="Calibri"/>
                <a:cs typeface="Arial" panose="020B0604020202020204" pitchFamily="34" charset="0"/>
              </a:rPr>
              <a:t>.</a:t>
            </a:r>
          </a:p>
          <a:p>
            <a:pPr algn="just">
              <a:lnSpc>
                <a:spcPct val="107000"/>
              </a:lnSpc>
              <a:spcAft>
                <a:spcPts val="800"/>
              </a:spcAft>
            </a:pPr>
            <a:r>
              <a:rPr lang="fr-FR" dirty="0">
                <a:latin typeface="Arial" panose="020B0604020202020204" pitchFamily="34" charset="0"/>
                <a:ea typeface="Calibri"/>
                <a:cs typeface="Arial" panose="020B0604020202020204" pitchFamily="34" charset="0"/>
              </a:rPr>
              <a:t> </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With</a:t>
            </a:r>
            <a:r>
              <a:rPr lang="fr-FR" dirty="0" smtClean="0">
                <a:latin typeface="Arial" panose="020B0604020202020204" pitchFamily="34" charset="0"/>
                <a:ea typeface="Calibri"/>
                <a:cs typeface="Arial" panose="020B0604020202020204" pitchFamily="34" charset="0"/>
              </a:rPr>
              <a:t> the </a:t>
            </a:r>
            <a:r>
              <a:rPr lang="fr-FR" dirty="0" err="1" smtClean="0">
                <a:latin typeface="Arial" panose="020B0604020202020204" pitchFamily="34" charset="0"/>
                <a:ea typeface="Calibri"/>
                <a:cs typeface="Arial" panose="020B0604020202020204" pitchFamily="34" charset="0"/>
              </a:rPr>
              <a:t>hopeful</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delivery</a:t>
            </a:r>
            <a:r>
              <a:rPr lang="fr-FR" dirty="0" smtClean="0">
                <a:latin typeface="Arial" panose="020B0604020202020204" pitchFamily="34" charset="0"/>
                <a:ea typeface="Calibri"/>
                <a:cs typeface="Arial" panose="020B0604020202020204" pitchFamily="34" charset="0"/>
              </a:rPr>
              <a:t> of the </a:t>
            </a:r>
            <a:r>
              <a:rPr lang="fr-FR" dirty="0" err="1">
                <a:latin typeface="Arial" panose="020B0604020202020204" pitchFamily="34" charset="0"/>
                <a:ea typeface="Calibri"/>
                <a:cs typeface="Arial" panose="020B0604020202020204" pitchFamily="34" charset="0"/>
              </a:rPr>
              <a:t>S</a:t>
            </a:r>
            <a:r>
              <a:rPr lang="fr-FR" dirty="0" err="1" smtClean="0">
                <a:latin typeface="Arial" panose="020B0604020202020204" pitchFamily="34" charset="0"/>
                <a:ea typeface="Calibri"/>
                <a:cs typeface="Arial" panose="020B0604020202020204" pitchFamily="34" charset="0"/>
              </a:rPr>
              <a:t>olenoid</a:t>
            </a:r>
            <a:r>
              <a:rPr lang="fr-FR" dirty="0" smtClean="0">
                <a:latin typeface="Arial" panose="020B0604020202020204" pitchFamily="34" charset="0"/>
                <a:ea typeface="Calibri"/>
                <a:cs typeface="Arial" panose="020B0604020202020204" pitchFamily="34" charset="0"/>
              </a:rPr>
              <a:t> and the full Central Detector, </a:t>
            </a:r>
            <a:r>
              <a:rPr lang="fr-FR" dirty="0" err="1" smtClean="0">
                <a:latin typeface="Arial" panose="020B0604020202020204" pitchFamily="34" charset="0"/>
                <a:ea typeface="Calibri"/>
                <a:cs typeface="Arial" panose="020B0604020202020204" pitchFamily="34" charset="0"/>
              </a:rPr>
              <a:t>there</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will</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be</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some</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added</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difficulties</a:t>
            </a:r>
            <a:r>
              <a:rPr lang="fr-FR" dirty="0" smtClean="0">
                <a:latin typeface="Arial" panose="020B0604020202020204" pitchFamily="34" charset="0"/>
                <a:ea typeface="Calibri"/>
                <a:cs typeface="Arial" panose="020B0604020202020204" pitchFamily="34" charset="0"/>
              </a:rPr>
              <a:t> but </a:t>
            </a:r>
            <a:r>
              <a:rPr lang="fr-FR" dirty="0" err="1" smtClean="0">
                <a:latin typeface="Arial" panose="020B0604020202020204" pitchFamily="34" charset="0"/>
                <a:ea typeface="Calibri"/>
                <a:cs typeface="Arial" panose="020B0604020202020204" pitchFamily="34" charset="0"/>
              </a:rPr>
              <a:t>we</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will</a:t>
            </a:r>
            <a:r>
              <a:rPr lang="fr-FR" dirty="0" smtClean="0">
                <a:latin typeface="Arial" panose="020B0604020202020204" pitchFamily="34" charset="0"/>
                <a:ea typeface="Calibri"/>
                <a:cs typeface="Arial" panose="020B0604020202020204" pitchFamily="34" charset="0"/>
              </a:rPr>
              <a:t> have </a:t>
            </a:r>
            <a:r>
              <a:rPr lang="fr-FR" dirty="0" err="1" smtClean="0">
                <a:latin typeface="Arial" panose="020B0604020202020204" pitchFamily="34" charset="0"/>
                <a:ea typeface="Calibri"/>
                <a:cs typeface="Arial" panose="020B0604020202020204" pitchFamily="34" charset="0"/>
              </a:rPr>
              <a:t>better</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tracking</a:t>
            </a:r>
            <a:r>
              <a:rPr lang="fr-FR" dirty="0" smtClean="0">
                <a:latin typeface="Arial" panose="020B0604020202020204" pitchFamily="34" charset="0"/>
                <a:ea typeface="Calibri"/>
                <a:cs typeface="Arial" panose="020B0604020202020204" pitchFamily="34" charset="0"/>
              </a:rPr>
              <a:t>..</a:t>
            </a:r>
          </a:p>
          <a:p>
            <a:pPr algn="just">
              <a:lnSpc>
                <a:spcPct val="107000"/>
              </a:lnSpc>
              <a:spcAft>
                <a:spcPts val="800"/>
              </a:spcAft>
            </a:pPr>
            <a:r>
              <a:rPr lang="fr-FR">
                <a:latin typeface="Arial" panose="020B0604020202020204" pitchFamily="34" charset="0"/>
                <a:ea typeface="Calibri"/>
                <a:cs typeface="Arial" panose="020B0604020202020204" pitchFamily="34" charset="0"/>
              </a:rPr>
              <a:t>- C4F10 </a:t>
            </a:r>
            <a:r>
              <a:rPr lang="fr-FR">
                <a:latin typeface="Arial" panose="020B0604020202020204" pitchFamily="34" charset="0"/>
                <a:ea typeface="Calibri"/>
                <a:cs typeface="Arial" panose="020B0604020202020204" pitchFamily="34" charset="0"/>
              </a:rPr>
              <a:t>issue </a:t>
            </a:r>
            <a:r>
              <a:rPr lang="fr-FR" smtClean="0">
                <a:latin typeface="Arial" panose="020B0604020202020204" pitchFamily="34" charset="0"/>
                <a:ea typeface="Calibri"/>
                <a:cs typeface="Arial" panose="020B0604020202020204" pitchFamily="34" charset="0"/>
              </a:rPr>
              <a:t>…</a:t>
            </a:r>
            <a:endParaRPr lang="fr-FR" dirty="0" smtClean="0">
              <a:latin typeface="Arial" panose="020B0604020202020204" pitchFamily="34" charset="0"/>
              <a:ea typeface="Calibri"/>
              <a:cs typeface="Arial" panose="020B0604020202020204" pitchFamily="34" charset="0"/>
            </a:endParaRPr>
          </a:p>
          <a:p>
            <a:pPr algn="just">
              <a:lnSpc>
                <a:spcPct val="107000"/>
              </a:lnSpc>
              <a:spcAft>
                <a:spcPts val="800"/>
              </a:spcAft>
            </a:pPr>
            <a:r>
              <a:rPr lang="fr-FR" dirty="0">
                <a:latin typeface="Arial" panose="020B0604020202020204" pitchFamily="34" charset="0"/>
                <a:ea typeface="Calibri"/>
                <a:cs typeface="Arial" panose="020B0604020202020204" pitchFamily="34" charset="0"/>
              </a:rPr>
              <a:t> </a:t>
            </a:r>
            <a:r>
              <a:rPr lang="fr-FR" dirty="0" smtClean="0">
                <a:latin typeface="Arial" panose="020B0604020202020204" pitchFamily="34" charset="0"/>
                <a:ea typeface="Calibri"/>
                <a:cs typeface="Arial" panose="020B0604020202020204" pitchFamily="34" charset="0"/>
              </a:rPr>
              <a:t> The </a:t>
            </a:r>
            <a:r>
              <a:rPr lang="fr-FR" dirty="0" err="1" smtClean="0">
                <a:latin typeface="Arial" panose="020B0604020202020204" pitchFamily="34" charset="0"/>
                <a:ea typeface="Calibri"/>
                <a:cs typeface="Arial" panose="020B0604020202020204" pitchFamily="34" charset="0"/>
              </a:rPr>
              <a:t>obvious</a:t>
            </a:r>
            <a:r>
              <a:rPr lang="fr-FR" dirty="0" smtClean="0">
                <a:latin typeface="Arial" panose="020B0604020202020204" pitchFamily="34" charset="0"/>
                <a:ea typeface="Calibri"/>
                <a:cs typeface="Arial" panose="020B0604020202020204" pitchFamily="34" charset="0"/>
              </a:rPr>
              <a:t> main </a:t>
            </a:r>
            <a:r>
              <a:rPr lang="fr-FR" dirty="0" err="1" smtClean="0">
                <a:latin typeface="Arial" panose="020B0604020202020204" pitchFamily="34" charset="0"/>
                <a:ea typeface="Calibri"/>
                <a:cs typeface="Arial" panose="020B0604020202020204" pitchFamily="34" charset="0"/>
              </a:rPr>
              <a:t>steps</a:t>
            </a:r>
            <a:r>
              <a:rPr lang="fr-FR" dirty="0" smtClean="0">
                <a:latin typeface="Arial" panose="020B0604020202020204" pitchFamily="34" charset="0"/>
                <a:ea typeface="Calibri"/>
                <a:cs typeface="Arial" panose="020B0604020202020204" pitchFamily="34" charset="0"/>
              </a:rPr>
              <a:t> </a:t>
            </a:r>
            <a:r>
              <a:rPr lang="fr-FR" dirty="0" err="1" smtClean="0">
                <a:latin typeface="Arial" panose="020B0604020202020204" pitchFamily="34" charset="0"/>
                <a:ea typeface="Calibri"/>
                <a:cs typeface="Arial" panose="020B0604020202020204" pitchFamily="34" charset="0"/>
              </a:rPr>
              <a:t>being</a:t>
            </a:r>
            <a:r>
              <a:rPr lang="fr-FR" dirty="0" smtClean="0">
                <a:latin typeface="Arial" panose="020B0604020202020204" pitchFamily="34" charset="0"/>
                <a:ea typeface="Calibri"/>
                <a:cs typeface="Arial" panose="020B0604020202020204" pitchFamily="34" charset="0"/>
              </a:rPr>
              <a:t> :</a:t>
            </a:r>
          </a:p>
          <a:p>
            <a:pPr marL="342900" indent="-342900">
              <a:buAutoNum type="arabicPeriod"/>
            </a:pPr>
            <a:r>
              <a:rPr lang="en-US" dirty="0" smtClean="0"/>
              <a:t>Alignment : how do we go from perfect geometry to reality. Need persons in charge (probably for each detector) and procedures and documentation.</a:t>
            </a:r>
          </a:p>
          <a:p>
            <a:pPr marL="342900" indent="-342900">
              <a:buAutoNum type="arabicPeriod"/>
            </a:pPr>
            <a:r>
              <a:rPr lang="en-US" dirty="0" smtClean="0"/>
              <a:t>Cosmic runs during October will be a good opportunity to debug the systems.</a:t>
            </a:r>
          </a:p>
          <a:p>
            <a:pPr marL="342900" indent="-342900">
              <a:buAutoNum type="arabicPeriod"/>
            </a:pPr>
            <a:r>
              <a:rPr lang="en-US" dirty="0" smtClean="0"/>
              <a:t>Calibration: define calibration persons in charge for each detector subsystem.</a:t>
            </a:r>
          </a:p>
          <a:p>
            <a:pPr marL="342900" indent="-342900">
              <a:buAutoNum type="arabicPeriod"/>
            </a:pPr>
            <a:r>
              <a:rPr lang="en-US" dirty="0" smtClean="0"/>
              <a:t>Reconstruction: Proof of principle with simulated data. Seems in good shape</a:t>
            </a:r>
          </a:p>
          <a:p>
            <a:pPr marL="342900" indent="-342900">
              <a:buAutoNum type="arabicPeriod"/>
            </a:pPr>
            <a:r>
              <a:rPr lang="en-US" dirty="0" smtClean="0"/>
              <a:t>Analysis: from reconstructed data to the physics results. Proof of principle with simulated data. Again, need one (or more) person in charge. Is the software ready and available? </a:t>
            </a:r>
          </a:p>
          <a:p>
            <a:pPr marL="342900" indent="-342900">
              <a:buAutoNum type="arabicPeriod"/>
            </a:pPr>
            <a:endParaRPr lang="en-US" dirty="0" smtClean="0"/>
          </a:p>
          <a:p>
            <a:pPr marL="342900" indent="-342900">
              <a:buAutoNum type="arabicPeriod"/>
            </a:pPr>
            <a:r>
              <a:rPr lang="en-US" dirty="0" err="1" smtClean="0"/>
              <a:t>Etc</a:t>
            </a:r>
            <a:r>
              <a:rPr lang="en-US" dirty="0" smtClean="0"/>
              <a:t>…</a:t>
            </a:r>
          </a:p>
          <a:p>
            <a:endParaRPr lang="en-US" dirty="0" smtClean="0"/>
          </a:p>
          <a:p>
            <a:pPr algn="just">
              <a:lnSpc>
                <a:spcPct val="107000"/>
              </a:lnSpc>
              <a:spcAft>
                <a:spcPts val="800"/>
              </a:spcAft>
            </a:pPr>
            <a:r>
              <a:rPr lang="fr-FR" dirty="0" smtClean="0">
                <a:ea typeface="Calibri"/>
                <a:cs typeface="Times New Roman"/>
              </a:rPr>
              <a:t>  - Use the ACE </a:t>
            </a:r>
            <a:r>
              <a:rPr lang="fr-FR" dirty="0" err="1" smtClean="0">
                <a:ea typeface="Calibri"/>
                <a:cs typeface="Times New Roman"/>
              </a:rPr>
              <a:t>Committee</a:t>
            </a:r>
            <a:r>
              <a:rPr lang="fr-FR" dirty="0" smtClean="0">
                <a:ea typeface="Calibri"/>
                <a:cs typeface="Times New Roman"/>
              </a:rPr>
              <a:t> to transmit </a:t>
            </a:r>
            <a:r>
              <a:rPr lang="fr-FR" dirty="0" err="1" smtClean="0">
                <a:ea typeface="Calibri"/>
                <a:cs typeface="Times New Roman"/>
              </a:rPr>
              <a:t>our</a:t>
            </a:r>
            <a:r>
              <a:rPr lang="fr-FR" dirty="0" smtClean="0">
                <a:ea typeface="Calibri"/>
                <a:cs typeface="Times New Roman"/>
              </a:rPr>
              <a:t> </a:t>
            </a:r>
            <a:r>
              <a:rPr lang="fr-FR" dirty="0" err="1" smtClean="0">
                <a:ea typeface="Calibri"/>
                <a:cs typeface="Times New Roman"/>
              </a:rPr>
              <a:t>recommendations</a:t>
            </a:r>
            <a:r>
              <a:rPr lang="fr-FR" dirty="0" smtClean="0">
                <a:ea typeface="Calibri"/>
                <a:cs typeface="Times New Roman"/>
              </a:rPr>
              <a:t>.</a:t>
            </a:r>
            <a:endParaRPr lang="fr-FR" dirty="0">
              <a:ea typeface="Calibri"/>
              <a:cs typeface="Times New Roman"/>
            </a:endParaRPr>
          </a:p>
        </p:txBody>
      </p:sp>
      <p:sp>
        <p:nvSpPr>
          <p:cNvPr id="9" name="ZoneTexte 8"/>
          <p:cNvSpPr txBox="1"/>
          <p:nvPr/>
        </p:nvSpPr>
        <p:spPr>
          <a:xfrm>
            <a:off x="3114675" y="100013"/>
            <a:ext cx="6257925" cy="461665"/>
          </a:xfrm>
          <a:prstGeom prst="rect">
            <a:avLst/>
          </a:prstGeom>
          <a:noFill/>
          <a:ln>
            <a:solidFill>
              <a:srgbClr val="0070C0"/>
            </a:solidFill>
          </a:ln>
        </p:spPr>
        <p:txBody>
          <a:bodyPr wrap="square" rtlCol="0">
            <a:spAutoFit/>
          </a:bodyPr>
          <a:lstStyle/>
          <a:p>
            <a:pPr algn="ctr"/>
            <a:r>
              <a:rPr lang="fr-FR" sz="2400" b="1" dirty="0" smtClean="0">
                <a:latin typeface="Arial" panose="020B0604020202020204" pitchFamily="34" charset="0"/>
                <a:cs typeface="Arial" panose="020B0604020202020204" pitchFamily="34" charset="0"/>
              </a:rPr>
              <a:t>RUN Group A 2017</a:t>
            </a:r>
            <a:endParaRPr lang="fr-FR"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344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0" y="25400"/>
            <a:ext cx="8154194" cy="762000"/>
          </a:xfrm>
        </p:spPr>
        <p:txBody>
          <a:bodyPr>
            <a:normAutofit/>
          </a:bodyPr>
          <a:lstStyle/>
          <a:p>
            <a:r>
              <a:rPr lang="en-US" sz="4000" b="1" dirty="0">
                <a:solidFill>
                  <a:srgbClr val="000090"/>
                </a:solidFill>
              </a:rPr>
              <a:t>Possible RG Schedule </a:t>
            </a:r>
            <a:r>
              <a:rPr lang="en-US" sz="4000" b="1">
                <a:solidFill>
                  <a:srgbClr val="000090"/>
                </a:solidFill>
              </a:rPr>
              <a:t>(straw man</a:t>
            </a:r>
            <a:r>
              <a:rPr lang="en-US" sz="4000" b="1" dirty="0">
                <a:solidFill>
                  <a:srgbClr val="000090"/>
                </a:solidFill>
              </a:rPr>
              <a:t>)</a:t>
            </a:r>
          </a:p>
        </p:txBody>
      </p:sp>
      <p:graphicFrame>
        <p:nvGraphicFramePr>
          <p:cNvPr id="7" name="Table 6"/>
          <p:cNvGraphicFramePr>
            <a:graphicFrameLocks noGrp="1"/>
          </p:cNvGraphicFramePr>
          <p:nvPr/>
        </p:nvGraphicFramePr>
        <p:xfrm>
          <a:off x="1524000" y="1149215"/>
          <a:ext cx="9067800" cy="5122993"/>
        </p:xfrm>
        <a:graphic>
          <a:graphicData uri="http://schemas.openxmlformats.org/drawingml/2006/table">
            <a:tbl>
              <a:tblPr firstRow="1" bandRow="1">
                <a:tableStyleId>{5C22544A-7EE6-4342-B048-85BDC9FD1C3A}</a:tableStyleId>
              </a:tblPr>
              <a:tblGrid>
                <a:gridCol w="1732204"/>
                <a:gridCol w="615710"/>
                <a:gridCol w="971550"/>
                <a:gridCol w="980977"/>
                <a:gridCol w="895434"/>
                <a:gridCol w="876314"/>
                <a:gridCol w="809626"/>
                <a:gridCol w="728662"/>
                <a:gridCol w="728662"/>
                <a:gridCol w="728661"/>
              </a:tblGrid>
              <a:tr h="431859">
                <a:tc>
                  <a:txBody>
                    <a:bodyPr/>
                    <a:lstStyle/>
                    <a:p>
                      <a:r>
                        <a:rPr lang="en-US" sz="1400" b="0" dirty="0" smtClean="0"/>
                        <a:t>Run Group</a:t>
                      </a:r>
                      <a:endParaRPr lang="en-US" sz="1400" b="0" dirty="0"/>
                    </a:p>
                  </a:txBody>
                  <a:tcPr/>
                </a:tc>
                <a:tc>
                  <a:txBody>
                    <a:bodyPr/>
                    <a:lstStyle/>
                    <a:p>
                      <a:pPr algn="ctr"/>
                      <a:r>
                        <a:rPr lang="en-US" sz="1400" b="0" dirty="0" smtClean="0"/>
                        <a:t>Days</a:t>
                      </a:r>
                      <a:endParaRPr lang="en-US" sz="1400" b="0" dirty="0"/>
                    </a:p>
                  </a:txBody>
                  <a:tcPr/>
                </a:tc>
                <a:tc>
                  <a:txBody>
                    <a:bodyPr/>
                    <a:lstStyle/>
                    <a:p>
                      <a:pPr algn="ctr"/>
                      <a:r>
                        <a:rPr lang="en-US" sz="1400" b="0" dirty="0" smtClean="0"/>
                        <a:t>2016</a:t>
                      </a:r>
                    </a:p>
                    <a:p>
                      <a:pPr algn="ctr"/>
                      <a:endParaRPr lang="en-US" sz="1400" b="0" dirty="0"/>
                    </a:p>
                  </a:txBody>
                  <a:tcPr/>
                </a:tc>
                <a:tc>
                  <a:txBody>
                    <a:bodyPr/>
                    <a:lstStyle/>
                    <a:p>
                      <a:pPr algn="ctr"/>
                      <a:r>
                        <a:rPr lang="en-US" sz="1400" b="0" dirty="0" smtClean="0"/>
                        <a:t>2017</a:t>
                      </a:r>
                      <a:endParaRPr lang="en-US" sz="1400" b="0" dirty="0"/>
                    </a:p>
                  </a:txBody>
                  <a:tcPr/>
                </a:tc>
                <a:tc>
                  <a:txBody>
                    <a:bodyPr/>
                    <a:lstStyle/>
                    <a:p>
                      <a:pPr algn="ctr"/>
                      <a:r>
                        <a:rPr lang="en-US" sz="1400" b="0" dirty="0" smtClean="0"/>
                        <a:t>2018</a:t>
                      </a:r>
                      <a:endParaRPr lang="en-US" sz="1400" b="0" dirty="0"/>
                    </a:p>
                  </a:txBody>
                  <a:tcPr/>
                </a:tc>
                <a:tc>
                  <a:txBody>
                    <a:bodyPr/>
                    <a:lstStyle/>
                    <a:p>
                      <a:pPr algn="ctr"/>
                      <a:r>
                        <a:rPr lang="en-US" sz="1400" b="0" dirty="0" smtClean="0"/>
                        <a:t>2019</a:t>
                      </a:r>
                      <a:endParaRPr lang="en-US" sz="1400" b="0" dirty="0"/>
                    </a:p>
                  </a:txBody>
                  <a:tcPr/>
                </a:tc>
                <a:tc>
                  <a:txBody>
                    <a:bodyPr/>
                    <a:lstStyle/>
                    <a:p>
                      <a:pPr algn="ctr"/>
                      <a:r>
                        <a:rPr lang="en-US" sz="1400" b="0" dirty="0" smtClean="0"/>
                        <a:t>2020</a:t>
                      </a:r>
                      <a:endParaRPr lang="en-US" sz="1400" b="0" dirty="0"/>
                    </a:p>
                  </a:txBody>
                  <a:tcPr/>
                </a:tc>
                <a:tc>
                  <a:txBody>
                    <a:bodyPr/>
                    <a:lstStyle/>
                    <a:p>
                      <a:pPr algn="ctr"/>
                      <a:r>
                        <a:rPr lang="en-US" sz="1400" b="0" dirty="0" smtClean="0"/>
                        <a:t>2021</a:t>
                      </a:r>
                      <a:endParaRPr lang="en-US" sz="1400" b="0" dirty="0"/>
                    </a:p>
                  </a:txBody>
                  <a:tcPr/>
                </a:tc>
                <a:tc>
                  <a:txBody>
                    <a:bodyPr/>
                    <a:lstStyle/>
                    <a:p>
                      <a:pPr algn="ctr"/>
                      <a:r>
                        <a:rPr lang="en-US" sz="1400" b="0" dirty="0" smtClean="0"/>
                        <a:t>2022</a:t>
                      </a:r>
                      <a:endParaRPr lang="en-US" sz="1400" b="0" dirty="0"/>
                    </a:p>
                  </a:txBody>
                  <a:tcPr/>
                </a:tc>
                <a:tc>
                  <a:txBody>
                    <a:bodyPr/>
                    <a:lstStyle/>
                    <a:p>
                      <a:pPr algn="ctr"/>
                      <a:r>
                        <a:rPr lang="en-US" sz="1400" b="0" dirty="0" smtClean="0"/>
                        <a:t>Remain</a:t>
                      </a:r>
                      <a:endParaRPr lang="en-US" sz="1400" b="0" dirty="0"/>
                    </a:p>
                  </a:txBody>
                  <a:tcPr/>
                </a:tc>
              </a:tr>
              <a:tr h="370899">
                <a:tc>
                  <a:txBody>
                    <a:bodyPr/>
                    <a:lstStyle/>
                    <a:p>
                      <a:r>
                        <a:rPr lang="en-US" sz="1200" baseline="0" dirty="0" smtClean="0"/>
                        <a:t>All Run Groups</a:t>
                      </a:r>
                      <a:endParaRPr lang="en-US" sz="1200" dirty="0"/>
                    </a:p>
                  </a:txBody>
                  <a:tcPr/>
                </a:tc>
                <a:tc>
                  <a:txBody>
                    <a:bodyPr/>
                    <a:lstStyle/>
                    <a:p>
                      <a:pPr algn="ctr"/>
                      <a:r>
                        <a:rPr lang="en-US" sz="1200" b="1" dirty="0" smtClean="0">
                          <a:solidFill>
                            <a:schemeClr val="tx1"/>
                          </a:solidFill>
                        </a:rPr>
                        <a:t>1036</a:t>
                      </a:r>
                      <a:r>
                        <a:rPr lang="en-US" sz="1200" b="1" baseline="30000" dirty="0" smtClean="0">
                          <a:solidFill>
                            <a:schemeClr val="tx1"/>
                          </a:solidFill>
                        </a:rPr>
                        <a:t>#)</a:t>
                      </a:r>
                      <a:endParaRPr lang="en-US" sz="1200" b="1" baseline="30000" dirty="0">
                        <a:solidFill>
                          <a:schemeClr val="tx1"/>
                        </a:solidFill>
                      </a:endParaRPr>
                    </a:p>
                  </a:txBody>
                  <a:tcPr/>
                </a:tc>
                <a:tc>
                  <a:txBody>
                    <a:bodyPr/>
                    <a:lstStyle/>
                    <a:p>
                      <a:pPr algn="ctr"/>
                      <a:r>
                        <a:rPr lang="en-US" sz="1200" b="0" dirty="0" smtClean="0">
                          <a:solidFill>
                            <a:schemeClr val="tx1"/>
                          </a:solidFill>
                        </a:rPr>
                        <a:t>30</a:t>
                      </a:r>
                      <a:endParaRPr lang="en-US" sz="1200" b="0" dirty="0">
                        <a:solidFill>
                          <a:schemeClr val="tx1"/>
                        </a:solidFill>
                      </a:endParaRPr>
                    </a:p>
                  </a:txBody>
                  <a:tcPr/>
                </a:tc>
                <a:tc>
                  <a:txBody>
                    <a:bodyPr/>
                    <a:lstStyle/>
                    <a:p>
                      <a:pPr algn="ctr"/>
                      <a:r>
                        <a:rPr lang="en-US" sz="1200" b="0" dirty="0" smtClean="0">
                          <a:solidFill>
                            <a:schemeClr val="tx1"/>
                          </a:solidFill>
                        </a:rPr>
                        <a:t>15</a:t>
                      </a:r>
                      <a:endParaRPr lang="en-US" sz="1200" b="0" dirty="0">
                        <a:solidFill>
                          <a:schemeClr val="tx1"/>
                        </a:solidFill>
                      </a:endParaRPr>
                    </a:p>
                  </a:txBody>
                  <a:tcPr/>
                </a:tc>
                <a:tc>
                  <a:txBody>
                    <a:bodyPr/>
                    <a:lstStyle/>
                    <a:p>
                      <a:pPr algn="ctr"/>
                      <a:r>
                        <a:rPr lang="en-US" sz="1200" b="0" dirty="0" smtClean="0">
                          <a:solidFill>
                            <a:schemeClr val="tx1"/>
                          </a:solidFill>
                        </a:rPr>
                        <a:t>95</a:t>
                      </a:r>
                      <a:endParaRPr lang="en-US" sz="1200" b="0" dirty="0">
                        <a:solidFill>
                          <a:schemeClr val="tx1"/>
                        </a:solidFill>
                      </a:endParaRPr>
                    </a:p>
                  </a:txBody>
                  <a:tcPr/>
                </a:tc>
                <a:tc>
                  <a:txBody>
                    <a:bodyPr/>
                    <a:lstStyle/>
                    <a:p>
                      <a:pPr algn="ctr"/>
                      <a:r>
                        <a:rPr lang="en-US" sz="1200" b="0" dirty="0" smtClean="0">
                          <a:solidFill>
                            <a:schemeClr val="tx1"/>
                          </a:solidFill>
                        </a:rPr>
                        <a:t>105</a:t>
                      </a:r>
                      <a:endParaRPr lang="en-US" sz="1200" b="0" dirty="0">
                        <a:solidFill>
                          <a:schemeClr val="tx1"/>
                        </a:solidFill>
                      </a:endParaRPr>
                    </a:p>
                  </a:txBody>
                  <a:tcPr/>
                </a:tc>
                <a:tc>
                  <a:txBody>
                    <a:bodyPr/>
                    <a:lstStyle/>
                    <a:p>
                      <a:pPr algn="ctr"/>
                      <a:r>
                        <a:rPr lang="en-US" sz="1200" b="0" dirty="0" smtClean="0">
                          <a:solidFill>
                            <a:schemeClr val="tx1"/>
                          </a:solidFill>
                        </a:rPr>
                        <a:t>105</a:t>
                      </a:r>
                      <a:endParaRPr lang="en-US" sz="1200" b="0" dirty="0">
                        <a:solidFill>
                          <a:schemeClr val="tx1"/>
                        </a:solidFill>
                      </a:endParaRPr>
                    </a:p>
                  </a:txBody>
                  <a:tcPr/>
                </a:tc>
                <a:tc>
                  <a:txBody>
                    <a:bodyPr/>
                    <a:lstStyle/>
                    <a:p>
                      <a:pPr algn="ctr"/>
                      <a:r>
                        <a:rPr lang="en-US" sz="1200" b="0" dirty="0" smtClean="0">
                          <a:solidFill>
                            <a:schemeClr val="tx1"/>
                          </a:solidFill>
                        </a:rPr>
                        <a:t>105</a:t>
                      </a:r>
                      <a:endParaRPr lang="en-US" sz="1200" b="0" dirty="0">
                        <a:solidFill>
                          <a:schemeClr val="tx1"/>
                        </a:solidFill>
                      </a:endParaRPr>
                    </a:p>
                  </a:txBody>
                  <a:tcPr/>
                </a:tc>
                <a:tc>
                  <a:txBody>
                    <a:bodyPr/>
                    <a:lstStyle/>
                    <a:p>
                      <a:pPr algn="ctr"/>
                      <a:r>
                        <a:rPr lang="en-US" sz="1200" b="0" dirty="0" smtClean="0">
                          <a:solidFill>
                            <a:schemeClr val="tx1"/>
                          </a:solidFill>
                        </a:rPr>
                        <a:t>105</a:t>
                      </a:r>
                      <a:endParaRPr lang="en-US" sz="1200" b="0" dirty="0">
                        <a:solidFill>
                          <a:schemeClr val="tx1"/>
                        </a:solidFill>
                      </a:endParaRPr>
                    </a:p>
                  </a:txBody>
                  <a:tcPr/>
                </a:tc>
                <a:tc>
                  <a:txBody>
                    <a:bodyPr/>
                    <a:lstStyle/>
                    <a:p>
                      <a:r>
                        <a:rPr lang="en-US" sz="1200" b="0" dirty="0" smtClean="0">
                          <a:solidFill>
                            <a:schemeClr val="tx1"/>
                          </a:solidFill>
                        </a:rPr>
                        <a:t>456</a:t>
                      </a:r>
                      <a:endParaRPr lang="en-US" sz="1200" b="0" dirty="0">
                        <a:solidFill>
                          <a:schemeClr val="tx1"/>
                        </a:solidFill>
                      </a:endParaRPr>
                    </a:p>
                  </a:txBody>
                  <a:tcPr/>
                </a:tc>
              </a:tr>
              <a:tr h="357194">
                <a:tc>
                  <a:txBody>
                    <a:bodyPr/>
                    <a:lstStyle/>
                    <a:p>
                      <a:r>
                        <a:rPr lang="en-US" sz="1400" b="1" dirty="0" smtClean="0">
                          <a:solidFill>
                            <a:srgbClr val="008000"/>
                          </a:solidFill>
                        </a:rPr>
                        <a:t>HPS</a:t>
                      </a:r>
                      <a:r>
                        <a:rPr lang="en-US" sz="1400" dirty="0" smtClean="0">
                          <a:solidFill>
                            <a:srgbClr val="008000"/>
                          </a:solidFill>
                        </a:rPr>
                        <a:t> </a:t>
                      </a:r>
                      <a:endParaRPr lang="en-US" sz="1400" dirty="0">
                        <a:solidFill>
                          <a:srgbClr val="008000"/>
                        </a:solidFill>
                      </a:endParaRPr>
                    </a:p>
                  </a:txBody>
                  <a:tcPr/>
                </a:tc>
                <a:tc>
                  <a:txBody>
                    <a:bodyPr/>
                    <a:lstStyle/>
                    <a:p>
                      <a:pPr algn="r"/>
                      <a:r>
                        <a:rPr lang="en-US" sz="1200" dirty="0" smtClean="0">
                          <a:solidFill>
                            <a:schemeClr val="tx1"/>
                          </a:solidFill>
                        </a:rPr>
                        <a:t>180</a:t>
                      </a:r>
                      <a:r>
                        <a:rPr lang="en-US" sz="1200" b="1" dirty="0" smtClean="0">
                          <a:solidFill>
                            <a:srgbClr val="FF0000"/>
                          </a:solidFill>
                          <a:effectLst/>
                        </a:rPr>
                        <a:t>*</a:t>
                      </a:r>
                      <a:endParaRPr lang="en-US" sz="1200" b="1" dirty="0">
                        <a:solidFill>
                          <a:srgbClr val="FF0000"/>
                        </a:solidFill>
                        <a:effectLst/>
                      </a:endParaRPr>
                    </a:p>
                  </a:txBody>
                  <a:tcPr>
                    <a:noFill/>
                  </a:tcPr>
                </a:tc>
                <a:tc>
                  <a:txBody>
                    <a:bodyPr/>
                    <a:lstStyle/>
                    <a:p>
                      <a:r>
                        <a:rPr lang="en-US" sz="1200" b="1" baseline="0" dirty="0" smtClean="0">
                          <a:solidFill>
                            <a:srgbClr val="008000"/>
                          </a:solidFill>
                        </a:rPr>
                        <a:t> 15</a:t>
                      </a:r>
                      <a:r>
                        <a:rPr lang="en-US" sz="1200" b="1" dirty="0" smtClean="0">
                          <a:solidFill>
                            <a:srgbClr val="008000"/>
                          </a:solidFill>
                        </a:rPr>
                        <a:t> </a:t>
                      </a:r>
                      <a:endParaRPr lang="en-US" sz="1200" b="1" dirty="0">
                        <a:solidFill>
                          <a:srgbClr val="008000"/>
                        </a:solidFill>
                      </a:endParaRPr>
                    </a:p>
                  </a:txBody>
                  <a:tcPr/>
                </a:tc>
                <a:tc>
                  <a:txBody>
                    <a:bodyPr/>
                    <a:lstStyle/>
                    <a:p>
                      <a:pPr algn="ctr"/>
                      <a:endParaRPr lang="en-US" sz="1200" b="1" dirty="0">
                        <a:solidFill>
                          <a:srgbClr val="008000"/>
                        </a:solidFill>
                      </a:endParaRPr>
                    </a:p>
                  </a:txBody>
                  <a:tcPr/>
                </a:tc>
                <a:tc>
                  <a:txBody>
                    <a:bodyPr/>
                    <a:lstStyle/>
                    <a:p>
                      <a:pPr algn="ctr"/>
                      <a:r>
                        <a:rPr lang="en-US" sz="1200" b="0" dirty="0" smtClean="0">
                          <a:solidFill>
                            <a:srgbClr val="0000FF"/>
                          </a:solidFill>
                        </a:rPr>
                        <a:t>35</a:t>
                      </a:r>
                      <a:endParaRPr lang="en-US" sz="1200" b="0" dirty="0">
                        <a:solidFill>
                          <a:srgbClr val="0000FF"/>
                        </a:solidFill>
                      </a:endParaRPr>
                    </a:p>
                  </a:txBody>
                  <a:tcPr/>
                </a:tc>
                <a:tc>
                  <a:txBody>
                    <a:bodyPr/>
                    <a:lstStyle/>
                    <a:p>
                      <a:pPr algn="ctr"/>
                      <a:r>
                        <a:rPr lang="en-US" sz="1200" dirty="0" smtClean="0">
                          <a:solidFill>
                            <a:srgbClr val="0000FF"/>
                          </a:solidFill>
                        </a:rPr>
                        <a:t>10</a:t>
                      </a:r>
                      <a:endParaRPr lang="en-US" sz="1200" dirty="0">
                        <a:solidFill>
                          <a:srgbClr val="0000FF"/>
                        </a:solidFill>
                      </a:endParaRPr>
                    </a:p>
                  </a:txBody>
                  <a:tcPr/>
                </a:tc>
                <a:tc>
                  <a:txBody>
                    <a:bodyPr/>
                    <a:lstStyle/>
                    <a:p>
                      <a:pPr algn="ctr"/>
                      <a:r>
                        <a:rPr lang="en-US" sz="1200" dirty="0" smtClean="0">
                          <a:solidFill>
                            <a:srgbClr val="0000FF"/>
                          </a:solidFill>
                        </a:rPr>
                        <a:t>10</a:t>
                      </a:r>
                      <a:endParaRPr lang="en-US" sz="1200" dirty="0">
                        <a:solidFill>
                          <a:srgbClr val="0000FF"/>
                        </a:solidFill>
                      </a:endParaRPr>
                    </a:p>
                  </a:txBody>
                  <a:tcPr/>
                </a:tc>
                <a:tc>
                  <a:txBody>
                    <a:bodyPr/>
                    <a:lstStyle/>
                    <a:p>
                      <a:pPr algn="ctr"/>
                      <a:r>
                        <a:rPr lang="en-US" sz="1200" b="0" dirty="0" smtClean="0">
                          <a:solidFill>
                            <a:srgbClr val="0000FF"/>
                          </a:solidFill>
                        </a:rPr>
                        <a:t>10</a:t>
                      </a:r>
                      <a:endParaRPr lang="en-US" sz="1200" b="0" dirty="0">
                        <a:solidFill>
                          <a:srgbClr val="0000FF"/>
                        </a:solidFill>
                      </a:endParaRPr>
                    </a:p>
                  </a:txBody>
                  <a:tcPr/>
                </a:tc>
                <a:tc>
                  <a:txBody>
                    <a:bodyPr/>
                    <a:lstStyle/>
                    <a:p>
                      <a:pPr algn="ctr"/>
                      <a:r>
                        <a:rPr lang="en-US" sz="1200" b="0" dirty="0" smtClean="0">
                          <a:solidFill>
                            <a:srgbClr val="0000FF"/>
                          </a:solidFill>
                        </a:rPr>
                        <a:t>10</a:t>
                      </a:r>
                      <a:endParaRPr lang="en-US" sz="1200" b="0" dirty="0">
                        <a:solidFill>
                          <a:srgbClr val="0000FF"/>
                        </a:solidFill>
                      </a:endParaRPr>
                    </a:p>
                  </a:txBody>
                  <a:tcPr/>
                </a:tc>
                <a:tc>
                  <a:txBody>
                    <a:bodyPr/>
                    <a:lstStyle/>
                    <a:p>
                      <a:r>
                        <a:rPr lang="en-US" sz="1200" b="0" dirty="0" smtClean="0">
                          <a:solidFill>
                            <a:srgbClr val="0000FF"/>
                          </a:solidFill>
                        </a:rPr>
                        <a:t>90</a:t>
                      </a:r>
                      <a:endParaRPr lang="en-US" sz="1200" b="0" dirty="0">
                        <a:solidFill>
                          <a:srgbClr val="0000FF"/>
                        </a:solidFill>
                      </a:endParaRPr>
                    </a:p>
                  </a:txBody>
                  <a:tcPr/>
                </a:tc>
              </a:tr>
              <a:tr h="357194">
                <a:tc>
                  <a:txBody>
                    <a:bodyPr/>
                    <a:lstStyle/>
                    <a:p>
                      <a:r>
                        <a:rPr lang="en-US" sz="1400" b="1" dirty="0" err="1" smtClean="0">
                          <a:solidFill>
                            <a:srgbClr val="008000"/>
                          </a:solidFill>
                        </a:rPr>
                        <a:t>PRad</a:t>
                      </a:r>
                      <a:r>
                        <a:rPr lang="en-US" sz="1400" b="1" dirty="0" smtClean="0">
                          <a:solidFill>
                            <a:srgbClr val="008000"/>
                          </a:solidFill>
                        </a:rPr>
                        <a:t> </a:t>
                      </a:r>
                      <a:endParaRPr lang="en-US" sz="1400" dirty="0">
                        <a:solidFill>
                          <a:srgbClr val="008000"/>
                        </a:solidFill>
                      </a:endParaRPr>
                    </a:p>
                  </a:txBody>
                  <a:tcPr/>
                </a:tc>
                <a:tc>
                  <a:txBody>
                    <a:bodyPr/>
                    <a:lstStyle/>
                    <a:p>
                      <a:pPr algn="r"/>
                      <a:r>
                        <a:rPr lang="en-US" sz="1200" dirty="0" smtClean="0">
                          <a:solidFill>
                            <a:schemeClr val="tx1"/>
                          </a:solidFill>
                        </a:rPr>
                        <a:t>15</a:t>
                      </a:r>
                      <a:r>
                        <a:rPr lang="en-US" sz="1200" b="1" dirty="0" smtClean="0">
                          <a:solidFill>
                            <a:srgbClr val="FF0000"/>
                          </a:solidFill>
                        </a:rPr>
                        <a:t>*</a:t>
                      </a:r>
                      <a:endParaRPr lang="en-US" sz="1200" b="1" dirty="0">
                        <a:solidFill>
                          <a:srgbClr val="FF0000"/>
                        </a:solidFill>
                      </a:endParaRPr>
                    </a:p>
                  </a:txBody>
                  <a:tcPr/>
                </a:tc>
                <a:tc>
                  <a:txBody>
                    <a:bodyPr/>
                    <a:lstStyle/>
                    <a:p>
                      <a:r>
                        <a:rPr lang="en-US" sz="1200" b="1" dirty="0" smtClean="0">
                          <a:solidFill>
                            <a:srgbClr val="008000"/>
                          </a:solidFill>
                        </a:rPr>
                        <a:t>      15</a:t>
                      </a:r>
                      <a:r>
                        <a:rPr lang="en-US" sz="1200" b="1" baseline="0" dirty="0" smtClean="0">
                          <a:solidFill>
                            <a:srgbClr val="008000"/>
                          </a:solidFill>
                        </a:rPr>
                        <a:t> </a:t>
                      </a:r>
                      <a:endParaRPr lang="en-US" sz="1200" b="1" dirty="0">
                        <a:solidFill>
                          <a:srgbClr val="008000"/>
                        </a:solidFill>
                      </a:endParaRPr>
                    </a:p>
                  </a:txBody>
                  <a:tcPr/>
                </a:tc>
                <a:tc>
                  <a:txBody>
                    <a:bodyPr/>
                    <a:lstStyle/>
                    <a:p>
                      <a:endParaRPr lang="en-US" sz="1200" b="1" dirty="0">
                        <a:solidFill>
                          <a:srgbClr val="008000"/>
                        </a:solidFill>
                      </a:endParaRPr>
                    </a:p>
                  </a:txBody>
                  <a:tcPr/>
                </a:tc>
                <a:tc>
                  <a:txBody>
                    <a:bodyPr/>
                    <a:lstStyle/>
                    <a:p>
                      <a:endParaRPr lang="en-US" sz="1200" dirty="0">
                        <a:solidFill>
                          <a:srgbClr val="008000"/>
                        </a:solidFill>
                      </a:endParaRPr>
                    </a:p>
                  </a:txBody>
                  <a:tcPr/>
                </a:tc>
                <a:tc>
                  <a:txBody>
                    <a:bodyPr/>
                    <a:lstStyle/>
                    <a:p>
                      <a:endParaRPr lang="en-US" sz="1200" dirty="0">
                        <a:solidFill>
                          <a:srgbClr val="008000"/>
                        </a:solidFill>
                      </a:endParaRPr>
                    </a:p>
                  </a:txBody>
                  <a:tcPr/>
                </a:tc>
                <a:tc>
                  <a:txBody>
                    <a:bodyPr/>
                    <a:lstStyle/>
                    <a:p>
                      <a:endParaRPr lang="en-US" sz="1200">
                        <a:solidFill>
                          <a:srgbClr val="008000"/>
                        </a:solidFill>
                      </a:endParaRPr>
                    </a:p>
                  </a:txBody>
                  <a:tcPr/>
                </a:tc>
                <a:tc>
                  <a:txBody>
                    <a:bodyPr/>
                    <a:lstStyle/>
                    <a:p>
                      <a:endParaRPr lang="en-US" sz="1200" dirty="0">
                        <a:solidFill>
                          <a:srgbClr val="008000"/>
                        </a:solidFill>
                      </a:endParaRPr>
                    </a:p>
                  </a:txBody>
                  <a:tcPr/>
                </a:tc>
                <a:tc>
                  <a:txBody>
                    <a:bodyPr/>
                    <a:lstStyle/>
                    <a:p>
                      <a:endParaRPr lang="en-US" sz="1200" dirty="0">
                        <a:solidFill>
                          <a:srgbClr val="008000"/>
                        </a:solidFill>
                      </a:endParaRPr>
                    </a:p>
                  </a:txBody>
                  <a:tcPr/>
                </a:tc>
                <a:tc>
                  <a:txBody>
                    <a:bodyPr/>
                    <a:lstStyle/>
                    <a:p>
                      <a:r>
                        <a:rPr lang="en-US" sz="1200" dirty="0" smtClean="0">
                          <a:solidFill>
                            <a:srgbClr val="0000FF"/>
                          </a:solidFill>
                        </a:rPr>
                        <a:t>0</a:t>
                      </a:r>
                      <a:endParaRPr lang="en-US" sz="1200" dirty="0">
                        <a:solidFill>
                          <a:srgbClr val="0000FF"/>
                        </a:solidFill>
                      </a:endParaRPr>
                    </a:p>
                  </a:txBody>
                  <a:tcPr/>
                </a:tc>
              </a:tr>
              <a:tr h="357194">
                <a:tc>
                  <a:txBody>
                    <a:bodyPr/>
                    <a:lstStyle/>
                    <a:p>
                      <a:r>
                        <a:rPr lang="en-US" sz="1400" b="1" dirty="0" smtClean="0"/>
                        <a:t>CLAS12</a:t>
                      </a:r>
                      <a:r>
                        <a:rPr lang="en-US" sz="1400" b="1" baseline="0" dirty="0" smtClean="0"/>
                        <a:t> </a:t>
                      </a:r>
                      <a:r>
                        <a:rPr lang="en-US" sz="1400" b="1" baseline="0" dirty="0" err="1" smtClean="0"/>
                        <a:t>Comm</a:t>
                      </a:r>
                      <a:endParaRPr lang="en-US" sz="1400" b="1" dirty="0"/>
                    </a:p>
                  </a:txBody>
                  <a:tcPr/>
                </a:tc>
                <a:tc>
                  <a:txBody>
                    <a:bodyPr/>
                    <a:lstStyle/>
                    <a:p>
                      <a:pPr algn="r"/>
                      <a:endParaRPr lang="en-US" sz="1200" b="0" dirty="0">
                        <a:solidFill>
                          <a:schemeClr val="tx1"/>
                        </a:solidFill>
                      </a:endParaRPr>
                    </a:p>
                  </a:txBody>
                  <a:tcPr/>
                </a:tc>
                <a:tc>
                  <a:txBody>
                    <a:bodyPr/>
                    <a:lstStyle/>
                    <a:p>
                      <a:pPr algn="l"/>
                      <a:r>
                        <a:rPr lang="en-US" sz="1200" b="1" dirty="0" smtClean="0"/>
                        <a:t>             </a:t>
                      </a:r>
                      <a:endParaRPr lang="en-US" sz="1200" b="1" dirty="0"/>
                    </a:p>
                  </a:txBody>
                  <a:tcPr/>
                </a:tc>
                <a:tc>
                  <a:txBody>
                    <a:bodyPr/>
                    <a:lstStyle/>
                    <a:p>
                      <a:pPr algn="l"/>
                      <a:r>
                        <a:rPr lang="en-US" sz="1200" b="1" dirty="0" smtClean="0"/>
                        <a:t>  </a:t>
                      </a:r>
                      <a:r>
                        <a:rPr lang="en-US" sz="1200" b="0" dirty="0" smtClean="0"/>
                        <a:t>3          15</a:t>
                      </a:r>
                      <a:endParaRPr lang="en-US" sz="1200" b="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endParaRPr lang="en-US" sz="1200" dirty="0"/>
                    </a:p>
                  </a:txBody>
                  <a:tcPr/>
                </a:tc>
                <a:tc>
                  <a:txBody>
                    <a:bodyPr/>
                    <a:lstStyle/>
                    <a:p>
                      <a:r>
                        <a:rPr lang="en-US" sz="1200" dirty="0" smtClean="0"/>
                        <a:t>0</a:t>
                      </a:r>
                      <a:endParaRPr lang="en-US" sz="1200" dirty="0"/>
                    </a:p>
                  </a:txBody>
                  <a:tcPr/>
                </a:tc>
              </a:tr>
              <a:tr h="3571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RG-A + </a:t>
                      </a:r>
                      <a:r>
                        <a:rPr lang="en-US" sz="1400" dirty="0" smtClean="0">
                          <a:solidFill>
                            <a:srgbClr val="FF0000"/>
                          </a:solidFill>
                        </a:rPr>
                        <a:t>RG-K </a:t>
                      </a:r>
                      <a:r>
                        <a:rPr lang="en-US" sz="1400" dirty="0" smtClean="0">
                          <a:solidFill>
                            <a:srgbClr val="0000FF"/>
                          </a:solidFill>
                        </a:rPr>
                        <a:t>(proton)</a:t>
                      </a:r>
                    </a:p>
                  </a:txBody>
                  <a:tcPr/>
                </a:tc>
                <a:tc>
                  <a:txBody>
                    <a:bodyPr/>
                    <a:lstStyle/>
                    <a:p>
                      <a:pPr algn="r"/>
                      <a:r>
                        <a:rPr lang="en-US" sz="1200" b="0" dirty="0" smtClean="0">
                          <a:solidFill>
                            <a:schemeClr val="tx1"/>
                          </a:solidFill>
                        </a:rPr>
                        <a:t>239</a:t>
                      </a:r>
                      <a:r>
                        <a:rPr lang="en-US" sz="1200" b="1" dirty="0" smtClean="0">
                          <a:solidFill>
                            <a:srgbClr val="FF0000"/>
                          </a:solidFill>
                        </a:rPr>
                        <a:t>*</a:t>
                      </a:r>
                      <a:endParaRPr lang="en-US" sz="1200" b="1" dirty="0">
                        <a:solidFill>
                          <a:srgbClr val="FF0000"/>
                        </a:solidFill>
                      </a:endParaRPr>
                    </a:p>
                  </a:txBody>
                  <a:tcPr/>
                </a:tc>
                <a:tc>
                  <a:txBody>
                    <a:bodyPr/>
                    <a:lstStyle/>
                    <a:p>
                      <a:pPr algn="r"/>
                      <a:endParaRPr lang="en-US" sz="1200" b="1" dirty="0">
                        <a:solidFill>
                          <a:srgbClr val="0000FF"/>
                        </a:solidFill>
                      </a:endParaRPr>
                    </a:p>
                  </a:txBody>
                  <a:tcPr/>
                </a:tc>
                <a:tc>
                  <a:txBody>
                    <a:bodyPr/>
                    <a:lstStyle/>
                    <a:p>
                      <a:pPr algn="r"/>
                      <a:r>
                        <a:rPr lang="en-US" sz="1200" b="0" dirty="0" smtClean="0">
                          <a:solidFill>
                            <a:srgbClr val="0000FF"/>
                          </a:solidFill>
                        </a:rPr>
                        <a:t>   </a:t>
                      </a:r>
                      <a:r>
                        <a:rPr lang="en-US" sz="1200" b="0" dirty="0" smtClean="0">
                          <a:solidFill>
                            <a:schemeClr val="tx1"/>
                          </a:solidFill>
                        </a:rPr>
                        <a:t>   </a:t>
                      </a:r>
                      <a:r>
                        <a:rPr lang="en-US" sz="1200" b="0" dirty="0" smtClean="0">
                          <a:solidFill>
                            <a:srgbClr val="0000FF"/>
                          </a:solidFill>
                        </a:rPr>
                        <a:t>10</a:t>
                      </a:r>
                      <a:endParaRPr lang="en-US" sz="1200" b="0" dirty="0">
                        <a:solidFill>
                          <a:srgbClr val="0000FF"/>
                        </a:solidFill>
                      </a:endParaRPr>
                    </a:p>
                  </a:txBody>
                  <a:tcPr/>
                </a:tc>
                <a:tc>
                  <a:txBody>
                    <a:bodyPr/>
                    <a:lstStyle/>
                    <a:p>
                      <a:pPr algn="l"/>
                      <a:r>
                        <a:rPr lang="en-US" sz="1200" b="0" dirty="0" smtClean="0">
                          <a:solidFill>
                            <a:srgbClr val="0000FF"/>
                          </a:solidFill>
                        </a:rPr>
                        <a:t>20/</a:t>
                      </a:r>
                      <a:r>
                        <a:rPr lang="en-US" sz="1200" b="0" dirty="0" smtClean="0">
                          <a:solidFill>
                            <a:srgbClr val="FF0000"/>
                          </a:solidFill>
                        </a:rPr>
                        <a:t>15</a:t>
                      </a:r>
                      <a:r>
                        <a:rPr lang="en-US" sz="1200" b="0" dirty="0" smtClean="0">
                          <a:solidFill>
                            <a:srgbClr val="008000"/>
                          </a:solidFill>
                        </a:rPr>
                        <a:t>    </a:t>
                      </a:r>
                      <a:r>
                        <a:rPr lang="en-US" sz="1200" b="0" dirty="0" smtClean="0">
                          <a:solidFill>
                            <a:srgbClr val="0000FF"/>
                          </a:solidFill>
                        </a:rPr>
                        <a:t> 25</a:t>
                      </a:r>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pPr algn="r"/>
                      <a:r>
                        <a:rPr lang="en-US" sz="1200" b="0" dirty="0" smtClean="0">
                          <a:solidFill>
                            <a:srgbClr val="FF0000"/>
                          </a:solidFill>
                        </a:rPr>
                        <a:t>35</a:t>
                      </a:r>
                      <a:endParaRPr lang="en-US" sz="1200" b="0" dirty="0">
                        <a:solidFill>
                          <a:srgbClr val="FF0000"/>
                        </a:solidFill>
                      </a:endParaRPr>
                    </a:p>
                  </a:txBody>
                  <a:tcPr/>
                </a:tc>
                <a:tc>
                  <a:txBody>
                    <a:bodyPr/>
                    <a:lstStyle/>
                    <a:p>
                      <a:pPr algn="l"/>
                      <a:r>
                        <a:rPr lang="en-US" sz="1200" b="0" dirty="0" smtClean="0">
                          <a:solidFill>
                            <a:srgbClr val="0000FF"/>
                          </a:solidFill>
                        </a:rPr>
                        <a:t>20</a:t>
                      </a:r>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r>
                        <a:rPr lang="en-US" sz="1200" dirty="0" smtClean="0">
                          <a:solidFill>
                            <a:srgbClr val="0000FF"/>
                          </a:solidFill>
                        </a:rPr>
                        <a:t>114*</a:t>
                      </a:r>
                      <a:endParaRPr lang="en-US" sz="1200" dirty="0">
                        <a:solidFill>
                          <a:srgbClr val="0000FF"/>
                        </a:solidFill>
                      </a:endParaRPr>
                    </a:p>
                  </a:txBody>
                  <a:tcPr/>
                </a:tc>
              </a:tr>
              <a:tr h="3571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solidFill>
                            <a:srgbClr val="0000FF"/>
                          </a:solidFill>
                        </a:rPr>
                        <a:t>RG-B (deuteron)</a:t>
                      </a:r>
                    </a:p>
                  </a:txBody>
                  <a:tcPr/>
                </a:tc>
                <a:tc>
                  <a:txBody>
                    <a:bodyPr/>
                    <a:lstStyle/>
                    <a:p>
                      <a:pPr algn="r"/>
                      <a:r>
                        <a:rPr lang="en-US" sz="1200" b="0" dirty="0" smtClean="0">
                          <a:solidFill>
                            <a:schemeClr val="tx1"/>
                          </a:solidFill>
                        </a:rPr>
                        <a:t>90</a:t>
                      </a:r>
                      <a:r>
                        <a:rPr lang="en-US" sz="1200" b="1" dirty="0" smtClean="0">
                          <a:solidFill>
                            <a:srgbClr val="FF0000"/>
                          </a:solidFill>
                        </a:rPr>
                        <a:t>*</a:t>
                      </a:r>
                      <a:endParaRPr lang="en-US" sz="1200" b="1" dirty="0">
                        <a:solidFill>
                          <a:srgbClr val="FF0000"/>
                        </a:solidFill>
                      </a:endParaRPr>
                    </a:p>
                  </a:txBody>
                  <a:tcPr/>
                </a:tc>
                <a:tc>
                  <a:txBody>
                    <a:bodyPr/>
                    <a:lstStyle/>
                    <a:p>
                      <a:endParaRPr lang="en-US" sz="1200" b="1" dirty="0">
                        <a:solidFill>
                          <a:srgbClr val="0000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FF"/>
                          </a:solidFill>
                        </a:rPr>
                        <a:t>           </a:t>
                      </a:r>
                    </a:p>
                  </a:txBody>
                  <a:tcPr/>
                </a:tc>
                <a:tc>
                  <a:txBody>
                    <a:bodyPr/>
                    <a:lstStyle/>
                    <a:p>
                      <a:pPr algn="ctr"/>
                      <a:endParaRPr lang="en-US" sz="1200" b="0" dirty="0">
                        <a:solidFill>
                          <a:srgbClr val="0000FF"/>
                        </a:solidFill>
                      </a:endParaRPr>
                    </a:p>
                  </a:txBody>
                  <a:tcPr/>
                </a:tc>
                <a:tc>
                  <a:txBody>
                    <a:bodyPr/>
                    <a:lstStyle/>
                    <a:p>
                      <a:r>
                        <a:rPr lang="en-US" sz="1200" b="0" dirty="0" smtClean="0">
                          <a:solidFill>
                            <a:srgbClr val="0000FF"/>
                          </a:solidFill>
                        </a:rPr>
                        <a:t>40</a:t>
                      </a:r>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r>
                        <a:rPr lang="en-US" sz="1200" dirty="0" smtClean="0">
                          <a:solidFill>
                            <a:srgbClr val="0000FF"/>
                          </a:solidFill>
                        </a:rPr>
                        <a:t>50*</a:t>
                      </a:r>
                      <a:endParaRPr lang="en-US" sz="1200" dirty="0">
                        <a:solidFill>
                          <a:srgbClr val="0000FF"/>
                        </a:solidFill>
                      </a:endParaRPr>
                    </a:p>
                  </a:txBody>
                  <a:tcPr/>
                </a:tc>
              </a:tr>
              <a:tr h="357194">
                <a:tc>
                  <a:txBody>
                    <a:bodyPr/>
                    <a:lstStyle/>
                    <a:p>
                      <a:r>
                        <a:rPr lang="en-US" sz="1400" dirty="0" smtClean="0">
                          <a:solidFill>
                            <a:srgbClr val="0000FF"/>
                          </a:solidFill>
                        </a:rPr>
                        <a:t>RG-F (</a:t>
                      </a:r>
                      <a:r>
                        <a:rPr lang="en-US" sz="1400" dirty="0" err="1" smtClean="0">
                          <a:solidFill>
                            <a:srgbClr val="0000FF"/>
                          </a:solidFill>
                        </a:rPr>
                        <a:t>BoNuS</a:t>
                      </a:r>
                      <a:r>
                        <a:rPr lang="en-US" sz="1400" dirty="0" smtClean="0">
                          <a:solidFill>
                            <a:srgbClr val="0000FF"/>
                          </a:solidFill>
                        </a:rPr>
                        <a:t>)</a:t>
                      </a:r>
                      <a:endParaRPr lang="en-US" sz="1400" dirty="0">
                        <a:solidFill>
                          <a:srgbClr val="0000FF"/>
                        </a:solidFill>
                      </a:endParaRPr>
                    </a:p>
                  </a:txBody>
                  <a:tcPr/>
                </a:tc>
                <a:tc>
                  <a:txBody>
                    <a:bodyPr/>
                    <a:lstStyle/>
                    <a:p>
                      <a:pPr algn="r"/>
                      <a:r>
                        <a:rPr lang="en-US" sz="1200" b="0" dirty="0" smtClean="0">
                          <a:solidFill>
                            <a:schemeClr val="tx1"/>
                          </a:solidFill>
                        </a:rPr>
                        <a:t>42</a:t>
                      </a:r>
                      <a:r>
                        <a:rPr lang="en-US" sz="1200" b="1" dirty="0" smtClean="0">
                          <a:solidFill>
                            <a:srgbClr val="FF0000"/>
                          </a:solidFill>
                        </a:rPr>
                        <a:t>*</a:t>
                      </a:r>
                      <a:endParaRPr lang="en-US" sz="1200" b="1" dirty="0">
                        <a:solidFill>
                          <a:srgbClr val="FF0000"/>
                        </a:solidFill>
                      </a:endParaRPr>
                    </a:p>
                  </a:txBody>
                  <a:tcPr/>
                </a:tc>
                <a:tc>
                  <a:txBody>
                    <a:bodyPr/>
                    <a:lstStyle/>
                    <a:p>
                      <a:endParaRPr lang="en-US" sz="1200" b="1" dirty="0">
                        <a:solidFill>
                          <a:srgbClr val="0000FF"/>
                        </a:solidFill>
                      </a:endParaRPr>
                    </a:p>
                  </a:txBody>
                  <a:tcPr/>
                </a:tc>
                <a:tc>
                  <a:txBody>
                    <a:bodyPr/>
                    <a:lstStyle/>
                    <a:p>
                      <a:pPr algn="ctr"/>
                      <a:r>
                        <a:rPr lang="en-US" sz="1200" b="0" dirty="0" smtClean="0">
                          <a:solidFill>
                            <a:srgbClr val="0000FF"/>
                          </a:solidFill>
                        </a:rPr>
                        <a:t>        </a:t>
                      </a:r>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0000FF"/>
                          </a:solidFill>
                        </a:rPr>
                        <a:t>21</a:t>
                      </a: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r>
                        <a:rPr lang="en-US" sz="1200" dirty="0" smtClean="0">
                          <a:solidFill>
                            <a:srgbClr val="0000FF"/>
                          </a:solidFill>
                        </a:rPr>
                        <a:t>21</a:t>
                      </a:r>
                      <a:endParaRPr lang="en-US" sz="1200" dirty="0">
                        <a:solidFill>
                          <a:srgbClr val="0000FF"/>
                        </a:solidFill>
                      </a:endParaRPr>
                    </a:p>
                  </a:txBody>
                  <a:tcPr/>
                </a:tc>
              </a:tr>
              <a:tr h="0">
                <a:tc>
                  <a:txBody>
                    <a:bodyPr/>
                    <a:lstStyle/>
                    <a:p>
                      <a:r>
                        <a:rPr lang="en-US" sz="1400" dirty="0" smtClean="0">
                          <a:solidFill>
                            <a:srgbClr val="0000FF"/>
                          </a:solidFill>
                        </a:rPr>
                        <a:t>RG-C (NH</a:t>
                      </a:r>
                      <a:r>
                        <a:rPr lang="en-US" sz="1400" baseline="-25000" dirty="0" smtClean="0">
                          <a:solidFill>
                            <a:srgbClr val="0000FF"/>
                          </a:solidFill>
                        </a:rPr>
                        <a:t>3</a:t>
                      </a:r>
                      <a:r>
                        <a:rPr lang="en-US" sz="1400" dirty="0" smtClean="0">
                          <a:solidFill>
                            <a:srgbClr val="0000FF"/>
                          </a:solidFill>
                        </a:rPr>
                        <a:t>)</a:t>
                      </a:r>
                      <a:endParaRPr lang="en-US" sz="1400" dirty="0">
                        <a:solidFill>
                          <a:srgbClr val="0000FF"/>
                        </a:solidFill>
                      </a:endParaRPr>
                    </a:p>
                  </a:txBody>
                  <a:tcPr/>
                </a:tc>
                <a:tc>
                  <a:txBody>
                    <a:bodyPr/>
                    <a:lstStyle/>
                    <a:p>
                      <a:pPr algn="r"/>
                      <a:r>
                        <a:rPr lang="en-US" sz="1200" b="0" dirty="0" smtClean="0">
                          <a:solidFill>
                            <a:schemeClr val="tx1"/>
                          </a:solidFill>
                        </a:rPr>
                        <a:t>120</a:t>
                      </a:r>
                      <a:endParaRPr lang="en-US" sz="1200" b="0" dirty="0">
                        <a:solidFill>
                          <a:schemeClr val="tx1"/>
                        </a:solidFill>
                      </a:endParaRPr>
                    </a:p>
                  </a:txBody>
                  <a:tcPr/>
                </a:tc>
                <a:tc>
                  <a:txBody>
                    <a:bodyPr/>
                    <a:lstStyle/>
                    <a:p>
                      <a:endParaRPr lang="en-US" sz="1200" b="1"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p>
                  </a:txBody>
                  <a:tcPr/>
                </a:tc>
                <a:tc>
                  <a:txBody>
                    <a:bodyPr/>
                    <a:lstStyle/>
                    <a:p>
                      <a:pPr algn="r"/>
                      <a:r>
                        <a:rPr lang="en-US" sz="1200" b="0" dirty="0" smtClean="0">
                          <a:solidFill>
                            <a:srgbClr val="0000FF"/>
                          </a:solidFill>
                        </a:rPr>
                        <a:t>35</a:t>
                      </a:r>
                      <a:endParaRPr lang="en-US" sz="1200" b="0" dirty="0">
                        <a:solidFill>
                          <a:srgbClr val="0000FF"/>
                        </a:solidFill>
                      </a:endParaRPr>
                    </a:p>
                  </a:txBody>
                  <a:tcPr/>
                </a:tc>
                <a:tc>
                  <a:txBody>
                    <a:bodyPr/>
                    <a:lstStyle/>
                    <a:p>
                      <a:r>
                        <a:rPr lang="en-US" sz="1200" b="0" dirty="0" smtClean="0">
                          <a:solidFill>
                            <a:srgbClr val="0000FF"/>
                          </a:solidFill>
                        </a:rPr>
                        <a:t>25</a:t>
                      </a:r>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r>
                        <a:rPr lang="en-US" sz="1200" dirty="0" smtClean="0">
                          <a:solidFill>
                            <a:srgbClr val="0000FF"/>
                          </a:solidFill>
                        </a:rPr>
                        <a:t>60</a:t>
                      </a:r>
                      <a:endParaRPr lang="en-US" sz="1200" dirty="0">
                        <a:solidFill>
                          <a:srgbClr val="0000FF"/>
                        </a:solidFill>
                      </a:endParaRPr>
                    </a:p>
                  </a:txBody>
                  <a:tcPr/>
                </a:tc>
              </a:tr>
              <a:tr h="357194">
                <a:tc>
                  <a:txBody>
                    <a:bodyPr/>
                    <a:lstStyle/>
                    <a:p>
                      <a:r>
                        <a:rPr lang="en-US" sz="1400" dirty="0" smtClean="0">
                          <a:solidFill>
                            <a:srgbClr val="0000FF"/>
                          </a:solidFill>
                        </a:rPr>
                        <a:t>RG-C-</a:t>
                      </a:r>
                      <a:r>
                        <a:rPr lang="en-US" sz="1400" dirty="0" err="1" smtClean="0">
                          <a:solidFill>
                            <a:srgbClr val="0000FF"/>
                          </a:solidFill>
                        </a:rPr>
                        <a:t>b</a:t>
                      </a:r>
                      <a:r>
                        <a:rPr lang="en-US" sz="1400" dirty="0" smtClean="0">
                          <a:solidFill>
                            <a:srgbClr val="0000FF"/>
                          </a:solidFill>
                        </a:rPr>
                        <a:t> (ND</a:t>
                      </a:r>
                      <a:r>
                        <a:rPr lang="en-US" sz="1400" baseline="-25000" dirty="0" smtClean="0">
                          <a:solidFill>
                            <a:srgbClr val="0000FF"/>
                          </a:solidFill>
                        </a:rPr>
                        <a:t>3</a:t>
                      </a:r>
                      <a:r>
                        <a:rPr lang="en-US" sz="1400" dirty="0" smtClean="0">
                          <a:solidFill>
                            <a:srgbClr val="0000FF"/>
                          </a:solidFill>
                        </a:rPr>
                        <a:t>)</a:t>
                      </a:r>
                      <a:endParaRPr lang="en-US" sz="1400" dirty="0">
                        <a:solidFill>
                          <a:srgbClr val="0000FF"/>
                        </a:solidFill>
                      </a:endParaRPr>
                    </a:p>
                  </a:txBody>
                  <a:tcPr/>
                </a:tc>
                <a:tc>
                  <a:txBody>
                    <a:bodyPr/>
                    <a:lstStyle/>
                    <a:p>
                      <a:pPr algn="r"/>
                      <a:r>
                        <a:rPr lang="en-US" sz="1200" b="0" dirty="0" smtClean="0">
                          <a:solidFill>
                            <a:schemeClr val="tx1"/>
                          </a:solidFill>
                        </a:rPr>
                        <a:t>65</a:t>
                      </a:r>
                      <a:endParaRPr lang="en-US" sz="1200" b="0" dirty="0">
                        <a:solidFill>
                          <a:schemeClr val="tx1"/>
                        </a:solidFill>
                      </a:endParaRPr>
                    </a:p>
                  </a:txBody>
                  <a:tcPr/>
                </a:tc>
                <a:tc>
                  <a:txBody>
                    <a:bodyPr/>
                    <a:lstStyle/>
                    <a:p>
                      <a:endParaRPr lang="en-US" sz="1200" b="1" dirty="0">
                        <a:solidFill>
                          <a:srgbClr val="0000FF"/>
                        </a:solidFill>
                      </a:endParaRPr>
                    </a:p>
                  </a:txBody>
                  <a:tcPr/>
                </a:tc>
                <a:tc>
                  <a:txBody>
                    <a:bodyPr/>
                    <a:lstStyle/>
                    <a:p>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algn="ctr"/>
                      <a:endParaRPr lang="en-US" sz="1200" b="0" dirty="0">
                        <a:solidFill>
                          <a:srgbClr val="0000FF"/>
                        </a:solidFill>
                      </a:endParaRPr>
                    </a:p>
                  </a:txBody>
                  <a:tcPr/>
                </a:tc>
                <a:tc>
                  <a:txBody>
                    <a:bodyPr/>
                    <a:lstStyle/>
                    <a:p>
                      <a:pPr algn="ctr"/>
                      <a:r>
                        <a:rPr lang="en-US" sz="1200" b="0" dirty="0" smtClean="0">
                          <a:solidFill>
                            <a:srgbClr val="0000FF"/>
                          </a:solidFill>
                        </a:rPr>
                        <a:t>35</a:t>
                      </a:r>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r>
                        <a:rPr lang="en-US" sz="1200" dirty="0" smtClean="0">
                          <a:solidFill>
                            <a:srgbClr val="0000FF"/>
                          </a:solidFill>
                        </a:rPr>
                        <a:t>30</a:t>
                      </a:r>
                      <a:endParaRPr lang="en-US" sz="1200" dirty="0">
                        <a:solidFill>
                          <a:srgbClr val="0000FF"/>
                        </a:solidFill>
                      </a:endParaRPr>
                    </a:p>
                  </a:txBody>
                  <a:tcPr/>
                </a:tc>
              </a:tr>
              <a:tr h="357194">
                <a:tc>
                  <a:txBody>
                    <a:bodyPr/>
                    <a:lstStyle/>
                    <a:p>
                      <a:r>
                        <a:rPr lang="en-US" sz="1400" dirty="0" smtClean="0">
                          <a:solidFill>
                            <a:srgbClr val="0000FF"/>
                          </a:solidFill>
                        </a:rPr>
                        <a:t>RG-E (</a:t>
                      </a:r>
                      <a:r>
                        <a:rPr lang="en-US" sz="1400" dirty="0" err="1" smtClean="0">
                          <a:solidFill>
                            <a:srgbClr val="0000FF"/>
                          </a:solidFill>
                        </a:rPr>
                        <a:t>Hadr</a:t>
                      </a:r>
                      <a:r>
                        <a:rPr lang="en-US" sz="1400" dirty="0" smtClean="0">
                          <a:solidFill>
                            <a:srgbClr val="0000FF"/>
                          </a:solidFill>
                        </a:rPr>
                        <a:t>.)</a:t>
                      </a:r>
                      <a:endParaRPr lang="en-US" sz="1400" dirty="0">
                        <a:solidFill>
                          <a:srgbClr val="0000FF"/>
                        </a:solidFill>
                      </a:endParaRPr>
                    </a:p>
                  </a:txBody>
                  <a:tcPr/>
                </a:tc>
                <a:tc>
                  <a:txBody>
                    <a:bodyPr/>
                    <a:lstStyle/>
                    <a:p>
                      <a:pPr algn="r"/>
                      <a:r>
                        <a:rPr lang="en-US" sz="1200" b="0" dirty="0" smtClean="0">
                          <a:solidFill>
                            <a:schemeClr val="tx1"/>
                          </a:solidFill>
                        </a:rPr>
                        <a:t>60</a:t>
                      </a:r>
                      <a:endParaRPr lang="en-US" sz="1200" b="0" dirty="0">
                        <a:solidFill>
                          <a:schemeClr val="tx1"/>
                        </a:solidFill>
                      </a:endParaRPr>
                    </a:p>
                  </a:txBody>
                  <a:tcPr/>
                </a:tc>
                <a:tc>
                  <a:txBody>
                    <a:bodyPr/>
                    <a:lstStyle/>
                    <a:p>
                      <a:endParaRPr lang="en-US" sz="1200" b="1">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algn="ctr"/>
                      <a:r>
                        <a:rPr lang="en-US" sz="1200" b="0" dirty="0" smtClean="0">
                          <a:solidFill>
                            <a:srgbClr val="0000FF"/>
                          </a:solidFill>
                        </a:rPr>
                        <a:t>35</a:t>
                      </a:r>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r>
                        <a:rPr lang="en-US" sz="1200" dirty="0" smtClean="0">
                          <a:solidFill>
                            <a:srgbClr val="0000FF"/>
                          </a:solidFill>
                        </a:rPr>
                        <a:t>25</a:t>
                      </a:r>
                      <a:endParaRPr lang="en-US" sz="1200" dirty="0">
                        <a:solidFill>
                          <a:srgbClr val="0000FF"/>
                        </a:solidFill>
                      </a:endParaRPr>
                    </a:p>
                  </a:txBody>
                  <a:tcPr/>
                </a:tc>
              </a:tr>
              <a:tr h="357194">
                <a:tc>
                  <a:txBody>
                    <a:bodyPr/>
                    <a:lstStyle/>
                    <a:p>
                      <a:r>
                        <a:rPr lang="en-US" sz="1400" dirty="0" smtClean="0">
                          <a:solidFill>
                            <a:srgbClr val="0000FF"/>
                          </a:solidFill>
                        </a:rPr>
                        <a:t>RG-H (</a:t>
                      </a:r>
                      <a:r>
                        <a:rPr lang="en-US" sz="1400" dirty="0" err="1" smtClean="0">
                          <a:solidFill>
                            <a:srgbClr val="0000FF"/>
                          </a:solidFill>
                        </a:rPr>
                        <a:t>Transv</a:t>
                      </a:r>
                      <a:r>
                        <a:rPr lang="en-US" sz="1400" dirty="0" smtClean="0">
                          <a:solidFill>
                            <a:srgbClr val="0000FF"/>
                          </a:solidFill>
                        </a:rPr>
                        <a:t>. Target)</a:t>
                      </a:r>
                      <a:endParaRPr lang="en-US" sz="1400" dirty="0">
                        <a:solidFill>
                          <a:srgbClr val="0000FF"/>
                        </a:solidFill>
                      </a:endParaRPr>
                    </a:p>
                  </a:txBody>
                  <a:tcPr/>
                </a:tc>
                <a:tc>
                  <a:txBody>
                    <a:bodyPr/>
                    <a:lstStyle/>
                    <a:p>
                      <a:pPr algn="r"/>
                      <a:r>
                        <a:rPr lang="en-US" sz="1200" b="0" dirty="0" smtClean="0">
                          <a:solidFill>
                            <a:srgbClr val="953735"/>
                          </a:solidFill>
                        </a:rPr>
                        <a:t>110</a:t>
                      </a:r>
                      <a:r>
                        <a:rPr lang="en-US" sz="1200" b="1" dirty="0" smtClean="0">
                          <a:solidFill>
                            <a:srgbClr val="FF0000"/>
                          </a:solidFill>
                        </a:rPr>
                        <a:t>*</a:t>
                      </a:r>
                      <a:endParaRPr lang="en-US" sz="1200" b="1" dirty="0">
                        <a:solidFill>
                          <a:srgbClr val="FF0000"/>
                        </a:solidFill>
                      </a:endParaRPr>
                    </a:p>
                  </a:txBody>
                  <a:tcPr/>
                </a:tc>
                <a:tc>
                  <a:txBody>
                    <a:bodyPr/>
                    <a:lstStyle/>
                    <a:p>
                      <a:endParaRPr lang="en-US" sz="1200" b="1"/>
                    </a:p>
                  </a:txBody>
                  <a:tcPr/>
                </a:tc>
                <a:tc>
                  <a:txBody>
                    <a:bodyPr/>
                    <a:lstStyle/>
                    <a:p>
                      <a:endParaRPr lang="en-US" sz="1200" b="0" dirty="0"/>
                    </a:p>
                  </a:txBody>
                  <a:tcPr/>
                </a:tc>
                <a:tc>
                  <a:txBody>
                    <a:bodyPr/>
                    <a:lstStyle/>
                    <a:p>
                      <a:endParaRPr lang="en-US" sz="1200" b="0" dirty="0"/>
                    </a:p>
                  </a:txBody>
                  <a:tcPr/>
                </a:tc>
                <a:tc>
                  <a:txBody>
                    <a:bodyPr/>
                    <a:lstStyle/>
                    <a:p>
                      <a:pPr algn="r"/>
                      <a:endParaRPr lang="en-US" sz="1200" b="0" dirty="0">
                        <a:solidFill>
                          <a:srgbClr val="008000"/>
                        </a:solidFill>
                      </a:endParaRPr>
                    </a:p>
                  </a:txBody>
                  <a:tcPr/>
                </a:tc>
                <a:tc>
                  <a:txBody>
                    <a:bodyPr/>
                    <a:lstStyle/>
                    <a:p>
                      <a:pPr algn="ctr"/>
                      <a:r>
                        <a:rPr lang="en-US" sz="1200" b="0" dirty="0" smtClean="0">
                          <a:solidFill>
                            <a:srgbClr val="008000"/>
                          </a:solidFill>
                        </a:rPr>
                        <a:t> </a:t>
                      </a:r>
                      <a:endParaRPr lang="en-US" sz="1200" b="0" dirty="0">
                        <a:solidFill>
                          <a:srgbClr val="008000"/>
                        </a:solidFill>
                      </a:endParaRPr>
                    </a:p>
                  </a:txBody>
                  <a:tcPr/>
                </a:tc>
                <a:tc>
                  <a:txBody>
                    <a:bodyPr/>
                    <a:lstStyle/>
                    <a:p>
                      <a:pPr algn="r"/>
                      <a:r>
                        <a:rPr lang="en-US" sz="1200" b="0" dirty="0" smtClean="0">
                          <a:solidFill>
                            <a:srgbClr val="953735"/>
                          </a:solidFill>
                        </a:rPr>
                        <a:t>40</a:t>
                      </a:r>
                      <a:endParaRPr lang="en-US" sz="1200" b="0" dirty="0">
                        <a:solidFill>
                          <a:srgbClr val="953735"/>
                        </a:solidFill>
                      </a:endParaRPr>
                    </a:p>
                  </a:txBody>
                  <a:tcPr/>
                </a:tc>
                <a:tc>
                  <a:txBody>
                    <a:bodyPr/>
                    <a:lstStyle/>
                    <a:p>
                      <a:r>
                        <a:rPr lang="en-US" sz="1200" b="0" dirty="0" smtClean="0">
                          <a:solidFill>
                            <a:srgbClr val="953735"/>
                          </a:solidFill>
                        </a:rPr>
                        <a:t>20</a:t>
                      </a:r>
                      <a:endParaRPr lang="en-US" sz="1200" b="0" dirty="0">
                        <a:solidFill>
                          <a:srgbClr val="953735"/>
                        </a:solidFill>
                      </a:endParaRPr>
                    </a:p>
                  </a:txBody>
                  <a:tcPr/>
                </a:tc>
                <a:tc>
                  <a:txBody>
                    <a:bodyPr/>
                    <a:lstStyle/>
                    <a:p>
                      <a:r>
                        <a:rPr lang="en-US" sz="1200" dirty="0" smtClean="0">
                          <a:solidFill>
                            <a:srgbClr val="953735"/>
                          </a:solidFill>
                        </a:rPr>
                        <a:t>50</a:t>
                      </a:r>
                      <a:endParaRPr lang="en-US" sz="1200" dirty="0">
                        <a:solidFill>
                          <a:srgbClr val="953735"/>
                        </a:solidFill>
                      </a:endParaRPr>
                    </a:p>
                  </a:txBody>
                  <a:tcPr/>
                </a:tc>
              </a:tr>
              <a:tr h="357194">
                <a:tc>
                  <a:txBody>
                    <a:bodyPr/>
                    <a:lstStyle/>
                    <a:p>
                      <a:r>
                        <a:rPr lang="en-US" sz="1400" dirty="0" smtClean="0">
                          <a:solidFill>
                            <a:srgbClr val="0000FF"/>
                          </a:solidFill>
                        </a:rPr>
                        <a:t>RG-D (CT)</a:t>
                      </a:r>
                      <a:endParaRPr lang="en-US" sz="1400" dirty="0">
                        <a:solidFill>
                          <a:srgbClr val="0000FF"/>
                        </a:solidFill>
                      </a:endParaRPr>
                    </a:p>
                  </a:txBody>
                  <a:tcPr/>
                </a:tc>
                <a:tc>
                  <a:txBody>
                    <a:bodyPr/>
                    <a:lstStyle/>
                    <a:p>
                      <a:pPr algn="r"/>
                      <a:r>
                        <a:rPr lang="en-US" sz="1200" b="0" dirty="0" smtClean="0">
                          <a:solidFill>
                            <a:schemeClr val="tx1"/>
                          </a:solidFill>
                        </a:rPr>
                        <a:t>60</a:t>
                      </a:r>
                      <a:endParaRPr lang="en-US" sz="1200" b="0" dirty="0">
                        <a:solidFill>
                          <a:schemeClr val="tx1"/>
                        </a:solidFill>
                      </a:endParaRPr>
                    </a:p>
                  </a:txBody>
                  <a:tcPr/>
                </a:tc>
                <a:tc>
                  <a:txBody>
                    <a:bodyPr/>
                    <a:lstStyle/>
                    <a:p>
                      <a:endParaRPr lang="en-US" sz="1200" b="1"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algn="ctr"/>
                      <a:r>
                        <a:rPr lang="en-US" sz="1200" b="0" dirty="0" smtClean="0">
                          <a:solidFill>
                            <a:srgbClr val="0000FF"/>
                          </a:solidFill>
                        </a:rPr>
                        <a:t>40</a:t>
                      </a:r>
                      <a:endParaRPr lang="en-US" sz="1200" b="0" dirty="0">
                        <a:solidFill>
                          <a:srgbClr val="0000FF"/>
                        </a:solidFill>
                      </a:endParaRPr>
                    </a:p>
                  </a:txBody>
                  <a:tcPr/>
                </a:tc>
                <a:tc>
                  <a:txBody>
                    <a:bodyPr/>
                    <a:lstStyle/>
                    <a:p>
                      <a:r>
                        <a:rPr lang="en-US" sz="1200" dirty="0" smtClean="0">
                          <a:solidFill>
                            <a:srgbClr val="0000FF"/>
                          </a:solidFill>
                        </a:rPr>
                        <a:t>20</a:t>
                      </a:r>
                      <a:endParaRPr lang="en-US" sz="1200" dirty="0">
                        <a:solidFill>
                          <a:srgbClr val="0000FF"/>
                        </a:solidFill>
                      </a:endParaRPr>
                    </a:p>
                  </a:txBody>
                  <a:tcPr/>
                </a:tc>
              </a:tr>
              <a:tr h="357194">
                <a:tc>
                  <a:txBody>
                    <a:bodyPr/>
                    <a:lstStyle/>
                    <a:p>
                      <a:r>
                        <a:rPr lang="en-US" sz="1400" dirty="0" smtClean="0">
                          <a:solidFill>
                            <a:srgbClr val="0000FF"/>
                          </a:solidFill>
                        </a:rPr>
                        <a:t>RG-G (</a:t>
                      </a:r>
                      <a:r>
                        <a:rPr lang="en-US" sz="1400" dirty="0" err="1" smtClean="0">
                          <a:solidFill>
                            <a:srgbClr val="0000FF"/>
                          </a:solidFill>
                        </a:rPr>
                        <a:t>LiD</a:t>
                      </a:r>
                      <a:r>
                        <a:rPr lang="en-US" sz="1400" dirty="0" smtClean="0">
                          <a:solidFill>
                            <a:srgbClr val="0000FF"/>
                          </a:solidFill>
                        </a:rPr>
                        <a:t>)</a:t>
                      </a:r>
                      <a:endParaRPr lang="en-US" sz="1400" dirty="0">
                        <a:solidFill>
                          <a:srgbClr val="0000FF"/>
                        </a:solidFill>
                      </a:endParaRPr>
                    </a:p>
                  </a:txBody>
                  <a:tcPr/>
                </a:tc>
                <a:tc>
                  <a:txBody>
                    <a:bodyPr/>
                    <a:lstStyle/>
                    <a:p>
                      <a:pPr algn="r"/>
                      <a:r>
                        <a:rPr lang="en-US" sz="1200" b="0" dirty="0" smtClean="0">
                          <a:solidFill>
                            <a:schemeClr val="tx1"/>
                          </a:solidFill>
                        </a:rPr>
                        <a:t>55</a:t>
                      </a:r>
                      <a:endParaRPr lang="en-US" sz="1200" b="0" dirty="0">
                        <a:solidFill>
                          <a:schemeClr val="tx1"/>
                        </a:solidFill>
                      </a:endParaRPr>
                    </a:p>
                  </a:txBody>
                  <a:tcPr/>
                </a:tc>
                <a:tc>
                  <a:txBody>
                    <a:bodyPr/>
                    <a:lstStyle/>
                    <a:p>
                      <a:endParaRPr lang="en-US" sz="1200" b="1"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algn="r"/>
                      <a:endParaRPr lang="en-US" sz="1200" b="0" dirty="0">
                        <a:solidFill>
                          <a:srgbClr val="0000FF"/>
                        </a:solidFill>
                      </a:endParaRPr>
                    </a:p>
                  </a:txBody>
                  <a:tcPr/>
                </a:tc>
                <a:tc>
                  <a:txBody>
                    <a:bodyPr/>
                    <a:lstStyle/>
                    <a:p>
                      <a:pPr algn="r"/>
                      <a:r>
                        <a:rPr lang="en-US" sz="1200" b="0" dirty="0" smtClean="0">
                          <a:solidFill>
                            <a:srgbClr val="0000FF"/>
                          </a:solidFill>
                        </a:rPr>
                        <a:t>35</a:t>
                      </a:r>
                      <a:endParaRPr lang="en-US" sz="1200" b="0" dirty="0">
                        <a:solidFill>
                          <a:srgbClr val="0000FF"/>
                        </a:solidFill>
                      </a:endParaRPr>
                    </a:p>
                  </a:txBody>
                  <a:tcPr/>
                </a:tc>
                <a:tc>
                  <a:txBody>
                    <a:bodyPr/>
                    <a:lstStyle/>
                    <a:p>
                      <a:r>
                        <a:rPr lang="en-US" sz="1200" dirty="0" smtClean="0">
                          <a:solidFill>
                            <a:srgbClr val="0000FF"/>
                          </a:solidFill>
                        </a:rPr>
                        <a:t>20</a:t>
                      </a:r>
                      <a:endParaRPr lang="en-US" sz="1200" dirty="0">
                        <a:solidFill>
                          <a:srgbClr val="0000FF"/>
                        </a:solidFill>
                      </a:endParaRPr>
                    </a:p>
                  </a:txBody>
                  <a:tcPr/>
                </a:tc>
              </a:tr>
            </a:tbl>
          </a:graphicData>
        </a:graphic>
      </p:graphicFrame>
      <p:cxnSp>
        <p:nvCxnSpPr>
          <p:cNvPr id="18" name="Straight Connector 17"/>
          <p:cNvCxnSpPr/>
          <p:nvPr/>
        </p:nvCxnSpPr>
        <p:spPr>
          <a:xfrm>
            <a:off x="1676400" y="2057245"/>
            <a:ext cx="8153400" cy="1588"/>
          </a:xfrm>
          <a:prstGeom prst="line">
            <a:avLst/>
          </a:prstGeom>
          <a:ln w="28575"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600200" y="6553201"/>
            <a:ext cx="8382000" cy="1"/>
          </a:xfrm>
          <a:prstGeom prst="line">
            <a:avLst/>
          </a:prstGeom>
          <a:ln w="28575" cap="flat" cmpd="sng" algn="ctr">
            <a:solidFill>
              <a:srgbClr val="0000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a:blip r:embed="rId2"/>
          <a:stretch>
            <a:fillRect/>
          </a:stretch>
        </p:blipFill>
        <p:spPr>
          <a:xfrm>
            <a:off x="2624666" y="2092325"/>
            <a:ext cx="597252" cy="365506"/>
          </a:xfrm>
          <a:prstGeom prst="rect">
            <a:avLst/>
          </a:prstGeom>
          <a:ln w="3175" cmpd="sng">
            <a:solidFill>
              <a:srgbClr val="000000"/>
            </a:solidFill>
          </a:ln>
        </p:spPr>
      </p:pic>
      <p:pic>
        <p:nvPicPr>
          <p:cNvPr id="26" name="Picture 25"/>
          <p:cNvPicPr>
            <a:picLocks noChangeAspect="1"/>
          </p:cNvPicPr>
          <p:nvPr/>
        </p:nvPicPr>
        <p:blipFill>
          <a:blip r:embed="rId3"/>
          <a:stretch>
            <a:fillRect/>
          </a:stretch>
        </p:blipFill>
        <p:spPr>
          <a:xfrm>
            <a:off x="2616199" y="2473326"/>
            <a:ext cx="635000" cy="269875"/>
          </a:xfrm>
          <a:prstGeom prst="rect">
            <a:avLst/>
          </a:prstGeom>
        </p:spPr>
      </p:pic>
      <p:cxnSp>
        <p:nvCxnSpPr>
          <p:cNvPr id="23" name="Straight Connector 22"/>
          <p:cNvCxnSpPr/>
          <p:nvPr/>
        </p:nvCxnSpPr>
        <p:spPr>
          <a:xfrm>
            <a:off x="1600200" y="3130414"/>
            <a:ext cx="8229600" cy="1588"/>
          </a:xfrm>
          <a:prstGeom prst="line">
            <a:avLst/>
          </a:prstGeom>
          <a:ln w="28575" cap="flat" cmpd="sng" algn="ctr">
            <a:solidFill>
              <a:srgbClr val="008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4"/>
          <a:stretch>
            <a:fillRect/>
          </a:stretch>
        </p:blipFill>
        <p:spPr>
          <a:xfrm>
            <a:off x="2624666" y="2706116"/>
            <a:ext cx="609600" cy="418084"/>
          </a:xfrm>
          <a:prstGeom prst="rect">
            <a:avLst/>
          </a:prstGeom>
          <a:ln w="3175" cap="flat" cmpd="sng" algn="ctr">
            <a:solidFill>
              <a:schemeClr val="tx1"/>
            </a:solidFill>
            <a:prstDash val="solid"/>
            <a:round/>
            <a:headEnd type="none" w="med" len="med"/>
            <a:tailEnd type="none" w="med" len="med"/>
          </a:ln>
        </p:spPr>
      </p:pic>
      <p:sp>
        <p:nvSpPr>
          <p:cNvPr id="34" name="TextBox 33"/>
          <p:cNvSpPr txBox="1"/>
          <p:nvPr/>
        </p:nvSpPr>
        <p:spPr>
          <a:xfrm>
            <a:off x="3962401" y="6026015"/>
            <a:ext cx="902811" cy="246221"/>
          </a:xfrm>
          <a:prstGeom prst="rect">
            <a:avLst/>
          </a:prstGeom>
          <a:solidFill>
            <a:schemeClr val="bg1"/>
          </a:solidFill>
          <a:ln>
            <a:solidFill>
              <a:srgbClr val="4F81BD"/>
            </a:solidFill>
          </a:ln>
        </p:spPr>
        <p:txBody>
          <a:bodyPr wrap="none" rtlCol="0">
            <a:spAutoFit/>
          </a:bodyPr>
          <a:lstStyle/>
          <a:p>
            <a:pPr fontAlgn="base">
              <a:spcBef>
                <a:spcPct val="0"/>
              </a:spcBef>
              <a:spcAft>
                <a:spcPct val="0"/>
              </a:spcAft>
            </a:pPr>
            <a:r>
              <a:rPr lang="en-US" sz="1000" b="1" baseline="30000" dirty="0">
                <a:solidFill>
                  <a:prstClr val="black"/>
                </a:solidFill>
                <a:latin typeface="Times New Roman" pitchFamily="-110" charset="0"/>
              </a:rPr>
              <a:t>#)</a:t>
            </a:r>
            <a:r>
              <a:rPr lang="en-US" sz="1000" b="1" dirty="0">
                <a:solidFill>
                  <a:prstClr val="black"/>
                </a:solidFill>
                <a:latin typeface="Times New Roman" pitchFamily="-110" charset="0"/>
              </a:rPr>
              <a:t> </a:t>
            </a:r>
            <a:r>
              <a:rPr lang="en-US" sz="1000" b="1" dirty="0">
                <a:solidFill>
                  <a:srgbClr val="008000"/>
                </a:solidFill>
                <a:latin typeface="Times New Roman" pitchFamily="-110" charset="0"/>
              </a:rPr>
              <a:t>incl. RG-H</a:t>
            </a:r>
          </a:p>
        </p:txBody>
      </p:sp>
      <p:cxnSp>
        <p:nvCxnSpPr>
          <p:cNvPr id="16" name="Straight Connector 15"/>
          <p:cNvCxnSpPr/>
          <p:nvPr/>
        </p:nvCxnSpPr>
        <p:spPr>
          <a:xfrm rot="5400000">
            <a:off x="3201194" y="3733800"/>
            <a:ext cx="5181600" cy="1588"/>
          </a:xfrm>
          <a:prstGeom prst="line">
            <a:avLst/>
          </a:prstGeom>
          <a:ln w="28575" cap="flat" cmpd="sng" algn="ctr">
            <a:solidFill>
              <a:srgbClr val="008000"/>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Date Placeholder 21"/>
          <p:cNvSpPr>
            <a:spLocks noGrp="1"/>
          </p:cNvSpPr>
          <p:nvPr>
            <p:ph type="dt" sz="half" idx="10"/>
          </p:nvPr>
        </p:nvSpPr>
        <p:spPr/>
        <p:txBody>
          <a:bodyPr/>
          <a:lstStyle/>
          <a:p>
            <a:fld id="{9B35E05C-0750-3146-9CC2-4E1FFA228132}" type="datetime1">
              <a:rPr lang="en-US" smtClean="0"/>
              <a:pPr/>
              <a:t>3/30/2017</a:t>
            </a:fld>
            <a:endParaRPr lang="en-US"/>
          </a:p>
        </p:txBody>
      </p:sp>
      <p:sp>
        <p:nvSpPr>
          <p:cNvPr id="24" name="Slide Number Placeholder 23"/>
          <p:cNvSpPr>
            <a:spLocks noGrp="1"/>
          </p:cNvSpPr>
          <p:nvPr>
            <p:ph type="sldNum" sz="quarter" idx="12"/>
          </p:nvPr>
        </p:nvSpPr>
        <p:spPr/>
        <p:txBody>
          <a:bodyPr/>
          <a:lstStyle/>
          <a:p>
            <a:fld id="{9E041EDE-50F2-FD49-B156-DFB8E5BC9437}" type="slidenum">
              <a:rPr lang="en-US" smtClean="0"/>
              <a:pPr/>
              <a:t>2</a:t>
            </a:fld>
            <a:endParaRPr lang="en-US"/>
          </a:p>
        </p:txBody>
      </p:sp>
      <p:sp>
        <p:nvSpPr>
          <p:cNvPr id="27" name="Footer Placeholder 26"/>
          <p:cNvSpPr>
            <a:spLocks noGrp="1"/>
          </p:cNvSpPr>
          <p:nvPr>
            <p:ph type="ftr" sz="quarter" idx="11"/>
          </p:nvPr>
        </p:nvSpPr>
        <p:spPr/>
        <p:txBody>
          <a:bodyPr/>
          <a:lstStyle/>
          <a:p>
            <a:r>
              <a:rPr lang="en-US" smtClean="0"/>
              <a:t>CLAS collaboration meeting, JLab  03/28-31</a:t>
            </a:r>
            <a:endParaRPr lang="en-US"/>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rcRect l="57500" t="51989" r="5694" b="15971"/>
          <a:stretch>
            <a:fillRect/>
          </a:stretch>
        </p:blipFill>
        <p:spPr>
          <a:xfrm>
            <a:off x="4800601" y="4878233"/>
            <a:ext cx="1298325" cy="798588"/>
          </a:xfrm>
          <a:prstGeom prst="rect">
            <a:avLst/>
          </a:prstGeom>
          <a:ln w="19050" cap="flat" cmpd="sng" algn="ctr">
            <a:solidFill>
              <a:schemeClr val="tx1"/>
            </a:solidFill>
            <a:prstDash val="solid"/>
            <a:round/>
            <a:headEnd type="none" w="med" len="med"/>
            <a:tailEnd type="none" w="med" len="med"/>
          </a:ln>
        </p:spPr>
      </p:pic>
    </p:spTree>
    <p:extLst>
      <p:ext uri="{BB962C8B-B14F-4D97-AF65-F5344CB8AC3E}">
        <p14:creationId xmlns:p14="http://schemas.microsoft.com/office/powerpoint/2010/main" val="1792332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AutoShape 1"/>
          <p:cNvSpPr>
            <a:spLocks/>
          </p:cNvSpPr>
          <p:nvPr/>
        </p:nvSpPr>
        <p:spPr bwMode="auto">
          <a:xfrm>
            <a:off x="1912939" y="2994026"/>
            <a:ext cx="2225675" cy="487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r>
              <a:rPr lang="en-US" sz="2800" b="1" baseline="30000">
                <a:latin typeface="Arial" charset="0"/>
                <a:cs typeface="Arial" charset="0"/>
                <a:sym typeface="Arial" charset="0"/>
              </a:rPr>
              <a:t>Physics objectives</a:t>
            </a:r>
            <a:endParaRPr lang="en-US"/>
          </a:p>
        </p:txBody>
      </p:sp>
      <p:sp>
        <p:nvSpPr>
          <p:cNvPr id="3074" name="AutoShape 2"/>
          <p:cNvSpPr>
            <a:spLocks/>
          </p:cNvSpPr>
          <p:nvPr/>
        </p:nvSpPr>
        <p:spPr bwMode="auto">
          <a:xfrm>
            <a:off x="2012950" y="3328989"/>
            <a:ext cx="8415338" cy="6429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177800" indent="-177800">
              <a:spcBef>
                <a:spcPts val="400"/>
              </a:spcBef>
              <a:buSzPct val="100000"/>
              <a:buFontTx/>
              <a:buChar char="•"/>
            </a:pPr>
            <a:r>
              <a:rPr lang="en-US" sz="1700">
                <a:latin typeface="Arial" charset="0"/>
                <a:cs typeface="Arial" charset="0"/>
                <a:sym typeface="Arial" charset="0"/>
              </a:rPr>
              <a:t>Quantify approach to small-size regime in exclusive π0, η production at Q</a:t>
            </a:r>
            <a:r>
              <a:rPr lang="en-US" sz="1700" baseline="32000">
                <a:latin typeface="Arial" charset="0"/>
                <a:cs typeface="Arial" charset="0"/>
                <a:sym typeface="Arial" charset="0"/>
              </a:rPr>
              <a:t>2</a:t>
            </a:r>
            <a:r>
              <a:rPr lang="en-US" sz="1700">
                <a:latin typeface="Arial" charset="0"/>
                <a:cs typeface="Arial" charset="0"/>
                <a:sym typeface="Arial" charset="0"/>
              </a:rPr>
              <a:t> &gt; 1 GeV</a:t>
            </a:r>
            <a:r>
              <a:rPr lang="en-US" sz="1700" baseline="32000">
                <a:latin typeface="Arial" charset="0"/>
                <a:cs typeface="Arial" charset="0"/>
                <a:sym typeface="Arial" charset="0"/>
              </a:rPr>
              <a:t>2</a:t>
            </a:r>
            <a:endParaRPr lang="en-US" sz="1700">
              <a:latin typeface="Arial" charset="0"/>
              <a:cs typeface="Arial" charset="0"/>
              <a:sym typeface="Arial" charset="0"/>
            </a:endParaRPr>
          </a:p>
          <a:p>
            <a:pPr marL="177800" indent="-177800">
              <a:spcBef>
                <a:spcPts val="400"/>
              </a:spcBef>
              <a:buSzPct val="100000"/>
              <a:buFontTx/>
              <a:buChar char="•"/>
            </a:pPr>
            <a:r>
              <a:rPr lang="en-US" sz="1700">
                <a:latin typeface="Arial" charset="0"/>
                <a:cs typeface="Arial" charset="0"/>
                <a:sym typeface="Arial" charset="0"/>
              </a:rPr>
              <a:t>Extract GFFs containing </a:t>
            </a:r>
            <a:r>
              <a:rPr lang="en-US" sz="1700" b="1">
                <a:latin typeface="Arial" charset="0"/>
                <a:cs typeface="Arial" charset="0"/>
                <a:sym typeface="Arial" charset="0"/>
              </a:rPr>
              <a:t>quark transversity GPDs </a:t>
            </a:r>
            <a:r>
              <a:rPr lang="en-US" sz="1700">
                <a:latin typeface="Arial" charset="0"/>
                <a:cs typeface="Arial" charset="0"/>
                <a:sym typeface="Arial" charset="0"/>
              </a:rPr>
              <a:t>and perform flavor separation</a:t>
            </a:r>
            <a:endParaRPr lang="en-US"/>
          </a:p>
        </p:txBody>
      </p:sp>
      <p:sp>
        <p:nvSpPr>
          <p:cNvPr id="3075" name="AutoShape 3"/>
          <p:cNvSpPr>
            <a:spLocks/>
          </p:cNvSpPr>
          <p:nvPr/>
        </p:nvSpPr>
        <p:spPr bwMode="auto">
          <a:xfrm>
            <a:off x="1990726" y="5784851"/>
            <a:ext cx="2843213"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r>
              <a:rPr lang="en-US" sz="2800" b="1" baseline="30000">
                <a:latin typeface="Arial" charset="0"/>
                <a:cs typeface="Arial" charset="0"/>
                <a:sym typeface="Arial" charset="0"/>
              </a:rPr>
              <a:t>Impact and significance</a:t>
            </a:r>
            <a:endParaRPr lang="en-US"/>
          </a:p>
        </p:txBody>
      </p:sp>
      <p:sp>
        <p:nvSpPr>
          <p:cNvPr id="3076" name="AutoShape 4"/>
          <p:cNvSpPr>
            <a:spLocks/>
          </p:cNvSpPr>
          <p:nvPr/>
        </p:nvSpPr>
        <p:spPr bwMode="auto">
          <a:xfrm>
            <a:off x="2101850" y="6188075"/>
            <a:ext cx="8415338" cy="338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179388" indent="-179388">
              <a:spcBef>
                <a:spcPts val="100"/>
              </a:spcBef>
              <a:buSzPct val="100000"/>
              <a:buFontTx/>
              <a:buChar char="•"/>
            </a:pPr>
            <a:r>
              <a:rPr lang="en-US" sz="1700">
                <a:latin typeface="Arial" charset="0"/>
                <a:cs typeface="Arial" charset="0"/>
                <a:sym typeface="Arial" charset="0"/>
              </a:rPr>
              <a:t>Unique access to quark transversity: chiral symmetry breaking, lattice QCD </a:t>
            </a:r>
            <a:endParaRPr lang="en-US"/>
          </a:p>
        </p:txBody>
      </p:sp>
      <p:sp>
        <p:nvSpPr>
          <p:cNvPr id="3077" name="AutoShape 5"/>
          <p:cNvSpPr>
            <a:spLocks/>
          </p:cNvSpPr>
          <p:nvPr/>
        </p:nvSpPr>
        <p:spPr bwMode="auto">
          <a:xfrm>
            <a:off x="150419" y="1247776"/>
            <a:ext cx="1579561" cy="12636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solidFill>
              <a:srgbClr val="0070C0"/>
            </a:solid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r>
              <a:rPr lang="en-US" sz="1600" b="1" i="1" dirty="0">
                <a:solidFill>
                  <a:srgbClr val="FF0000"/>
                </a:solidFill>
                <a:cs typeface="Arial" charset="0"/>
                <a:sym typeface="Arial" charset="0"/>
              </a:rPr>
              <a:t>P. </a:t>
            </a:r>
            <a:r>
              <a:rPr lang="en-US" sz="1600" b="1" i="1" dirty="0" err="1">
                <a:solidFill>
                  <a:srgbClr val="FF0000"/>
                </a:solidFill>
                <a:cs typeface="Arial" charset="0"/>
                <a:sym typeface="Arial" charset="0"/>
              </a:rPr>
              <a:t>Stoler</a:t>
            </a:r>
            <a:r>
              <a:rPr lang="en-US" sz="1600" b="1" i="1" dirty="0">
                <a:solidFill>
                  <a:srgbClr val="FF0000"/>
                </a:solidFill>
                <a:cs typeface="Arial" charset="0"/>
                <a:sym typeface="Arial" charset="0"/>
              </a:rPr>
              <a:t>, </a:t>
            </a:r>
            <a:endParaRPr lang="en-US" sz="1600" b="1" i="1" dirty="0" smtClean="0">
              <a:solidFill>
                <a:srgbClr val="FF0000"/>
              </a:solidFill>
              <a:cs typeface="Arial" charset="0"/>
              <a:sym typeface="Arial" charset="0"/>
            </a:endParaRPr>
          </a:p>
          <a:p>
            <a:r>
              <a:rPr lang="en-US" sz="1600" b="1" i="1" dirty="0" smtClean="0">
                <a:solidFill>
                  <a:srgbClr val="002060"/>
                </a:solidFill>
                <a:cs typeface="Arial" charset="0"/>
                <a:sym typeface="Arial" charset="0"/>
              </a:rPr>
              <a:t>K</a:t>
            </a:r>
            <a:r>
              <a:rPr lang="en-US" sz="1600" b="1" i="1" dirty="0">
                <a:solidFill>
                  <a:srgbClr val="002060"/>
                </a:solidFill>
                <a:cs typeface="Arial" charset="0"/>
                <a:sym typeface="Arial" charset="0"/>
              </a:rPr>
              <a:t>. </a:t>
            </a:r>
            <a:r>
              <a:rPr lang="en-US" sz="1600" b="1" i="1" dirty="0" err="1">
                <a:solidFill>
                  <a:srgbClr val="002060"/>
                </a:solidFill>
                <a:cs typeface="Arial" charset="0"/>
                <a:sym typeface="Arial" charset="0"/>
              </a:rPr>
              <a:t>Joo</a:t>
            </a:r>
            <a:r>
              <a:rPr lang="en-US" sz="1600" b="1" i="1" dirty="0" smtClean="0">
                <a:solidFill>
                  <a:srgbClr val="002060"/>
                </a:solidFill>
                <a:cs typeface="Arial" charset="0"/>
                <a:sym typeface="Arial" charset="0"/>
              </a:rPr>
              <a:t>,</a:t>
            </a:r>
          </a:p>
          <a:p>
            <a:r>
              <a:rPr lang="en-US" sz="1600" b="1" i="1" dirty="0" smtClean="0">
                <a:solidFill>
                  <a:srgbClr val="002060"/>
                </a:solidFill>
                <a:cs typeface="Arial" charset="0"/>
                <a:sym typeface="Arial" charset="0"/>
              </a:rPr>
              <a:t> </a:t>
            </a:r>
            <a:r>
              <a:rPr lang="en-US" sz="1600" b="1" i="1" dirty="0">
                <a:solidFill>
                  <a:srgbClr val="002060"/>
                </a:solidFill>
                <a:cs typeface="Arial" charset="0"/>
                <a:sym typeface="Arial" charset="0"/>
              </a:rPr>
              <a:t>V. </a:t>
            </a:r>
            <a:r>
              <a:rPr lang="en-US" sz="1600" b="1" i="1" dirty="0" err="1">
                <a:solidFill>
                  <a:srgbClr val="002060"/>
                </a:solidFill>
                <a:cs typeface="Arial" charset="0"/>
                <a:sym typeface="Arial" charset="0"/>
              </a:rPr>
              <a:t>Kubarovsky</a:t>
            </a:r>
            <a:r>
              <a:rPr lang="en-US" sz="1600" b="1" i="1" dirty="0">
                <a:solidFill>
                  <a:srgbClr val="002060"/>
                </a:solidFill>
                <a:cs typeface="Arial" charset="0"/>
                <a:sym typeface="Arial" charset="0"/>
              </a:rPr>
              <a:t>, M. </a:t>
            </a:r>
            <a:r>
              <a:rPr lang="en-US" sz="1600" b="1" i="1" dirty="0" err="1">
                <a:solidFill>
                  <a:srgbClr val="002060"/>
                </a:solidFill>
                <a:cs typeface="Arial" charset="0"/>
                <a:sym typeface="Arial" charset="0"/>
              </a:rPr>
              <a:t>Ungaro</a:t>
            </a:r>
            <a:r>
              <a:rPr lang="en-US" sz="1600" b="1" i="1" dirty="0" smtClean="0">
                <a:solidFill>
                  <a:srgbClr val="002060"/>
                </a:solidFill>
                <a:cs typeface="Arial" charset="0"/>
                <a:sym typeface="Arial" charset="0"/>
              </a:rPr>
              <a:t>,</a:t>
            </a:r>
          </a:p>
          <a:p>
            <a:r>
              <a:rPr lang="en-US" sz="1600" b="1" i="1" dirty="0" smtClean="0">
                <a:solidFill>
                  <a:srgbClr val="002060"/>
                </a:solidFill>
                <a:cs typeface="Arial" charset="0"/>
                <a:sym typeface="Arial" charset="0"/>
              </a:rPr>
              <a:t> </a:t>
            </a:r>
            <a:r>
              <a:rPr lang="en-US" sz="1600" b="1" i="1" dirty="0">
                <a:solidFill>
                  <a:srgbClr val="002060"/>
                </a:solidFill>
                <a:cs typeface="Arial" charset="0"/>
                <a:sym typeface="Arial" charset="0"/>
              </a:rPr>
              <a:t>C. Weiss</a:t>
            </a:r>
            <a:endParaRPr lang="en-US" sz="1600" i="1" dirty="0">
              <a:solidFill>
                <a:srgbClr val="002060"/>
              </a:solidFill>
            </a:endParaRPr>
          </a:p>
        </p:txBody>
      </p:sp>
      <p:sp>
        <p:nvSpPr>
          <p:cNvPr id="3078" name="AutoShape 6"/>
          <p:cNvSpPr>
            <a:spLocks/>
          </p:cNvSpPr>
          <p:nvPr/>
        </p:nvSpPr>
        <p:spPr bwMode="auto">
          <a:xfrm>
            <a:off x="1729980" y="155574"/>
            <a:ext cx="8652271" cy="6604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solidFill>
              <a:srgbClr val="0070C0"/>
            </a:solid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r>
              <a:rPr lang="en-US" sz="3100" b="1" baseline="30000" dirty="0">
                <a:latin typeface="Arial" charset="0"/>
                <a:cs typeface="Arial" charset="0"/>
                <a:sym typeface="Arial" charset="0"/>
              </a:rPr>
              <a:t>E12-06-108 Hard exclusive π0 and η </a:t>
            </a:r>
            <a:r>
              <a:rPr lang="en-US" sz="3100" b="1" baseline="30000" dirty="0" err="1">
                <a:latin typeface="Arial" charset="0"/>
                <a:cs typeface="Arial" charset="0"/>
                <a:sym typeface="Arial" charset="0"/>
              </a:rPr>
              <a:t>electroproduction</a:t>
            </a:r>
            <a:r>
              <a:rPr lang="en-US" sz="3100" b="1" baseline="30000" dirty="0">
                <a:latin typeface="Arial" charset="0"/>
                <a:cs typeface="Arial" charset="0"/>
                <a:sym typeface="Arial" charset="0"/>
              </a:rPr>
              <a:t> with CLAS12</a:t>
            </a:r>
            <a:endParaRPr lang="en-US" dirty="0"/>
          </a:p>
        </p:txBody>
      </p:sp>
      <p:pic>
        <p:nvPicPr>
          <p:cNvPr id="3079" name="Picture 7" descr="sabatiepi0.pd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90764" y="1019176"/>
            <a:ext cx="2243137" cy="1533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3080" name="Picture 8" descr="pasted-image.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746332" y="884239"/>
            <a:ext cx="3233738" cy="2387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81" name="AutoShape 9"/>
          <p:cNvSpPr>
            <a:spLocks/>
          </p:cNvSpPr>
          <p:nvPr/>
        </p:nvSpPr>
        <p:spPr bwMode="auto">
          <a:xfrm>
            <a:off x="4625976" y="1077914"/>
            <a:ext cx="1655763" cy="307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r>
              <a:rPr lang="en-US" sz="1500"/>
              <a:t>Quark helicity flip</a:t>
            </a:r>
            <a:endParaRPr lang="en-US"/>
          </a:p>
        </p:txBody>
      </p:sp>
      <p:sp>
        <p:nvSpPr>
          <p:cNvPr id="3082" name="AutoShape 10"/>
          <p:cNvSpPr>
            <a:spLocks/>
          </p:cNvSpPr>
          <p:nvPr/>
        </p:nvSpPr>
        <p:spPr bwMode="auto">
          <a:xfrm>
            <a:off x="4625976" y="2203451"/>
            <a:ext cx="1655763" cy="3079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r>
              <a:rPr lang="en-US" sz="1500"/>
              <a:t>Transversity GPDs</a:t>
            </a:r>
            <a:endParaRPr lang="en-US"/>
          </a:p>
        </p:txBody>
      </p:sp>
      <p:sp>
        <p:nvSpPr>
          <p:cNvPr id="3083" name="AutoShape 11"/>
          <p:cNvSpPr>
            <a:spLocks/>
          </p:cNvSpPr>
          <p:nvPr/>
        </p:nvSpPr>
        <p:spPr bwMode="auto">
          <a:xfrm>
            <a:off x="4841876" y="1546225"/>
            <a:ext cx="1655763" cy="395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r>
              <a:rPr lang="en-US" sz="1100" b="1"/>
              <a:t>Kroll, Goloskokov</a:t>
            </a:r>
          </a:p>
          <a:p>
            <a:r>
              <a:rPr lang="en-US" sz="1100" b="1"/>
              <a:t>Goldstein Liuti</a:t>
            </a:r>
            <a:endParaRPr lang="en-US"/>
          </a:p>
        </p:txBody>
      </p:sp>
      <p:sp>
        <p:nvSpPr>
          <p:cNvPr id="3084" name="AutoShape 12"/>
          <p:cNvSpPr>
            <a:spLocks/>
          </p:cNvSpPr>
          <p:nvPr/>
        </p:nvSpPr>
        <p:spPr bwMode="auto">
          <a:xfrm>
            <a:off x="1905000" y="4127501"/>
            <a:ext cx="3016250" cy="485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r>
              <a:rPr lang="en-US" sz="2800" b="1" baseline="30000">
                <a:latin typeface="Arial" charset="0"/>
                <a:cs typeface="Arial" charset="0"/>
                <a:sym typeface="Arial" charset="0"/>
              </a:rPr>
              <a:t>Observables and analysis</a:t>
            </a:r>
            <a:endParaRPr lang="en-US"/>
          </a:p>
        </p:txBody>
      </p:sp>
      <p:sp>
        <p:nvSpPr>
          <p:cNvPr id="3085" name="AutoShape 13"/>
          <p:cNvSpPr>
            <a:spLocks/>
          </p:cNvSpPr>
          <p:nvPr/>
        </p:nvSpPr>
        <p:spPr bwMode="auto">
          <a:xfrm>
            <a:off x="2079626" y="4483100"/>
            <a:ext cx="8283575" cy="1181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marL="177800" indent="-177800">
              <a:lnSpc>
                <a:spcPct val="80000"/>
              </a:lnSpc>
              <a:spcBef>
                <a:spcPts val="900"/>
              </a:spcBef>
              <a:buSzPct val="100000"/>
              <a:buFontTx/>
              <a:buChar char="•"/>
            </a:pPr>
            <a:r>
              <a:rPr lang="en-US" sz="1700" dirty="0">
                <a:latin typeface="Arial" charset="0"/>
                <a:cs typeface="Arial" charset="0"/>
                <a:sym typeface="Arial" charset="0"/>
              </a:rPr>
              <a:t>Differential cross section </a:t>
            </a:r>
            <a:r>
              <a:rPr lang="en-US" sz="1700" dirty="0" err="1">
                <a:latin typeface="Arial" charset="0"/>
                <a:cs typeface="Arial" charset="0"/>
                <a:sym typeface="Arial" charset="0"/>
              </a:rPr>
              <a:t>dσ</a:t>
            </a:r>
            <a:r>
              <a:rPr lang="en-US" sz="1700" dirty="0">
                <a:latin typeface="Arial" charset="0"/>
                <a:cs typeface="Arial" charset="0"/>
                <a:sym typeface="Arial" charset="0"/>
              </a:rPr>
              <a:t>/</a:t>
            </a:r>
            <a:r>
              <a:rPr lang="en-US" sz="1700" dirty="0" err="1">
                <a:latin typeface="Arial" charset="0"/>
                <a:cs typeface="Arial" charset="0"/>
                <a:sym typeface="Arial" charset="0"/>
              </a:rPr>
              <a:t>dt</a:t>
            </a:r>
            <a:r>
              <a:rPr lang="en-US" sz="1700" dirty="0">
                <a:latin typeface="Arial" charset="0"/>
                <a:cs typeface="Arial" charset="0"/>
                <a:sym typeface="Arial" charset="0"/>
              </a:rPr>
              <a:t>:  </a:t>
            </a:r>
            <a:r>
              <a:rPr lang="en-US" sz="1700" i="1" dirty="0">
                <a:latin typeface="Arial" charset="0"/>
                <a:cs typeface="Arial" charset="0"/>
                <a:sym typeface="Arial" charset="0"/>
              </a:rPr>
              <a:t>Q</a:t>
            </a:r>
            <a:r>
              <a:rPr lang="en-US" sz="1700" baseline="32000" dirty="0">
                <a:latin typeface="Arial" charset="0"/>
                <a:cs typeface="Arial" charset="0"/>
                <a:sym typeface="Arial" charset="0"/>
              </a:rPr>
              <a:t>2</a:t>
            </a:r>
            <a:r>
              <a:rPr lang="en-US" sz="1700" dirty="0">
                <a:latin typeface="Arial" charset="0"/>
                <a:cs typeface="Arial" charset="0"/>
                <a:sym typeface="Arial" charset="0"/>
              </a:rPr>
              <a:t>, </a:t>
            </a:r>
            <a:r>
              <a:rPr lang="en-US" sz="1700" i="1" dirty="0">
                <a:latin typeface="Arial" charset="0"/>
                <a:cs typeface="Arial" charset="0"/>
                <a:sym typeface="Arial" charset="0"/>
              </a:rPr>
              <a:t>W,</a:t>
            </a:r>
            <a:r>
              <a:rPr lang="en-US" sz="1700" dirty="0">
                <a:latin typeface="Arial" charset="0"/>
                <a:cs typeface="Arial" charset="0"/>
                <a:sym typeface="Arial" charset="0"/>
              </a:rPr>
              <a:t> t-dependence for reaction mechanism, size</a:t>
            </a:r>
          </a:p>
          <a:p>
            <a:pPr marL="177800" indent="-177800">
              <a:lnSpc>
                <a:spcPct val="80000"/>
              </a:lnSpc>
              <a:spcBef>
                <a:spcPts val="900"/>
              </a:spcBef>
              <a:buSzPct val="100000"/>
              <a:buFontTx/>
              <a:buChar char="•"/>
            </a:pPr>
            <a:r>
              <a:rPr lang="en-US" sz="1700" dirty="0">
                <a:latin typeface="Arial" charset="0"/>
                <a:cs typeface="Arial" charset="0"/>
                <a:sym typeface="Arial" charset="0"/>
              </a:rPr>
              <a:t>L/T information from </a:t>
            </a:r>
            <a:r>
              <a:rPr lang="en-US" sz="1700" b="1" dirty="0">
                <a:latin typeface="Arial" charset="0"/>
                <a:cs typeface="Arial" charset="0"/>
                <a:sym typeface="Arial" charset="0"/>
              </a:rPr>
              <a:t>φ-dependent structure functions</a:t>
            </a:r>
            <a:r>
              <a:rPr lang="en-US" sz="1700" dirty="0">
                <a:latin typeface="Arial" charset="0"/>
                <a:cs typeface="Arial" charset="0"/>
                <a:sym typeface="Arial" charset="0"/>
              </a:rPr>
              <a:t> sufficient because </a:t>
            </a:r>
            <a:r>
              <a:rPr lang="en-US" sz="1700" dirty="0" err="1">
                <a:latin typeface="Arial" charset="0"/>
                <a:cs typeface="Arial" charset="0"/>
                <a:sym typeface="Arial" charset="0"/>
              </a:rPr>
              <a:t>σ</a:t>
            </a:r>
            <a:r>
              <a:rPr lang="en-US" sz="1700" baseline="-6000" dirty="0" err="1">
                <a:latin typeface="Arial" charset="0"/>
                <a:cs typeface="Arial" charset="0"/>
                <a:sym typeface="Arial" charset="0"/>
              </a:rPr>
              <a:t>T</a:t>
            </a:r>
            <a:r>
              <a:rPr lang="en-US" sz="1700" dirty="0">
                <a:latin typeface="Arial" charset="0"/>
                <a:cs typeface="Arial" charset="0"/>
                <a:sym typeface="Arial" charset="0"/>
              </a:rPr>
              <a:t> &gt;&gt;</a:t>
            </a:r>
            <a:r>
              <a:rPr lang="en-US" sz="1700" dirty="0" err="1">
                <a:latin typeface="Arial" charset="0"/>
                <a:cs typeface="Arial" charset="0"/>
                <a:sym typeface="Arial" charset="0"/>
              </a:rPr>
              <a:t>σ</a:t>
            </a:r>
            <a:r>
              <a:rPr lang="en-US" sz="1700" baseline="-6000" dirty="0" err="1">
                <a:latin typeface="Arial" charset="0"/>
                <a:cs typeface="Arial" charset="0"/>
                <a:sym typeface="Arial" charset="0"/>
              </a:rPr>
              <a:t>L</a:t>
            </a:r>
            <a:r>
              <a:rPr lang="en-US" sz="1700" dirty="0">
                <a:latin typeface="Arial" charset="0"/>
                <a:cs typeface="Arial" charset="0"/>
                <a:sym typeface="Arial" charset="0"/>
              </a:rPr>
              <a:t>, Rosenbluth separation not needed! </a:t>
            </a:r>
            <a:endParaRPr lang="en-US" sz="1700" dirty="0" smtClean="0">
              <a:latin typeface="Arial" charset="0"/>
              <a:cs typeface="Arial" charset="0"/>
              <a:sym typeface="Arial" charset="0"/>
            </a:endParaRPr>
          </a:p>
          <a:p>
            <a:pPr marL="177800" indent="-177800">
              <a:lnSpc>
                <a:spcPct val="80000"/>
              </a:lnSpc>
              <a:spcBef>
                <a:spcPts val="900"/>
              </a:spcBef>
              <a:buSzPct val="100000"/>
              <a:buFontTx/>
              <a:buChar char="•"/>
            </a:pPr>
            <a:r>
              <a:rPr lang="en-US" sz="1700" dirty="0" smtClean="0">
                <a:latin typeface="Arial" charset="0"/>
                <a:cs typeface="Arial" charset="0"/>
                <a:sym typeface="Arial" charset="0"/>
              </a:rPr>
              <a:t>Method </a:t>
            </a:r>
            <a:r>
              <a:rPr lang="en-US" sz="1700" dirty="0">
                <a:latin typeface="Arial" charset="0"/>
                <a:cs typeface="Arial" charset="0"/>
                <a:sym typeface="Arial" charset="0"/>
              </a:rPr>
              <a:t>successfully demonstrated with 6 GeV data </a:t>
            </a:r>
            <a:endParaRPr lang="en-US" dirty="0"/>
          </a:p>
        </p:txBody>
      </p:sp>
    </p:spTree>
    <p:extLst>
      <p:ext uri="{BB962C8B-B14F-4D97-AF65-F5344CB8AC3E}">
        <p14:creationId xmlns:p14="http://schemas.microsoft.com/office/powerpoint/2010/main" val="421663526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8598" y="992456"/>
            <a:ext cx="6752620" cy="1631204"/>
          </a:xfrm>
          <a:prstGeom prst="rect">
            <a:avLst/>
          </a:prstGeom>
          <a:noFill/>
        </p:spPr>
        <p:txBody>
          <a:bodyPr wrap="square" lIns="91429" tIns="45714" rIns="91429" bIns="45714" rtlCol="0">
            <a:spAutoFit/>
          </a:bodyPr>
          <a:lstStyle/>
          <a:p>
            <a:r>
              <a:rPr lang="en-US" dirty="0">
                <a:latin typeface="Calibri"/>
                <a:cs typeface="Calibri"/>
              </a:rPr>
              <a:t>M</a:t>
            </a:r>
            <a:r>
              <a:rPr lang="en-US" dirty="0" smtClean="0">
                <a:latin typeface="Calibri"/>
                <a:cs typeface="Calibri"/>
              </a:rPr>
              <a:t>easure </a:t>
            </a:r>
            <a:r>
              <a:rPr lang="en-US" dirty="0">
                <a:latin typeface="Calibri"/>
                <a:cs typeface="Calibri"/>
              </a:rPr>
              <a:t>exclusive K</a:t>
            </a:r>
            <a:r>
              <a:rPr lang="en-US" baseline="30000" dirty="0">
                <a:latin typeface="Calibri"/>
                <a:cs typeface="Calibri"/>
              </a:rPr>
              <a:t>+</a:t>
            </a:r>
            <a:r>
              <a:rPr lang="en-US" dirty="0">
                <a:latin typeface="Symbol" charset="2"/>
                <a:cs typeface="Symbol" charset="2"/>
              </a:rPr>
              <a:t>L</a:t>
            </a:r>
            <a:r>
              <a:rPr lang="en-US" dirty="0">
                <a:latin typeface="Calibri"/>
                <a:cs typeface="Calibri"/>
              </a:rPr>
              <a:t> and K</a:t>
            </a:r>
            <a:r>
              <a:rPr lang="en-US" baseline="30000" dirty="0">
                <a:latin typeface="Calibri"/>
                <a:cs typeface="Calibri"/>
              </a:rPr>
              <a:t>+</a:t>
            </a:r>
            <a:r>
              <a:rPr lang="en-US" dirty="0">
                <a:latin typeface="Symbol" charset="2"/>
                <a:cs typeface="Symbol" charset="2"/>
              </a:rPr>
              <a:t>S</a:t>
            </a:r>
            <a:r>
              <a:rPr lang="en-US" baseline="30000" dirty="0">
                <a:latin typeface="Calibri"/>
                <a:cs typeface="Calibri"/>
              </a:rPr>
              <a:t>0</a:t>
            </a:r>
            <a:r>
              <a:rPr lang="en-US" dirty="0">
                <a:latin typeface="Calibri"/>
                <a:cs typeface="Calibri"/>
              </a:rPr>
              <a:t> electroproduction cross sections (and to extract the separated structure functions) from an unpolarized proton target with a longitudinally polarized electron beam using the CLAS12 spectrometer.</a:t>
            </a:r>
            <a:endParaRPr lang="en-US" sz="1600" i="1" dirty="0">
              <a:solidFill>
                <a:srgbClr val="008000"/>
              </a:solidFill>
              <a:latin typeface="Calibri"/>
              <a:cs typeface="Calibri"/>
            </a:endParaRPr>
          </a:p>
          <a:p>
            <a:pPr algn="ctr">
              <a:spcBef>
                <a:spcPts val="1200"/>
              </a:spcBef>
            </a:pPr>
            <a:r>
              <a:rPr lang="en-US" i="1" dirty="0" err="1">
                <a:solidFill>
                  <a:srgbClr val="008000"/>
                </a:solidFill>
                <a:latin typeface="Calibri"/>
                <a:cs typeface="Calibri"/>
              </a:rPr>
              <a:t>E</a:t>
            </a:r>
            <a:r>
              <a:rPr lang="en-US" i="1" baseline="-25000" dirty="0" err="1">
                <a:solidFill>
                  <a:srgbClr val="008000"/>
                </a:solidFill>
                <a:latin typeface="Calibri"/>
                <a:cs typeface="Calibri"/>
              </a:rPr>
              <a:t>b</a:t>
            </a:r>
            <a:r>
              <a:rPr lang="en-US" i="1" dirty="0">
                <a:solidFill>
                  <a:srgbClr val="008000"/>
                </a:solidFill>
                <a:latin typeface="Calibri"/>
                <a:cs typeface="Calibri"/>
              </a:rPr>
              <a:t> = 11 GeV, Q</a:t>
            </a:r>
            <a:r>
              <a:rPr lang="en-US" i="1" baseline="30000" dirty="0">
                <a:solidFill>
                  <a:srgbClr val="008000"/>
                </a:solidFill>
                <a:latin typeface="Calibri"/>
                <a:cs typeface="Calibri"/>
              </a:rPr>
              <a:t>2</a:t>
            </a:r>
            <a:r>
              <a:rPr lang="en-US" i="1" dirty="0">
                <a:solidFill>
                  <a:srgbClr val="008000"/>
                </a:solidFill>
                <a:latin typeface="Calibri"/>
                <a:cs typeface="Calibri"/>
              </a:rPr>
              <a:t> = 3 – 12 GeV</a:t>
            </a:r>
            <a:r>
              <a:rPr lang="en-US" i="1" baseline="30000" dirty="0">
                <a:solidFill>
                  <a:srgbClr val="008000"/>
                </a:solidFill>
                <a:latin typeface="Calibri"/>
                <a:cs typeface="Calibri"/>
              </a:rPr>
              <a:t>2</a:t>
            </a:r>
            <a:r>
              <a:rPr lang="en-US" i="1" dirty="0">
                <a:solidFill>
                  <a:srgbClr val="008000"/>
                </a:solidFill>
                <a:latin typeface="Calibri"/>
                <a:cs typeface="Calibri"/>
              </a:rPr>
              <a:t>, W = 1.6 – 3.0 GeV, cos </a:t>
            </a:r>
            <a:r>
              <a:rPr lang="en-US" i="1" dirty="0">
                <a:solidFill>
                  <a:srgbClr val="008000"/>
                </a:solidFill>
                <a:latin typeface="Symbol" charset="2"/>
                <a:cs typeface="Symbol" charset="2"/>
              </a:rPr>
              <a:t>q</a:t>
            </a:r>
            <a:r>
              <a:rPr lang="en-US" i="1" baseline="-25000" dirty="0">
                <a:solidFill>
                  <a:srgbClr val="008000"/>
                </a:solidFill>
                <a:latin typeface="Calibri"/>
                <a:cs typeface="Calibri"/>
              </a:rPr>
              <a:t>K</a:t>
            </a:r>
            <a:r>
              <a:rPr lang="en-US" i="1" dirty="0">
                <a:solidFill>
                  <a:srgbClr val="008000"/>
                </a:solidFill>
                <a:latin typeface="Calibri"/>
                <a:cs typeface="Calibri"/>
              </a:rPr>
              <a:t>* = [-1:1]</a:t>
            </a:r>
          </a:p>
        </p:txBody>
      </p:sp>
      <p:pic>
        <p:nvPicPr>
          <p:cNvPr id="5" name="Picture 4" descr="greenmarble.png"/>
          <p:cNvPicPr>
            <a:picLocks noChangeAspect="1"/>
          </p:cNvPicPr>
          <p:nvPr/>
        </p:nvPicPr>
        <p:blipFill>
          <a:blip r:embed="rId2"/>
          <a:stretch>
            <a:fillRect/>
          </a:stretch>
        </p:blipFill>
        <p:spPr>
          <a:xfrm>
            <a:off x="1803400" y="1106800"/>
            <a:ext cx="203200" cy="203200"/>
          </a:xfrm>
          <a:prstGeom prst="rect">
            <a:avLst/>
          </a:prstGeom>
        </p:spPr>
      </p:pic>
      <p:pic>
        <p:nvPicPr>
          <p:cNvPr id="6" name="Picture 5" descr="greenmarble.png"/>
          <p:cNvPicPr>
            <a:picLocks noChangeAspect="1"/>
          </p:cNvPicPr>
          <p:nvPr/>
        </p:nvPicPr>
        <p:blipFill>
          <a:blip r:embed="rId2"/>
          <a:stretch>
            <a:fillRect/>
          </a:stretch>
        </p:blipFill>
        <p:spPr>
          <a:xfrm>
            <a:off x="1805040" y="2933355"/>
            <a:ext cx="203200" cy="203200"/>
          </a:xfrm>
          <a:prstGeom prst="rect">
            <a:avLst/>
          </a:prstGeom>
        </p:spPr>
      </p:pic>
      <p:sp>
        <p:nvSpPr>
          <p:cNvPr id="11" name="Rectangle 10"/>
          <p:cNvSpPr>
            <a:spLocks noChangeAspect="1"/>
          </p:cNvSpPr>
          <p:nvPr/>
        </p:nvSpPr>
        <p:spPr bwMode="auto">
          <a:xfrm>
            <a:off x="2069179" y="3345355"/>
            <a:ext cx="109730" cy="58522"/>
          </a:xfrm>
          <a:prstGeom prst="rect">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defTabSz="914293" eaLnBrk="0" hangingPunct="0"/>
            <a:endParaRPr lang="en-US" dirty="0"/>
          </a:p>
        </p:txBody>
      </p:sp>
      <p:sp>
        <p:nvSpPr>
          <p:cNvPr id="20" name="TextBox 19"/>
          <p:cNvSpPr txBox="1"/>
          <p:nvPr/>
        </p:nvSpPr>
        <p:spPr>
          <a:xfrm>
            <a:off x="1935478" y="2818578"/>
            <a:ext cx="8500726" cy="3016210"/>
          </a:xfrm>
          <a:prstGeom prst="rect">
            <a:avLst/>
          </a:prstGeom>
          <a:noFill/>
        </p:spPr>
        <p:txBody>
          <a:bodyPr wrap="square" rtlCol="0">
            <a:spAutoFit/>
          </a:bodyPr>
          <a:lstStyle/>
          <a:p>
            <a:pPr>
              <a:spcAft>
                <a:spcPts val="600"/>
              </a:spcAft>
            </a:pPr>
            <a:r>
              <a:rPr lang="en-US" dirty="0">
                <a:latin typeface="Calibri"/>
                <a:cs typeface="Calibri"/>
              </a:rPr>
              <a:t>Key Motivations:</a:t>
            </a:r>
          </a:p>
          <a:p>
            <a:pPr marL="225425" lvl="1">
              <a:spcAft>
                <a:spcPts val="600"/>
              </a:spcAft>
            </a:pPr>
            <a:r>
              <a:rPr lang="en-US" sz="1600" i="1" dirty="0">
                <a:solidFill>
                  <a:srgbClr val="000090"/>
                </a:solidFill>
                <a:latin typeface="Calibri"/>
                <a:cs typeface="Calibri"/>
              </a:rPr>
              <a:t>Extract </a:t>
            </a:r>
            <a:r>
              <a:rPr lang="en-US" sz="1600" i="1" dirty="0" err="1">
                <a:solidFill>
                  <a:srgbClr val="000090"/>
                </a:solidFill>
                <a:latin typeface="Symbol" charset="2"/>
                <a:cs typeface="Symbol" charset="2"/>
              </a:rPr>
              <a:t>g</a:t>
            </a:r>
            <a:r>
              <a:rPr lang="en-US" sz="1600" i="1" baseline="-25000" dirty="0" err="1">
                <a:solidFill>
                  <a:srgbClr val="000090"/>
                </a:solidFill>
                <a:latin typeface="Calibri"/>
                <a:cs typeface="Calibri"/>
              </a:rPr>
              <a:t>v</a:t>
            </a:r>
            <a:r>
              <a:rPr lang="en-US" sz="1600" i="1" dirty="0" err="1">
                <a:solidFill>
                  <a:srgbClr val="000090"/>
                </a:solidFill>
                <a:latin typeface="Calibri"/>
                <a:cs typeface="Calibri"/>
              </a:rPr>
              <a:t>NN</a:t>
            </a:r>
            <a:r>
              <a:rPr lang="en-US" sz="1600" i="1" dirty="0">
                <a:solidFill>
                  <a:srgbClr val="000090"/>
                </a:solidFill>
                <a:latin typeface="Calibri"/>
                <a:cs typeface="Calibri"/>
              </a:rPr>
              <a:t>* electrocouplings for high-lying N* states that couple to KY vs. Q</a:t>
            </a:r>
            <a:r>
              <a:rPr lang="en-US" sz="1600" i="1" baseline="30000" dirty="0">
                <a:solidFill>
                  <a:srgbClr val="000090"/>
                </a:solidFill>
                <a:latin typeface="Calibri"/>
                <a:cs typeface="Calibri"/>
              </a:rPr>
              <a:t>2</a:t>
            </a:r>
            <a:endParaRPr lang="en-US" sz="1600" i="1" baseline="30000" dirty="0">
              <a:solidFill>
                <a:srgbClr val="000090"/>
              </a:solidFill>
              <a:latin typeface="Symbol" charset="2"/>
              <a:cs typeface="Symbol" charset="2"/>
            </a:endParaRPr>
          </a:p>
          <a:p>
            <a:pPr marL="225425" lvl="1">
              <a:spcAft>
                <a:spcPts val="600"/>
              </a:spcAft>
            </a:pPr>
            <a:r>
              <a:rPr lang="en-US" sz="1600" i="1" dirty="0">
                <a:solidFill>
                  <a:srgbClr val="000090"/>
                </a:solidFill>
                <a:latin typeface="Calibri"/>
                <a:cs typeface="Calibri"/>
              </a:rPr>
              <a:t>    - Important source of information on still poorly determined N*</a:t>
            </a:r>
            <a:r>
              <a:rPr lang="en-US" sz="1600" i="1" dirty="0" err="1">
                <a:solidFill>
                  <a:srgbClr val="000090"/>
                </a:solidFill>
                <a:latin typeface="Calibri"/>
                <a:cs typeface="Calibri"/>
                <a:sym typeface="Wingdings"/>
              </a:rPr>
              <a:t></a:t>
            </a:r>
            <a:r>
              <a:rPr lang="en-US" sz="1600" i="1" dirty="0">
                <a:solidFill>
                  <a:srgbClr val="000090"/>
                </a:solidFill>
                <a:latin typeface="Calibri"/>
                <a:cs typeface="Calibri"/>
                <a:sym typeface="Wingdings"/>
              </a:rPr>
              <a:t> KY</a:t>
            </a:r>
            <a:r>
              <a:rPr lang="en-US" sz="1600" i="1" dirty="0">
                <a:solidFill>
                  <a:srgbClr val="000090"/>
                </a:solidFill>
                <a:latin typeface="Calibri"/>
                <a:cs typeface="Calibri"/>
              </a:rPr>
              <a:t> hadronic decays</a:t>
            </a:r>
          </a:p>
          <a:p>
            <a:pPr marL="225425" lvl="1">
              <a:spcAft>
                <a:spcPts val="600"/>
              </a:spcAft>
            </a:pPr>
            <a:r>
              <a:rPr lang="en-US" sz="1600" i="1" dirty="0">
                <a:solidFill>
                  <a:srgbClr val="000090"/>
                </a:solidFill>
                <a:latin typeface="Calibri"/>
                <a:cs typeface="Calibri"/>
              </a:rPr>
              <a:t>    - Important independent check of electrocouplings derived from CLAS12 </a:t>
            </a:r>
            <a:r>
              <a:rPr lang="en-US" sz="1600" i="1" dirty="0" err="1">
                <a:solidFill>
                  <a:srgbClr val="000090"/>
                </a:solidFill>
                <a:latin typeface="Calibri"/>
                <a:cs typeface="Calibri"/>
              </a:rPr>
              <a:t>N</a:t>
            </a:r>
            <a:r>
              <a:rPr lang="en-US" sz="1600" i="1" dirty="0" err="1">
                <a:solidFill>
                  <a:srgbClr val="000090"/>
                </a:solidFill>
                <a:latin typeface="Symbol" charset="2"/>
                <a:cs typeface="Symbol" charset="2"/>
              </a:rPr>
              <a:t>pp</a:t>
            </a:r>
            <a:r>
              <a:rPr lang="en-US" sz="1600" i="1" dirty="0">
                <a:solidFill>
                  <a:srgbClr val="000090"/>
                </a:solidFill>
                <a:latin typeface="Calibri"/>
                <a:cs typeface="Calibri"/>
              </a:rPr>
              <a:t> data</a:t>
            </a:r>
          </a:p>
          <a:p>
            <a:pPr marL="225425" lvl="1">
              <a:spcAft>
                <a:spcPts val="600"/>
              </a:spcAft>
            </a:pPr>
            <a:r>
              <a:rPr lang="en-US" sz="1600" i="1" dirty="0">
                <a:solidFill>
                  <a:srgbClr val="000090"/>
                </a:solidFill>
                <a:latin typeface="Calibri"/>
                <a:cs typeface="Calibri"/>
              </a:rPr>
              <a:t>Provide information on KY electroproduction amplitudes at distance scales that correspond to the transition from meson-baryon to quark-gluon degrees of freedom</a:t>
            </a:r>
          </a:p>
          <a:p>
            <a:pPr marL="225425" lvl="1">
              <a:spcAft>
                <a:spcPts val="1200"/>
              </a:spcAft>
            </a:pPr>
            <a:r>
              <a:rPr lang="en-US" sz="1600" i="1" dirty="0">
                <a:solidFill>
                  <a:srgbClr val="000090"/>
                </a:solidFill>
                <a:latin typeface="Calibri"/>
                <a:cs typeface="Calibri"/>
              </a:rPr>
              <a:t>Enhance capabilities to search for new states of hadronic matter (“missing” N*’</a:t>
            </a:r>
            <a:r>
              <a:rPr lang="en-US" sz="1600" i="1" dirty="0" err="1">
                <a:solidFill>
                  <a:srgbClr val="000090"/>
                </a:solidFill>
                <a:latin typeface="Calibri"/>
                <a:cs typeface="Calibri"/>
              </a:rPr>
              <a:t>s</a:t>
            </a:r>
            <a:r>
              <a:rPr lang="en-US" sz="1600" i="1" dirty="0">
                <a:solidFill>
                  <a:srgbClr val="000090"/>
                </a:solidFill>
                <a:latin typeface="Calibri"/>
                <a:cs typeface="Calibri"/>
              </a:rPr>
              <a:t>, hybrid baryons)</a:t>
            </a:r>
          </a:p>
          <a:p>
            <a:pPr>
              <a:spcBef>
                <a:spcPts val="600"/>
              </a:spcBef>
              <a:spcAft>
                <a:spcPts val="600"/>
              </a:spcAft>
            </a:pPr>
            <a:r>
              <a:rPr lang="en-US" dirty="0">
                <a:latin typeface="Calibri"/>
                <a:cs typeface="Calibri"/>
              </a:rPr>
              <a:t>A dedicated experiment to study N* structure in the electroproduction of exclusive non-strange (</a:t>
            </a:r>
            <a:r>
              <a:rPr lang="en-US" dirty="0" err="1">
                <a:latin typeface="Calibri"/>
                <a:cs typeface="Calibri"/>
              </a:rPr>
              <a:t>N</a:t>
            </a:r>
            <a:r>
              <a:rPr lang="en-US" dirty="0" err="1">
                <a:latin typeface="Symbol" charset="2"/>
                <a:cs typeface="Symbol" charset="2"/>
              </a:rPr>
              <a:t>p</a:t>
            </a:r>
            <a:r>
              <a:rPr lang="en-US" dirty="0">
                <a:latin typeface="Calibri"/>
                <a:cs typeface="Calibri"/>
              </a:rPr>
              <a:t>, </a:t>
            </a:r>
            <a:r>
              <a:rPr lang="en-US" dirty="0" err="1">
                <a:latin typeface="Calibri"/>
                <a:cs typeface="Calibri"/>
              </a:rPr>
              <a:t>N</a:t>
            </a:r>
            <a:r>
              <a:rPr lang="en-US" dirty="0" err="1">
                <a:latin typeface="Symbol" charset="2"/>
                <a:cs typeface="Symbol" charset="2"/>
              </a:rPr>
              <a:t>pp</a:t>
            </a:r>
            <a:r>
              <a:rPr lang="en-US" dirty="0">
                <a:latin typeface="Calibri"/>
                <a:cs typeface="Calibri"/>
              </a:rPr>
              <a:t>) final states with CLAS12 has already been approved (E12-09-003).</a:t>
            </a:r>
            <a:endParaRPr lang="en-US" i="1" dirty="0">
              <a:solidFill>
                <a:srgbClr val="008000"/>
              </a:solidFill>
              <a:latin typeface="Calibri"/>
              <a:cs typeface="Calibri"/>
            </a:endParaRPr>
          </a:p>
        </p:txBody>
      </p:sp>
      <p:sp>
        <p:nvSpPr>
          <p:cNvPr id="19" name="Rectangle 18"/>
          <p:cNvSpPr>
            <a:spLocks noChangeAspect="1"/>
          </p:cNvSpPr>
          <p:nvPr/>
        </p:nvSpPr>
        <p:spPr bwMode="auto">
          <a:xfrm>
            <a:off x="2075472" y="4296179"/>
            <a:ext cx="109730" cy="58522"/>
          </a:xfrm>
          <a:prstGeom prst="rect">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defTabSz="914293" eaLnBrk="0" hangingPunct="0"/>
            <a:endParaRPr lang="en-US" dirty="0"/>
          </a:p>
        </p:txBody>
      </p:sp>
      <p:pic>
        <p:nvPicPr>
          <p:cNvPr id="21" name="Picture 20" descr="greenmarble.png"/>
          <p:cNvPicPr>
            <a:picLocks noChangeAspect="1"/>
          </p:cNvPicPr>
          <p:nvPr/>
        </p:nvPicPr>
        <p:blipFill>
          <a:blip r:embed="rId2"/>
          <a:stretch>
            <a:fillRect/>
          </a:stretch>
        </p:blipFill>
        <p:spPr>
          <a:xfrm>
            <a:off x="1800100" y="5302569"/>
            <a:ext cx="203200" cy="203200"/>
          </a:xfrm>
          <a:prstGeom prst="rect">
            <a:avLst/>
          </a:prstGeom>
        </p:spPr>
      </p:pic>
      <p:sp>
        <p:nvSpPr>
          <p:cNvPr id="22" name="TextBox 21"/>
          <p:cNvSpPr txBox="1"/>
          <p:nvPr/>
        </p:nvSpPr>
        <p:spPr>
          <a:xfrm>
            <a:off x="2479276" y="5890086"/>
            <a:ext cx="7350047" cy="369332"/>
          </a:xfrm>
          <a:prstGeom prst="rect">
            <a:avLst/>
          </a:prstGeom>
          <a:noFill/>
          <a:ln w="38100">
            <a:solidFill>
              <a:srgbClr val="660066"/>
            </a:solidFill>
          </a:ln>
        </p:spPr>
        <p:txBody>
          <a:bodyPr wrap="square" rtlCol="0">
            <a:spAutoFit/>
          </a:bodyPr>
          <a:lstStyle/>
          <a:p>
            <a:pPr algn="ctr">
              <a:spcAft>
                <a:spcPts val="600"/>
              </a:spcAft>
            </a:pPr>
            <a:r>
              <a:rPr lang="en-US" i="1" dirty="0">
                <a:solidFill>
                  <a:srgbClr val="BD0000"/>
                </a:solidFill>
                <a:latin typeface="Calibri"/>
                <a:cs typeface="Calibri"/>
              </a:rPr>
              <a:t>The KY experiment results in a more complete N* program with CLAS12</a:t>
            </a:r>
            <a:endParaRPr lang="en-US" i="1" dirty="0">
              <a:solidFill>
                <a:srgbClr val="BD0000"/>
              </a:solidFill>
              <a:latin typeface="Calibri"/>
              <a:cs typeface="Calibri"/>
              <a:sym typeface="Wingdings"/>
            </a:endParaRPr>
          </a:p>
        </p:txBody>
      </p:sp>
      <p:sp>
        <p:nvSpPr>
          <p:cNvPr id="14" name="Rectangle 13"/>
          <p:cNvSpPr>
            <a:spLocks noChangeAspect="1"/>
          </p:cNvSpPr>
          <p:nvPr/>
        </p:nvSpPr>
        <p:spPr bwMode="auto">
          <a:xfrm>
            <a:off x="2072640" y="4853147"/>
            <a:ext cx="109730" cy="58522"/>
          </a:xfrm>
          <a:prstGeom prst="rect">
            <a:avLst/>
          </a:prstGeom>
          <a:solidFill>
            <a:srgbClr val="FFFF00"/>
          </a:solidFill>
          <a:ln w="19050" cap="flat" cmpd="sng" algn="ctr">
            <a:solidFill>
              <a:srgbClr val="FF0000"/>
            </a:solidFill>
            <a:prstDash val="solid"/>
            <a:round/>
            <a:headEnd type="none" w="med" len="med"/>
            <a:tailEnd type="none" w="med" len="med"/>
          </a:ln>
          <a:effectLst/>
        </p:spPr>
        <p:txBody>
          <a:bodyPr vert="horz" wrap="square" lIns="91429" tIns="45714" rIns="91429" bIns="45714" numCol="1" rtlCol="0" anchor="t" anchorCtr="0" compatLnSpc="1">
            <a:prstTxWarp prst="textNoShape">
              <a:avLst/>
            </a:prstTxWarp>
          </a:bodyPr>
          <a:lstStyle/>
          <a:p>
            <a:pPr defTabSz="914293" eaLnBrk="0" hangingPunct="0"/>
            <a:endParaRPr lang="en-US" dirty="0"/>
          </a:p>
        </p:txBody>
      </p:sp>
      <p:sp>
        <p:nvSpPr>
          <p:cNvPr id="15" name="TextBox 14"/>
          <p:cNvSpPr txBox="1"/>
          <p:nvPr/>
        </p:nvSpPr>
        <p:spPr>
          <a:xfrm>
            <a:off x="68235" y="1093242"/>
            <a:ext cx="1667566" cy="984885"/>
          </a:xfrm>
          <a:prstGeom prst="rect">
            <a:avLst/>
          </a:prstGeom>
          <a:noFill/>
          <a:ln w="19050">
            <a:solidFill>
              <a:srgbClr val="660066"/>
            </a:solidFill>
          </a:ln>
        </p:spPr>
        <p:txBody>
          <a:bodyPr wrap="square" rtlCol="0">
            <a:spAutoFit/>
          </a:bodyPr>
          <a:lstStyle/>
          <a:p>
            <a:pPr algn="ctr">
              <a:spcAft>
                <a:spcPts val="600"/>
              </a:spcAft>
            </a:pPr>
            <a:r>
              <a:rPr lang="en-US" sz="1600" i="1" dirty="0" smtClean="0">
                <a:solidFill>
                  <a:srgbClr val="000090"/>
                </a:solidFill>
              </a:rPr>
              <a:t>D.S</a:t>
            </a:r>
            <a:r>
              <a:rPr lang="en-US" sz="1600" i="1" dirty="0">
                <a:solidFill>
                  <a:srgbClr val="000090"/>
                </a:solidFill>
              </a:rPr>
              <a:t>. Carman, </a:t>
            </a:r>
          </a:p>
          <a:p>
            <a:pPr algn="ctr">
              <a:spcAft>
                <a:spcPts val="600"/>
              </a:spcAft>
            </a:pPr>
            <a:r>
              <a:rPr lang="en-US" sz="1600" i="1" dirty="0">
                <a:solidFill>
                  <a:srgbClr val="000090"/>
                </a:solidFill>
              </a:rPr>
              <a:t>R. Gothe, </a:t>
            </a:r>
          </a:p>
          <a:p>
            <a:pPr algn="ctr">
              <a:spcAft>
                <a:spcPts val="600"/>
              </a:spcAft>
            </a:pPr>
            <a:r>
              <a:rPr lang="en-US" sz="1600" i="1" dirty="0">
                <a:solidFill>
                  <a:srgbClr val="000090"/>
                </a:solidFill>
              </a:rPr>
              <a:t>V. Mokeev</a:t>
            </a:r>
          </a:p>
        </p:txBody>
      </p:sp>
      <p:sp>
        <p:nvSpPr>
          <p:cNvPr id="3" name="Titre 2"/>
          <p:cNvSpPr>
            <a:spLocks noGrp="1"/>
          </p:cNvSpPr>
          <p:nvPr>
            <p:ph type="title"/>
          </p:nvPr>
        </p:nvSpPr>
        <p:spPr>
          <a:xfrm>
            <a:off x="1620984" y="108236"/>
            <a:ext cx="9129713" cy="661742"/>
          </a:xfrm>
          <a:ln>
            <a:solidFill>
              <a:srgbClr val="0070C0"/>
            </a:solidFill>
          </a:ln>
        </p:spPr>
        <p:txBody>
          <a:bodyPr>
            <a:normAutofit/>
          </a:bodyPr>
          <a:lstStyle/>
          <a:p>
            <a:pPr algn="ctr"/>
            <a:r>
              <a:rPr lang="en-US" sz="2000" b="1" dirty="0" smtClean="0">
                <a:latin typeface="Arial" panose="020B0604020202020204" pitchFamily="34" charset="0"/>
                <a:cs typeface="Arial" panose="020B0604020202020204" pitchFamily="34" charset="0"/>
              </a:rPr>
              <a:t>E12-06-108A          Exclusive N* </a:t>
            </a:r>
            <a:r>
              <a:rPr lang="en-US" sz="2000" b="1" dirty="0" smtClean="0">
                <a:latin typeface="Arial" panose="020B0604020202020204" pitchFamily="34" charset="0"/>
                <a:cs typeface="Arial" panose="020B0604020202020204" pitchFamily="34" charset="0"/>
                <a:sym typeface="Wingdings"/>
              </a:rPr>
              <a:t> KY Studies</a:t>
            </a:r>
            <a:r>
              <a:rPr lang="en-US" sz="2000" b="1" dirty="0" smtClean="0">
                <a:latin typeface="Arial" panose="020B0604020202020204" pitchFamily="34" charset="0"/>
                <a:cs typeface="Arial" panose="020B0604020202020204" pitchFamily="34" charset="0"/>
              </a:rPr>
              <a:t> CLAS12</a:t>
            </a:r>
            <a:endParaRPr lang="fr-FR" sz="2000" dirty="0"/>
          </a:p>
        </p:txBody>
      </p:sp>
    </p:spTree>
    <p:extLst>
      <p:ext uri="{BB962C8B-B14F-4D97-AF65-F5344CB8AC3E}">
        <p14:creationId xmlns:p14="http://schemas.microsoft.com/office/powerpoint/2010/main" val="1727503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pied de page 8"/>
          <p:cNvSpPr>
            <a:spLocks noGrp="1"/>
          </p:cNvSpPr>
          <p:nvPr>
            <p:ph type="ftr" sz="quarter" idx="11"/>
          </p:nvPr>
        </p:nvSpPr>
        <p:spPr/>
        <p:txBody>
          <a:bodyPr/>
          <a:lstStyle/>
          <a:p>
            <a:r>
              <a:rPr lang="fr-FR" smtClean="0"/>
              <a:t>J. Ball   DPWG 3/30/2017</a:t>
            </a:r>
            <a:endParaRPr lang="fr-FR"/>
          </a:p>
        </p:txBody>
      </p:sp>
      <p:sp>
        <p:nvSpPr>
          <p:cNvPr id="10" name="Espace réservé du numéro de diapositive 9"/>
          <p:cNvSpPr>
            <a:spLocks noGrp="1"/>
          </p:cNvSpPr>
          <p:nvPr>
            <p:ph type="sldNum" sz="quarter" idx="12"/>
          </p:nvPr>
        </p:nvSpPr>
        <p:spPr/>
        <p:txBody>
          <a:bodyPr/>
          <a:lstStyle/>
          <a:p>
            <a:fld id="{EC273ED5-B9EC-46A6-9E14-55F8C1AD135C}" type="slidenum">
              <a:rPr lang="fr-FR" smtClean="0"/>
              <a:t>5</a:t>
            </a:fld>
            <a:endParaRPr lang="fr-FR"/>
          </a:p>
        </p:txBody>
      </p:sp>
      <p:sp>
        <p:nvSpPr>
          <p:cNvPr id="11" name="AutoShape 6"/>
          <p:cNvSpPr>
            <a:spLocks/>
          </p:cNvSpPr>
          <p:nvPr/>
        </p:nvSpPr>
        <p:spPr bwMode="auto">
          <a:xfrm>
            <a:off x="2200276" y="171449"/>
            <a:ext cx="9024938" cy="8572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solidFill>
              <a:srgbClr val="0070C0"/>
            </a:solid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E12-06-108B   Transition Form Factor of the η’ Meson with CLAS12 </a:t>
            </a:r>
            <a:endParaRPr lang="en-US" sz="2000" b="1" dirty="0">
              <a:latin typeface="Arial" panose="020B0604020202020204" pitchFamily="34" charset="0"/>
              <a:cs typeface="Arial" panose="020B0604020202020204" pitchFamily="34" charset="0"/>
            </a:endParaRPr>
          </a:p>
        </p:txBody>
      </p:sp>
      <p:sp>
        <p:nvSpPr>
          <p:cNvPr id="12" name="TextBox 14"/>
          <p:cNvSpPr txBox="1"/>
          <p:nvPr/>
        </p:nvSpPr>
        <p:spPr>
          <a:xfrm>
            <a:off x="68235" y="1093242"/>
            <a:ext cx="1317653" cy="661720"/>
          </a:xfrm>
          <a:prstGeom prst="rect">
            <a:avLst/>
          </a:prstGeom>
          <a:noFill/>
          <a:ln w="19050">
            <a:solidFill>
              <a:srgbClr val="660066"/>
            </a:solidFill>
          </a:ln>
        </p:spPr>
        <p:txBody>
          <a:bodyPr wrap="square" rtlCol="0">
            <a:spAutoFit/>
          </a:bodyPr>
          <a:lstStyle/>
          <a:p>
            <a:pPr algn="ctr">
              <a:spcAft>
                <a:spcPts val="600"/>
              </a:spcAft>
            </a:pPr>
            <a:r>
              <a:rPr lang="fr-FR" sz="1600" i="1" dirty="0" smtClean="0"/>
              <a:t>M. C. </a:t>
            </a:r>
            <a:r>
              <a:rPr lang="fr-FR" sz="1600" i="1" dirty="0" err="1" smtClean="0"/>
              <a:t>Kunkel</a:t>
            </a:r>
            <a:r>
              <a:rPr lang="fr-FR" sz="1600" i="1" dirty="0"/>
              <a:t> </a:t>
            </a:r>
            <a:endParaRPr lang="fr-FR" sz="1600" i="1" dirty="0" smtClean="0"/>
          </a:p>
          <a:p>
            <a:pPr algn="ctr">
              <a:spcAft>
                <a:spcPts val="600"/>
              </a:spcAft>
            </a:pPr>
            <a:r>
              <a:rPr lang="fr-FR" sz="1600" i="1" dirty="0" smtClean="0"/>
              <a:t>D. </a:t>
            </a:r>
            <a:r>
              <a:rPr lang="fr-FR" sz="1600" i="1" dirty="0" err="1" smtClean="0"/>
              <a:t>Lersch</a:t>
            </a:r>
            <a:endParaRPr lang="en-US" sz="1600" i="1" dirty="0">
              <a:solidFill>
                <a:srgbClr val="000090"/>
              </a:solidFill>
            </a:endParaRPr>
          </a:p>
        </p:txBody>
      </p:sp>
      <p:sp>
        <p:nvSpPr>
          <p:cNvPr id="2" name="ZoneTexte 1"/>
          <p:cNvSpPr txBox="1"/>
          <p:nvPr/>
        </p:nvSpPr>
        <p:spPr>
          <a:xfrm>
            <a:off x="1757363" y="1107201"/>
            <a:ext cx="9186863" cy="2585323"/>
          </a:xfrm>
          <a:prstGeom prst="rect">
            <a:avLst/>
          </a:prstGeom>
          <a:noFill/>
        </p:spPr>
        <p:txBody>
          <a:bodyPr wrap="square" rtlCol="0">
            <a:spAutoFit/>
          </a:bodyPr>
          <a:lstStyle/>
          <a:p>
            <a:r>
              <a:rPr lang="en-US" dirty="0" smtClean="0"/>
              <a:t>From previous CLAS analyses using the g12 data set, it was shown that measurements of the time-like transition form factor were achievable, but without the statistical precision needed to be competitive. </a:t>
            </a:r>
          </a:p>
          <a:p>
            <a:r>
              <a:rPr lang="en-US" dirty="0" smtClean="0"/>
              <a:t>Therefore, we propose to use CLAS12 to measure the </a:t>
            </a:r>
            <a:r>
              <a:rPr lang="en-US" dirty="0" err="1" smtClean="0"/>
              <a:t>Dalitz</a:t>
            </a:r>
            <a:r>
              <a:rPr lang="en-US" dirty="0" smtClean="0"/>
              <a:t> decay channel of the reactions </a:t>
            </a:r>
          </a:p>
          <a:p>
            <a:r>
              <a:rPr lang="en-US" dirty="0" smtClean="0"/>
              <a:t>ep → </a:t>
            </a:r>
            <a:r>
              <a:rPr lang="en-US" dirty="0" err="1" smtClean="0"/>
              <a:t>e’p</a:t>
            </a:r>
            <a:r>
              <a:rPr lang="en-US" dirty="0" smtClean="0"/>
              <a:t> η’ , where η’ → e +e −γ, through detection of the final state proton and η’ decay products. Preliminary studies using the CLAS12 simulation suite have shown that a beam time of </a:t>
            </a:r>
            <a:r>
              <a:rPr lang="en-US" b="1" dirty="0" smtClean="0"/>
              <a:t>80 days, at full luminosity</a:t>
            </a:r>
            <a:r>
              <a:rPr lang="en-US" dirty="0" smtClean="0"/>
              <a:t>, will accumulate a data sample at least one order of magnitude larger in statistics than the most current η’ → e +e −γ measurement and would yield a statistical uncertainty . 0.5%</a:t>
            </a:r>
            <a:endParaRPr lang="fr-FR" dirty="0"/>
          </a:p>
        </p:txBody>
      </p:sp>
      <p:sp>
        <p:nvSpPr>
          <p:cNvPr id="13" name="Rectangle 12"/>
          <p:cNvSpPr/>
          <p:nvPr/>
        </p:nvSpPr>
        <p:spPr>
          <a:xfrm>
            <a:off x="803260" y="4741953"/>
            <a:ext cx="5072062" cy="830997"/>
          </a:xfrm>
          <a:prstGeom prst="rect">
            <a:avLst/>
          </a:prstGeom>
          <a:ln>
            <a:solidFill>
              <a:srgbClr val="FFFF00"/>
            </a:solidFill>
          </a:ln>
        </p:spPr>
        <p:txBody>
          <a:bodyPr wrap="square">
            <a:spAutoFit/>
          </a:bodyPr>
          <a:lstStyle/>
          <a:p>
            <a:r>
              <a:rPr lang="en-US" sz="1600" b="1" dirty="0" smtClean="0"/>
              <a:t>Total η’ production rate per 80 days (left y-axis) and </a:t>
            </a:r>
          </a:p>
          <a:p>
            <a:r>
              <a:rPr lang="en-US" sz="1600" b="1" dirty="0" smtClean="0"/>
              <a:t>total η’ → e +e −γ rates per 80 days (right y-axis) as </a:t>
            </a:r>
          </a:p>
          <a:p>
            <a:r>
              <a:rPr lang="en-US" sz="1600" b="1" dirty="0" smtClean="0"/>
              <a:t>a function of W</a:t>
            </a:r>
            <a:endParaRPr lang="fr-FR" sz="1600" b="1" dirty="0"/>
          </a:p>
        </p:txBody>
      </p:sp>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0225" y="3613150"/>
            <a:ext cx="4371975" cy="2743200"/>
          </a:xfrm>
          <a:prstGeom prst="rect">
            <a:avLst/>
          </a:prstGeom>
        </p:spPr>
      </p:pic>
    </p:spTree>
    <p:extLst>
      <p:ext uri="{BB962C8B-B14F-4D97-AF65-F5344CB8AC3E}">
        <p14:creationId xmlns:p14="http://schemas.microsoft.com/office/powerpoint/2010/main" val="155158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74" descr="txp_fig"/>
          <p:cNvPicPr>
            <a:picLocks noChangeAspect="1" noChangeArrowheads="1"/>
          </p:cNvPicPr>
          <p:nvPr>
            <p:custDataLst>
              <p:tags r:id="rId1"/>
            </p:custDataLst>
          </p:nvPr>
        </p:nvPicPr>
        <p:blipFill>
          <a:blip r:embed="rId11" cstate="print">
            <a:extLst>
              <a:ext uri="{28A0092B-C50C-407E-A947-70E740481C1C}">
                <a14:useLocalDpi xmlns:a14="http://schemas.microsoft.com/office/drawing/2010/main"/>
              </a:ext>
            </a:extLst>
          </a:blip>
          <a:srcRect/>
          <a:stretch>
            <a:fillRect/>
          </a:stretch>
        </p:blipFill>
        <p:spPr bwMode="auto">
          <a:xfrm>
            <a:off x="1828800" y="4495800"/>
            <a:ext cx="51816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4" name="Line 88"/>
          <p:cNvSpPr>
            <a:spLocks noChangeShapeType="1"/>
          </p:cNvSpPr>
          <p:nvPr/>
        </p:nvSpPr>
        <p:spPr bwMode="auto">
          <a:xfrm flipH="1">
            <a:off x="3962400" y="4267200"/>
            <a:ext cx="0" cy="38100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pic>
        <p:nvPicPr>
          <p:cNvPr id="15365" name="Picture 109" descr="txp_fig"/>
          <p:cNvPicPr>
            <a:picLocks noChangeAspect="1" noChangeArrowheads="1"/>
          </p:cNvPicPr>
          <p:nvPr>
            <p:custDataLst>
              <p:tags r:id="rId2"/>
            </p:custDataLst>
          </p:nvPr>
        </p:nvPicPr>
        <p:blipFill>
          <a:blip r:embed="rId12" cstate="print">
            <a:extLst>
              <a:ext uri="{28A0092B-C50C-407E-A947-70E740481C1C}">
                <a14:useLocalDpi xmlns:a14="http://schemas.microsoft.com/office/drawing/2010/main"/>
              </a:ext>
            </a:extLst>
          </a:blip>
          <a:srcRect/>
          <a:stretch>
            <a:fillRect/>
          </a:stretch>
        </p:blipFill>
        <p:spPr bwMode="auto">
          <a:xfrm>
            <a:off x="2971800" y="5334000"/>
            <a:ext cx="2819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66" name="Picture 41"/>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1524000" y="825500"/>
            <a:ext cx="7162800" cy="222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 name="Oval Callout 42"/>
          <p:cNvSpPr/>
          <p:nvPr/>
        </p:nvSpPr>
        <p:spPr bwMode="auto">
          <a:xfrm>
            <a:off x="2743200" y="2819401"/>
            <a:ext cx="1371600" cy="612775"/>
          </a:xfrm>
          <a:prstGeom prst="wedgeEllipseCallout">
            <a:avLst>
              <a:gd name="adj1" fmla="val 29166"/>
              <a:gd name="adj2" fmla="val -66023"/>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Oval Callout 43"/>
          <p:cNvSpPr/>
          <p:nvPr/>
        </p:nvSpPr>
        <p:spPr bwMode="auto">
          <a:xfrm>
            <a:off x="4419600" y="914401"/>
            <a:ext cx="1371600" cy="612775"/>
          </a:xfrm>
          <a:prstGeom prst="wedgeEllipseCallout">
            <a:avLst>
              <a:gd name="adj1" fmla="val -23611"/>
              <a:gd name="adj2" fmla="val 81157"/>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5369" name="Picture 44"/>
          <p:cNvPicPr>
            <a:picLocks noChangeAspect="1"/>
          </p:cNvPicPr>
          <p:nvPr/>
        </p:nvPicPr>
        <p:blipFill>
          <a:blip r:embed="rId14">
            <a:extLst>
              <a:ext uri="{28A0092B-C50C-407E-A947-70E740481C1C}">
                <a14:useLocalDpi xmlns:a14="http://schemas.microsoft.com/office/drawing/2010/main"/>
              </a:ext>
            </a:extLst>
          </a:blip>
          <a:srcRect/>
          <a:stretch>
            <a:fillRect/>
          </a:stretch>
        </p:blipFill>
        <p:spPr bwMode="auto">
          <a:xfrm>
            <a:off x="2819400" y="2971800"/>
            <a:ext cx="1143000" cy="342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70" name="Picture 45"/>
          <p:cNvPicPr>
            <a:picLocks noChangeAspect="1"/>
          </p:cNvPicPr>
          <p:nvPr/>
        </p:nvPicPr>
        <p:blipFill>
          <a:blip r:embed="rId15">
            <a:extLst>
              <a:ext uri="{28A0092B-C50C-407E-A947-70E740481C1C}">
                <a14:useLocalDpi xmlns:a14="http://schemas.microsoft.com/office/drawing/2010/main"/>
              </a:ext>
            </a:extLst>
          </a:blip>
          <a:srcRect/>
          <a:stretch>
            <a:fillRect/>
          </a:stretch>
        </p:blipFill>
        <p:spPr bwMode="auto">
          <a:xfrm>
            <a:off x="4419600" y="1041400"/>
            <a:ext cx="121920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Oval Callout 46"/>
          <p:cNvSpPr/>
          <p:nvPr/>
        </p:nvSpPr>
        <p:spPr bwMode="auto">
          <a:xfrm>
            <a:off x="5715000" y="1066801"/>
            <a:ext cx="990600" cy="460375"/>
          </a:xfrm>
          <a:prstGeom prst="wedgeEllipseCallout">
            <a:avLst>
              <a:gd name="adj1" fmla="val -23611"/>
              <a:gd name="adj2" fmla="val 81157"/>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T</a:t>
            </a:r>
          </a:p>
        </p:txBody>
      </p:sp>
      <p:sp>
        <p:nvSpPr>
          <p:cNvPr id="48" name="Oval Callout 47"/>
          <p:cNvSpPr/>
          <p:nvPr/>
        </p:nvSpPr>
        <p:spPr bwMode="auto">
          <a:xfrm>
            <a:off x="7543800" y="990601"/>
            <a:ext cx="1066800" cy="536575"/>
          </a:xfrm>
          <a:prstGeom prst="wedgeEllipseCallout">
            <a:avLst>
              <a:gd name="adj1" fmla="val -23611"/>
              <a:gd name="adj2" fmla="val 81157"/>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Oval Callout 48"/>
          <p:cNvSpPr/>
          <p:nvPr/>
        </p:nvSpPr>
        <p:spPr bwMode="auto">
          <a:xfrm>
            <a:off x="5334000" y="2819401"/>
            <a:ext cx="1371600" cy="612775"/>
          </a:xfrm>
          <a:prstGeom prst="wedgeEllipseCallout">
            <a:avLst>
              <a:gd name="adj1" fmla="val 29166"/>
              <a:gd name="adj2" fmla="val -66023"/>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74" name="TextBox 49"/>
          <p:cNvSpPr txBox="1">
            <a:spLocks noChangeArrowheads="1"/>
          </p:cNvSpPr>
          <p:nvPr/>
        </p:nvSpPr>
        <p:spPr bwMode="auto">
          <a:xfrm>
            <a:off x="7772401" y="1066800"/>
            <a:ext cx="5508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Times New Roman" charset="0"/>
              </a:rPr>
              <a:t>HT</a:t>
            </a:r>
          </a:p>
        </p:txBody>
      </p:sp>
      <p:sp>
        <p:nvSpPr>
          <p:cNvPr id="15375" name="TextBox 50"/>
          <p:cNvSpPr txBox="1">
            <a:spLocks noChangeArrowheads="1"/>
          </p:cNvSpPr>
          <p:nvPr/>
        </p:nvSpPr>
        <p:spPr bwMode="auto">
          <a:xfrm>
            <a:off x="5943601" y="1123950"/>
            <a:ext cx="55086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latin typeface="Times New Roman" charset="0"/>
              </a:rPr>
              <a:t>HT</a:t>
            </a:r>
          </a:p>
        </p:txBody>
      </p:sp>
      <p:sp>
        <p:nvSpPr>
          <p:cNvPr id="15376" name="TextBox 51"/>
          <p:cNvSpPr txBox="1">
            <a:spLocks noChangeArrowheads="1"/>
          </p:cNvSpPr>
          <p:nvPr/>
        </p:nvSpPr>
        <p:spPr bwMode="auto">
          <a:xfrm>
            <a:off x="5715000" y="2890838"/>
            <a:ext cx="6238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a:latin typeface="Times New Roman" charset="0"/>
              </a:rPr>
              <a:t>HT</a:t>
            </a:r>
          </a:p>
        </p:txBody>
      </p:sp>
      <p:grpSp>
        <p:nvGrpSpPr>
          <p:cNvPr id="15377" name="Group 58"/>
          <p:cNvGrpSpPr>
            <a:grpSpLocks/>
          </p:cNvGrpSpPr>
          <p:nvPr/>
        </p:nvGrpSpPr>
        <p:grpSpPr bwMode="auto">
          <a:xfrm>
            <a:off x="8724900" y="838200"/>
            <a:ext cx="1905000" cy="909638"/>
            <a:chOff x="7086600" y="838200"/>
            <a:chExt cx="1905000" cy="909638"/>
          </a:xfrm>
        </p:grpSpPr>
        <p:pic>
          <p:nvPicPr>
            <p:cNvPr id="15390" name="Picture 95" descr="txp_fig"/>
            <p:cNvPicPr>
              <a:picLocks noChangeAspect="1" noChangeArrowheads="1"/>
            </p:cNvPicPr>
            <p:nvPr>
              <p:custDataLst>
                <p:tags r:id="rId3"/>
              </p:custDataLst>
            </p:nvPr>
          </p:nvPicPr>
          <p:blipFill>
            <a:blip r:embed="rId16" cstate="print">
              <a:extLst>
                <a:ext uri="{28A0092B-C50C-407E-A947-70E740481C1C}">
                  <a14:useLocalDpi xmlns:a14="http://schemas.microsoft.com/office/drawing/2010/main"/>
                </a:ext>
              </a:extLst>
            </a:blip>
            <a:srcRect/>
            <a:stretch>
              <a:fillRect/>
            </a:stretch>
          </p:blipFill>
          <p:spPr bwMode="auto">
            <a:xfrm>
              <a:off x="7086600" y="838200"/>
              <a:ext cx="1905000" cy="909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91" name="Picture 101" descr="txp_fig"/>
            <p:cNvPicPr>
              <a:picLocks noChangeAspect="1" noChangeArrowheads="1"/>
            </p:cNvPicPr>
            <p:nvPr>
              <p:custDataLst>
                <p:tags r:id="rId4"/>
              </p:custDataLst>
            </p:nvPr>
          </p:nvPicPr>
          <p:blipFill>
            <a:blip r:embed="rId17" cstate="print">
              <a:extLst>
                <a:ext uri="{28A0092B-C50C-407E-A947-70E740481C1C}">
                  <a14:useLocalDpi xmlns:a14="http://schemas.microsoft.com/office/drawing/2010/main"/>
                </a:ext>
              </a:extLst>
            </a:blip>
            <a:srcRect/>
            <a:stretch>
              <a:fillRect/>
            </a:stretch>
          </p:blipFill>
          <p:spPr bwMode="auto">
            <a:xfrm>
              <a:off x="7620000" y="1524000"/>
              <a:ext cx="282575" cy="206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92" name="Picture 102" descr="txp_fig"/>
            <p:cNvPicPr>
              <a:picLocks noChangeAspect="1" noChangeArrowheads="1"/>
            </p:cNvPicPr>
            <p:nvPr>
              <p:custDataLst>
                <p:tags r:id="rId5"/>
              </p:custDataLst>
            </p:nvPr>
          </p:nvPicPr>
          <p:blipFill>
            <a:blip r:embed="rId18" cstate="print">
              <a:extLst>
                <a:ext uri="{28A0092B-C50C-407E-A947-70E740481C1C}">
                  <a14:useLocalDpi xmlns:a14="http://schemas.microsoft.com/office/drawing/2010/main"/>
                </a:ext>
              </a:extLst>
            </a:blip>
            <a:srcRect/>
            <a:stretch>
              <a:fillRect/>
            </a:stretch>
          </p:blipFill>
          <p:spPr bwMode="auto">
            <a:xfrm>
              <a:off x="8458200" y="1314450"/>
              <a:ext cx="304800" cy="185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93" name="Picture 103" descr="txp_fig"/>
            <p:cNvPicPr>
              <a:picLocks noChangeAspect="1" noChangeArrowheads="1"/>
            </p:cNvPicPr>
            <p:nvPr>
              <p:custDataLst>
                <p:tags r:id="rId6"/>
              </p:custDataLst>
            </p:nvPr>
          </p:nvPicPr>
          <p:blipFill>
            <a:blip r:embed="rId19" cstate="print">
              <a:extLst>
                <a:ext uri="{28A0092B-C50C-407E-A947-70E740481C1C}">
                  <a14:useLocalDpi xmlns:a14="http://schemas.microsoft.com/office/drawing/2010/main"/>
                </a:ext>
              </a:extLst>
            </a:blip>
            <a:srcRect/>
            <a:stretch>
              <a:fillRect/>
            </a:stretch>
          </p:blipFill>
          <p:spPr bwMode="auto">
            <a:xfrm>
              <a:off x="8458200" y="1093788"/>
              <a:ext cx="228600" cy="17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94" name="Picture 104" descr="txp_fig"/>
            <p:cNvPicPr>
              <a:picLocks noChangeAspect="1" noChangeArrowheads="1"/>
            </p:cNvPicPr>
            <p:nvPr>
              <p:custDataLst>
                <p:tags r:id="rId7"/>
              </p:custDataLst>
            </p:nvPr>
          </p:nvPicPr>
          <p:blipFill>
            <a:blip r:embed="rId20" cstate="print">
              <a:extLst>
                <a:ext uri="{28A0092B-C50C-407E-A947-70E740481C1C}">
                  <a14:useLocalDpi xmlns:a14="http://schemas.microsoft.com/office/drawing/2010/main"/>
                </a:ext>
              </a:extLst>
            </a:blip>
            <a:srcRect/>
            <a:stretch>
              <a:fillRect/>
            </a:stretch>
          </p:blipFill>
          <p:spPr bwMode="auto">
            <a:xfrm>
              <a:off x="8610600" y="1524000"/>
              <a:ext cx="350838" cy="20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395" name="Picture 105" descr="txp_fig"/>
            <p:cNvPicPr>
              <a:picLocks noChangeAspect="1" noChangeArrowheads="1"/>
            </p:cNvPicPr>
            <p:nvPr>
              <p:custDataLst>
                <p:tags r:id="rId8"/>
              </p:custDataLst>
            </p:nvPr>
          </p:nvPicPr>
          <p:blipFill>
            <a:blip r:embed="rId21" cstate="print">
              <a:extLst>
                <a:ext uri="{28A0092B-C50C-407E-A947-70E740481C1C}">
                  <a14:useLocalDpi xmlns:a14="http://schemas.microsoft.com/office/drawing/2010/main"/>
                </a:ext>
              </a:extLst>
            </a:blip>
            <a:srcRect/>
            <a:stretch>
              <a:fillRect/>
            </a:stretch>
          </p:blipFill>
          <p:spPr bwMode="auto">
            <a:xfrm>
              <a:off x="8001000" y="1541463"/>
              <a:ext cx="304800" cy="185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96" name="Oval 106"/>
            <p:cNvSpPr>
              <a:spLocks noChangeArrowheads="1"/>
            </p:cNvSpPr>
            <p:nvPr/>
          </p:nvSpPr>
          <p:spPr bwMode="auto">
            <a:xfrm>
              <a:off x="8424863" y="1055688"/>
              <a:ext cx="304800" cy="304800"/>
            </a:xfrm>
            <a:prstGeom prst="ellipse">
              <a:avLst/>
            </a:pr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pic>
        <p:nvPicPr>
          <p:cNvPr id="15378" name="Picture 92"/>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7524750" y="2167687"/>
            <a:ext cx="3124200" cy="2220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79" name="Text Box 93"/>
          <p:cNvSpPr txBox="1">
            <a:spLocks noChangeArrowheads="1"/>
          </p:cNvSpPr>
          <p:nvPr/>
        </p:nvSpPr>
        <p:spPr bwMode="auto">
          <a:xfrm>
            <a:off x="8305800" y="2396287"/>
            <a:ext cx="1073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Times New Roman" charset="0"/>
              </a:rPr>
              <a:t>u-quarks</a:t>
            </a:r>
          </a:p>
        </p:txBody>
      </p:sp>
      <p:pic>
        <p:nvPicPr>
          <p:cNvPr id="15380" name="Picture 67"/>
          <p:cNvPicPr>
            <a:picLocks noChangeAspect="1"/>
          </p:cNvPicPr>
          <p:nvPr/>
        </p:nvPicPr>
        <p:blipFill>
          <a:blip r:embed="rId23">
            <a:extLst>
              <a:ext uri="{28A0092B-C50C-407E-A947-70E740481C1C}">
                <a14:useLocalDpi xmlns:a14="http://schemas.microsoft.com/office/drawing/2010/main"/>
              </a:ext>
            </a:extLst>
          </a:blip>
          <a:srcRect/>
          <a:stretch>
            <a:fillRect/>
          </a:stretch>
        </p:blipFill>
        <p:spPr bwMode="auto">
          <a:xfrm>
            <a:off x="7715250" y="4377486"/>
            <a:ext cx="2986088"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81" name="Text Box 93"/>
          <p:cNvSpPr txBox="1">
            <a:spLocks noChangeArrowheads="1"/>
          </p:cNvSpPr>
          <p:nvPr/>
        </p:nvSpPr>
        <p:spPr bwMode="auto">
          <a:xfrm>
            <a:off x="8305801" y="4606086"/>
            <a:ext cx="10826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Times New Roman" charset="0"/>
              </a:rPr>
              <a:t>d-quarks</a:t>
            </a:r>
          </a:p>
        </p:txBody>
      </p:sp>
      <p:sp>
        <p:nvSpPr>
          <p:cNvPr id="15382" name="Oval 106"/>
          <p:cNvSpPr>
            <a:spLocks noChangeArrowheads="1"/>
          </p:cNvSpPr>
          <p:nvPr/>
        </p:nvSpPr>
        <p:spPr bwMode="auto">
          <a:xfrm>
            <a:off x="9220200" y="1066800"/>
            <a:ext cx="304800" cy="304800"/>
          </a:xfrm>
          <a:prstGeom prst="ellipse">
            <a:avLst/>
          </a:pr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5383" name="Text Box 83"/>
          <p:cNvSpPr txBox="1">
            <a:spLocks noChangeArrowheads="1"/>
          </p:cNvSpPr>
          <p:nvPr/>
        </p:nvSpPr>
        <p:spPr bwMode="auto">
          <a:xfrm>
            <a:off x="1600200" y="3581401"/>
            <a:ext cx="5943600" cy="6461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imes New Roman" charset="0"/>
              </a:rPr>
              <a:t>BM TMD (1998)  describes correlation between the transverse momentum and transverse spin of quarks, requires FSI or ISI</a:t>
            </a:r>
          </a:p>
        </p:txBody>
      </p:sp>
      <p:sp>
        <p:nvSpPr>
          <p:cNvPr id="15384" name="Text Box 83"/>
          <p:cNvSpPr txBox="1">
            <a:spLocks noChangeArrowheads="1"/>
          </p:cNvSpPr>
          <p:nvPr/>
        </p:nvSpPr>
        <p:spPr bwMode="auto">
          <a:xfrm>
            <a:off x="1600200" y="5943601"/>
            <a:ext cx="6019800" cy="646113"/>
          </a:xfrm>
          <a:prstGeom prst="rect">
            <a:avLst/>
          </a:prstGeom>
          <a:solidFill>
            <a:srgbClr val="FFFF00"/>
          </a:solidFill>
          <a:ln w="9525">
            <a:solidFill>
              <a:schemeClr val="tx1"/>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Times New Roman" charset="0"/>
              </a:rPr>
              <a:t>BM TMD under intensive studies worldwide, including SIDIS and DY experiments, model calculations, lattice simulations.  </a:t>
            </a:r>
          </a:p>
        </p:txBody>
      </p:sp>
      <p:cxnSp>
        <p:nvCxnSpPr>
          <p:cNvPr id="15385" name="Straight Connector 33"/>
          <p:cNvCxnSpPr>
            <a:cxnSpLocks noChangeShapeType="1"/>
          </p:cNvCxnSpPr>
          <p:nvPr/>
        </p:nvCxnSpPr>
        <p:spPr bwMode="auto">
          <a:xfrm>
            <a:off x="8001000" y="3158286"/>
            <a:ext cx="1524000" cy="1588"/>
          </a:xfrm>
          <a:prstGeom prst="line">
            <a:avLst/>
          </a:prstGeom>
          <a:noFill/>
          <a:ln w="9525">
            <a:solidFill>
              <a:schemeClr val="tx1"/>
            </a:solidFill>
            <a:prstDash val="sysDash"/>
            <a:round/>
            <a:headEnd/>
            <a:tailEnd/>
          </a:ln>
          <a:extLst>
            <a:ext uri="{909E8E84-426E-40dd-AFC4-6F175D3DCCD1}">
              <a14:hiddenFill xmlns="" xmlns:a14="http://schemas.microsoft.com/office/drawing/2010/main">
                <a:noFill/>
              </a14:hiddenFill>
            </a:ext>
          </a:extLst>
        </p:spPr>
      </p:cxnSp>
      <p:cxnSp>
        <p:nvCxnSpPr>
          <p:cNvPr id="15386" name="Straight Connector 34"/>
          <p:cNvCxnSpPr>
            <a:cxnSpLocks noChangeShapeType="1"/>
          </p:cNvCxnSpPr>
          <p:nvPr/>
        </p:nvCxnSpPr>
        <p:spPr bwMode="auto">
          <a:xfrm>
            <a:off x="8153400" y="5442700"/>
            <a:ext cx="1371600" cy="1587"/>
          </a:xfrm>
          <a:prstGeom prst="line">
            <a:avLst/>
          </a:prstGeom>
          <a:noFill/>
          <a:ln w="9525">
            <a:solidFill>
              <a:schemeClr val="tx1"/>
            </a:solidFill>
            <a:prstDash val="sysDash"/>
            <a:round/>
            <a:headEnd/>
            <a:tailEnd/>
          </a:ln>
          <a:extLst>
            <a:ext uri="{909E8E84-426E-40dd-AFC4-6F175D3DCCD1}">
              <a14:hiddenFill xmlns="" xmlns:a14="http://schemas.microsoft.com/office/drawing/2010/main">
                <a:noFill/>
              </a14:hiddenFill>
            </a:ext>
          </a:extLst>
        </p:spPr>
      </p:cxnSp>
      <p:cxnSp>
        <p:nvCxnSpPr>
          <p:cNvPr id="15387" name="Straight Connector 37"/>
          <p:cNvCxnSpPr>
            <a:cxnSpLocks noChangeShapeType="1"/>
          </p:cNvCxnSpPr>
          <p:nvPr/>
        </p:nvCxnSpPr>
        <p:spPr bwMode="auto">
          <a:xfrm>
            <a:off x="8153400" y="4517186"/>
            <a:ext cx="1447800" cy="1588"/>
          </a:xfrm>
          <a:prstGeom prst="line">
            <a:avLst/>
          </a:prstGeom>
          <a:noFill/>
          <a:ln w="6350">
            <a:solidFill>
              <a:schemeClr val="tx1"/>
            </a:solidFill>
            <a:round/>
            <a:headEnd/>
            <a:tailEnd/>
          </a:ln>
          <a:extLst>
            <a:ext uri="{909E8E84-426E-40dd-AFC4-6F175D3DCCD1}">
              <a14:hiddenFill xmlns="" xmlns:a14="http://schemas.microsoft.com/office/drawing/2010/main">
                <a:noFill/>
              </a14:hiddenFill>
            </a:ext>
          </a:extLst>
        </p:spPr>
      </p:cxnSp>
      <p:cxnSp>
        <p:nvCxnSpPr>
          <p:cNvPr id="15388" name="Straight Connector 40"/>
          <p:cNvCxnSpPr>
            <a:cxnSpLocks noChangeShapeType="1"/>
          </p:cNvCxnSpPr>
          <p:nvPr/>
        </p:nvCxnSpPr>
        <p:spPr bwMode="auto">
          <a:xfrm>
            <a:off x="8140700" y="6333286"/>
            <a:ext cx="1447800" cy="1588"/>
          </a:xfrm>
          <a:prstGeom prst="line">
            <a:avLst/>
          </a:prstGeom>
          <a:noFill/>
          <a:ln w="6350">
            <a:solidFill>
              <a:schemeClr val="tx1"/>
            </a:solidFill>
            <a:round/>
            <a:headEnd/>
            <a:tailEnd/>
          </a:ln>
          <a:extLst>
            <a:ext uri="{909E8E84-426E-40dd-AFC4-6F175D3DCCD1}">
              <a14:hiddenFill xmlns="" xmlns:a14="http://schemas.microsoft.com/office/drawing/2010/main">
                <a:noFill/>
              </a14:hiddenFill>
            </a:ext>
          </a:extLst>
        </p:spPr>
      </p:cxnSp>
      <p:cxnSp>
        <p:nvCxnSpPr>
          <p:cNvPr id="15389" name="Straight Connector 41"/>
          <p:cNvCxnSpPr>
            <a:cxnSpLocks noChangeShapeType="1"/>
          </p:cNvCxnSpPr>
          <p:nvPr/>
        </p:nvCxnSpPr>
        <p:spPr bwMode="auto">
          <a:xfrm rot="5400000">
            <a:off x="7246938" y="5425236"/>
            <a:ext cx="1827212" cy="14288"/>
          </a:xfrm>
          <a:prstGeom prst="line">
            <a:avLst/>
          </a:prstGeom>
          <a:noFill/>
          <a:ln w="6350">
            <a:solidFill>
              <a:schemeClr val="tx1"/>
            </a:solidFill>
            <a:round/>
            <a:headEnd/>
            <a:tailEnd/>
          </a:ln>
          <a:extLst>
            <a:ext uri="{909E8E84-426E-40dd-AFC4-6F175D3DCCD1}">
              <a14:hiddenFill xmlns="" xmlns:a14="http://schemas.microsoft.com/office/drawing/2010/main">
                <a:noFill/>
              </a14:hiddenFill>
            </a:ext>
          </a:extLst>
        </p:spPr>
      </p:cxnSp>
      <p:sp>
        <p:nvSpPr>
          <p:cNvPr id="38" name="AutoShape 6"/>
          <p:cNvSpPr>
            <a:spLocks/>
          </p:cNvSpPr>
          <p:nvPr/>
        </p:nvSpPr>
        <p:spPr bwMode="auto">
          <a:xfrm>
            <a:off x="342900" y="21106"/>
            <a:ext cx="10875169" cy="6786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solidFill>
              <a:srgbClr val="0070C0"/>
            </a:solid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pPr algn="ctr"/>
            <a:endParaRPr lang="en-US" sz="2000" b="1" dirty="0" smtClean="0">
              <a:latin typeface="Arial" panose="020B0604020202020204" pitchFamily="34" charset="0"/>
              <a:cs typeface="Arial" panose="020B0604020202020204" pitchFamily="34" charset="0"/>
            </a:endParaRPr>
          </a:p>
          <a:p>
            <a:pPr>
              <a:defRPr/>
            </a:pPr>
            <a:r>
              <a:rPr lang="en-US" sz="2000" b="1" dirty="0">
                <a:latin typeface="Arial" panose="020B0604020202020204" pitchFamily="34" charset="0"/>
                <a:cs typeface="Arial" panose="020B0604020202020204" pitchFamily="34" charset="0"/>
              </a:rPr>
              <a:t>E12-06-112          </a:t>
            </a:r>
            <a:r>
              <a:rPr lang="en-US" sz="2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Proton</a:t>
            </a:r>
            <a:r>
              <a:rPr lang="ja-JP" altLang="en-US" sz="2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a:t>
            </a:r>
            <a:r>
              <a:rPr lang="en-US" sz="2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s quark dynamics in semi-inclusive pion production at 11 GeV</a:t>
            </a:r>
          </a:p>
        </p:txBody>
      </p:sp>
      <p:sp>
        <p:nvSpPr>
          <p:cNvPr id="39" name="TextBox 14"/>
          <p:cNvSpPr txBox="1"/>
          <p:nvPr/>
        </p:nvSpPr>
        <p:spPr>
          <a:xfrm>
            <a:off x="68235" y="1093242"/>
            <a:ext cx="1460528" cy="1154162"/>
          </a:xfrm>
          <a:prstGeom prst="rect">
            <a:avLst/>
          </a:prstGeom>
          <a:noFill/>
          <a:ln w="19050">
            <a:solidFill>
              <a:srgbClr val="660066"/>
            </a:solidFill>
          </a:ln>
        </p:spPr>
        <p:txBody>
          <a:bodyPr wrap="square" rtlCol="0">
            <a:spAutoFit/>
          </a:bodyPr>
          <a:lstStyle/>
          <a:p>
            <a:pPr algn="ctr">
              <a:spcAft>
                <a:spcPts val="600"/>
              </a:spcAft>
            </a:pPr>
            <a:r>
              <a:rPr lang="en-US" sz="1600" i="1" dirty="0" err="1" smtClean="0">
                <a:solidFill>
                  <a:srgbClr val="000000"/>
                </a:solidFill>
                <a:effectLst>
                  <a:outerShdw blurRad="38100" dist="38100" dir="2700000" algn="tl">
                    <a:srgbClr val="DDDDDD"/>
                  </a:outerShdw>
                </a:effectLst>
              </a:rPr>
              <a:t>H.Avakian</a:t>
            </a:r>
            <a:r>
              <a:rPr lang="en-US" sz="1600" i="1" dirty="0" smtClean="0">
                <a:solidFill>
                  <a:srgbClr val="000000"/>
                </a:solidFill>
                <a:effectLst>
                  <a:outerShdw blurRad="38100" dist="38100" dir="2700000" algn="tl">
                    <a:srgbClr val="DDDDDD"/>
                  </a:outerShdw>
                </a:effectLst>
              </a:rPr>
              <a:t>, </a:t>
            </a:r>
            <a:r>
              <a:rPr lang="en-US" sz="1600" i="1" dirty="0" err="1" smtClean="0">
                <a:solidFill>
                  <a:srgbClr val="000000"/>
                </a:solidFill>
                <a:effectLst>
                  <a:outerShdw blurRad="38100" dist="38100" dir="2700000" algn="tl">
                    <a:srgbClr val="DDDDDD"/>
                  </a:outerShdw>
                </a:effectLst>
              </a:rPr>
              <a:t>M.Contalbrigo</a:t>
            </a:r>
            <a:r>
              <a:rPr lang="en-US" sz="1600" i="1" dirty="0">
                <a:solidFill>
                  <a:srgbClr val="000000"/>
                </a:solidFill>
                <a:effectLst>
                  <a:outerShdw blurRad="38100" dist="38100" dir="2700000" algn="tl">
                    <a:srgbClr val="DDDDDD"/>
                  </a:outerShdw>
                </a:effectLst>
              </a:rPr>
              <a:t>,</a:t>
            </a:r>
            <a:r>
              <a:rPr lang="en-US" sz="1600" i="1" dirty="0" smtClean="0">
                <a:solidFill>
                  <a:srgbClr val="000000"/>
                </a:solidFill>
                <a:effectLst>
                  <a:outerShdw blurRad="38100" dist="38100" dir="2700000" algn="tl">
                    <a:srgbClr val="DDDDDD"/>
                  </a:outerShdw>
                </a:effectLst>
              </a:rPr>
              <a:t> </a:t>
            </a:r>
            <a:r>
              <a:rPr lang="en-US" sz="1600" i="1" dirty="0" err="1" smtClean="0">
                <a:solidFill>
                  <a:srgbClr val="000000"/>
                </a:solidFill>
                <a:effectLst>
                  <a:outerShdw blurRad="38100" dist="38100" dir="2700000" algn="tl">
                    <a:srgbClr val="DDDDDD"/>
                  </a:outerShdw>
                </a:effectLst>
              </a:rPr>
              <a:t>Z.Meziani</a:t>
            </a:r>
            <a:r>
              <a:rPr lang="en-US" sz="1600" i="1" dirty="0" smtClean="0">
                <a:solidFill>
                  <a:srgbClr val="000000"/>
                </a:solidFill>
                <a:effectLst>
                  <a:outerShdw blurRad="38100" dist="38100" dir="2700000" algn="tl">
                    <a:srgbClr val="DDDDDD"/>
                  </a:outerShdw>
                </a:effectLst>
              </a:rPr>
              <a:t>, </a:t>
            </a:r>
          </a:p>
          <a:p>
            <a:pPr algn="ctr">
              <a:spcAft>
                <a:spcPts val="600"/>
              </a:spcAft>
            </a:pPr>
            <a:r>
              <a:rPr lang="en-US" sz="1600" i="1" dirty="0" smtClean="0">
                <a:solidFill>
                  <a:srgbClr val="000000"/>
                </a:solidFill>
                <a:effectLst>
                  <a:outerShdw blurRad="38100" dist="38100" dir="2700000" algn="tl">
                    <a:srgbClr val="DDDDDD"/>
                  </a:outerShdw>
                </a:effectLst>
              </a:rPr>
              <a:t>B. Seitz, </a:t>
            </a:r>
            <a:r>
              <a:rPr lang="en-US" sz="1600" i="1" dirty="0" err="1" smtClean="0">
                <a:solidFill>
                  <a:srgbClr val="000000"/>
                </a:solidFill>
                <a:effectLst>
                  <a:outerShdw blurRad="38100" dist="38100" dir="2700000" algn="tl">
                    <a:srgbClr val="DDDDDD"/>
                  </a:outerShdw>
                </a:effectLst>
              </a:rPr>
              <a:t>K.Joo</a:t>
            </a:r>
            <a:endParaRPr lang="en-US" sz="1600" i="1" dirty="0">
              <a:solidFill>
                <a:srgbClr val="000090"/>
              </a:solidFill>
            </a:endParaRPr>
          </a:p>
        </p:txBody>
      </p:sp>
    </p:spTree>
    <p:extLst>
      <p:ext uri="{BB962C8B-B14F-4D97-AF65-F5344CB8AC3E}">
        <p14:creationId xmlns:p14="http://schemas.microsoft.com/office/powerpoint/2010/main" val="2138803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88288" y="1062030"/>
            <a:ext cx="1663586" cy="20778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1505" y="1062029"/>
            <a:ext cx="1836626" cy="21509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31504" y="692697"/>
            <a:ext cx="8082662" cy="461665"/>
          </a:xfrm>
          <a:prstGeom prst="rect">
            <a:avLst/>
          </a:prstGeom>
          <a:solidFill>
            <a:schemeClr val="accent1">
              <a:lumMod val="20000"/>
              <a:lumOff val="80000"/>
            </a:schemeClr>
          </a:solidFill>
        </p:spPr>
        <p:txBody>
          <a:bodyPr wrap="none" rtlCol="0">
            <a:spAutoFit/>
          </a:bodyPr>
          <a:lstStyle/>
          <a:p>
            <a:r>
              <a:rPr lang="en-US" sz="2400" b="1" dirty="0"/>
              <a:t>Semi-Inclusive production of hadrons		e p </a:t>
            </a:r>
            <a:r>
              <a:rPr lang="en-US" sz="2400" b="1" dirty="0">
                <a:latin typeface="Calibri"/>
              </a:rPr>
              <a:t>→ e h X</a:t>
            </a:r>
            <a:endParaRPr lang="en-US" sz="2400" b="1" dirty="0"/>
          </a:p>
        </p:txBody>
      </p:sp>
      <p:sp>
        <p:nvSpPr>
          <p:cNvPr id="7" name="TextBox 6"/>
          <p:cNvSpPr txBox="1"/>
          <p:nvPr/>
        </p:nvSpPr>
        <p:spPr>
          <a:xfrm>
            <a:off x="3503712" y="1268761"/>
            <a:ext cx="3528392" cy="646331"/>
          </a:xfrm>
          <a:prstGeom prst="rect">
            <a:avLst/>
          </a:prstGeom>
          <a:noFill/>
        </p:spPr>
        <p:txBody>
          <a:bodyPr wrap="square" rtlCol="0">
            <a:spAutoFit/>
          </a:bodyPr>
          <a:lstStyle/>
          <a:p>
            <a:r>
              <a:rPr lang="en-US" b="1" dirty="0">
                <a:solidFill>
                  <a:srgbClr val="0000FF"/>
                </a:solidFill>
              </a:rPr>
              <a:t>Current Fragmentation Region, CFR</a:t>
            </a:r>
          </a:p>
          <a:p>
            <a:pPr marL="285750" indent="-285750">
              <a:buFont typeface="Wingdings" panose="05000000000000000000" pitchFamily="2" charset="2"/>
              <a:buChar char="Ø"/>
            </a:pPr>
            <a:r>
              <a:rPr lang="en-US" b="1" dirty="0">
                <a:solidFill>
                  <a:srgbClr val="0000FF"/>
                </a:solidFill>
              </a:rPr>
              <a:t>h is produced by the struck q</a:t>
            </a:r>
          </a:p>
        </p:txBody>
      </p:sp>
      <p:sp>
        <p:nvSpPr>
          <p:cNvPr id="9" name="TextBox 8"/>
          <p:cNvSpPr txBox="1"/>
          <p:nvPr/>
        </p:nvSpPr>
        <p:spPr>
          <a:xfrm>
            <a:off x="5032436" y="2132856"/>
            <a:ext cx="3367821" cy="923330"/>
          </a:xfrm>
          <a:prstGeom prst="rect">
            <a:avLst/>
          </a:prstGeom>
          <a:noFill/>
        </p:spPr>
        <p:txBody>
          <a:bodyPr wrap="square" rtlCol="0">
            <a:spAutoFit/>
          </a:bodyPr>
          <a:lstStyle/>
          <a:p>
            <a:r>
              <a:rPr lang="en-US" b="1" dirty="0">
                <a:solidFill>
                  <a:srgbClr val="008000"/>
                </a:solidFill>
              </a:rPr>
              <a:t>Target Fragmentation Region, TFR</a:t>
            </a:r>
          </a:p>
          <a:p>
            <a:pPr marL="285750" indent="-285750">
              <a:buFont typeface="Wingdings" panose="05000000000000000000" pitchFamily="2" charset="2"/>
              <a:buChar char="Ø"/>
            </a:pPr>
            <a:r>
              <a:rPr lang="en-US" b="1" dirty="0">
                <a:solidFill>
                  <a:srgbClr val="008000"/>
                </a:solidFill>
              </a:rPr>
              <a:t>h is produced by the nucleon remnants</a:t>
            </a:r>
          </a:p>
        </p:txBody>
      </p:sp>
      <p:sp>
        <p:nvSpPr>
          <p:cNvPr id="4" name="Oval 3"/>
          <p:cNvSpPr/>
          <p:nvPr/>
        </p:nvSpPr>
        <p:spPr>
          <a:xfrm>
            <a:off x="8688288" y="2137504"/>
            <a:ext cx="1663586" cy="12914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7561994">
            <a:off x="8487851" y="3176249"/>
            <a:ext cx="561521" cy="504056"/>
          </a:xfrm>
          <a:prstGeom prst="right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519937" y="3309953"/>
            <a:ext cx="4176463" cy="1323439"/>
          </a:xfrm>
          <a:prstGeom prst="rect">
            <a:avLst/>
          </a:prstGeom>
          <a:noFill/>
        </p:spPr>
        <p:txBody>
          <a:bodyPr wrap="square" rtlCol="0">
            <a:spAutoFit/>
          </a:bodyPr>
          <a:lstStyle/>
          <a:p>
            <a:r>
              <a:rPr lang="en-US" sz="2000" b="1" u="sng" dirty="0">
                <a:solidFill>
                  <a:srgbClr val="FF0000"/>
                </a:solidFill>
              </a:rPr>
              <a:t>Fracture Function</a:t>
            </a:r>
          </a:p>
          <a:p>
            <a:pPr marL="342900" indent="-342900">
              <a:buFont typeface="Arial" panose="020B0604020202020204" pitchFamily="34" charset="0"/>
              <a:buChar char="•"/>
            </a:pPr>
            <a:r>
              <a:rPr lang="en-US" sz="2000" b="1" dirty="0">
                <a:solidFill>
                  <a:srgbClr val="FF0000"/>
                </a:solidFill>
              </a:rPr>
              <a:t>probability to produce a hadron h when the quark of type </a:t>
            </a:r>
            <a:r>
              <a:rPr lang="en-US" sz="2000" b="1" dirty="0" err="1">
                <a:solidFill>
                  <a:srgbClr val="FF0000"/>
                </a:solidFill>
              </a:rPr>
              <a:t>i</a:t>
            </a:r>
            <a:r>
              <a:rPr lang="en-US" sz="2000" b="1" dirty="0">
                <a:solidFill>
                  <a:srgbClr val="FF0000"/>
                </a:solidFill>
              </a:rPr>
              <a:t> is hit by the virtual photon</a:t>
            </a:r>
          </a:p>
        </p:txBody>
      </p:sp>
      <p:pic>
        <p:nvPicPr>
          <p:cNvPr id="13" name="Picture 2"/>
          <p:cNvPicPr/>
          <p:nvPr/>
        </p:nvPicPr>
        <p:blipFill>
          <a:blip r:embed="rId4"/>
          <a:stretch>
            <a:fillRect/>
          </a:stretch>
        </p:blipFill>
        <p:spPr>
          <a:xfrm>
            <a:off x="1782481" y="3237750"/>
            <a:ext cx="3249955" cy="3407850"/>
          </a:xfrm>
          <a:prstGeom prst="rect">
            <a:avLst/>
          </a:prstGeom>
          <a:ln>
            <a:noFill/>
          </a:ln>
        </p:spPr>
      </p:pic>
      <p:sp>
        <p:nvSpPr>
          <p:cNvPr id="8" name="TextBox 7"/>
          <p:cNvSpPr txBox="1"/>
          <p:nvPr/>
        </p:nvSpPr>
        <p:spPr>
          <a:xfrm>
            <a:off x="5375920" y="4841866"/>
            <a:ext cx="5256584" cy="1323439"/>
          </a:xfrm>
          <a:prstGeom prst="rect">
            <a:avLst/>
          </a:prstGeom>
          <a:noFill/>
        </p:spPr>
        <p:txBody>
          <a:bodyPr wrap="square" rtlCol="0">
            <a:spAutoFit/>
          </a:bodyPr>
          <a:lstStyle/>
          <a:p>
            <a:pPr marL="342900" indent="-342900">
              <a:buFont typeface="Wingdings" panose="05000000000000000000" pitchFamily="2" charset="2"/>
              <a:buChar char="Ø"/>
            </a:pPr>
            <a:r>
              <a:rPr lang="en-US" sz="2000" b="1" dirty="0"/>
              <a:t>TFR is the dominant baryon production mechanism at backward angles</a:t>
            </a:r>
          </a:p>
          <a:p>
            <a:pPr marL="342900" indent="-342900">
              <a:buFont typeface="Wingdings" panose="05000000000000000000" pitchFamily="2" charset="2"/>
              <a:buChar char="Ø"/>
            </a:pPr>
            <a:r>
              <a:rPr lang="en-US" sz="2000" b="1" dirty="0"/>
              <a:t>It may still contribute at forward angles</a:t>
            </a:r>
          </a:p>
          <a:p>
            <a:pPr marL="342900" indent="-342900">
              <a:buFont typeface="Wingdings" panose="05000000000000000000" pitchFamily="2" charset="2"/>
              <a:buChar char="Ø"/>
            </a:pPr>
            <a:r>
              <a:rPr lang="en-US" sz="2000" b="1" dirty="0"/>
              <a:t>TFR/CFR separation needs to be understood</a:t>
            </a:r>
          </a:p>
        </p:txBody>
      </p:sp>
      <p:sp>
        <p:nvSpPr>
          <p:cNvPr id="14" name="Titre 2"/>
          <p:cNvSpPr txBox="1">
            <a:spLocks/>
          </p:cNvSpPr>
          <p:nvPr/>
        </p:nvSpPr>
        <p:spPr>
          <a:xfrm>
            <a:off x="521494" y="-11417"/>
            <a:ext cx="11234737" cy="661742"/>
          </a:xfrm>
          <a:prstGeom prst="rect">
            <a:avLst/>
          </a:prstGeom>
          <a:ln>
            <a:solidFill>
              <a:srgbClr val="0070C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US" sz="2000" b="1" dirty="0" smtClean="0">
                <a:latin typeface="Arial" panose="020B0604020202020204" pitchFamily="34" charset="0"/>
                <a:cs typeface="Arial" panose="020B0604020202020204" pitchFamily="34" charset="0"/>
              </a:rPr>
              <a:t>E12-06-112A          </a:t>
            </a:r>
            <a:r>
              <a:rPr lang="fr-FR" sz="2000" b="1" dirty="0" smtClean="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Semi inclusive </a:t>
            </a:r>
            <a:r>
              <a:rPr lang="el-GR" sz="2000" b="1" dirty="0" smtClean="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Λ</a:t>
            </a:r>
            <a:r>
              <a:rPr lang="fr-FR" sz="2000" b="1" dirty="0" smtClean="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 production in </a:t>
            </a:r>
            <a:r>
              <a:rPr lang="fr-FR" sz="2000" b="1" dirty="0" err="1" smtClean="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target</a:t>
            </a:r>
            <a:r>
              <a:rPr lang="fr-FR" sz="2000" b="1" dirty="0" smtClean="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 fragmentation </a:t>
            </a:r>
            <a:r>
              <a:rPr lang="fr-FR" sz="2000" b="1" dirty="0" err="1" smtClean="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rPr>
              <a:t>region</a:t>
            </a:r>
            <a:endParaRPr lang="en-US" sz="2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15" name="TextBox 14"/>
          <p:cNvSpPr txBox="1"/>
          <p:nvPr/>
        </p:nvSpPr>
        <p:spPr>
          <a:xfrm>
            <a:off x="67199" y="923529"/>
            <a:ext cx="1460528" cy="338554"/>
          </a:xfrm>
          <a:prstGeom prst="rect">
            <a:avLst/>
          </a:prstGeom>
          <a:noFill/>
          <a:ln w="19050">
            <a:solidFill>
              <a:srgbClr val="660066"/>
            </a:solidFill>
          </a:ln>
        </p:spPr>
        <p:txBody>
          <a:bodyPr wrap="square" rtlCol="0">
            <a:spAutoFit/>
          </a:bodyPr>
          <a:lstStyle/>
          <a:p>
            <a:pPr algn="ctr">
              <a:spcAft>
                <a:spcPts val="600"/>
              </a:spcAft>
            </a:pPr>
            <a:r>
              <a:rPr lang="en-US" sz="1600" i="1" dirty="0" smtClean="0">
                <a:solidFill>
                  <a:srgbClr val="000000"/>
                </a:solidFill>
                <a:effectLst>
                  <a:outerShdw blurRad="38100" dist="38100" dir="2700000" algn="tl">
                    <a:srgbClr val="DDDDDD"/>
                  </a:outerShdw>
                </a:effectLst>
              </a:rPr>
              <a:t>M. </a:t>
            </a:r>
            <a:r>
              <a:rPr lang="en-US" sz="1600" i="1" dirty="0" err="1" smtClean="0">
                <a:solidFill>
                  <a:srgbClr val="000000"/>
                </a:solidFill>
                <a:effectLst>
                  <a:outerShdw blurRad="38100" dist="38100" dir="2700000" algn="tl">
                    <a:srgbClr val="DDDDDD"/>
                  </a:outerShdw>
                </a:effectLst>
              </a:rPr>
              <a:t>Mirazita</a:t>
            </a:r>
            <a:endParaRPr lang="en-US" sz="1600" i="1" dirty="0">
              <a:solidFill>
                <a:srgbClr val="000090"/>
              </a:solidFill>
            </a:endParaRPr>
          </a:p>
        </p:txBody>
      </p:sp>
    </p:spTree>
    <p:extLst>
      <p:ext uri="{BB962C8B-B14F-4D97-AF65-F5344CB8AC3E}">
        <p14:creationId xmlns:p14="http://schemas.microsoft.com/office/powerpoint/2010/main" val="286331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7416" y="1680752"/>
            <a:ext cx="3134619" cy="23626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CasellaDiTesto 2"/>
              <p:cNvSpPr txBox="1"/>
              <p:nvPr/>
            </p:nvSpPr>
            <p:spPr>
              <a:xfrm>
                <a:off x="1991544" y="1245382"/>
                <a:ext cx="9781355" cy="584775"/>
              </a:xfrm>
              <a:prstGeom prst="rect">
                <a:avLst/>
              </a:prstGeom>
              <a:noFill/>
            </p:spPr>
            <p:txBody>
              <a:bodyPr wrap="square" rtlCol="0">
                <a:spAutoFit/>
              </a:bodyPr>
              <a:lstStyle/>
              <a:p>
                <a:r>
                  <a:rPr lang="it-IT" sz="1600" dirty="0"/>
                  <a:t>Higher-twist 1D </a:t>
                </a:r>
                <a:r>
                  <a:rPr lang="it-IT" sz="1600" dirty="0" err="1"/>
                  <a:t>Parton</a:t>
                </a:r>
                <a:r>
                  <a:rPr lang="it-IT" sz="1600" dirty="0"/>
                  <a:t> Distribution </a:t>
                </a:r>
                <a:r>
                  <a:rPr lang="it-IT" sz="1600" dirty="0" err="1"/>
                  <a:t>Function</a:t>
                </a:r>
                <a:r>
                  <a:rPr lang="it-IT" sz="1600" dirty="0"/>
                  <a:t> </a:t>
                </a:r>
                <a14:m>
                  <m:oMath xmlns:m="http://schemas.openxmlformats.org/officeDocument/2006/math">
                    <m:r>
                      <a:rPr lang="it-IT" sz="1600" i="1">
                        <a:latin typeface="Cambria Math"/>
                      </a:rPr>
                      <m:t>𝑒</m:t>
                    </m:r>
                    <m:r>
                      <a:rPr lang="it-IT" sz="1600" i="1">
                        <a:latin typeface="Cambria Math"/>
                      </a:rPr>
                      <m:t>(</m:t>
                    </m:r>
                    <m:r>
                      <a:rPr lang="it-IT" sz="1600" i="1">
                        <a:latin typeface="Cambria Math"/>
                      </a:rPr>
                      <m:t>𝑥</m:t>
                    </m:r>
                    <m:r>
                      <a:rPr lang="it-IT" sz="1600" i="1">
                        <a:latin typeface="Cambria Math"/>
                      </a:rPr>
                      <m:t>)</m:t>
                    </m:r>
                  </m:oMath>
                </a14:m>
                <a:r>
                  <a:rPr lang="it-IT" sz="1600" dirty="0"/>
                  <a:t> </a:t>
                </a:r>
                <a:r>
                  <a:rPr lang="it-IT" sz="1600" dirty="0" err="1"/>
                  <a:t>offers</a:t>
                </a:r>
                <a:r>
                  <a:rPr lang="it-IT" sz="1600" dirty="0"/>
                  <a:t> </a:t>
                </a:r>
                <a:r>
                  <a:rPr lang="it-IT" sz="1600" dirty="0" err="1"/>
                  <a:t>important</a:t>
                </a:r>
                <a:r>
                  <a:rPr lang="it-IT" sz="1600" dirty="0"/>
                  <a:t> </a:t>
                </a:r>
                <a:r>
                  <a:rPr lang="it-IT" sz="1600" dirty="0" err="1"/>
                  <a:t>insight</a:t>
                </a:r>
                <a:r>
                  <a:rPr lang="it-IT" sz="1600" dirty="0"/>
                  <a:t> </a:t>
                </a:r>
                <a:r>
                  <a:rPr lang="it-IT" sz="1600" dirty="0" err="1"/>
                  <a:t>into</a:t>
                </a:r>
                <a:r>
                  <a:rPr lang="it-IT" sz="1600" dirty="0"/>
                  <a:t> the quark-</a:t>
                </a:r>
                <a:r>
                  <a:rPr lang="it-IT" sz="1600" dirty="0" err="1"/>
                  <a:t>gluon</a:t>
                </a:r>
                <a:r>
                  <a:rPr lang="it-IT" sz="1600" dirty="0"/>
                  <a:t> </a:t>
                </a:r>
                <a:r>
                  <a:rPr lang="it-IT" sz="1600" dirty="0" err="1"/>
                  <a:t>correlations</a:t>
                </a:r>
                <a:r>
                  <a:rPr lang="it-IT" sz="1600" dirty="0"/>
                  <a:t>, and </a:t>
                </a:r>
                <a:r>
                  <a:rPr lang="it-IT" sz="1600" dirty="0" err="1"/>
                  <a:t>its</a:t>
                </a:r>
                <a:r>
                  <a:rPr lang="it-IT" sz="1600" dirty="0"/>
                  <a:t> </a:t>
                </a:r>
                <a:r>
                  <a:rPr lang="it-IT" sz="1600" dirty="0" err="1"/>
                  <a:t>integral</a:t>
                </a:r>
                <a:r>
                  <a:rPr lang="it-IT" sz="1600" dirty="0"/>
                  <a:t> </a:t>
                </a:r>
                <a:r>
                  <a:rPr lang="it-IT" sz="1600" dirty="0" err="1"/>
                  <a:t>is</a:t>
                </a:r>
                <a:r>
                  <a:rPr lang="it-IT" sz="1600" dirty="0"/>
                  <a:t> </a:t>
                </a:r>
                <a:r>
                  <a:rPr lang="it-IT" sz="1600" dirty="0" err="1"/>
                  <a:t>related</a:t>
                </a:r>
                <a:r>
                  <a:rPr lang="it-IT" sz="1600" dirty="0"/>
                  <a:t> to the </a:t>
                </a:r>
                <a:r>
                  <a:rPr lang="it-IT" sz="1600" i="1" dirty="0"/>
                  <a:t>scalar </a:t>
                </a:r>
                <a:r>
                  <a:rPr lang="it-IT" sz="1600" i="1" dirty="0" err="1"/>
                  <a:t>charge</a:t>
                </a:r>
                <a:r>
                  <a:rPr lang="it-IT" sz="1600" dirty="0"/>
                  <a:t> of the </a:t>
                </a:r>
                <a:r>
                  <a:rPr lang="it-IT" sz="1600" dirty="0" err="1"/>
                  <a:t>nucleon</a:t>
                </a:r>
                <a:r>
                  <a:rPr lang="it-IT" sz="1600" dirty="0"/>
                  <a:t> and to the </a:t>
                </a:r>
                <a:r>
                  <a:rPr lang="it-IT" sz="1600" dirty="0" err="1"/>
                  <a:t>nucleon-pion</a:t>
                </a:r>
                <a:r>
                  <a:rPr lang="it-IT" sz="1600" dirty="0"/>
                  <a:t> sigma </a:t>
                </a:r>
                <a:r>
                  <a:rPr lang="it-IT" sz="1600" dirty="0" err="1"/>
                  <a:t>term</a:t>
                </a:r>
                <a:endParaRPr lang="it-IT" sz="1600" dirty="0"/>
              </a:p>
            </p:txBody>
          </p:sp>
        </mc:Choice>
        <mc:Fallback xmlns="">
          <p:sp>
            <p:nvSpPr>
              <p:cNvPr id="3" name="CasellaDiTesto 2"/>
              <p:cNvSpPr txBox="1">
                <a:spLocks noRot="1" noChangeAspect="1" noMove="1" noResize="1" noEditPoints="1" noAdjustHandles="1" noChangeArrowheads="1" noChangeShapeType="1" noTextEdit="1"/>
              </p:cNvSpPr>
              <p:nvPr/>
            </p:nvSpPr>
            <p:spPr>
              <a:xfrm>
                <a:off x="1991544" y="1245382"/>
                <a:ext cx="9781355" cy="584775"/>
              </a:xfrm>
              <a:prstGeom prst="rect">
                <a:avLst/>
              </a:prstGeom>
              <a:blipFill rotWithShape="0">
                <a:blip r:embed="rId3"/>
                <a:stretch>
                  <a:fillRect l="-374" t="-3125" b="-1250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4" name="Rettangolo 3"/>
              <p:cNvSpPr/>
              <p:nvPr/>
            </p:nvSpPr>
            <p:spPr>
              <a:xfrm>
                <a:off x="760530" y="2433671"/>
                <a:ext cx="5659451" cy="2805192"/>
              </a:xfrm>
              <a:prstGeom prst="rect">
                <a:avLst/>
              </a:prstGeom>
            </p:spPr>
            <p:txBody>
              <a:bodyPr wrap="square">
                <a:spAutoFit/>
              </a:bodyPr>
              <a:lstStyle/>
              <a:p>
                <a:pPr marL="285750" indent="-285750">
                  <a:buFont typeface="Courier New" panose="02070309020205020404" pitchFamily="49" charset="0"/>
                  <a:buChar char="o"/>
                </a:pPr>
                <a:r>
                  <a:rPr lang="it-IT" sz="1600" dirty="0"/>
                  <a:t>Di-</a:t>
                </a:r>
                <a:r>
                  <a:rPr lang="it-IT" sz="1600" dirty="0" err="1"/>
                  <a:t>hadron</a:t>
                </a:r>
                <a:r>
                  <a:rPr lang="it-IT" sz="1600" dirty="0"/>
                  <a:t> SIDIS </a:t>
                </a:r>
                <a:r>
                  <a:rPr lang="it-IT" sz="1600" dirty="0" err="1"/>
                  <a:t>Beam</a:t>
                </a:r>
                <a:r>
                  <a:rPr lang="it-IT" sz="1600" dirty="0"/>
                  <a:t>-Spin </a:t>
                </a:r>
                <a:r>
                  <a:rPr lang="it-IT" sz="1600" dirty="0" err="1"/>
                  <a:t>Asymmetry</a:t>
                </a:r>
                <a:r>
                  <a:rPr lang="it-IT" sz="1600" dirty="0"/>
                  <a:t> </a:t>
                </a:r>
                <a:r>
                  <a:rPr lang="it-IT" sz="1600" dirty="0" err="1"/>
                  <a:t>represents</a:t>
                </a:r>
                <a:r>
                  <a:rPr lang="it-IT" sz="1600" dirty="0"/>
                  <a:t> the </a:t>
                </a:r>
                <a:r>
                  <a:rPr lang="it-IT" sz="1600" dirty="0" err="1"/>
                  <a:t>cleanest</a:t>
                </a:r>
                <a:r>
                  <a:rPr lang="it-IT" sz="1600" dirty="0"/>
                  <a:t> </a:t>
                </a:r>
                <a:r>
                  <a:rPr lang="it-IT" sz="1600" dirty="0" err="1"/>
                  <a:t>observable</a:t>
                </a:r>
                <a:r>
                  <a:rPr lang="it-IT" sz="1600" dirty="0"/>
                  <a:t> to </a:t>
                </a:r>
                <a:r>
                  <a:rPr lang="it-IT" sz="1600" dirty="0" err="1"/>
                  <a:t>access</a:t>
                </a:r>
                <a:r>
                  <a:rPr lang="it-IT" sz="1600" dirty="0"/>
                  <a:t> </a:t>
                </a:r>
                <a14:m>
                  <m:oMath xmlns:m="http://schemas.openxmlformats.org/officeDocument/2006/math">
                    <m:r>
                      <a:rPr lang="it-IT" sz="1600" i="1">
                        <a:latin typeface="Cambria Math"/>
                      </a:rPr>
                      <m:t>𝑒</m:t>
                    </m:r>
                    <m:r>
                      <a:rPr lang="it-IT" sz="1600" i="1">
                        <a:latin typeface="Cambria Math"/>
                      </a:rPr>
                      <m:t>(</m:t>
                    </m:r>
                    <m:r>
                      <a:rPr lang="it-IT" sz="1600" i="1">
                        <a:latin typeface="Cambria Math"/>
                      </a:rPr>
                      <m:t>𝑥</m:t>
                    </m:r>
                    <m:r>
                      <a:rPr lang="it-IT" sz="1600" i="1">
                        <a:latin typeface="Cambria Math"/>
                      </a:rPr>
                      <m:t>)</m:t>
                    </m:r>
                  </m:oMath>
                </a14:m>
                <a:endParaRPr lang="it-IT" sz="1600" dirty="0"/>
              </a:p>
              <a:p>
                <a:pPr marL="285750" indent="-285750">
                  <a:buFont typeface="Courier New" panose="02070309020205020404" pitchFamily="49" charset="0"/>
                  <a:buChar char="o"/>
                </a:pPr>
                <a:endParaRPr lang="it-IT" sz="1600" dirty="0"/>
              </a:p>
              <a:p>
                <a:pPr marL="285750" indent="-285750">
                  <a:buFont typeface="Courier New" panose="02070309020205020404" pitchFamily="49" charset="0"/>
                  <a:buChar char="o"/>
                </a:pPr>
                <a:r>
                  <a:rPr lang="it-IT" sz="1600" dirty="0"/>
                  <a:t>6-GeV </a:t>
                </a:r>
                <a:r>
                  <a:rPr lang="it-IT" sz="1600" dirty="0" err="1"/>
                  <a:t>results</a:t>
                </a:r>
                <a:r>
                  <a:rPr lang="it-IT" sz="1600" dirty="0"/>
                  <a:t> on </a:t>
                </a:r>
                <a14:m>
                  <m:oMath xmlns:m="http://schemas.openxmlformats.org/officeDocument/2006/math">
                    <m:sSub>
                      <m:sSubPr>
                        <m:ctrlPr>
                          <a:rPr lang="it-IT" sz="1600" i="1">
                            <a:latin typeface="Cambria Math" panose="02040503050406030204" pitchFamily="18" charset="0"/>
                          </a:rPr>
                        </m:ctrlPr>
                      </m:sSubPr>
                      <m:e>
                        <m:r>
                          <a:rPr lang="it-IT" sz="1600" i="1">
                            <a:latin typeface="Cambria Math"/>
                          </a:rPr>
                          <m:t>𝐴</m:t>
                        </m:r>
                      </m:e>
                      <m:sub>
                        <m:r>
                          <a:rPr lang="it-IT" sz="1600" i="1">
                            <a:latin typeface="Cambria Math"/>
                          </a:rPr>
                          <m:t>𝐿𝑈</m:t>
                        </m:r>
                      </m:sub>
                    </m:sSub>
                  </m:oMath>
                </a14:m>
                <a:r>
                  <a:rPr lang="it-IT" sz="1600" dirty="0"/>
                  <a:t> led to a first </a:t>
                </a:r>
                <a:r>
                  <a:rPr lang="it-IT" sz="1600" dirty="0" err="1"/>
                  <a:t>extraction</a:t>
                </a:r>
                <a:r>
                  <a:rPr lang="it-IT" sz="1600" dirty="0"/>
                  <a:t> of </a:t>
                </a:r>
                <a14:m>
                  <m:oMath xmlns:m="http://schemas.openxmlformats.org/officeDocument/2006/math">
                    <m:r>
                      <a:rPr lang="it-IT" sz="1600" i="1">
                        <a:latin typeface="Cambria Math"/>
                      </a:rPr>
                      <m:t>𝑒</m:t>
                    </m:r>
                    <m:r>
                      <a:rPr lang="it-IT" sz="1600" i="1">
                        <a:latin typeface="Cambria Math"/>
                      </a:rPr>
                      <m:t>(</m:t>
                    </m:r>
                    <m:r>
                      <a:rPr lang="it-IT" sz="1600" i="1">
                        <a:latin typeface="Cambria Math"/>
                      </a:rPr>
                      <m:t>𝑥</m:t>
                    </m:r>
                    <m:r>
                      <a:rPr lang="it-IT" sz="1600" i="1">
                        <a:latin typeface="Cambria Math"/>
                      </a:rPr>
                      <m:t>)</m:t>
                    </m:r>
                  </m:oMath>
                </a14:m>
                <a:endParaRPr lang="it-IT" sz="1600" dirty="0"/>
              </a:p>
              <a:p>
                <a:pPr marL="285750" indent="-285750">
                  <a:buFont typeface="Courier New" panose="02070309020205020404" pitchFamily="49" charset="0"/>
                  <a:buChar char="o"/>
                </a:pPr>
                <a:endParaRPr lang="it-IT" sz="1600" dirty="0"/>
              </a:p>
              <a:p>
                <a:pPr marL="285750" indent="-285750">
                  <a:buFont typeface="Courier New" panose="02070309020205020404" pitchFamily="49" charset="0"/>
                  <a:buChar char="o"/>
                </a:pPr>
                <a:r>
                  <a:rPr lang="it-IT" sz="1600" dirty="0" err="1"/>
                  <a:t>combined</a:t>
                </a:r>
                <a:r>
                  <a:rPr lang="it-IT" sz="1600" dirty="0"/>
                  <a:t> </a:t>
                </a:r>
                <a:r>
                  <a:rPr lang="it-IT" sz="1600" dirty="0" err="1"/>
                  <a:t>measurement</a:t>
                </a:r>
                <a:r>
                  <a:rPr lang="it-IT" sz="1600" dirty="0"/>
                  <a:t> on </a:t>
                </a:r>
                <a:r>
                  <a:rPr lang="it-IT" sz="1600" dirty="0" err="1"/>
                  <a:t>hydrogen</a:t>
                </a:r>
                <a:r>
                  <a:rPr lang="it-IT" sz="1600" dirty="0"/>
                  <a:t> and </a:t>
                </a:r>
                <a:r>
                  <a:rPr lang="it-IT" sz="1600" dirty="0" err="1"/>
                  <a:t>deuterium</a:t>
                </a:r>
                <a:r>
                  <a:rPr lang="it-IT" sz="1600" dirty="0"/>
                  <a:t> </a:t>
                </a:r>
                <a:r>
                  <a:rPr lang="it-IT" sz="1600" dirty="0" err="1"/>
                  <a:t>will</a:t>
                </a:r>
                <a:r>
                  <a:rPr lang="it-IT" sz="1600" dirty="0"/>
                  <a:t> </a:t>
                </a:r>
                <a:r>
                  <a:rPr lang="it-IT" sz="1600" dirty="0" err="1"/>
                  <a:t>allow</a:t>
                </a:r>
                <a:r>
                  <a:rPr lang="it-IT" sz="1600" dirty="0"/>
                  <a:t> to </a:t>
                </a:r>
                <a:r>
                  <a:rPr lang="it-IT" sz="1600" dirty="0" err="1"/>
                  <a:t>perform</a:t>
                </a:r>
                <a:r>
                  <a:rPr lang="it-IT" sz="1600" dirty="0"/>
                  <a:t> a </a:t>
                </a:r>
                <a:r>
                  <a:rPr lang="it-IT" sz="1600" i="1" dirty="0" err="1"/>
                  <a:t>flavor</a:t>
                </a:r>
                <a:r>
                  <a:rPr lang="it-IT" sz="1600" i="1" dirty="0"/>
                  <a:t> </a:t>
                </a:r>
                <a:r>
                  <a:rPr lang="it-IT" sz="1600" i="1" dirty="0" err="1"/>
                  <a:t>separation</a:t>
                </a:r>
                <a:r>
                  <a:rPr lang="it-IT" sz="1600" i="1" dirty="0"/>
                  <a:t> </a:t>
                </a:r>
                <a:r>
                  <a:rPr lang="it-IT" sz="1600" dirty="0"/>
                  <a:t>to </a:t>
                </a:r>
                <a:r>
                  <a:rPr lang="it-IT" sz="1600" dirty="0" err="1"/>
                  <a:t>access</a:t>
                </a:r>
                <a:r>
                  <a:rPr lang="it-IT" sz="1600" dirty="0"/>
                  <a:t> </a:t>
                </a:r>
                <a14:m>
                  <m:oMath xmlns:m="http://schemas.openxmlformats.org/officeDocument/2006/math">
                    <m:sSup>
                      <m:sSupPr>
                        <m:ctrlPr>
                          <a:rPr lang="it-IT" sz="1600" i="1">
                            <a:latin typeface="Cambria Math" panose="02040503050406030204" pitchFamily="18" charset="0"/>
                          </a:rPr>
                        </m:ctrlPr>
                      </m:sSupPr>
                      <m:e>
                        <m:r>
                          <a:rPr lang="it-IT" sz="1600" i="1">
                            <a:latin typeface="Cambria Math"/>
                          </a:rPr>
                          <m:t>𝑒</m:t>
                        </m:r>
                      </m:e>
                      <m:sup>
                        <m:r>
                          <a:rPr lang="it-IT" sz="1600" i="1">
                            <a:latin typeface="Cambria Math"/>
                          </a:rPr>
                          <m:t>𝑢</m:t>
                        </m:r>
                      </m:sup>
                    </m:sSup>
                    <m:d>
                      <m:dPr>
                        <m:ctrlPr>
                          <a:rPr lang="it-IT" sz="1600" i="1">
                            <a:latin typeface="Cambria Math" panose="02040503050406030204" pitchFamily="18" charset="0"/>
                          </a:rPr>
                        </m:ctrlPr>
                      </m:dPr>
                      <m:e>
                        <m:r>
                          <a:rPr lang="it-IT" sz="1600" i="1">
                            <a:latin typeface="Cambria Math"/>
                          </a:rPr>
                          <m:t>𝑥</m:t>
                        </m:r>
                      </m:e>
                    </m:d>
                    <m:r>
                      <a:rPr lang="it-IT" sz="1600" i="1">
                        <a:latin typeface="Cambria Math"/>
                      </a:rPr>
                      <m:t>,</m:t>
                    </m:r>
                    <m:sSup>
                      <m:sSupPr>
                        <m:ctrlPr>
                          <a:rPr lang="it-IT" sz="1600" i="1">
                            <a:latin typeface="Cambria Math" panose="02040503050406030204" pitchFamily="18" charset="0"/>
                          </a:rPr>
                        </m:ctrlPr>
                      </m:sSupPr>
                      <m:e>
                        <m:r>
                          <a:rPr lang="it-IT" sz="1600" i="1">
                            <a:latin typeface="Cambria Math"/>
                          </a:rPr>
                          <m:t>𝑒</m:t>
                        </m:r>
                      </m:e>
                      <m:sup>
                        <m:r>
                          <a:rPr lang="it-IT" sz="1600" i="1">
                            <a:latin typeface="Cambria Math"/>
                          </a:rPr>
                          <m:t>𝑑</m:t>
                        </m:r>
                      </m:sup>
                    </m:sSup>
                    <m:r>
                      <a:rPr lang="it-IT" sz="1600" i="1">
                        <a:latin typeface="Cambria Math"/>
                      </a:rPr>
                      <m:t>(</m:t>
                    </m:r>
                    <m:r>
                      <a:rPr lang="it-IT" sz="1600" i="1">
                        <a:latin typeface="Cambria Math"/>
                      </a:rPr>
                      <m:t>𝑥</m:t>
                    </m:r>
                    <m:r>
                      <a:rPr lang="it-IT" sz="1600" i="1">
                        <a:latin typeface="Cambria Math"/>
                      </a:rPr>
                      <m:t>)</m:t>
                    </m:r>
                  </m:oMath>
                </a14:m>
                <a:endParaRPr lang="it-IT" sz="1600" i="1" dirty="0" smtClean="0"/>
              </a:p>
              <a:p>
                <a:pPr marL="285750" indent="-285750">
                  <a:buFont typeface="Courier New" panose="02070309020205020404" pitchFamily="49" charset="0"/>
                  <a:buChar char="o"/>
                </a:pPr>
                <a:endParaRPr lang="it-IT" sz="1600" i="1" dirty="0"/>
              </a:p>
              <a:p>
                <a:pPr marL="285750" indent="-285750">
                  <a:buFont typeface="Courier New" panose="02070309020205020404" pitchFamily="49" charset="0"/>
                  <a:buChar char="o"/>
                </a:pPr>
                <a:r>
                  <a:rPr lang="it-IT" sz="1600" dirty="0" smtClean="0"/>
                  <a:t>measurement at 11 GeV will extend the kinematics of the 6-GeV analysis, and will improve dramatically its precision</a:t>
                </a:r>
              </a:p>
              <a:p>
                <a:pPr marL="285750" indent="-285750">
                  <a:buFont typeface="Courier New" panose="02070309020205020404" pitchFamily="49" charset="0"/>
                  <a:buChar char="o"/>
                </a:pPr>
                <a:endParaRPr lang="it-IT" sz="1600" i="1" dirty="0"/>
              </a:p>
            </p:txBody>
          </p:sp>
        </mc:Choice>
        <mc:Fallback xmlns="">
          <p:sp>
            <p:nvSpPr>
              <p:cNvPr id="4" name="Rettangolo 3"/>
              <p:cNvSpPr>
                <a:spLocks noRot="1" noChangeAspect="1" noMove="1" noResize="1" noEditPoints="1" noAdjustHandles="1" noChangeArrowheads="1" noChangeShapeType="1" noTextEdit="1"/>
              </p:cNvSpPr>
              <p:nvPr/>
            </p:nvSpPr>
            <p:spPr>
              <a:xfrm>
                <a:off x="760530" y="2433671"/>
                <a:ext cx="5659451" cy="2805192"/>
              </a:xfrm>
              <a:prstGeom prst="rect">
                <a:avLst/>
              </a:prstGeom>
              <a:blipFill rotWithShape="0">
                <a:blip r:embed="rId4"/>
                <a:stretch>
                  <a:fillRect l="-431" t="-652" r="-323"/>
                </a:stretch>
              </a:blipFill>
            </p:spPr>
            <p:txBody>
              <a:bodyPr/>
              <a:lstStyle/>
              <a:p>
                <a:r>
                  <a:rPr lang="fr-FR">
                    <a:noFill/>
                  </a:rPr>
                  <a:t> </a:t>
                </a:r>
              </a:p>
            </p:txBody>
          </p:sp>
        </mc:Fallback>
      </mc:AlternateContent>
      <p:sp>
        <p:nvSpPr>
          <p:cNvPr id="12" name="CasellaDiTesto 11"/>
          <p:cNvSpPr txBox="1"/>
          <p:nvPr/>
        </p:nvSpPr>
        <p:spPr>
          <a:xfrm>
            <a:off x="10111997" y="2768172"/>
            <a:ext cx="2048580" cy="1200329"/>
          </a:xfrm>
          <a:prstGeom prst="rect">
            <a:avLst/>
          </a:prstGeom>
          <a:noFill/>
        </p:spPr>
        <p:txBody>
          <a:bodyPr wrap="square" rtlCol="0">
            <a:spAutoFit/>
          </a:bodyPr>
          <a:lstStyle/>
          <a:p>
            <a:r>
              <a:rPr lang="it-IT" sz="1200" b="1" dirty="0">
                <a:solidFill>
                  <a:srgbClr val="FF0000"/>
                </a:solidFill>
              </a:rPr>
              <a:t>A. </a:t>
            </a:r>
            <a:r>
              <a:rPr lang="it-IT" sz="1200" b="1" dirty="0" err="1">
                <a:solidFill>
                  <a:srgbClr val="FF0000"/>
                </a:solidFill>
              </a:rPr>
              <a:t>Courtoy</a:t>
            </a:r>
            <a:r>
              <a:rPr lang="it-IT" sz="1200" b="1" dirty="0">
                <a:solidFill>
                  <a:srgbClr val="FF0000"/>
                </a:solidFill>
              </a:rPr>
              <a:t>, </a:t>
            </a:r>
            <a:r>
              <a:rPr lang="it-IT" sz="1200" b="1" dirty="0" err="1">
                <a:solidFill>
                  <a:srgbClr val="FF0000"/>
                </a:solidFill>
              </a:rPr>
              <a:t>extraction</a:t>
            </a:r>
            <a:r>
              <a:rPr lang="it-IT" sz="1200" b="1" dirty="0">
                <a:solidFill>
                  <a:srgbClr val="FF0000"/>
                </a:solidFill>
              </a:rPr>
              <a:t> on </a:t>
            </a:r>
            <a:r>
              <a:rPr lang="it-IT" sz="1200" b="1" dirty="0" err="1">
                <a:solidFill>
                  <a:srgbClr val="FF0000"/>
                </a:solidFill>
              </a:rPr>
              <a:t>preliminary</a:t>
            </a:r>
            <a:r>
              <a:rPr lang="it-IT" sz="1200" b="1" dirty="0">
                <a:solidFill>
                  <a:srgbClr val="FF0000"/>
                </a:solidFill>
              </a:rPr>
              <a:t> CLAS data - arXiv:1405.7659</a:t>
            </a:r>
          </a:p>
          <a:p>
            <a:endParaRPr lang="it-IT" sz="1200" b="1" dirty="0"/>
          </a:p>
          <a:p>
            <a:r>
              <a:rPr lang="it-IT" sz="1200" b="1" dirty="0"/>
              <a:t>LFCQM, </a:t>
            </a:r>
            <a:r>
              <a:rPr lang="it-IT" sz="1200" b="1" dirty="0" err="1"/>
              <a:t>Lorcé</a:t>
            </a:r>
            <a:r>
              <a:rPr lang="it-IT" sz="1200" b="1" dirty="0"/>
              <a:t>, Pasquini, Schweitzer, arXiv:1411.2550</a:t>
            </a:r>
            <a:endParaRPr lang="it-IT" sz="1200" b="1" dirty="0">
              <a:solidFill>
                <a:srgbClr val="FF0000"/>
              </a:solidFill>
            </a:endParaRPr>
          </a:p>
        </p:txBody>
      </p:sp>
      <p:sp>
        <p:nvSpPr>
          <p:cNvPr id="8" name="Titre 2"/>
          <p:cNvSpPr txBox="1">
            <a:spLocks/>
          </p:cNvSpPr>
          <p:nvPr/>
        </p:nvSpPr>
        <p:spPr>
          <a:xfrm>
            <a:off x="68235" y="136811"/>
            <a:ext cx="11947553" cy="661742"/>
          </a:xfrm>
          <a:prstGeom prst="rect">
            <a:avLst/>
          </a:prstGeom>
          <a:ln>
            <a:solidFill>
              <a:srgbClr val="0070C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it-IT" sz="2000" b="1" dirty="0" smtClean="0">
                <a:latin typeface="Arial" panose="020B0604020202020204" pitchFamily="34" charset="0"/>
                <a:cs typeface="Arial" panose="020B0604020202020204" pitchFamily="34" charset="0"/>
              </a:rPr>
              <a:t>E12-06-112B/E12-09-00        </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Higher-twist collinear structure of the nucleon through di-hadron SIDIS on </a:t>
            </a:r>
            <a:r>
              <a:rPr lang="en-US" sz="2000" b="1" dirty="0" err="1">
                <a:latin typeface="Arial" panose="020B0604020202020204" pitchFamily="34" charset="0"/>
                <a:cs typeface="Arial" panose="020B0604020202020204" pitchFamily="34" charset="0"/>
              </a:rPr>
              <a:t>unpolarized</a:t>
            </a:r>
            <a:r>
              <a:rPr lang="en-US" sz="2000" b="1" dirty="0">
                <a:latin typeface="Arial" panose="020B0604020202020204" pitchFamily="34" charset="0"/>
                <a:cs typeface="Arial" panose="020B0604020202020204" pitchFamily="34" charset="0"/>
              </a:rPr>
              <a:t> hydrogen and deuterium.</a:t>
            </a:r>
            <a:endParaRPr lang="en-US" sz="2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9" name="TextBox 14"/>
          <p:cNvSpPr txBox="1"/>
          <p:nvPr/>
        </p:nvSpPr>
        <p:spPr>
          <a:xfrm>
            <a:off x="68235" y="1093242"/>
            <a:ext cx="1460528" cy="338554"/>
          </a:xfrm>
          <a:prstGeom prst="rect">
            <a:avLst/>
          </a:prstGeom>
          <a:noFill/>
          <a:ln w="19050">
            <a:solidFill>
              <a:srgbClr val="660066"/>
            </a:solidFill>
          </a:ln>
        </p:spPr>
        <p:txBody>
          <a:bodyPr wrap="square" rtlCol="0">
            <a:spAutoFit/>
          </a:bodyPr>
          <a:lstStyle/>
          <a:p>
            <a:pPr algn="ctr">
              <a:spcAft>
                <a:spcPts val="600"/>
              </a:spcAft>
            </a:pPr>
            <a:r>
              <a:rPr lang="en-US" sz="1600" i="1" dirty="0" smtClean="0">
                <a:solidFill>
                  <a:srgbClr val="FF0000"/>
                </a:solidFill>
                <a:effectLst>
                  <a:outerShdw blurRad="38100" dist="38100" dir="2700000" algn="tl">
                    <a:srgbClr val="DDDDDD"/>
                  </a:outerShdw>
                </a:effectLst>
              </a:rPr>
              <a:t>S. Pisano</a:t>
            </a:r>
            <a:endParaRPr lang="en-US" sz="1600" i="1" dirty="0">
              <a:solidFill>
                <a:srgbClr val="FF0000"/>
              </a:solidFill>
            </a:endParaRPr>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08206" y="4399941"/>
            <a:ext cx="3807582" cy="24580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0285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626100" y="794659"/>
            <a:ext cx="1785938" cy="2339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nvGrpSpPr>
          <p:cNvPr id="14340" name="Grouper 4"/>
          <p:cNvGrpSpPr>
            <a:grpSpLocks/>
          </p:cNvGrpSpPr>
          <p:nvPr/>
        </p:nvGrpSpPr>
        <p:grpSpPr bwMode="auto">
          <a:xfrm>
            <a:off x="1516062" y="1172483"/>
            <a:ext cx="4592638" cy="1691610"/>
            <a:chOff x="9525" y="92075"/>
            <a:chExt cx="7780336" cy="2866752"/>
          </a:xfrm>
        </p:grpSpPr>
        <p:sp>
          <p:nvSpPr>
            <p:cNvPr id="14359" name="Freeform 3"/>
            <p:cNvSpPr>
              <a:spLocks/>
            </p:cNvSpPr>
            <p:nvPr/>
          </p:nvSpPr>
          <p:spPr bwMode="auto">
            <a:xfrm>
              <a:off x="4576762" y="212725"/>
              <a:ext cx="996950" cy="598488"/>
            </a:xfrm>
            <a:custGeom>
              <a:avLst/>
              <a:gdLst>
                <a:gd name="T0" fmla="*/ 2147483647 w 308"/>
                <a:gd name="T1" fmla="*/ 2147483647 h 226"/>
                <a:gd name="T2" fmla="*/ 2147483647 w 308"/>
                <a:gd name="T3" fmla="*/ 2147483647 h 226"/>
                <a:gd name="T4" fmla="*/ 2147483647 w 308"/>
                <a:gd name="T5" fmla="*/ 2147483647 h 226"/>
                <a:gd name="T6" fmla="*/ 2147483647 w 308"/>
                <a:gd name="T7" fmla="*/ 2147483647 h 226"/>
                <a:gd name="T8" fmla="*/ 2147483647 w 308"/>
                <a:gd name="T9" fmla="*/ 2147483647 h 226"/>
                <a:gd name="T10" fmla="*/ 2147483647 w 308"/>
                <a:gd name="T11" fmla="*/ 2147483647 h 226"/>
                <a:gd name="T12" fmla="*/ 2147483647 w 308"/>
                <a:gd name="T13" fmla="*/ 2147483647 h 226"/>
                <a:gd name="T14" fmla="*/ 2147483647 w 308"/>
                <a:gd name="T15" fmla="*/ 2147483647 h 226"/>
                <a:gd name="T16" fmla="*/ 2147483647 w 308"/>
                <a:gd name="T17" fmla="*/ 2147483647 h 226"/>
                <a:gd name="T18" fmla="*/ 2147483647 w 308"/>
                <a:gd name="T19" fmla="*/ 2147483647 h 226"/>
                <a:gd name="T20" fmla="*/ 2147483647 w 308"/>
                <a:gd name="T21" fmla="*/ 2147483647 h 226"/>
                <a:gd name="T22" fmla="*/ 2147483647 w 308"/>
                <a:gd name="T23" fmla="*/ 2147483647 h 226"/>
                <a:gd name="T24" fmla="*/ 2147483647 w 308"/>
                <a:gd name="T25" fmla="*/ 2147483647 h 226"/>
                <a:gd name="T26" fmla="*/ 2147483647 w 308"/>
                <a:gd name="T27" fmla="*/ 2147483647 h 226"/>
                <a:gd name="T28" fmla="*/ 2147483647 w 308"/>
                <a:gd name="T29" fmla="*/ 2147483647 h 226"/>
                <a:gd name="T30" fmla="*/ 2147483647 w 308"/>
                <a:gd name="T31" fmla="*/ 2147483647 h 226"/>
                <a:gd name="T32" fmla="*/ 2147483647 w 308"/>
                <a:gd name="T33" fmla="*/ 2147483647 h 226"/>
                <a:gd name="T34" fmla="*/ 2147483647 w 308"/>
                <a:gd name="T35" fmla="*/ 2147483647 h 226"/>
                <a:gd name="T36" fmla="*/ 2147483647 w 308"/>
                <a:gd name="T37" fmla="*/ 2147483647 h 226"/>
                <a:gd name="T38" fmla="*/ 2147483647 w 308"/>
                <a:gd name="T39" fmla="*/ 2147483647 h 226"/>
                <a:gd name="T40" fmla="*/ 2147483647 w 308"/>
                <a:gd name="T41" fmla="*/ 2147483647 h 226"/>
                <a:gd name="T42" fmla="*/ 2147483647 w 308"/>
                <a:gd name="T43" fmla="*/ 2147483647 h 226"/>
                <a:gd name="T44" fmla="*/ 2147483647 w 308"/>
                <a:gd name="T45" fmla="*/ 2147483647 h 226"/>
                <a:gd name="T46" fmla="*/ 2147483647 w 308"/>
                <a:gd name="T47" fmla="*/ 2147483647 h 226"/>
                <a:gd name="T48" fmla="*/ 2147483647 w 308"/>
                <a:gd name="T49" fmla="*/ 2147483647 h 226"/>
                <a:gd name="T50" fmla="*/ 2147483647 w 308"/>
                <a:gd name="T51" fmla="*/ 2147483647 h 226"/>
                <a:gd name="T52" fmla="*/ 2147483647 w 308"/>
                <a:gd name="T53" fmla="*/ 2147483647 h 226"/>
                <a:gd name="T54" fmla="*/ 2147483647 w 308"/>
                <a:gd name="T55" fmla="*/ 2147483647 h 226"/>
                <a:gd name="T56" fmla="*/ 2147483647 w 308"/>
                <a:gd name="T57" fmla="*/ 2147483647 h 226"/>
                <a:gd name="T58" fmla="*/ 2147483647 w 308"/>
                <a:gd name="T59" fmla="*/ 2147483647 h 226"/>
                <a:gd name="T60" fmla="*/ 2147483647 w 308"/>
                <a:gd name="T61" fmla="*/ 2147483647 h 226"/>
                <a:gd name="T62" fmla="*/ 2147483647 w 308"/>
                <a:gd name="T63" fmla="*/ 2147483647 h 226"/>
                <a:gd name="T64" fmla="*/ 2147483647 w 308"/>
                <a:gd name="T65" fmla="*/ 2147483647 h 226"/>
                <a:gd name="T66" fmla="*/ 2147483647 w 308"/>
                <a:gd name="T67" fmla="*/ 2147483647 h 226"/>
                <a:gd name="T68" fmla="*/ 2147483647 w 308"/>
                <a:gd name="T69" fmla="*/ 2147483647 h 226"/>
                <a:gd name="T70" fmla="*/ 2147483647 w 308"/>
                <a:gd name="T71" fmla="*/ 2147483647 h 226"/>
                <a:gd name="T72" fmla="*/ 2147483647 w 308"/>
                <a:gd name="T73" fmla="*/ 2147483647 h 226"/>
                <a:gd name="T74" fmla="*/ 2147483647 w 308"/>
                <a:gd name="T75" fmla="*/ 2147483647 h 226"/>
                <a:gd name="T76" fmla="*/ 2147483647 w 308"/>
                <a:gd name="T77" fmla="*/ 2147483647 h 226"/>
                <a:gd name="T78" fmla="*/ 2147483647 w 308"/>
                <a:gd name="T79" fmla="*/ 2147483647 h 226"/>
                <a:gd name="T80" fmla="*/ 2147483647 w 308"/>
                <a:gd name="T81" fmla="*/ 2147483647 h 226"/>
                <a:gd name="T82" fmla="*/ 2147483647 w 308"/>
                <a:gd name="T83" fmla="*/ 2147483647 h 226"/>
                <a:gd name="T84" fmla="*/ 2147483647 w 308"/>
                <a:gd name="T85" fmla="*/ 2147483647 h 226"/>
                <a:gd name="T86" fmla="*/ 2147483647 w 308"/>
                <a:gd name="T87" fmla="*/ 2147483647 h 226"/>
                <a:gd name="T88" fmla="*/ 2147483647 w 308"/>
                <a:gd name="T89" fmla="*/ 2147483647 h 226"/>
                <a:gd name="T90" fmla="*/ 2147483647 w 308"/>
                <a:gd name="T91" fmla="*/ 2147483647 h 226"/>
                <a:gd name="T92" fmla="*/ 2147483647 w 308"/>
                <a:gd name="T93" fmla="*/ 2147483647 h 226"/>
                <a:gd name="T94" fmla="*/ 2147483647 w 308"/>
                <a:gd name="T95" fmla="*/ 2147483647 h 226"/>
                <a:gd name="T96" fmla="*/ 2147483647 w 308"/>
                <a:gd name="T97" fmla="*/ 2147483647 h 226"/>
                <a:gd name="T98" fmla="*/ 2147483647 w 308"/>
                <a:gd name="T99" fmla="*/ 2147483647 h 226"/>
                <a:gd name="T100" fmla="*/ 2147483647 w 308"/>
                <a:gd name="T101" fmla="*/ 2147483647 h 226"/>
                <a:gd name="T102" fmla="*/ 2147483647 w 308"/>
                <a:gd name="T103" fmla="*/ 2147483647 h 226"/>
                <a:gd name="T104" fmla="*/ 2147483647 w 308"/>
                <a:gd name="T105" fmla="*/ 2147483647 h 226"/>
                <a:gd name="T106" fmla="*/ 2147483647 w 308"/>
                <a:gd name="T107" fmla="*/ 2147483647 h 226"/>
                <a:gd name="T108" fmla="*/ 2147483647 w 308"/>
                <a:gd name="T109" fmla="*/ 2147483647 h 226"/>
                <a:gd name="T110" fmla="*/ 0 w 308"/>
                <a:gd name="T111" fmla="*/ 2147483647 h 226"/>
                <a:gd name="T112" fmla="*/ 2147483647 w 308"/>
                <a:gd name="T113" fmla="*/ 2147483647 h 22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08"/>
                <a:gd name="T172" fmla="*/ 0 h 226"/>
                <a:gd name="T173" fmla="*/ 308 w 308"/>
                <a:gd name="T174" fmla="*/ 226 h 22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08" h="226">
                  <a:moveTo>
                    <a:pt x="10" y="222"/>
                  </a:moveTo>
                  <a:lnTo>
                    <a:pt x="8" y="210"/>
                  </a:lnTo>
                  <a:lnTo>
                    <a:pt x="4" y="202"/>
                  </a:lnTo>
                  <a:lnTo>
                    <a:pt x="4" y="194"/>
                  </a:lnTo>
                  <a:lnTo>
                    <a:pt x="4" y="190"/>
                  </a:lnTo>
                  <a:lnTo>
                    <a:pt x="4" y="186"/>
                  </a:lnTo>
                  <a:lnTo>
                    <a:pt x="6" y="184"/>
                  </a:lnTo>
                  <a:lnTo>
                    <a:pt x="6" y="182"/>
                  </a:lnTo>
                  <a:lnTo>
                    <a:pt x="8" y="182"/>
                  </a:lnTo>
                  <a:lnTo>
                    <a:pt x="12" y="182"/>
                  </a:lnTo>
                  <a:lnTo>
                    <a:pt x="14" y="182"/>
                  </a:lnTo>
                  <a:lnTo>
                    <a:pt x="18" y="182"/>
                  </a:lnTo>
                  <a:lnTo>
                    <a:pt x="26" y="186"/>
                  </a:lnTo>
                  <a:lnTo>
                    <a:pt x="34" y="190"/>
                  </a:lnTo>
                  <a:lnTo>
                    <a:pt x="44" y="196"/>
                  </a:lnTo>
                  <a:lnTo>
                    <a:pt x="52" y="202"/>
                  </a:lnTo>
                  <a:lnTo>
                    <a:pt x="62" y="208"/>
                  </a:lnTo>
                  <a:lnTo>
                    <a:pt x="68" y="210"/>
                  </a:lnTo>
                  <a:lnTo>
                    <a:pt x="74" y="212"/>
                  </a:lnTo>
                  <a:lnTo>
                    <a:pt x="78" y="212"/>
                  </a:lnTo>
                  <a:lnTo>
                    <a:pt x="82" y="212"/>
                  </a:lnTo>
                  <a:lnTo>
                    <a:pt x="86" y="210"/>
                  </a:lnTo>
                  <a:lnTo>
                    <a:pt x="88" y="208"/>
                  </a:lnTo>
                  <a:lnTo>
                    <a:pt x="90" y="204"/>
                  </a:lnTo>
                  <a:lnTo>
                    <a:pt x="90" y="200"/>
                  </a:lnTo>
                  <a:lnTo>
                    <a:pt x="90" y="194"/>
                  </a:lnTo>
                  <a:lnTo>
                    <a:pt x="88" y="186"/>
                  </a:lnTo>
                  <a:lnTo>
                    <a:pt x="86" y="178"/>
                  </a:lnTo>
                  <a:lnTo>
                    <a:pt x="82" y="166"/>
                  </a:lnTo>
                  <a:lnTo>
                    <a:pt x="80" y="156"/>
                  </a:lnTo>
                  <a:lnTo>
                    <a:pt x="78" y="146"/>
                  </a:lnTo>
                  <a:lnTo>
                    <a:pt x="76" y="140"/>
                  </a:lnTo>
                  <a:lnTo>
                    <a:pt x="76" y="134"/>
                  </a:lnTo>
                  <a:lnTo>
                    <a:pt x="76" y="132"/>
                  </a:lnTo>
                  <a:lnTo>
                    <a:pt x="78" y="130"/>
                  </a:lnTo>
                  <a:lnTo>
                    <a:pt x="80" y="128"/>
                  </a:lnTo>
                  <a:lnTo>
                    <a:pt x="82" y="126"/>
                  </a:lnTo>
                  <a:lnTo>
                    <a:pt x="84" y="126"/>
                  </a:lnTo>
                  <a:lnTo>
                    <a:pt x="88" y="126"/>
                  </a:lnTo>
                  <a:lnTo>
                    <a:pt x="92" y="128"/>
                  </a:lnTo>
                  <a:lnTo>
                    <a:pt x="98" y="132"/>
                  </a:lnTo>
                  <a:lnTo>
                    <a:pt x="106" y="136"/>
                  </a:lnTo>
                  <a:lnTo>
                    <a:pt x="116" y="142"/>
                  </a:lnTo>
                  <a:lnTo>
                    <a:pt x="126" y="148"/>
                  </a:lnTo>
                  <a:lnTo>
                    <a:pt x="134" y="152"/>
                  </a:lnTo>
                  <a:lnTo>
                    <a:pt x="142" y="156"/>
                  </a:lnTo>
                  <a:lnTo>
                    <a:pt x="146" y="158"/>
                  </a:lnTo>
                  <a:lnTo>
                    <a:pt x="150" y="158"/>
                  </a:lnTo>
                  <a:lnTo>
                    <a:pt x="154" y="158"/>
                  </a:lnTo>
                  <a:lnTo>
                    <a:pt x="158" y="156"/>
                  </a:lnTo>
                  <a:lnTo>
                    <a:pt x="160" y="154"/>
                  </a:lnTo>
                  <a:lnTo>
                    <a:pt x="162" y="150"/>
                  </a:lnTo>
                  <a:lnTo>
                    <a:pt x="162" y="146"/>
                  </a:lnTo>
                  <a:lnTo>
                    <a:pt x="162" y="140"/>
                  </a:lnTo>
                  <a:lnTo>
                    <a:pt x="162" y="132"/>
                  </a:lnTo>
                  <a:lnTo>
                    <a:pt x="158" y="122"/>
                  </a:lnTo>
                  <a:lnTo>
                    <a:pt x="156" y="112"/>
                  </a:lnTo>
                  <a:lnTo>
                    <a:pt x="152" y="102"/>
                  </a:lnTo>
                  <a:lnTo>
                    <a:pt x="150" y="92"/>
                  </a:lnTo>
                  <a:lnTo>
                    <a:pt x="148" y="84"/>
                  </a:lnTo>
                  <a:lnTo>
                    <a:pt x="148" y="80"/>
                  </a:lnTo>
                  <a:lnTo>
                    <a:pt x="150" y="76"/>
                  </a:lnTo>
                  <a:lnTo>
                    <a:pt x="150" y="74"/>
                  </a:lnTo>
                  <a:lnTo>
                    <a:pt x="152" y="72"/>
                  </a:lnTo>
                  <a:lnTo>
                    <a:pt x="154" y="72"/>
                  </a:lnTo>
                  <a:lnTo>
                    <a:pt x="156" y="72"/>
                  </a:lnTo>
                  <a:lnTo>
                    <a:pt x="160" y="72"/>
                  </a:lnTo>
                  <a:lnTo>
                    <a:pt x="164" y="74"/>
                  </a:lnTo>
                  <a:lnTo>
                    <a:pt x="170" y="76"/>
                  </a:lnTo>
                  <a:lnTo>
                    <a:pt x="178" y="80"/>
                  </a:lnTo>
                  <a:lnTo>
                    <a:pt x="188" y="86"/>
                  </a:lnTo>
                  <a:lnTo>
                    <a:pt x="198" y="94"/>
                  </a:lnTo>
                  <a:lnTo>
                    <a:pt x="206" y="98"/>
                  </a:lnTo>
                  <a:lnTo>
                    <a:pt x="214" y="102"/>
                  </a:lnTo>
                  <a:lnTo>
                    <a:pt x="218" y="102"/>
                  </a:lnTo>
                  <a:lnTo>
                    <a:pt x="222" y="104"/>
                  </a:lnTo>
                  <a:lnTo>
                    <a:pt x="226" y="102"/>
                  </a:lnTo>
                  <a:lnTo>
                    <a:pt x="230" y="102"/>
                  </a:lnTo>
                  <a:lnTo>
                    <a:pt x="232" y="98"/>
                  </a:lnTo>
                  <a:lnTo>
                    <a:pt x="234" y="94"/>
                  </a:lnTo>
                  <a:lnTo>
                    <a:pt x="234" y="90"/>
                  </a:lnTo>
                  <a:lnTo>
                    <a:pt x="234" y="86"/>
                  </a:lnTo>
                  <a:lnTo>
                    <a:pt x="234" y="78"/>
                  </a:lnTo>
                  <a:lnTo>
                    <a:pt x="232" y="68"/>
                  </a:lnTo>
                  <a:lnTo>
                    <a:pt x="228" y="56"/>
                  </a:lnTo>
                  <a:lnTo>
                    <a:pt x="224" y="46"/>
                  </a:lnTo>
                  <a:lnTo>
                    <a:pt x="222" y="38"/>
                  </a:lnTo>
                  <a:lnTo>
                    <a:pt x="220" y="30"/>
                  </a:lnTo>
                  <a:lnTo>
                    <a:pt x="220" y="26"/>
                  </a:lnTo>
                  <a:lnTo>
                    <a:pt x="222" y="22"/>
                  </a:lnTo>
                  <a:lnTo>
                    <a:pt x="222" y="20"/>
                  </a:lnTo>
                  <a:lnTo>
                    <a:pt x="224" y="18"/>
                  </a:lnTo>
                  <a:lnTo>
                    <a:pt x="226" y="16"/>
                  </a:lnTo>
                  <a:lnTo>
                    <a:pt x="228" y="16"/>
                  </a:lnTo>
                  <a:lnTo>
                    <a:pt x="232" y="18"/>
                  </a:lnTo>
                  <a:lnTo>
                    <a:pt x="236" y="18"/>
                  </a:lnTo>
                  <a:lnTo>
                    <a:pt x="242" y="22"/>
                  </a:lnTo>
                  <a:lnTo>
                    <a:pt x="252" y="26"/>
                  </a:lnTo>
                  <a:lnTo>
                    <a:pt x="260" y="32"/>
                  </a:lnTo>
                  <a:lnTo>
                    <a:pt x="270" y="38"/>
                  </a:lnTo>
                  <a:lnTo>
                    <a:pt x="278" y="44"/>
                  </a:lnTo>
                  <a:lnTo>
                    <a:pt x="286" y="46"/>
                  </a:lnTo>
                  <a:lnTo>
                    <a:pt x="290" y="48"/>
                  </a:lnTo>
                  <a:lnTo>
                    <a:pt x="296" y="48"/>
                  </a:lnTo>
                  <a:lnTo>
                    <a:pt x="300" y="48"/>
                  </a:lnTo>
                  <a:lnTo>
                    <a:pt x="302" y="46"/>
                  </a:lnTo>
                  <a:lnTo>
                    <a:pt x="304" y="44"/>
                  </a:lnTo>
                  <a:lnTo>
                    <a:pt x="306" y="40"/>
                  </a:lnTo>
                  <a:lnTo>
                    <a:pt x="308" y="36"/>
                  </a:lnTo>
                  <a:lnTo>
                    <a:pt x="306" y="30"/>
                  </a:lnTo>
                  <a:lnTo>
                    <a:pt x="306" y="22"/>
                  </a:lnTo>
                  <a:lnTo>
                    <a:pt x="304" y="12"/>
                  </a:lnTo>
                  <a:lnTo>
                    <a:pt x="300" y="2"/>
                  </a:lnTo>
                  <a:lnTo>
                    <a:pt x="300" y="0"/>
                  </a:lnTo>
                  <a:lnTo>
                    <a:pt x="294" y="2"/>
                  </a:lnTo>
                  <a:lnTo>
                    <a:pt x="296" y="4"/>
                  </a:lnTo>
                  <a:lnTo>
                    <a:pt x="300" y="14"/>
                  </a:lnTo>
                  <a:lnTo>
                    <a:pt x="302" y="24"/>
                  </a:lnTo>
                  <a:lnTo>
                    <a:pt x="302" y="30"/>
                  </a:lnTo>
                  <a:lnTo>
                    <a:pt x="302" y="36"/>
                  </a:lnTo>
                  <a:lnTo>
                    <a:pt x="302" y="38"/>
                  </a:lnTo>
                  <a:lnTo>
                    <a:pt x="300" y="40"/>
                  </a:lnTo>
                  <a:lnTo>
                    <a:pt x="300" y="42"/>
                  </a:lnTo>
                  <a:lnTo>
                    <a:pt x="298" y="44"/>
                  </a:lnTo>
                  <a:lnTo>
                    <a:pt x="296" y="44"/>
                  </a:lnTo>
                  <a:lnTo>
                    <a:pt x="292" y="44"/>
                  </a:lnTo>
                  <a:lnTo>
                    <a:pt x="288" y="42"/>
                  </a:lnTo>
                  <a:lnTo>
                    <a:pt x="280" y="38"/>
                  </a:lnTo>
                  <a:lnTo>
                    <a:pt x="272" y="34"/>
                  </a:lnTo>
                  <a:lnTo>
                    <a:pt x="262" y="28"/>
                  </a:lnTo>
                  <a:lnTo>
                    <a:pt x="254" y="22"/>
                  </a:lnTo>
                  <a:lnTo>
                    <a:pt x="244" y="18"/>
                  </a:lnTo>
                  <a:lnTo>
                    <a:pt x="238" y="14"/>
                  </a:lnTo>
                  <a:lnTo>
                    <a:pt x="232" y="12"/>
                  </a:lnTo>
                  <a:lnTo>
                    <a:pt x="228" y="12"/>
                  </a:lnTo>
                  <a:lnTo>
                    <a:pt x="224" y="12"/>
                  </a:lnTo>
                  <a:lnTo>
                    <a:pt x="222" y="14"/>
                  </a:lnTo>
                  <a:lnTo>
                    <a:pt x="218" y="16"/>
                  </a:lnTo>
                  <a:lnTo>
                    <a:pt x="216" y="20"/>
                  </a:lnTo>
                  <a:lnTo>
                    <a:pt x="216" y="24"/>
                  </a:lnTo>
                  <a:lnTo>
                    <a:pt x="216" y="30"/>
                  </a:lnTo>
                  <a:lnTo>
                    <a:pt x="218" y="38"/>
                  </a:lnTo>
                  <a:lnTo>
                    <a:pt x="220" y="48"/>
                  </a:lnTo>
                  <a:lnTo>
                    <a:pt x="224" y="58"/>
                  </a:lnTo>
                  <a:lnTo>
                    <a:pt x="226" y="68"/>
                  </a:lnTo>
                  <a:lnTo>
                    <a:pt x="228" y="78"/>
                  </a:lnTo>
                  <a:lnTo>
                    <a:pt x="230" y="86"/>
                  </a:lnTo>
                  <a:lnTo>
                    <a:pt x="230" y="90"/>
                  </a:lnTo>
                  <a:lnTo>
                    <a:pt x="230" y="94"/>
                  </a:lnTo>
                  <a:lnTo>
                    <a:pt x="228" y="96"/>
                  </a:lnTo>
                  <a:lnTo>
                    <a:pt x="228" y="98"/>
                  </a:lnTo>
                  <a:lnTo>
                    <a:pt x="226" y="98"/>
                  </a:lnTo>
                  <a:lnTo>
                    <a:pt x="222" y="98"/>
                  </a:lnTo>
                  <a:lnTo>
                    <a:pt x="220" y="98"/>
                  </a:lnTo>
                  <a:lnTo>
                    <a:pt x="216" y="96"/>
                  </a:lnTo>
                  <a:lnTo>
                    <a:pt x="208" y="94"/>
                  </a:lnTo>
                  <a:lnTo>
                    <a:pt x="200" y="90"/>
                  </a:lnTo>
                  <a:lnTo>
                    <a:pt x="190" y="84"/>
                  </a:lnTo>
                  <a:lnTo>
                    <a:pt x="180" y="76"/>
                  </a:lnTo>
                  <a:lnTo>
                    <a:pt x="172" y="72"/>
                  </a:lnTo>
                  <a:lnTo>
                    <a:pt x="166" y="68"/>
                  </a:lnTo>
                  <a:lnTo>
                    <a:pt x="160" y="68"/>
                  </a:lnTo>
                  <a:lnTo>
                    <a:pt x="156" y="66"/>
                  </a:lnTo>
                  <a:lnTo>
                    <a:pt x="152" y="68"/>
                  </a:lnTo>
                  <a:lnTo>
                    <a:pt x="148" y="68"/>
                  </a:lnTo>
                  <a:lnTo>
                    <a:pt x="146" y="72"/>
                  </a:lnTo>
                  <a:lnTo>
                    <a:pt x="144" y="76"/>
                  </a:lnTo>
                  <a:lnTo>
                    <a:pt x="144" y="80"/>
                  </a:lnTo>
                  <a:lnTo>
                    <a:pt x="144" y="84"/>
                  </a:lnTo>
                  <a:lnTo>
                    <a:pt x="146" y="92"/>
                  </a:lnTo>
                  <a:lnTo>
                    <a:pt x="148" y="102"/>
                  </a:lnTo>
                  <a:lnTo>
                    <a:pt x="150" y="114"/>
                  </a:lnTo>
                  <a:lnTo>
                    <a:pt x="154" y="124"/>
                  </a:lnTo>
                  <a:lnTo>
                    <a:pt x="156" y="132"/>
                  </a:lnTo>
                  <a:lnTo>
                    <a:pt x="158" y="140"/>
                  </a:lnTo>
                  <a:lnTo>
                    <a:pt x="158" y="144"/>
                  </a:lnTo>
                  <a:lnTo>
                    <a:pt x="158" y="148"/>
                  </a:lnTo>
                  <a:lnTo>
                    <a:pt x="156" y="150"/>
                  </a:lnTo>
                  <a:lnTo>
                    <a:pt x="154" y="152"/>
                  </a:lnTo>
                  <a:lnTo>
                    <a:pt x="152" y="154"/>
                  </a:lnTo>
                  <a:lnTo>
                    <a:pt x="150" y="154"/>
                  </a:lnTo>
                  <a:lnTo>
                    <a:pt x="146" y="152"/>
                  </a:lnTo>
                  <a:lnTo>
                    <a:pt x="142" y="152"/>
                  </a:lnTo>
                  <a:lnTo>
                    <a:pt x="136" y="148"/>
                  </a:lnTo>
                  <a:lnTo>
                    <a:pt x="128" y="144"/>
                  </a:lnTo>
                  <a:lnTo>
                    <a:pt x="118" y="138"/>
                  </a:lnTo>
                  <a:lnTo>
                    <a:pt x="108" y="132"/>
                  </a:lnTo>
                  <a:lnTo>
                    <a:pt x="100" y="126"/>
                  </a:lnTo>
                  <a:lnTo>
                    <a:pt x="92" y="124"/>
                  </a:lnTo>
                  <a:lnTo>
                    <a:pt x="88" y="122"/>
                  </a:lnTo>
                  <a:lnTo>
                    <a:pt x="84" y="122"/>
                  </a:lnTo>
                  <a:lnTo>
                    <a:pt x="80" y="122"/>
                  </a:lnTo>
                  <a:lnTo>
                    <a:pt x="76" y="124"/>
                  </a:lnTo>
                  <a:lnTo>
                    <a:pt x="74" y="126"/>
                  </a:lnTo>
                  <a:lnTo>
                    <a:pt x="72" y="130"/>
                  </a:lnTo>
                  <a:lnTo>
                    <a:pt x="72" y="134"/>
                  </a:lnTo>
                  <a:lnTo>
                    <a:pt x="72" y="140"/>
                  </a:lnTo>
                  <a:lnTo>
                    <a:pt x="72" y="148"/>
                  </a:lnTo>
                  <a:lnTo>
                    <a:pt x="76" y="158"/>
                  </a:lnTo>
                  <a:lnTo>
                    <a:pt x="78" y="168"/>
                  </a:lnTo>
                  <a:lnTo>
                    <a:pt x="82" y="178"/>
                  </a:lnTo>
                  <a:lnTo>
                    <a:pt x="84" y="188"/>
                  </a:lnTo>
                  <a:lnTo>
                    <a:pt x="86" y="196"/>
                  </a:lnTo>
                  <a:lnTo>
                    <a:pt x="86" y="200"/>
                  </a:lnTo>
                  <a:lnTo>
                    <a:pt x="84" y="204"/>
                  </a:lnTo>
                  <a:lnTo>
                    <a:pt x="84" y="206"/>
                  </a:lnTo>
                  <a:lnTo>
                    <a:pt x="82" y="208"/>
                  </a:lnTo>
                  <a:lnTo>
                    <a:pt x="80" y="208"/>
                  </a:lnTo>
                  <a:lnTo>
                    <a:pt x="78" y="208"/>
                  </a:lnTo>
                  <a:lnTo>
                    <a:pt x="74" y="208"/>
                  </a:lnTo>
                  <a:lnTo>
                    <a:pt x="70" y="206"/>
                  </a:lnTo>
                  <a:lnTo>
                    <a:pt x="64" y="204"/>
                  </a:lnTo>
                  <a:lnTo>
                    <a:pt x="56" y="198"/>
                  </a:lnTo>
                  <a:lnTo>
                    <a:pt x="46" y="192"/>
                  </a:lnTo>
                  <a:lnTo>
                    <a:pt x="36" y="186"/>
                  </a:lnTo>
                  <a:lnTo>
                    <a:pt x="28" y="182"/>
                  </a:lnTo>
                  <a:lnTo>
                    <a:pt x="20" y="178"/>
                  </a:lnTo>
                  <a:lnTo>
                    <a:pt x="16" y="176"/>
                  </a:lnTo>
                  <a:lnTo>
                    <a:pt x="12" y="176"/>
                  </a:lnTo>
                  <a:lnTo>
                    <a:pt x="8" y="176"/>
                  </a:lnTo>
                  <a:lnTo>
                    <a:pt x="4" y="178"/>
                  </a:lnTo>
                  <a:lnTo>
                    <a:pt x="2" y="182"/>
                  </a:lnTo>
                  <a:lnTo>
                    <a:pt x="0" y="186"/>
                  </a:lnTo>
                  <a:lnTo>
                    <a:pt x="0" y="190"/>
                  </a:lnTo>
                  <a:lnTo>
                    <a:pt x="0" y="194"/>
                  </a:lnTo>
                  <a:lnTo>
                    <a:pt x="0" y="202"/>
                  </a:lnTo>
                  <a:lnTo>
                    <a:pt x="2" y="212"/>
                  </a:lnTo>
                  <a:lnTo>
                    <a:pt x="6" y="222"/>
                  </a:lnTo>
                  <a:lnTo>
                    <a:pt x="6" y="226"/>
                  </a:lnTo>
                  <a:lnTo>
                    <a:pt x="12" y="224"/>
                  </a:lnTo>
                  <a:lnTo>
                    <a:pt x="10" y="222"/>
                  </a:lnTo>
                  <a:close/>
                </a:path>
              </a:pathLst>
            </a:custGeom>
            <a:solidFill>
              <a:srgbClr val="FF9900"/>
            </a:solidFill>
            <a:ln w="0">
              <a:solidFill>
                <a:srgbClr val="FF9900"/>
              </a:solidFill>
              <a:round/>
              <a:headEnd/>
              <a:tailEnd/>
            </a:ln>
          </p:spPr>
          <p:txBody>
            <a:bodyPr/>
            <a:lstStyle/>
            <a:p>
              <a:endParaRPr lang="en-US"/>
            </a:p>
          </p:txBody>
        </p:sp>
        <p:sp>
          <p:nvSpPr>
            <p:cNvPr id="14360" name="Freeform 4"/>
            <p:cNvSpPr>
              <a:spLocks/>
            </p:cNvSpPr>
            <p:nvPr/>
          </p:nvSpPr>
          <p:spPr bwMode="auto">
            <a:xfrm>
              <a:off x="2874962" y="206375"/>
              <a:ext cx="801688" cy="620713"/>
            </a:xfrm>
            <a:custGeom>
              <a:avLst/>
              <a:gdLst>
                <a:gd name="T0" fmla="*/ 2147483647 w 248"/>
                <a:gd name="T1" fmla="*/ 2147483647 h 234"/>
                <a:gd name="T2" fmla="*/ 2147483647 w 248"/>
                <a:gd name="T3" fmla="*/ 2147483647 h 234"/>
                <a:gd name="T4" fmla="*/ 2147483647 w 248"/>
                <a:gd name="T5" fmla="*/ 2147483647 h 234"/>
                <a:gd name="T6" fmla="*/ 2147483647 w 248"/>
                <a:gd name="T7" fmla="*/ 2147483647 h 234"/>
                <a:gd name="T8" fmla="*/ 2147483647 w 248"/>
                <a:gd name="T9" fmla="*/ 2147483647 h 234"/>
                <a:gd name="T10" fmla="*/ 2147483647 w 248"/>
                <a:gd name="T11" fmla="*/ 2147483647 h 234"/>
                <a:gd name="T12" fmla="*/ 2147483647 w 248"/>
                <a:gd name="T13" fmla="*/ 2147483647 h 234"/>
                <a:gd name="T14" fmla="*/ 2147483647 w 248"/>
                <a:gd name="T15" fmla="*/ 2147483647 h 234"/>
                <a:gd name="T16" fmla="*/ 2147483647 w 248"/>
                <a:gd name="T17" fmla="*/ 2147483647 h 234"/>
                <a:gd name="T18" fmla="*/ 2147483647 w 248"/>
                <a:gd name="T19" fmla="*/ 2147483647 h 234"/>
                <a:gd name="T20" fmla="*/ 2147483647 w 248"/>
                <a:gd name="T21" fmla="*/ 2147483647 h 234"/>
                <a:gd name="T22" fmla="*/ 2147483647 w 248"/>
                <a:gd name="T23" fmla="*/ 2147483647 h 234"/>
                <a:gd name="T24" fmla="*/ 2147483647 w 248"/>
                <a:gd name="T25" fmla="*/ 2147483647 h 234"/>
                <a:gd name="T26" fmla="*/ 2147483647 w 248"/>
                <a:gd name="T27" fmla="*/ 2147483647 h 234"/>
                <a:gd name="T28" fmla="*/ 2147483647 w 248"/>
                <a:gd name="T29" fmla="*/ 2147483647 h 234"/>
                <a:gd name="T30" fmla="*/ 2147483647 w 248"/>
                <a:gd name="T31" fmla="*/ 2147483647 h 234"/>
                <a:gd name="T32" fmla="*/ 2147483647 w 248"/>
                <a:gd name="T33" fmla="*/ 2147483647 h 234"/>
                <a:gd name="T34" fmla="*/ 2147483647 w 248"/>
                <a:gd name="T35" fmla="*/ 2147483647 h 234"/>
                <a:gd name="T36" fmla="*/ 2147483647 w 248"/>
                <a:gd name="T37" fmla="*/ 2147483647 h 234"/>
                <a:gd name="T38" fmla="*/ 2147483647 w 248"/>
                <a:gd name="T39" fmla="*/ 2147483647 h 234"/>
                <a:gd name="T40" fmla="*/ 2147483647 w 248"/>
                <a:gd name="T41" fmla="*/ 2147483647 h 234"/>
                <a:gd name="T42" fmla="*/ 2147483647 w 248"/>
                <a:gd name="T43" fmla="*/ 2147483647 h 234"/>
                <a:gd name="T44" fmla="*/ 2147483647 w 248"/>
                <a:gd name="T45" fmla="*/ 0 h 234"/>
                <a:gd name="T46" fmla="*/ 2147483647 w 248"/>
                <a:gd name="T47" fmla="*/ 2147483647 h 234"/>
                <a:gd name="T48" fmla="*/ 2147483647 w 248"/>
                <a:gd name="T49" fmla="*/ 2147483647 h 234"/>
                <a:gd name="T50" fmla="*/ 2147483647 w 248"/>
                <a:gd name="T51" fmla="*/ 2147483647 h 234"/>
                <a:gd name="T52" fmla="*/ 2147483647 w 248"/>
                <a:gd name="T53" fmla="*/ 2147483647 h 234"/>
                <a:gd name="T54" fmla="*/ 2147483647 w 248"/>
                <a:gd name="T55" fmla="*/ 2147483647 h 234"/>
                <a:gd name="T56" fmla="*/ 2147483647 w 248"/>
                <a:gd name="T57" fmla="*/ 2147483647 h 234"/>
                <a:gd name="T58" fmla="*/ 2147483647 w 248"/>
                <a:gd name="T59" fmla="*/ 2147483647 h 234"/>
                <a:gd name="T60" fmla="*/ 2147483647 w 248"/>
                <a:gd name="T61" fmla="*/ 2147483647 h 234"/>
                <a:gd name="T62" fmla="*/ 2147483647 w 248"/>
                <a:gd name="T63" fmla="*/ 2147483647 h 234"/>
                <a:gd name="T64" fmla="*/ 2147483647 w 248"/>
                <a:gd name="T65" fmla="*/ 2147483647 h 234"/>
                <a:gd name="T66" fmla="*/ 2147483647 w 248"/>
                <a:gd name="T67" fmla="*/ 2147483647 h 234"/>
                <a:gd name="T68" fmla="*/ 2147483647 w 248"/>
                <a:gd name="T69" fmla="*/ 2147483647 h 234"/>
                <a:gd name="T70" fmla="*/ 2147483647 w 248"/>
                <a:gd name="T71" fmla="*/ 2147483647 h 234"/>
                <a:gd name="T72" fmla="*/ 2147483647 w 248"/>
                <a:gd name="T73" fmla="*/ 2147483647 h 234"/>
                <a:gd name="T74" fmla="*/ 2147483647 w 248"/>
                <a:gd name="T75" fmla="*/ 2147483647 h 234"/>
                <a:gd name="T76" fmla="*/ 2147483647 w 248"/>
                <a:gd name="T77" fmla="*/ 2147483647 h 234"/>
                <a:gd name="T78" fmla="*/ 2147483647 w 248"/>
                <a:gd name="T79" fmla="*/ 2147483647 h 234"/>
                <a:gd name="T80" fmla="*/ 2147483647 w 248"/>
                <a:gd name="T81" fmla="*/ 2147483647 h 234"/>
                <a:gd name="T82" fmla="*/ 2147483647 w 248"/>
                <a:gd name="T83" fmla="*/ 2147483647 h 234"/>
                <a:gd name="T84" fmla="*/ 2147483647 w 248"/>
                <a:gd name="T85" fmla="*/ 2147483647 h 234"/>
                <a:gd name="T86" fmla="*/ 2147483647 w 248"/>
                <a:gd name="T87" fmla="*/ 2147483647 h 234"/>
                <a:gd name="T88" fmla="*/ 2147483647 w 248"/>
                <a:gd name="T89" fmla="*/ 2147483647 h 234"/>
                <a:gd name="T90" fmla="*/ 2147483647 w 248"/>
                <a:gd name="T91" fmla="*/ 2147483647 h 234"/>
                <a:gd name="T92" fmla="*/ 2147483647 w 248"/>
                <a:gd name="T93" fmla="*/ 2147483647 h 234"/>
                <a:gd name="T94" fmla="*/ 2147483647 w 248"/>
                <a:gd name="T95" fmla="*/ 2147483647 h 234"/>
                <a:gd name="T96" fmla="*/ 2147483647 w 248"/>
                <a:gd name="T97" fmla="*/ 2147483647 h 234"/>
                <a:gd name="T98" fmla="*/ 2147483647 w 248"/>
                <a:gd name="T99" fmla="*/ 2147483647 h 2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48"/>
                <a:gd name="T151" fmla="*/ 0 h 234"/>
                <a:gd name="T152" fmla="*/ 248 w 248"/>
                <a:gd name="T153" fmla="*/ 234 h 2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48" h="234">
                  <a:moveTo>
                    <a:pt x="244" y="218"/>
                  </a:moveTo>
                  <a:lnTo>
                    <a:pt x="234" y="222"/>
                  </a:lnTo>
                  <a:lnTo>
                    <a:pt x="224" y="226"/>
                  </a:lnTo>
                  <a:lnTo>
                    <a:pt x="218" y="228"/>
                  </a:lnTo>
                  <a:lnTo>
                    <a:pt x="212" y="230"/>
                  </a:lnTo>
                  <a:lnTo>
                    <a:pt x="208" y="228"/>
                  </a:lnTo>
                  <a:lnTo>
                    <a:pt x="204" y="228"/>
                  </a:lnTo>
                  <a:lnTo>
                    <a:pt x="202" y="224"/>
                  </a:lnTo>
                  <a:lnTo>
                    <a:pt x="200" y="220"/>
                  </a:lnTo>
                  <a:lnTo>
                    <a:pt x="200" y="214"/>
                  </a:lnTo>
                  <a:lnTo>
                    <a:pt x="200" y="206"/>
                  </a:lnTo>
                  <a:lnTo>
                    <a:pt x="204" y="196"/>
                  </a:lnTo>
                  <a:lnTo>
                    <a:pt x="206" y="186"/>
                  </a:lnTo>
                  <a:lnTo>
                    <a:pt x="210" y="174"/>
                  </a:lnTo>
                  <a:lnTo>
                    <a:pt x="212" y="164"/>
                  </a:lnTo>
                  <a:lnTo>
                    <a:pt x="214" y="156"/>
                  </a:lnTo>
                  <a:lnTo>
                    <a:pt x="214" y="150"/>
                  </a:lnTo>
                  <a:lnTo>
                    <a:pt x="212" y="144"/>
                  </a:lnTo>
                  <a:lnTo>
                    <a:pt x="208" y="140"/>
                  </a:lnTo>
                  <a:lnTo>
                    <a:pt x="204" y="138"/>
                  </a:lnTo>
                  <a:lnTo>
                    <a:pt x="198" y="136"/>
                  </a:lnTo>
                  <a:lnTo>
                    <a:pt x="190" y="138"/>
                  </a:lnTo>
                  <a:lnTo>
                    <a:pt x="182" y="140"/>
                  </a:lnTo>
                  <a:lnTo>
                    <a:pt x="174" y="144"/>
                  </a:lnTo>
                  <a:lnTo>
                    <a:pt x="162" y="148"/>
                  </a:lnTo>
                  <a:lnTo>
                    <a:pt x="152" y="154"/>
                  </a:lnTo>
                  <a:lnTo>
                    <a:pt x="144" y="158"/>
                  </a:lnTo>
                  <a:lnTo>
                    <a:pt x="136" y="160"/>
                  </a:lnTo>
                  <a:lnTo>
                    <a:pt x="130" y="160"/>
                  </a:lnTo>
                  <a:lnTo>
                    <a:pt x="126" y="160"/>
                  </a:lnTo>
                  <a:lnTo>
                    <a:pt x="122" y="158"/>
                  </a:lnTo>
                  <a:lnTo>
                    <a:pt x="120" y="156"/>
                  </a:lnTo>
                  <a:lnTo>
                    <a:pt x="120" y="152"/>
                  </a:lnTo>
                  <a:lnTo>
                    <a:pt x="120" y="146"/>
                  </a:lnTo>
                  <a:lnTo>
                    <a:pt x="120" y="138"/>
                  </a:lnTo>
                  <a:lnTo>
                    <a:pt x="122" y="128"/>
                  </a:lnTo>
                  <a:lnTo>
                    <a:pt x="126" y="118"/>
                  </a:lnTo>
                  <a:lnTo>
                    <a:pt x="130" y="106"/>
                  </a:lnTo>
                  <a:lnTo>
                    <a:pt x="132" y="96"/>
                  </a:lnTo>
                  <a:lnTo>
                    <a:pt x="132" y="88"/>
                  </a:lnTo>
                  <a:lnTo>
                    <a:pt x="132" y="80"/>
                  </a:lnTo>
                  <a:lnTo>
                    <a:pt x="130" y="76"/>
                  </a:lnTo>
                  <a:lnTo>
                    <a:pt x="128" y="72"/>
                  </a:lnTo>
                  <a:lnTo>
                    <a:pt x="122" y="68"/>
                  </a:lnTo>
                  <a:lnTo>
                    <a:pt x="116" y="68"/>
                  </a:lnTo>
                  <a:lnTo>
                    <a:pt x="110" y="68"/>
                  </a:lnTo>
                  <a:lnTo>
                    <a:pt x="102" y="72"/>
                  </a:lnTo>
                  <a:lnTo>
                    <a:pt x="92" y="76"/>
                  </a:lnTo>
                  <a:lnTo>
                    <a:pt x="82" y="80"/>
                  </a:lnTo>
                  <a:lnTo>
                    <a:pt x="72" y="86"/>
                  </a:lnTo>
                  <a:lnTo>
                    <a:pt x="64" y="90"/>
                  </a:lnTo>
                  <a:lnTo>
                    <a:pt x="56" y="92"/>
                  </a:lnTo>
                  <a:lnTo>
                    <a:pt x="50" y="92"/>
                  </a:lnTo>
                  <a:lnTo>
                    <a:pt x="46" y="92"/>
                  </a:lnTo>
                  <a:lnTo>
                    <a:pt x="42" y="90"/>
                  </a:lnTo>
                  <a:lnTo>
                    <a:pt x="40" y="88"/>
                  </a:lnTo>
                  <a:lnTo>
                    <a:pt x="38" y="82"/>
                  </a:lnTo>
                  <a:lnTo>
                    <a:pt x="38" y="76"/>
                  </a:lnTo>
                  <a:lnTo>
                    <a:pt x="40" y="70"/>
                  </a:lnTo>
                  <a:lnTo>
                    <a:pt x="42" y="60"/>
                  </a:lnTo>
                  <a:lnTo>
                    <a:pt x="44" y="50"/>
                  </a:lnTo>
                  <a:lnTo>
                    <a:pt x="48" y="38"/>
                  </a:lnTo>
                  <a:lnTo>
                    <a:pt x="50" y="28"/>
                  </a:lnTo>
                  <a:lnTo>
                    <a:pt x="52" y="20"/>
                  </a:lnTo>
                  <a:lnTo>
                    <a:pt x="52" y="12"/>
                  </a:lnTo>
                  <a:lnTo>
                    <a:pt x="50" y="6"/>
                  </a:lnTo>
                  <a:lnTo>
                    <a:pt x="46" y="2"/>
                  </a:lnTo>
                  <a:lnTo>
                    <a:pt x="42" y="0"/>
                  </a:lnTo>
                  <a:lnTo>
                    <a:pt x="36" y="0"/>
                  </a:lnTo>
                  <a:lnTo>
                    <a:pt x="28" y="0"/>
                  </a:lnTo>
                  <a:lnTo>
                    <a:pt x="20" y="2"/>
                  </a:lnTo>
                  <a:lnTo>
                    <a:pt x="12" y="6"/>
                  </a:lnTo>
                  <a:lnTo>
                    <a:pt x="2" y="12"/>
                  </a:lnTo>
                  <a:lnTo>
                    <a:pt x="0" y="14"/>
                  </a:lnTo>
                  <a:lnTo>
                    <a:pt x="2" y="18"/>
                  </a:lnTo>
                  <a:lnTo>
                    <a:pt x="4" y="16"/>
                  </a:lnTo>
                  <a:lnTo>
                    <a:pt x="14" y="10"/>
                  </a:lnTo>
                  <a:lnTo>
                    <a:pt x="22" y="8"/>
                  </a:lnTo>
                  <a:lnTo>
                    <a:pt x="30" y="4"/>
                  </a:lnTo>
                  <a:lnTo>
                    <a:pt x="36" y="4"/>
                  </a:lnTo>
                  <a:lnTo>
                    <a:pt x="40" y="4"/>
                  </a:lnTo>
                  <a:lnTo>
                    <a:pt x="44" y="6"/>
                  </a:lnTo>
                  <a:lnTo>
                    <a:pt x="46" y="10"/>
                  </a:lnTo>
                  <a:lnTo>
                    <a:pt x="48" y="14"/>
                  </a:lnTo>
                  <a:lnTo>
                    <a:pt x="48" y="20"/>
                  </a:lnTo>
                  <a:lnTo>
                    <a:pt x="46" y="28"/>
                  </a:lnTo>
                  <a:lnTo>
                    <a:pt x="44" y="36"/>
                  </a:lnTo>
                  <a:lnTo>
                    <a:pt x="40" y="48"/>
                  </a:lnTo>
                  <a:lnTo>
                    <a:pt x="36" y="58"/>
                  </a:lnTo>
                  <a:lnTo>
                    <a:pt x="34" y="68"/>
                  </a:lnTo>
                  <a:lnTo>
                    <a:pt x="34" y="76"/>
                  </a:lnTo>
                  <a:lnTo>
                    <a:pt x="34" y="84"/>
                  </a:lnTo>
                  <a:lnTo>
                    <a:pt x="36" y="90"/>
                  </a:lnTo>
                  <a:lnTo>
                    <a:pt x="38" y="94"/>
                  </a:lnTo>
                  <a:lnTo>
                    <a:pt x="44" y="96"/>
                  </a:lnTo>
                  <a:lnTo>
                    <a:pt x="50" y="98"/>
                  </a:lnTo>
                  <a:lnTo>
                    <a:pt x="56" y="96"/>
                  </a:lnTo>
                  <a:lnTo>
                    <a:pt x="64" y="94"/>
                  </a:lnTo>
                  <a:lnTo>
                    <a:pt x="74" y="90"/>
                  </a:lnTo>
                  <a:lnTo>
                    <a:pt x="84" y="84"/>
                  </a:lnTo>
                  <a:lnTo>
                    <a:pt x="94" y="80"/>
                  </a:lnTo>
                  <a:lnTo>
                    <a:pt x="104" y="76"/>
                  </a:lnTo>
                  <a:lnTo>
                    <a:pt x="110" y="74"/>
                  </a:lnTo>
                  <a:lnTo>
                    <a:pt x="116" y="72"/>
                  </a:lnTo>
                  <a:lnTo>
                    <a:pt x="122" y="72"/>
                  </a:lnTo>
                  <a:lnTo>
                    <a:pt x="124" y="74"/>
                  </a:lnTo>
                  <a:lnTo>
                    <a:pt x="126" y="78"/>
                  </a:lnTo>
                  <a:lnTo>
                    <a:pt x="128" y="82"/>
                  </a:lnTo>
                  <a:lnTo>
                    <a:pt x="128" y="88"/>
                  </a:lnTo>
                  <a:lnTo>
                    <a:pt x="128" y="96"/>
                  </a:lnTo>
                  <a:lnTo>
                    <a:pt x="124" y="106"/>
                  </a:lnTo>
                  <a:lnTo>
                    <a:pt x="122" y="116"/>
                  </a:lnTo>
                  <a:lnTo>
                    <a:pt x="118" y="128"/>
                  </a:lnTo>
                  <a:lnTo>
                    <a:pt x="116" y="136"/>
                  </a:lnTo>
                  <a:lnTo>
                    <a:pt x="114" y="146"/>
                  </a:lnTo>
                  <a:lnTo>
                    <a:pt x="114" y="152"/>
                  </a:lnTo>
                  <a:lnTo>
                    <a:pt x="116" y="158"/>
                  </a:lnTo>
                  <a:lnTo>
                    <a:pt x="120" y="162"/>
                  </a:lnTo>
                  <a:lnTo>
                    <a:pt x="124" y="164"/>
                  </a:lnTo>
                  <a:lnTo>
                    <a:pt x="130" y="166"/>
                  </a:lnTo>
                  <a:lnTo>
                    <a:pt x="138" y="164"/>
                  </a:lnTo>
                  <a:lnTo>
                    <a:pt x="146" y="162"/>
                  </a:lnTo>
                  <a:lnTo>
                    <a:pt x="154" y="158"/>
                  </a:lnTo>
                  <a:lnTo>
                    <a:pt x="166" y="154"/>
                  </a:lnTo>
                  <a:lnTo>
                    <a:pt x="176" y="148"/>
                  </a:lnTo>
                  <a:lnTo>
                    <a:pt x="184" y="144"/>
                  </a:lnTo>
                  <a:lnTo>
                    <a:pt x="192" y="142"/>
                  </a:lnTo>
                  <a:lnTo>
                    <a:pt x="198" y="140"/>
                  </a:lnTo>
                  <a:lnTo>
                    <a:pt x="202" y="142"/>
                  </a:lnTo>
                  <a:lnTo>
                    <a:pt x="206" y="144"/>
                  </a:lnTo>
                  <a:lnTo>
                    <a:pt x="208" y="146"/>
                  </a:lnTo>
                  <a:lnTo>
                    <a:pt x="208" y="150"/>
                  </a:lnTo>
                  <a:lnTo>
                    <a:pt x="210" y="156"/>
                  </a:lnTo>
                  <a:lnTo>
                    <a:pt x="208" y="164"/>
                  </a:lnTo>
                  <a:lnTo>
                    <a:pt x="206" y="174"/>
                  </a:lnTo>
                  <a:lnTo>
                    <a:pt x="202" y="184"/>
                  </a:lnTo>
                  <a:lnTo>
                    <a:pt x="198" y="196"/>
                  </a:lnTo>
                  <a:lnTo>
                    <a:pt x="196" y="206"/>
                  </a:lnTo>
                  <a:lnTo>
                    <a:pt x="196" y="214"/>
                  </a:lnTo>
                  <a:lnTo>
                    <a:pt x="196" y="220"/>
                  </a:lnTo>
                  <a:lnTo>
                    <a:pt x="198" y="226"/>
                  </a:lnTo>
                  <a:lnTo>
                    <a:pt x="200" y="230"/>
                  </a:lnTo>
                  <a:lnTo>
                    <a:pt x="206" y="234"/>
                  </a:lnTo>
                  <a:lnTo>
                    <a:pt x="212" y="234"/>
                  </a:lnTo>
                  <a:lnTo>
                    <a:pt x="218" y="234"/>
                  </a:lnTo>
                  <a:lnTo>
                    <a:pt x="226" y="230"/>
                  </a:lnTo>
                  <a:lnTo>
                    <a:pt x="236" y="226"/>
                  </a:lnTo>
                  <a:lnTo>
                    <a:pt x="246" y="222"/>
                  </a:lnTo>
                  <a:lnTo>
                    <a:pt x="248" y="220"/>
                  </a:lnTo>
                  <a:lnTo>
                    <a:pt x="246" y="216"/>
                  </a:lnTo>
                  <a:lnTo>
                    <a:pt x="244" y="218"/>
                  </a:lnTo>
                  <a:close/>
                </a:path>
              </a:pathLst>
            </a:custGeom>
            <a:solidFill>
              <a:srgbClr val="FF9900"/>
            </a:solidFill>
            <a:ln w="0">
              <a:solidFill>
                <a:srgbClr val="FF9900"/>
              </a:solidFill>
              <a:round/>
              <a:headEnd/>
              <a:tailEnd/>
            </a:ln>
          </p:spPr>
          <p:txBody>
            <a:bodyPr/>
            <a:lstStyle/>
            <a:p>
              <a:endParaRPr lang="en-US"/>
            </a:p>
          </p:txBody>
        </p:sp>
        <p:pic>
          <p:nvPicPr>
            <p:cNvPr id="14361" name="Picture 5" descr="txp_fig"/>
            <p:cNvPicPr>
              <a:picLocks noChangeAspect="1" noChangeArrowheads="1"/>
            </p:cNvPicPr>
            <p:nvPr>
              <p:custDataLst>
                <p:tags r:id="rId1"/>
              </p:custDataLst>
            </p:nvPr>
          </p:nvPicPr>
          <p:blipFill>
            <a:blip r:embed="rId5" cstate="print">
              <a:extLst>
                <a:ext uri="{28A0092B-C50C-407E-A947-70E740481C1C}">
                  <a14:useLocalDpi xmlns:a14="http://schemas.microsoft.com/office/drawing/2010/main"/>
                </a:ext>
              </a:extLst>
            </a:blip>
            <a:srcRect/>
            <a:stretch>
              <a:fillRect/>
            </a:stretch>
          </p:blipFill>
          <p:spPr bwMode="auto">
            <a:xfrm>
              <a:off x="2470943" y="122238"/>
              <a:ext cx="274638"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362" name="Picture 6" descr="txp_fig"/>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a:ext>
              </a:extLst>
            </a:blip>
            <a:srcRect/>
            <a:stretch>
              <a:fillRect/>
            </a:stretch>
          </p:blipFill>
          <p:spPr bwMode="auto">
            <a:xfrm>
              <a:off x="5656262" y="122238"/>
              <a:ext cx="274638" cy="341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63" name="Text Box 8"/>
            <p:cNvSpPr txBox="1">
              <a:spLocks noChangeArrowheads="1"/>
            </p:cNvSpPr>
            <p:nvPr/>
          </p:nvSpPr>
          <p:spPr bwMode="auto">
            <a:xfrm>
              <a:off x="527050" y="92075"/>
              <a:ext cx="1676401" cy="4431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chemeClr val="bg2"/>
                </a:buClr>
                <a:buSzPct val="75000"/>
                <a:buFont typeface="Wingdings" charset="0"/>
                <a:buNone/>
              </a:pPr>
              <a:r>
                <a:rPr lang="en-US" sz="1100">
                  <a:solidFill>
                    <a:srgbClr val="31859C"/>
                  </a:solidFill>
                  <a:latin typeface="Calibri" charset="0"/>
                  <a:cs typeface="Arial" charset="0"/>
                </a:rPr>
                <a:t>Q</a:t>
              </a:r>
              <a:r>
                <a:rPr lang="en-US" sz="1100" baseline="-25000">
                  <a:solidFill>
                    <a:srgbClr val="31859C"/>
                  </a:solidFill>
                  <a:latin typeface="Calibri" charset="0"/>
                  <a:cs typeface="Arial" charset="0"/>
                </a:rPr>
                <a:t>hard</a:t>
              </a:r>
              <a:r>
                <a:rPr lang="en-US" sz="1100" baseline="30000">
                  <a:solidFill>
                    <a:srgbClr val="31859C"/>
                  </a:solidFill>
                  <a:latin typeface="Calibri" charset="0"/>
                  <a:cs typeface="Arial" charset="0"/>
                </a:rPr>
                <a:t>2</a:t>
              </a:r>
              <a:r>
                <a:rPr lang="en-US" sz="1100">
                  <a:solidFill>
                    <a:srgbClr val="31859C"/>
                  </a:solidFill>
                  <a:latin typeface="Calibri" charset="0"/>
                  <a:cs typeface="Arial" charset="0"/>
                </a:rPr>
                <a:t>  large</a:t>
              </a:r>
            </a:p>
          </p:txBody>
        </p:sp>
        <p:sp>
          <p:nvSpPr>
            <p:cNvPr id="11" name="Text Box 9"/>
            <p:cNvSpPr txBox="1">
              <a:spLocks noChangeArrowheads="1"/>
            </p:cNvSpPr>
            <p:nvPr/>
          </p:nvSpPr>
          <p:spPr bwMode="auto">
            <a:xfrm>
              <a:off x="3903728" y="121669"/>
              <a:ext cx="1142980" cy="416998"/>
            </a:xfrm>
            <a:prstGeom prst="rect">
              <a:avLst/>
            </a:prstGeom>
            <a:noFill/>
            <a:ln w="9525">
              <a:noFill/>
              <a:miter lim="800000"/>
              <a:headEnd/>
              <a:tailEnd/>
            </a:ln>
            <a:effectLst/>
          </p:spPr>
          <p:txBody>
            <a:bodyPr>
              <a:spAutoFit/>
            </a:bodyPr>
            <a:lstStyle/>
            <a:p>
              <a:pPr marL="342900" indent="-342900" algn="ctr">
                <a:spcBef>
                  <a:spcPct val="50000"/>
                </a:spcBef>
                <a:buClr>
                  <a:schemeClr val="bg2"/>
                </a:buClr>
                <a:buSzPct val="75000"/>
                <a:defRPr/>
              </a:pPr>
              <a:r>
                <a:rPr lang="en-US" sz="1000">
                  <a:solidFill>
                    <a:schemeClr val="accent5">
                      <a:lumMod val="75000"/>
                    </a:schemeClr>
                  </a:solidFill>
                  <a:ea typeface="Arial" charset="0"/>
                  <a:cs typeface="Arial" charset="0"/>
                </a:rPr>
                <a:t>t = Δ</a:t>
              </a:r>
              <a:r>
                <a:rPr lang="en-US" sz="1000" baseline="30000">
                  <a:solidFill>
                    <a:schemeClr val="accent5">
                      <a:lumMod val="75000"/>
                    </a:schemeClr>
                  </a:solidFill>
                  <a:ea typeface="Arial" charset="0"/>
                  <a:cs typeface="Arial" charset="0"/>
                </a:rPr>
                <a:t>2</a:t>
              </a:r>
              <a:r>
                <a:rPr lang="en-US" sz="1000">
                  <a:solidFill>
                    <a:schemeClr val="accent5">
                      <a:lumMod val="75000"/>
                    </a:schemeClr>
                  </a:solidFill>
                  <a:ea typeface="Arial" charset="0"/>
                  <a:cs typeface="Arial" charset="0"/>
                </a:rPr>
                <a:t> </a:t>
              </a:r>
            </a:p>
          </p:txBody>
        </p:sp>
        <p:sp>
          <p:nvSpPr>
            <p:cNvPr id="14365" name="Text Box 10"/>
            <p:cNvSpPr txBox="1">
              <a:spLocks noChangeArrowheads="1"/>
            </p:cNvSpPr>
            <p:nvPr/>
          </p:nvSpPr>
          <p:spPr bwMode="auto">
            <a:xfrm>
              <a:off x="5656261" y="522136"/>
              <a:ext cx="2133600" cy="8732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2"/>
                </a:buClr>
                <a:buSzPct val="75000"/>
                <a:buFont typeface="Wingdings" charset="0"/>
                <a:buNone/>
              </a:pPr>
              <a:r>
                <a:rPr lang="en-US" sz="1100">
                  <a:solidFill>
                    <a:srgbClr val="31859C"/>
                  </a:solidFill>
                  <a:latin typeface="Calibri" charset="0"/>
                  <a:cs typeface="Arial" charset="0"/>
                </a:rPr>
                <a:t>low -t process :</a:t>
              </a:r>
            </a:p>
            <a:p>
              <a:pPr algn="ctr" eaLnBrk="1" hangingPunct="1">
                <a:spcBef>
                  <a:spcPct val="50000"/>
                </a:spcBef>
                <a:buClr>
                  <a:schemeClr val="bg2"/>
                </a:buClr>
                <a:buSzPct val="75000"/>
                <a:buFont typeface="Wingdings" charset="0"/>
                <a:buNone/>
              </a:pPr>
              <a:r>
                <a:rPr lang="en-US" sz="1100">
                  <a:solidFill>
                    <a:srgbClr val="31859C"/>
                  </a:solidFill>
                  <a:latin typeface="Calibri" charset="0"/>
                  <a:cs typeface="Arial" charset="0"/>
                </a:rPr>
                <a:t>-t &lt;&lt; Q</a:t>
              </a:r>
              <a:r>
                <a:rPr lang="en-US" sz="1100" baseline="-25000">
                  <a:solidFill>
                    <a:srgbClr val="31859C"/>
                  </a:solidFill>
                  <a:latin typeface="Calibri" charset="0"/>
                  <a:cs typeface="Arial" charset="0"/>
                </a:rPr>
                <a:t>hard</a:t>
              </a:r>
              <a:r>
                <a:rPr lang="en-US" sz="1100" baseline="30000">
                  <a:solidFill>
                    <a:srgbClr val="31859C"/>
                  </a:solidFill>
                  <a:latin typeface="Calibri" charset="0"/>
                  <a:cs typeface="Arial" charset="0"/>
                </a:rPr>
                <a:t>2</a:t>
              </a:r>
              <a:endParaRPr lang="en-US" sz="1100">
                <a:solidFill>
                  <a:srgbClr val="31859C"/>
                </a:solidFill>
                <a:latin typeface="Calibri" charset="0"/>
                <a:cs typeface="Arial" charset="0"/>
              </a:endParaRPr>
            </a:p>
          </p:txBody>
        </p:sp>
        <p:sp>
          <p:nvSpPr>
            <p:cNvPr id="14366" name="Text Box 11"/>
            <p:cNvSpPr txBox="1">
              <a:spLocks noChangeArrowheads="1"/>
            </p:cNvSpPr>
            <p:nvPr/>
          </p:nvSpPr>
          <p:spPr bwMode="auto">
            <a:xfrm>
              <a:off x="9525" y="577864"/>
              <a:ext cx="2568575" cy="6777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chemeClr val="bg2"/>
                </a:buClr>
                <a:buSzPct val="75000"/>
                <a:buFont typeface="Wingdings" charset="0"/>
                <a:buNone/>
              </a:pPr>
              <a:r>
                <a:rPr lang="en-US" sz="1000" b="1">
                  <a:solidFill>
                    <a:srgbClr val="77933C"/>
                  </a:solidFill>
                  <a:latin typeface="Calibri" charset="0"/>
                  <a:cs typeface="Arial" charset="0"/>
                </a:rPr>
                <a:t>Mueller, Ji, Radyushkin (94-96)</a:t>
              </a:r>
            </a:p>
          </p:txBody>
        </p:sp>
        <p:sp>
          <p:nvSpPr>
            <p:cNvPr id="14367" name="Freeform 12"/>
            <p:cNvSpPr>
              <a:spLocks/>
            </p:cNvSpPr>
            <p:nvPr/>
          </p:nvSpPr>
          <p:spPr bwMode="auto">
            <a:xfrm>
              <a:off x="4098925" y="754063"/>
              <a:ext cx="76200" cy="41275"/>
            </a:xfrm>
            <a:custGeom>
              <a:avLst/>
              <a:gdLst>
                <a:gd name="T0" fmla="*/ 2147483647 w 24"/>
                <a:gd name="T1" fmla="*/ 2147483647 h 16"/>
                <a:gd name="T2" fmla="*/ 0 w 24"/>
                <a:gd name="T3" fmla="*/ 2147483647 h 16"/>
                <a:gd name="T4" fmla="*/ 2147483647 w 24"/>
                <a:gd name="T5" fmla="*/ 2147483647 h 16"/>
                <a:gd name="T6" fmla="*/ 0 w 24"/>
                <a:gd name="T7" fmla="*/ 0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8"/>
                  </a:moveTo>
                  <a:lnTo>
                    <a:pt x="0" y="16"/>
                  </a:lnTo>
                  <a:lnTo>
                    <a:pt x="4" y="8"/>
                  </a:lnTo>
                  <a:lnTo>
                    <a:pt x="0" y="0"/>
                  </a:lnTo>
                  <a:lnTo>
                    <a:pt x="24" y="8"/>
                  </a:lnTo>
                  <a:close/>
                </a:path>
              </a:pathLst>
            </a:custGeom>
            <a:solidFill>
              <a:srgbClr val="000000"/>
            </a:solidFill>
            <a:ln w="0">
              <a:solidFill>
                <a:srgbClr val="000000"/>
              </a:solidFill>
              <a:round/>
              <a:headEnd/>
              <a:tailEnd/>
            </a:ln>
          </p:spPr>
          <p:txBody>
            <a:bodyPr/>
            <a:lstStyle/>
            <a:p>
              <a:endParaRPr lang="en-US"/>
            </a:p>
          </p:txBody>
        </p:sp>
        <p:sp>
          <p:nvSpPr>
            <p:cNvPr id="14368" name="Freeform 13"/>
            <p:cNvSpPr>
              <a:spLocks noEditPoints="1"/>
            </p:cNvSpPr>
            <p:nvPr/>
          </p:nvSpPr>
          <p:spPr bwMode="auto">
            <a:xfrm>
              <a:off x="4065587" y="731838"/>
              <a:ext cx="155575" cy="85725"/>
            </a:xfrm>
            <a:custGeom>
              <a:avLst/>
              <a:gdLst>
                <a:gd name="T0" fmla="*/ 2147483647 w 48"/>
                <a:gd name="T1" fmla="*/ 2147483647 h 32"/>
                <a:gd name="T2" fmla="*/ 2147483647 w 48"/>
                <a:gd name="T3" fmla="*/ 2147483647 h 32"/>
                <a:gd name="T4" fmla="*/ 2147483647 w 48"/>
                <a:gd name="T5" fmla="*/ 2147483647 h 32"/>
                <a:gd name="T6" fmla="*/ 2147483647 w 48"/>
                <a:gd name="T7" fmla="*/ 2147483647 h 32"/>
                <a:gd name="T8" fmla="*/ 2147483647 w 48"/>
                <a:gd name="T9" fmla="*/ 2147483647 h 32"/>
                <a:gd name="T10" fmla="*/ 2147483647 w 48"/>
                <a:gd name="T11" fmla="*/ 2147483647 h 32"/>
                <a:gd name="T12" fmla="*/ 2147483647 w 48"/>
                <a:gd name="T13" fmla="*/ 2147483647 h 32"/>
                <a:gd name="T14" fmla="*/ 2147483647 w 48"/>
                <a:gd name="T15" fmla="*/ 2147483647 h 32"/>
                <a:gd name="T16" fmla="*/ 2147483647 w 48"/>
                <a:gd name="T17" fmla="*/ 2147483647 h 32"/>
                <a:gd name="T18" fmla="*/ 2147483647 w 48"/>
                <a:gd name="T19" fmla="*/ 2147483647 h 32"/>
                <a:gd name="T20" fmla="*/ 2147483647 w 48"/>
                <a:gd name="T21" fmla="*/ 2147483647 h 32"/>
                <a:gd name="T22" fmla="*/ 2147483647 w 48"/>
                <a:gd name="T23" fmla="*/ 2147483647 h 32"/>
                <a:gd name="T24" fmla="*/ 2147483647 w 48"/>
                <a:gd name="T25" fmla="*/ 2147483647 h 32"/>
                <a:gd name="T26" fmla="*/ 2147483647 w 48"/>
                <a:gd name="T27" fmla="*/ 2147483647 h 32"/>
                <a:gd name="T28" fmla="*/ 2147483647 w 48"/>
                <a:gd name="T29" fmla="*/ 2147483647 h 32"/>
                <a:gd name="T30" fmla="*/ 0 w 48"/>
                <a:gd name="T31" fmla="*/ 0 h 32"/>
                <a:gd name="T32" fmla="*/ 2147483647 w 48"/>
                <a:gd name="T33" fmla="*/ 2147483647 h 32"/>
                <a:gd name="T34" fmla="*/ 2147483647 w 48"/>
                <a:gd name="T35" fmla="*/ 2147483647 h 32"/>
                <a:gd name="T36" fmla="*/ 2147483647 w 48"/>
                <a:gd name="T37" fmla="*/ 2147483647 h 32"/>
                <a:gd name="T38" fmla="*/ 2147483647 w 48"/>
                <a:gd name="T39" fmla="*/ 2147483647 h 32"/>
                <a:gd name="T40" fmla="*/ 2147483647 w 48"/>
                <a:gd name="T41" fmla="*/ 2147483647 h 32"/>
                <a:gd name="T42" fmla="*/ 0 w 48"/>
                <a:gd name="T43" fmla="*/ 2147483647 h 32"/>
                <a:gd name="T44" fmla="*/ 2147483647 w 48"/>
                <a:gd name="T45" fmla="*/ 2147483647 h 32"/>
                <a:gd name="T46" fmla="*/ 2147483647 w 48"/>
                <a:gd name="T47" fmla="*/ 2147483647 h 32"/>
                <a:gd name="T48" fmla="*/ 2147483647 w 48"/>
                <a:gd name="T49" fmla="*/ 2147483647 h 32"/>
                <a:gd name="T50" fmla="*/ 2147483647 w 48"/>
                <a:gd name="T51" fmla="*/ 2147483647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
                <a:gd name="T79" fmla="*/ 0 h 32"/>
                <a:gd name="T80" fmla="*/ 48 w 48"/>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 h="32">
                  <a:moveTo>
                    <a:pt x="32" y="12"/>
                  </a:moveTo>
                  <a:lnTo>
                    <a:pt x="8" y="20"/>
                  </a:lnTo>
                  <a:lnTo>
                    <a:pt x="10" y="24"/>
                  </a:lnTo>
                  <a:lnTo>
                    <a:pt x="14" y="26"/>
                  </a:lnTo>
                  <a:lnTo>
                    <a:pt x="18" y="18"/>
                  </a:lnTo>
                  <a:lnTo>
                    <a:pt x="20" y="16"/>
                  </a:lnTo>
                  <a:lnTo>
                    <a:pt x="18" y="14"/>
                  </a:lnTo>
                  <a:lnTo>
                    <a:pt x="14" y="6"/>
                  </a:lnTo>
                  <a:lnTo>
                    <a:pt x="10" y="8"/>
                  </a:lnTo>
                  <a:lnTo>
                    <a:pt x="8" y="14"/>
                  </a:lnTo>
                  <a:lnTo>
                    <a:pt x="32" y="22"/>
                  </a:lnTo>
                  <a:lnTo>
                    <a:pt x="34" y="16"/>
                  </a:lnTo>
                  <a:lnTo>
                    <a:pt x="32" y="12"/>
                  </a:lnTo>
                  <a:close/>
                  <a:moveTo>
                    <a:pt x="34" y="12"/>
                  </a:moveTo>
                  <a:lnTo>
                    <a:pt x="12" y="4"/>
                  </a:lnTo>
                  <a:lnTo>
                    <a:pt x="0" y="0"/>
                  </a:lnTo>
                  <a:lnTo>
                    <a:pt x="6" y="12"/>
                  </a:lnTo>
                  <a:lnTo>
                    <a:pt x="10" y="18"/>
                  </a:lnTo>
                  <a:lnTo>
                    <a:pt x="14" y="16"/>
                  </a:lnTo>
                  <a:lnTo>
                    <a:pt x="10" y="14"/>
                  </a:lnTo>
                  <a:lnTo>
                    <a:pt x="6" y="22"/>
                  </a:lnTo>
                  <a:lnTo>
                    <a:pt x="0" y="32"/>
                  </a:lnTo>
                  <a:lnTo>
                    <a:pt x="12" y="28"/>
                  </a:lnTo>
                  <a:lnTo>
                    <a:pt x="34" y="22"/>
                  </a:lnTo>
                  <a:lnTo>
                    <a:pt x="48" y="16"/>
                  </a:lnTo>
                  <a:lnTo>
                    <a:pt x="34" y="12"/>
                  </a:lnTo>
                  <a:close/>
                </a:path>
              </a:pathLst>
            </a:custGeom>
            <a:solidFill>
              <a:srgbClr val="000000"/>
            </a:solidFill>
            <a:ln w="0">
              <a:solidFill>
                <a:srgbClr val="000000"/>
              </a:solidFill>
              <a:round/>
              <a:headEnd/>
              <a:tailEnd/>
            </a:ln>
          </p:spPr>
          <p:txBody>
            <a:bodyPr/>
            <a:lstStyle/>
            <a:p>
              <a:endParaRPr lang="en-US"/>
            </a:p>
          </p:txBody>
        </p:sp>
        <p:sp>
          <p:nvSpPr>
            <p:cNvPr id="16" name="AutoShape 14"/>
            <p:cNvSpPr>
              <a:spLocks noChangeArrowheads="1"/>
            </p:cNvSpPr>
            <p:nvPr/>
          </p:nvSpPr>
          <p:spPr bwMode="auto">
            <a:xfrm>
              <a:off x="3903728" y="199688"/>
              <a:ext cx="153293" cy="304007"/>
            </a:xfrm>
            <a:prstGeom prst="downArrow">
              <a:avLst>
                <a:gd name="adj1" fmla="val 50000"/>
                <a:gd name="adj2" fmla="val 50000"/>
              </a:avLst>
            </a:prstGeom>
            <a:ln>
              <a:no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defRPr/>
              </a:pPr>
              <a:endParaRPr lang="en-US" sz="1000"/>
            </a:p>
          </p:txBody>
        </p:sp>
        <p:sp>
          <p:nvSpPr>
            <p:cNvPr id="14370" name="Freeform 15"/>
            <p:cNvSpPr>
              <a:spLocks/>
            </p:cNvSpPr>
            <p:nvPr/>
          </p:nvSpPr>
          <p:spPr bwMode="auto">
            <a:xfrm>
              <a:off x="5314950" y="1538288"/>
              <a:ext cx="84137" cy="38100"/>
            </a:xfrm>
            <a:custGeom>
              <a:avLst/>
              <a:gdLst>
                <a:gd name="T0" fmla="*/ 2147483647 w 26"/>
                <a:gd name="T1" fmla="*/ 2147483647 h 14"/>
                <a:gd name="T2" fmla="*/ 0 w 26"/>
                <a:gd name="T3" fmla="*/ 2147483647 h 14"/>
                <a:gd name="T4" fmla="*/ 2147483647 w 26"/>
                <a:gd name="T5" fmla="*/ 2147483647 h 14"/>
                <a:gd name="T6" fmla="*/ 2147483647 w 26"/>
                <a:gd name="T7" fmla="*/ 0 h 14"/>
                <a:gd name="T8" fmla="*/ 2147483647 w 26"/>
                <a:gd name="T9" fmla="*/ 2147483647 h 14"/>
                <a:gd name="T10" fmla="*/ 0 60000 65536"/>
                <a:gd name="T11" fmla="*/ 0 60000 65536"/>
                <a:gd name="T12" fmla="*/ 0 60000 65536"/>
                <a:gd name="T13" fmla="*/ 0 60000 65536"/>
                <a:gd name="T14" fmla="*/ 0 60000 65536"/>
                <a:gd name="T15" fmla="*/ 0 w 26"/>
                <a:gd name="T16" fmla="*/ 0 h 14"/>
                <a:gd name="T17" fmla="*/ 26 w 26"/>
                <a:gd name="T18" fmla="*/ 14 h 14"/>
              </a:gdLst>
              <a:ahLst/>
              <a:cxnLst>
                <a:cxn ang="T10">
                  <a:pos x="T0" y="T1"/>
                </a:cxn>
                <a:cxn ang="T11">
                  <a:pos x="T2" y="T3"/>
                </a:cxn>
                <a:cxn ang="T12">
                  <a:pos x="T4" y="T5"/>
                </a:cxn>
                <a:cxn ang="T13">
                  <a:pos x="T6" y="T7"/>
                </a:cxn>
                <a:cxn ang="T14">
                  <a:pos x="T8" y="T9"/>
                </a:cxn>
              </a:cxnLst>
              <a:rect l="T15" t="T16" r="T17" b="T18"/>
              <a:pathLst>
                <a:path w="26" h="14">
                  <a:moveTo>
                    <a:pt x="26" y="12"/>
                  </a:moveTo>
                  <a:lnTo>
                    <a:pt x="0" y="14"/>
                  </a:lnTo>
                  <a:lnTo>
                    <a:pt x="6" y="8"/>
                  </a:lnTo>
                  <a:lnTo>
                    <a:pt x="4" y="0"/>
                  </a:lnTo>
                  <a:lnTo>
                    <a:pt x="26" y="12"/>
                  </a:lnTo>
                  <a:close/>
                </a:path>
              </a:pathLst>
            </a:custGeom>
            <a:solidFill>
              <a:srgbClr val="000000"/>
            </a:solidFill>
            <a:ln w="0">
              <a:solidFill>
                <a:srgbClr val="000000"/>
              </a:solidFill>
              <a:round/>
              <a:headEnd/>
              <a:tailEnd/>
            </a:ln>
          </p:spPr>
          <p:txBody>
            <a:bodyPr/>
            <a:lstStyle/>
            <a:p>
              <a:endParaRPr lang="en-US"/>
            </a:p>
          </p:txBody>
        </p:sp>
        <p:sp>
          <p:nvSpPr>
            <p:cNvPr id="14371" name="Freeform 16"/>
            <p:cNvSpPr>
              <a:spLocks noEditPoints="1"/>
            </p:cNvSpPr>
            <p:nvPr/>
          </p:nvSpPr>
          <p:spPr bwMode="auto">
            <a:xfrm>
              <a:off x="5283200" y="1512888"/>
              <a:ext cx="161925" cy="79375"/>
            </a:xfrm>
            <a:custGeom>
              <a:avLst/>
              <a:gdLst>
                <a:gd name="T0" fmla="*/ 2147483647 w 50"/>
                <a:gd name="T1" fmla="*/ 2147483647 h 30"/>
                <a:gd name="T2" fmla="*/ 2147483647 w 50"/>
                <a:gd name="T3" fmla="*/ 2147483647 h 30"/>
                <a:gd name="T4" fmla="*/ 2147483647 w 50"/>
                <a:gd name="T5" fmla="*/ 2147483647 h 30"/>
                <a:gd name="T6" fmla="*/ 2147483647 w 50"/>
                <a:gd name="T7" fmla="*/ 2147483647 h 30"/>
                <a:gd name="T8" fmla="*/ 2147483647 w 50"/>
                <a:gd name="T9" fmla="*/ 2147483647 h 30"/>
                <a:gd name="T10" fmla="*/ 2147483647 w 50"/>
                <a:gd name="T11" fmla="*/ 2147483647 h 30"/>
                <a:gd name="T12" fmla="*/ 2147483647 w 50"/>
                <a:gd name="T13" fmla="*/ 2147483647 h 30"/>
                <a:gd name="T14" fmla="*/ 2147483647 w 50"/>
                <a:gd name="T15" fmla="*/ 2147483647 h 30"/>
                <a:gd name="T16" fmla="*/ 2147483647 w 50"/>
                <a:gd name="T17" fmla="*/ 2147483647 h 30"/>
                <a:gd name="T18" fmla="*/ 2147483647 w 50"/>
                <a:gd name="T19" fmla="*/ 2147483647 h 30"/>
                <a:gd name="T20" fmla="*/ 2147483647 w 50"/>
                <a:gd name="T21" fmla="*/ 2147483647 h 30"/>
                <a:gd name="T22" fmla="*/ 2147483647 w 50"/>
                <a:gd name="T23" fmla="*/ 2147483647 h 30"/>
                <a:gd name="T24" fmla="*/ 2147483647 w 50"/>
                <a:gd name="T25" fmla="*/ 2147483647 h 30"/>
                <a:gd name="T26" fmla="*/ 2147483647 w 50"/>
                <a:gd name="T27" fmla="*/ 2147483647 h 30"/>
                <a:gd name="T28" fmla="*/ 2147483647 w 50"/>
                <a:gd name="T29" fmla="*/ 2147483647 h 30"/>
                <a:gd name="T30" fmla="*/ 2147483647 w 50"/>
                <a:gd name="T31" fmla="*/ 0 h 30"/>
                <a:gd name="T32" fmla="*/ 2147483647 w 50"/>
                <a:gd name="T33" fmla="*/ 2147483647 h 30"/>
                <a:gd name="T34" fmla="*/ 2147483647 w 50"/>
                <a:gd name="T35" fmla="*/ 2147483647 h 30"/>
                <a:gd name="T36" fmla="*/ 2147483647 w 50"/>
                <a:gd name="T37" fmla="*/ 2147483647 h 30"/>
                <a:gd name="T38" fmla="*/ 2147483647 w 50"/>
                <a:gd name="T39" fmla="*/ 2147483647 h 30"/>
                <a:gd name="T40" fmla="*/ 2147483647 w 50"/>
                <a:gd name="T41" fmla="*/ 2147483647 h 30"/>
                <a:gd name="T42" fmla="*/ 0 w 50"/>
                <a:gd name="T43" fmla="*/ 2147483647 h 30"/>
                <a:gd name="T44" fmla="*/ 2147483647 w 50"/>
                <a:gd name="T45" fmla="*/ 2147483647 h 30"/>
                <a:gd name="T46" fmla="*/ 2147483647 w 50"/>
                <a:gd name="T47" fmla="*/ 2147483647 h 30"/>
                <a:gd name="T48" fmla="*/ 2147483647 w 50"/>
                <a:gd name="T49" fmla="*/ 2147483647 h 30"/>
                <a:gd name="T50" fmla="*/ 2147483647 w 50"/>
                <a:gd name="T51" fmla="*/ 2147483647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30"/>
                <a:gd name="T80" fmla="*/ 50 w 50"/>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30">
                  <a:moveTo>
                    <a:pt x="34" y="18"/>
                  </a:moveTo>
                  <a:lnTo>
                    <a:pt x="10" y="20"/>
                  </a:lnTo>
                  <a:lnTo>
                    <a:pt x="10" y="24"/>
                  </a:lnTo>
                  <a:lnTo>
                    <a:pt x="14" y="28"/>
                  </a:lnTo>
                  <a:lnTo>
                    <a:pt x="20" y="20"/>
                  </a:lnTo>
                  <a:lnTo>
                    <a:pt x="22" y="18"/>
                  </a:lnTo>
                  <a:lnTo>
                    <a:pt x="20" y="16"/>
                  </a:lnTo>
                  <a:lnTo>
                    <a:pt x="18" y="8"/>
                  </a:lnTo>
                  <a:lnTo>
                    <a:pt x="14" y="10"/>
                  </a:lnTo>
                  <a:lnTo>
                    <a:pt x="12" y="14"/>
                  </a:lnTo>
                  <a:lnTo>
                    <a:pt x="32" y="26"/>
                  </a:lnTo>
                  <a:lnTo>
                    <a:pt x="36" y="22"/>
                  </a:lnTo>
                  <a:lnTo>
                    <a:pt x="34" y="18"/>
                  </a:lnTo>
                  <a:close/>
                  <a:moveTo>
                    <a:pt x="38" y="18"/>
                  </a:moveTo>
                  <a:lnTo>
                    <a:pt x="16" y="6"/>
                  </a:lnTo>
                  <a:lnTo>
                    <a:pt x="6" y="0"/>
                  </a:lnTo>
                  <a:lnTo>
                    <a:pt x="10" y="10"/>
                  </a:lnTo>
                  <a:lnTo>
                    <a:pt x="12" y="18"/>
                  </a:lnTo>
                  <a:lnTo>
                    <a:pt x="16" y="18"/>
                  </a:lnTo>
                  <a:lnTo>
                    <a:pt x="12" y="14"/>
                  </a:lnTo>
                  <a:lnTo>
                    <a:pt x="8" y="22"/>
                  </a:lnTo>
                  <a:lnTo>
                    <a:pt x="0" y="30"/>
                  </a:lnTo>
                  <a:lnTo>
                    <a:pt x="12" y="28"/>
                  </a:lnTo>
                  <a:lnTo>
                    <a:pt x="36" y="26"/>
                  </a:lnTo>
                  <a:lnTo>
                    <a:pt x="50" y="24"/>
                  </a:lnTo>
                  <a:lnTo>
                    <a:pt x="38" y="18"/>
                  </a:lnTo>
                  <a:close/>
                </a:path>
              </a:pathLst>
            </a:custGeom>
            <a:solidFill>
              <a:srgbClr val="000000"/>
            </a:solidFill>
            <a:ln w="0">
              <a:solidFill>
                <a:srgbClr val="000000"/>
              </a:solidFill>
              <a:round/>
              <a:headEnd/>
              <a:tailEnd/>
            </a:ln>
          </p:spPr>
          <p:txBody>
            <a:bodyPr/>
            <a:lstStyle/>
            <a:p>
              <a:endParaRPr lang="en-US"/>
            </a:p>
          </p:txBody>
        </p:sp>
        <p:sp>
          <p:nvSpPr>
            <p:cNvPr id="14372" name="Freeform 17"/>
            <p:cNvSpPr>
              <a:spLocks/>
            </p:cNvSpPr>
            <p:nvPr/>
          </p:nvSpPr>
          <p:spPr bwMode="auto">
            <a:xfrm>
              <a:off x="4835525" y="1463675"/>
              <a:ext cx="1049337" cy="196850"/>
            </a:xfrm>
            <a:custGeom>
              <a:avLst/>
              <a:gdLst>
                <a:gd name="T0" fmla="*/ 2147483647 w 324"/>
                <a:gd name="T1" fmla="*/ 2147483647 h 74"/>
                <a:gd name="T2" fmla="*/ 2147483647 w 324"/>
                <a:gd name="T3" fmla="*/ 2147483647 h 74"/>
                <a:gd name="T4" fmla="*/ 2147483647 w 324"/>
                <a:gd name="T5" fmla="*/ 2147483647 h 74"/>
                <a:gd name="T6" fmla="*/ 2147483647 w 324"/>
                <a:gd name="T7" fmla="*/ 2147483647 h 74"/>
                <a:gd name="T8" fmla="*/ 2147483647 w 324"/>
                <a:gd name="T9" fmla="*/ 2147483647 h 74"/>
                <a:gd name="T10" fmla="*/ 2147483647 w 324"/>
                <a:gd name="T11" fmla="*/ 0 h 74"/>
                <a:gd name="T12" fmla="*/ 2147483647 w 324"/>
                <a:gd name="T13" fmla="*/ 0 h 74"/>
                <a:gd name="T14" fmla="*/ 0 w 324"/>
                <a:gd name="T15" fmla="*/ 2147483647 h 74"/>
                <a:gd name="T16" fmla="*/ 2147483647 w 324"/>
                <a:gd name="T17" fmla="*/ 2147483647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4"/>
                <a:gd name="T28" fmla="*/ 0 h 74"/>
                <a:gd name="T29" fmla="*/ 324 w 324"/>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4" h="74">
                  <a:moveTo>
                    <a:pt x="2" y="4"/>
                  </a:moveTo>
                  <a:lnTo>
                    <a:pt x="320" y="74"/>
                  </a:lnTo>
                  <a:lnTo>
                    <a:pt x="322" y="74"/>
                  </a:lnTo>
                  <a:lnTo>
                    <a:pt x="324" y="70"/>
                  </a:lnTo>
                  <a:lnTo>
                    <a:pt x="322" y="70"/>
                  </a:lnTo>
                  <a:lnTo>
                    <a:pt x="4" y="0"/>
                  </a:lnTo>
                  <a:lnTo>
                    <a:pt x="2" y="0"/>
                  </a:lnTo>
                  <a:lnTo>
                    <a:pt x="0" y="4"/>
                  </a:lnTo>
                  <a:lnTo>
                    <a:pt x="2" y="4"/>
                  </a:lnTo>
                  <a:close/>
                </a:path>
              </a:pathLst>
            </a:custGeom>
            <a:solidFill>
              <a:srgbClr val="000000"/>
            </a:solidFill>
            <a:ln w="0">
              <a:solidFill>
                <a:srgbClr val="000000"/>
              </a:solidFill>
              <a:round/>
              <a:headEnd/>
              <a:tailEnd/>
            </a:ln>
          </p:spPr>
          <p:txBody>
            <a:bodyPr/>
            <a:lstStyle/>
            <a:p>
              <a:endParaRPr lang="en-US"/>
            </a:p>
          </p:txBody>
        </p:sp>
        <p:sp>
          <p:nvSpPr>
            <p:cNvPr id="14373" name="Freeform 18"/>
            <p:cNvSpPr>
              <a:spLocks/>
            </p:cNvSpPr>
            <p:nvPr/>
          </p:nvSpPr>
          <p:spPr bwMode="auto">
            <a:xfrm>
              <a:off x="5327650" y="1592263"/>
              <a:ext cx="77787" cy="41275"/>
            </a:xfrm>
            <a:custGeom>
              <a:avLst/>
              <a:gdLst>
                <a:gd name="T0" fmla="*/ 2147483647 w 24"/>
                <a:gd name="T1" fmla="*/ 2147483647 h 16"/>
                <a:gd name="T2" fmla="*/ 0 w 24"/>
                <a:gd name="T3" fmla="*/ 2147483647 h 16"/>
                <a:gd name="T4" fmla="*/ 2147483647 w 24"/>
                <a:gd name="T5" fmla="*/ 2147483647 h 16"/>
                <a:gd name="T6" fmla="*/ 2147483647 w 24"/>
                <a:gd name="T7" fmla="*/ 0 h 16"/>
                <a:gd name="T8" fmla="*/ 2147483647 w 24"/>
                <a:gd name="T9" fmla="*/ 2147483647 h 16"/>
                <a:gd name="T10" fmla="*/ 0 60000 65536"/>
                <a:gd name="T11" fmla="*/ 0 60000 65536"/>
                <a:gd name="T12" fmla="*/ 0 60000 65536"/>
                <a:gd name="T13" fmla="*/ 0 60000 65536"/>
                <a:gd name="T14" fmla="*/ 0 60000 65536"/>
                <a:gd name="T15" fmla="*/ 0 w 24"/>
                <a:gd name="T16" fmla="*/ 0 h 16"/>
                <a:gd name="T17" fmla="*/ 24 w 24"/>
                <a:gd name="T18" fmla="*/ 16 h 16"/>
              </a:gdLst>
              <a:ahLst/>
              <a:cxnLst>
                <a:cxn ang="T10">
                  <a:pos x="T0" y="T1"/>
                </a:cxn>
                <a:cxn ang="T11">
                  <a:pos x="T2" y="T3"/>
                </a:cxn>
                <a:cxn ang="T12">
                  <a:pos x="T4" y="T5"/>
                </a:cxn>
                <a:cxn ang="T13">
                  <a:pos x="T6" y="T7"/>
                </a:cxn>
                <a:cxn ang="T14">
                  <a:pos x="T8" y="T9"/>
                </a:cxn>
              </a:cxnLst>
              <a:rect l="T15" t="T16" r="T17" b="T18"/>
              <a:pathLst>
                <a:path w="24" h="16">
                  <a:moveTo>
                    <a:pt x="24" y="12"/>
                  </a:moveTo>
                  <a:lnTo>
                    <a:pt x="0" y="16"/>
                  </a:lnTo>
                  <a:lnTo>
                    <a:pt x="4" y="8"/>
                  </a:lnTo>
                  <a:lnTo>
                    <a:pt x="2" y="0"/>
                  </a:lnTo>
                  <a:lnTo>
                    <a:pt x="24" y="12"/>
                  </a:lnTo>
                  <a:close/>
                </a:path>
              </a:pathLst>
            </a:custGeom>
            <a:solidFill>
              <a:srgbClr val="000000"/>
            </a:solidFill>
            <a:ln w="0">
              <a:solidFill>
                <a:srgbClr val="000000"/>
              </a:solidFill>
              <a:round/>
              <a:headEnd/>
              <a:tailEnd/>
            </a:ln>
          </p:spPr>
          <p:txBody>
            <a:bodyPr/>
            <a:lstStyle/>
            <a:p>
              <a:endParaRPr lang="en-US"/>
            </a:p>
          </p:txBody>
        </p:sp>
        <p:sp>
          <p:nvSpPr>
            <p:cNvPr id="14374" name="Freeform 19"/>
            <p:cNvSpPr>
              <a:spLocks noEditPoints="1"/>
            </p:cNvSpPr>
            <p:nvPr/>
          </p:nvSpPr>
          <p:spPr bwMode="auto">
            <a:xfrm>
              <a:off x="5289550" y="1565275"/>
              <a:ext cx="161925" cy="84138"/>
            </a:xfrm>
            <a:custGeom>
              <a:avLst/>
              <a:gdLst>
                <a:gd name="T0" fmla="*/ 2147483647 w 50"/>
                <a:gd name="T1" fmla="*/ 2147483647 h 32"/>
                <a:gd name="T2" fmla="*/ 2147483647 w 50"/>
                <a:gd name="T3" fmla="*/ 2147483647 h 32"/>
                <a:gd name="T4" fmla="*/ 2147483647 w 50"/>
                <a:gd name="T5" fmla="*/ 2147483647 h 32"/>
                <a:gd name="T6" fmla="*/ 2147483647 w 50"/>
                <a:gd name="T7" fmla="*/ 2147483647 h 32"/>
                <a:gd name="T8" fmla="*/ 2147483647 w 50"/>
                <a:gd name="T9" fmla="*/ 2147483647 h 32"/>
                <a:gd name="T10" fmla="*/ 2147483647 w 50"/>
                <a:gd name="T11" fmla="*/ 2147483647 h 32"/>
                <a:gd name="T12" fmla="*/ 2147483647 w 50"/>
                <a:gd name="T13" fmla="*/ 2147483647 h 32"/>
                <a:gd name="T14" fmla="*/ 2147483647 w 50"/>
                <a:gd name="T15" fmla="*/ 2147483647 h 32"/>
                <a:gd name="T16" fmla="*/ 2147483647 w 50"/>
                <a:gd name="T17" fmla="*/ 2147483647 h 32"/>
                <a:gd name="T18" fmla="*/ 2147483647 w 50"/>
                <a:gd name="T19" fmla="*/ 2147483647 h 32"/>
                <a:gd name="T20" fmla="*/ 2147483647 w 50"/>
                <a:gd name="T21" fmla="*/ 2147483647 h 32"/>
                <a:gd name="T22" fmla="*/ 2147483647 w 50"/>
                <a:gd name="T23" fmla="*/ 2147483647 h 32"/>
                <a:gd name="T24" fmla="*/ 2147483647 w 50"/>
                <a:gd name="T25" fmla="*/ 2147483647 h 32"/>
                <a:gd name="T26" fmla="*/ 2147483647 w 50"/>
                <a:gd name="T27" fmla="*/ 2147483647 h 32"/>
                <a:gd name="T28" fmla="*/ 2147483647 w 50"/>
                <a:gd name="T29" fmla="*/ 2147483647 h 32"/>
                <a:gd name="T30" fmla="*/ 2147483647 w 50"/>
                <a:gd name="T31" fmla="*/ 0 h 32"/>
                <a:gd name="T32" fmla="*/ 2147483647 w 50"/>
                <a:gd name="T33" fmla="*/ 2147483647 h 32"/>
                <a:gd name="T34" fmla="*/ 2147483647 w 50"/>
                <a:gd name="T35" fmla="*/ 2147483647 h 32"/>
                <a:gd name="T36" fmla="*/ 2147483647 w 50"/>
                <a:gd name="T37" fmla="*/ 2147483647 h 32"/>
                <a:gd name="T38" fmla="*/ 2147483647 w 50"/>
                <a:gd name="T39" fmla="*/ 2147483647 h 32"/>
                <a:gd name="T40" fmla="*/ 2147483647 w 50"/>
                <a:gd name="T41" fmla="*/ 2147483647 h 32"/>
                <a:gd name="T42" fmla="*/ 0 w 50"/>
                <a:gd name="T43" fmla="*/ 2147483647 h 32"/>
                <a:gd name="T44" fmla="*/ 2147483647 w 50"/>
                <a:gd name="T45" fmla="*/ 2147483647 h 32"/>
                <a:gd name="T46" fmla="*/ 2147483647 w 50"/>
                <a:gd name="T47" fmla="*/ 2147483647 h 32"/>
                <a:gd name="T48" fmla="*/ 2147483647 w 50"/>
                <a:gd name="T49" fmla="*/ 2147483647 h 32"/>
                <a:gd name="T50" fmla="*/ 2147483647 w 50"/>
                <a:gd name="T51" fmla="*/ 2147483647 h 3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32"/>
                <a:gd name="T80" fmla="*/ 50 w 50"/>
                <a:gd name="T81" fmla="*/ 32 h 3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32">
                  <a:moveTo>
                    <a:pt x="36" y="18"/>
                  </a:moveTo>
                  <a:lnTo>
                    <a:pt x="10" y="20"/>
                  </a:lnTo>
                  <a:lnTo>
                    <a:pt x="12" y="26"/>
                  </a:lnTo>
                  <a:lnTo>
                    <a:pt x="14" y="28"/>
                  </a:lnTo>
                  <a:lnTo>
                    <a:pt x="20" y="22"/>
                  </a:lnTo>
                  <a:lnTo>
                    <a:pt x="22" y="20"/>
                  </a:lnTo>
                  <a:lnTo>
                    <a:pt x="22" y="18"/>
                  </a:lnTo>
                  <a:lnTo>
                    <a:pt x="18" y="10"/>
                  </a:lnTo>
                  <a:lnTo>
                    <a:pt x="14" y="10"/>
                  </a:lnTo>
                  <a:lnTo>
                    <a:pt x="12" y="14"/>
                  </a:lnTo>
                  <a:lnTo>
                    <a:pt x="34" y="26"/>
                  </a:lnTo>
                  <a:lnTo>
                    <a:pt x="36" y="22"/>
                  </a:lnTo>
                  <a:lnTo>
                    <a:pt x="36" y="18"/>
                  </a:lnTo>
                  <a:close/>
                  <a:moveTo>
                    <a:pt x="38" y="18"/>
                  </a:moveTo>
                  <a:lnTo>
                    <a:pt x="16" y="6"/>
                  </a:lnTo>
                  <a:lnTo>
                    <a:pt x="6" y="0"/>
                  </a:lnTo>
                  <a:lnTo>
                    <a:pt x="10" y="12"/>
                  </a:lnTo>
                  <a:lnTo>
                    <a:pt x="12" y="20"/>
                  </a:lnTo>
                  <a:lnTo>
                    <a:pt x="16" y="18"/>
                  </a:lnTo>
                  <a:lnTo>
                    <a:pt x="12" y="16"/>
                  </a:lnTo>
                  <a:lnTo>
                    <a:pt x="8" y="22"/>
                  </a:lnTo>
                  <a:lnTo>
                    <a:pt x="0" y="32"/>
                  </a:lnTo>
                  <a:lnTo>
                    <a:pt x="12" y="30"/>
                  </a:lnTo>
                  <a:lnTo>
                    <a:pt x="36" y="28"/>
                  </a:lnTo>
                  <a:lnTo>
                    <a:pt x="50" y="26"/>
                  </a:lnTo>
                  <a:lnTo>
                    <a:pt x="38" y="18"/>
                  </a:lnTo>
                  <a:close/>
                </a:path>
              </a:pathLst>
            </a:custGeom>
            <a:solidFill>
              <a:srgbClr val="000000"/>
            </a:solidFill>
            <a:ln w="0">
              <a:solidFill>
                <a:srgbClr val="000000"/>
              </a:solidFill>
              <a:round/>
              <a:headEnd/>
              <a:tailEnd/>
            </a:ln>
          </p:spPr>
          <p:txBody>
            <a:bodyPr/>
            <a:lstStyle/>
            <a:p>
              <a:endParaRPr lang="en-US"/>
            </a:p>
          </p:txBody>
        </p:sp>
        <p:sp>
          <p:nvSpPr>
            <p:cNvPr id="14375" name="Freeform 20"/>
            <p:cNvSpPr>
              <a:spLocks/>
            </p:cNvSpPr>
            <p:nvPr/>
          </p:nvSpPr>
          <p:spPr bwMode="auto">
            <a:xfrm>
              <a:off x="4856162" y="1522413"/>
              <a:ext cx="1028700" cy="192087"/>
            </a:xfrm>
            <a:custGeom>
              <a:avLst/>
              <a:gdLst>
                <a:gd name="T0" fmla="*/ 2147483647 w 318"/>
                <a:gd name="T1" fmla="*/ 2147483647 h 72"/>
                <a:gd name="T2" fmla="*/ 2147483647 w 318"/>
                <a:gd name="T3" fmla="*/ 2147483647 h 72"/>
                <a:gd name="T4" fmla="*/ 2147483647 w 318"/>
                <a:gd name="T5" fmla="*/ 2147483647 h 72"/>
                <a:gd name="T6" fmla="*/ 2147483647 w 318"/>
                <a:gd name="T7" fmla="*/ 2147483647 h 72"/>
                <a:gd name="T8" fmla="*/ 2147483647 w 318"/>
                <a:gd name="T9" fmla="*/ 2147483647 h 72"/>
                <a:gd name="T10" fmla="*/ 2147483647 w 318"/>
                <a:gd name="T11" fmla="*/ 2147483647 h 72"/>
                <a:gd name="T12" fmla="*/ 0 w 318"/>
                <a:gd name="T13" fmla="*/ 0 h 72"/>
                <a:gd name="T14" fmla="*/ 0 w 318"/>
                <a:gd name="T15" fmla="*/ 2147483647 h 72"/>
                <a:gd name="T16" fmla="*/ 2147483647 w 318"/>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72"/>
                <a:gd name="T29" fmla="*/ 318 w 318"/>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72">
                  <a:moveTo>
                    <a:pt x="2" y="6"/>
                  </a:moveTo>
                  <a:lnTo>
                    <a:pt x="314" y="72"/>
                  </a:lnTo>
                  <a:lnTo>
                    <a:pt x="316" y="72"/>
                  </a:lnTo>
                  <a:lnTo>
                    <a:pt x="318" y="68"/>
                  </a:lnTo>
                  <a:lnTo>
                    <a:pt x="316" y="66"/>
                  </a:lnTo>
                  <a:lnTo>
                    <a:pt x="2" y="2"/>
                  </a:lnTo>
                  <a:lnTo>
                    <a:pt x="0" y="0"/>
                  </a:lnTo>
                  <a:lnTo>
                    <a:pt x="0" y="6"/>
                  </a:lnTo>
                  <a:lnTo>
                    <a:pt x="2" y="6"/>
                  </a:lnTo>
                  <a:close/>
                </a:path>
              </a:pathLst>
            </a:custGeom>
            <a:solidFill>
              <a:srgbClr val="000000"/>
            </a:solidFill>
            <a:ln w="0">
              <a:solidFill>
                <a:srgbClr val="000000"/>
              </a:solidFill>
              <a:round/>
              <a:headEnd/>
              <a:tailEnd/>
            </a:ln>
          </p:spPr>
          <p:txBody>
            <a:bodyPr/>
            <a:lstStyle/>
            <a:p>
              <a:endParaRPr lang="en-US"/>
            </a:p>
          </p:txBody>
        </p:sp>
        <p:sp>
          <p:nvSpPr>
            <p:cNvPr id="14376" name="Freeform 21"/>
            <p:cNvSpPr>
              <a:spLocks/>
            </p:cNvSpPr>
            <p:nvPr/>
          </p:nvSpPr>
          <p:spPr bwMode="auto">
            <a:xfrm>
              <a:off x="5327650" y="1655763"/>
              <a:ext cx="77787" cy="36512"/>
            </a:xfrm>
            <a:custGeom>
              <a:avLst/>
              <a:gdLst>
                <a:gd name="T0" fmla="*/ 2147483647 w 24"/>
                <a:gd name="T1" fmla="*/ 2147483647 h 14"/>
                <a:gd name="T2" fmla="*/ 0 w 24"/>
                <a:gd name="T3" fmla="*/ 2147483647 h 14"/>
                <a:gd name="T4" fmla="*/ 2147483647 w 24"/>
                <a:gd name="T5" fmla="*/ 2147483647 h 14"/>
                <a:gd name="T6" fmla="*/ 2147483647 w 24"/>
                <a:gd name="T7" fmla="*/ 0 h 14"/>
                <a:gd name="T8" fmla="*/ 2147483647 w 24"/>
                <a:gd name="T9" fmla="*/ 2147483647 h 14"/>
                <a:gd name="T10" fmla="*/ 0 60000 65536"/>
                <a:gd name="T11" fmla="*/ 0 60000 65536"/>
                <a:gd name="T12" fmla="*/ 0 60000 65536"/>
                <a:gd name="T13" fmla="*/ 0 60000 65536"/>
                <a:gd name="T14" fmla="*/ 0 60000 65536"/>
                <a:gd name="T15" fmla="*/ 0 w 24"/>
                <a:gd name="T16" fmla="*/ 0 h 14"/>
                <a:gd name="T17" fmla="*/ 24 w 24"/>
                <a:gd name="T18" fmla="*/ 14 h 14"/>
              </a:gdLst>
              <a:ahLst/>
              <a:cxnLst>
                <a:cxn ang="T10">
                  <a:pos x="T0" y="T1"/>
                </a:cxn>
                <a:cxn ang="T11">
                  <a:pos x="T2" y="T3"/>
                </a:cxn>
                <a:cxn ang="T12">
                  <a:pos x="T4" y="T5"/>
                </a:cxn>
                <a:cxn ang="T13">
                  <a:pos x="T6" y="T7"/>
                </a:cxn>
                <a:cxn ang="T14">
                  <a:pos x="T8" y="T9"/>
                </a:cxn>
              </a:cxnLst>
              <a:rect l="T15" t="T16" r="T17" b="T18"/>
              <a:pathLst>
                <a:path w="24" h="14">
                  <a:moveTo>
                    <a:pt x="24" y="12"/>
                  </a:moveTo>
                  <a:lnTo>
                    <a:pt x="0" y="14"/>
                  </a:lnTo>
                  <a:lnTo>
                    <a:pt x="4" y="8"/>
                  </a:lnTo>
                  <a:lnTo>
                    <a:pt x="2" y="0"/>
                  </a:lnTo>
                  <a:lnTo>
                    <a:pt x="24" y="12"/>
                  </a:lnTo>
                  <a:close/>
                </a:path>
              </a:pathLst>
            </a:custGeom>
            <a:solidFill>
              <a:srgbClr val="000000"/>
            </a:solidFill>
            <a:ln w="0">
              <a:solidFill>
                <a:srgbClr val="000000"/>
              </a:solidFill>
              <a:round/>
              <a:headEnd/>
              <a:tailEnd/>
            </a:ln>
          </p:spPr>
          <p:txBody>
            <a:bodyPr/>
            <a:lstStyle/>
            <a:p>
              <a:endParaRPr lang="en-US"/>
            </a:p>
          </p:txBody>
        </p:sp>
        <p:sp>
          <p:nvSpPr>
            <p:cNvPr id="14377" name="Freeform 22"/>
            <p:cNvSpPr>
              <a:spLocks noEditPoints="1"/>
            </p:cNvSpPr>
            <p:nvPr/>
          </p:nvSpPr>
          <p:spPr bwMode="auto">
            <a:xfrm>
              <a:off x="5289550" y="1628775"/>
              <a:ext cx="161925" cy="79375"/>
            </a:xfrm>
            <a:custGeom>
              <a:avLst/>
              <a:gdLst>
                <a:gd name="T0" fmla="*/ 2147483647 w 50"/>
                <a:gd name="T1" fmla="*/ 2147483647 h 30"/>
                <a:gd name="T2" fmla="*/ 2147483647 w 50"/>
                <a:gd name="T3" fmla="*/ 2147483647 h 30"/>
                <a:gd name="T4" fmla="*/ 2147483647 w 50"/>
                <a:gd name="T5" fmla="*/ 2147483647 h 30"/>
                <a:gd name="T6" fmla="*/ 2147483647 w 50"/>
                <a:gd name="T7" fmla="*/ 2147483647 h 30"/>
                <a:gd name="T8" fmla="*/ 2147483647 w 50"/>
                <a:gd name="T9" fmla="*/ 2147483647 h 30"/>
                <a:gd name="T10" fmla="*/ 2147483647 w 50"/>
                <a:gd name="T11" fmla="*/ 2147483647 h 30"/>
                <a:gd name="T12" fmla="*/ 2147483647 w 50"/>
                <a:gd name="T13" fmla="*/ 2147483647 h 30"/>
                <a:gd name="T14" fmla="*/ 2147483647 w 50"/>
                <a:gd name="T15" fmla="*/ 2147483647 h 30"/>
                <a:gd name="T16" fmla="*/ 2147483647 w 50"/>
                <a:gd name="T17" fmla="*/ 2147483647 h 30"/>
                <a:gd name="T18" fmla="*/ 2147483647 w 50"/>
                <a:gd name="T19" fmla="*/ 2147483647 h 30"/>
                <a:gd name="T20" fmla="*/ 2147483647 w 50"/>
                <a:gd name="T21" fmla="*/ 2147483647 h 30"/>
                <a:gd name="T22" fmla="*/ 2147483647 w 50"/>
                <a:gd name="T23" fmla="*/ 2147483647 h 30"/>
                <a:gd name="T24" fmla="*/ 2147483647 w 50"/>
                <a:gd name="T25" fmla="*/ 2147483647 h 30"/>
                <a:gd name="T26" fmla="*/ 2147483647 w 50"/>
                <a:gd name="T27" fmla="*/ 2147483647 h 30"/>
                <a:gd name="T28" fmla="*/ 2147483647 w 50"/>
                <a:gd name="T29" fmla="*/ 2147483647 h 30"/>
                <a:gd name="T30" fmla="*/ 2147483647 w 50"/>
                <a:gd name="T31" fmla="*/ 0 h 30"/>
                <a:gd name="T32" fmla="*/ 2147483647 w 50"/>
                <a:gd name="T33" fmla="*/ 2147483647 h 30"/>
                <a:gd name="T34" fmla="*/ 2147483647 w 50"/>
                <a:gd name="T35" fmla="*/ 2147483647 h 30"/>
                <a:gd name="T36" fmla="*/ 2147483647 w 50"/>
                <a:gd name="T37" fmla="*/ 2147483647 h 30"/>
                <a:gd name="T38" fmla="*/ 2147483647 w 50"/>
                <a:gd name="T39" fmla="*/ 2147483647 h 30"/>
                <a:gd name="T40" fmla="*/ 2147483647 w 50"/>
                <a:gd name="T41" fmla="*/ 2147483647 h 30"/>
                <a:gd name="T42" fmla="*/ 0 w 50"/>
                <a:gd name="T43" fmla="*/ 2147483647 h 30"/>
                <a:gd name="T44" fmla="*/ 2147483647 w 50"/>
                <a:gd name="T45" fmla="*/ 2147483647 h 30"/>
                <a:gd name="T46" fmla="*/ 2147483647 w 50"/>
                <a:gd name="T47" fmla="*/ 2147483647 h 30"/>
                <a:gd name="T48" fmla="*/ 2147483647 w 50"/>
                <a:gd name="T49" fmla="*/ 2147483647 h 30"/>
                <a:gd name="T50" fmla="*/ 2147483647 w 50"/>
                <a:gd name="T51" fmla="*/ 2147483647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0"/>
                <a:gd name="T79" fmla="*/ 0 h 30"/>
                <a:gd name="T80" fmla="*/ 50 w 50"/>
                <a:gd name="T81" fmla="*/ 30 h 3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0" h="30">
                  <a:moveTo>
                    <a:pt x="36" y="18"/>
                  </a:moveTo>
                  <a:lnTo>
                    <a:pt x="10" y="20"/>
                  </a:lnTo>
                  <a:lnTo>
                    <a:pt x="12" y="24"/>
                  </a:lnTo>
                  <a:lnTo>
                    <a:pt x="14" y="28"/>
                  </a:lnTo>
                  <a:lnTo>
                    <a:pt x="20" y="20"/>
                  </a:lnTo>
                  <a:lnTo>
                    <a:pt x="22" y="20"/>
                  </a:lnTo>
                  <a:lnTo>
                    <a:pt x="22" y="16"/>
                  </a:lnTo>
                  <a:lnTo>
                    <a:pt x="18" y="8"/>
                  </a:lnTo>
                  <a:lnTo>
                    <a:pt x="14" y="10"/>
                  </a:lnTo>
                  <a:lnTo>
                    <a:pt x="12" y="14"/>
                  </a:lnTo>
                  <a:lnTo>
                    <a:pt x="34" y="26"/>
                  </a:lnTo>
                  <a:lnTo>
                    <a:pt x="36" y="22"/>
                  </a:lnTo>
                  <a:lnTo>
                    <a:pt x="36" y="18"/>
                  </a:lnTo>
                  <a:close/>
                  <a:moveTo>
                    <a:pt x="38" y="18"/>
                  </a:moveTo>
                  <a:lnTo>
                    <a:pt x="16" y="6"/>
                  </a:lnTo>
                  <a:lnTo>
                    <a:pt x="6" y="0"/>
                  </a:lnTo>
                  <a:lnTo>
                    <a:pt x="10" y="10"/>
                  </a:lnTo>
                  <a:lnTo>
                    <a:pt x="12" y="20"/>
                  </a:lnTo>
                  <a:lnTo>
                    <a:pt x="16" y="18"/>
                  </a:lnTo>
                  <a:lnTo>
                    <a:pt x="12" y="16"/>
                  </a:lnTo>
                  <a:lnTo>
                    <a:pt x="8" y="22"/>
                  </a:lnTo>
                  <a:lnTo>
                    <a:pt x="0" y="30"/>
                  </a:lnTo>
                  <a:lnTo>
                    <a:pt x="12" y="30"/>
                  </a:lnTo>
                  <a:lnTo>
                    <a:pt x="36" y="26"/>
                  </a:lnTo>
                  <a:lnTo>
                    <a:pt x="50" y="24"/>
                  </a:lnTo>
                  <a:lnTo>
                    <a:pt x="38" y="18"/>
                  </a:lnTo>
                  <a:close/>
                </a:path>
              </a:pathLst>
            </a:custGeom>
            <a:solidFill>
              <a:srgbClr val="000000"/>
            </a:solidFill>
            <a:ln w="0">
              <a:solidFill>
                <a:srgbClr val="000000"/>
              </a:solidFill>
              <a:round/>
              <a:headEnd/>
              <a:tailEnd/>
            </a:ln>
          </p:spPr>
          <p:txBody>
            <a:bodyPr/>
            <a:lstStyle/>
            <a:p>
              <a:endParaRPr lang="en-US"/>
            </a:p>
          </p:txBody>
        </p:sp>
        <p:sp>
          <p:nvSpPr>
            <p:cNvPr id="14378" name="Freeform 23"/>
            <p:cNvSpPr>
              <a:spLocks/>
            </p:cNvSpPr>
            <p:nvPr/>
          </p:nvSpPr>
          <p:spPr bwMode="auto">
            <a:xfrm>
              <a:off x="4856162" y="1585913"/>
              <a:ext cx="1028700" cy="185737"/>
            </a:xfrm>
            <a:custGeom>
              <a:avLst/>
              <a:gdLst>
                <a:gd name="T0" fmla="*/ 2147483647 w 318"/>
                <a:gd name="T1" fmla="*/ 2147483647 h 70"/>
                <a:gd name="T2" fmla="*/ 2147483647 w 318"/>
                <a:gd name="T3" fmla="*/ 2147483647 h 70"/>
                <a:gd name="T4" fmla="*/ 2147483647 w 318"/>
                <a:gd name="T5" fmla="*/ 2147483647 h 70"/>
                <a:gd name="T6" fmla="*/ 2147483647 w 318"/>
                <a:gd name="T7" fmla="*/ 2147483647 h 70"/>
                <a:gd name="T8" fmla="*/ 2147483647 w 318"/>
                <a:gd name="T9" fmla="*/ 2147483647 h 70"/>
                <a:gd name="T10" fmla="*/ 2147483647 w 318"/>
                <a:gd name="T11" fmla="*/ 0 h 70"/>
                <a:gd name="T12" fmla="*/ 0 w 318"/>
                <a:gd name="T13" fmla="*/ 0 h 70"/>
                <a:gd name="T14" fmla="*/ 0 w 318"/>
                <a:gd name="T15" fmla="*/ 2147483647 h 70"/>
                <a:gd name="T16" fmla="*/ 2147483647 w 318"/>
                <a:gd name="T17" fmla="*/ 2147483647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8"/>
                <a:gd name="T28" fmla="*/ 0 h 70"/>
                <a:gd name="T29" fmla="*/ 318 w 318"/>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8" h="70">
                  <a:moveTo>
                    <a:pt x="2" y="6"/>
                  </a:moveTo>
                  <a:lnTo>
                    <a:pt x="314" y="70"/>
                  </a:lnTo>
                  <a:lnTo>
                    <a:pt x="316" y="70"/>
                  </a:lnTo>
                  <a:lnTo>
                    <a:pt x="318" y="66"/>
                  </a:lnTo>
                  <a:lnTo>
                    <a:pt x="316" y="66"/>
                  </a:lnTo>
                  <a:lnTo>
                    <a:pt x="2" y="0"/>
                  </a:lnTo>
                  <a:lnTo>
                    <a:pt x="0" y="0"/>
                  </a:lnTo>
                  <a:lnTo>
                    <a:pt x="0" y="4"/>
                  </a:lnTo>
                  <a:lnTo>
                    <a:pt x="2" y="6"/>
                  </a:lnTo>
                  <a:close/>
                </a:path>
              </a:pathLst>
            </a:custGeom>
            <a:solidFill>
              <a:srgbClr val="000000"/>
            </a:solidFill>
            <a:ln w="0">
              <a:solidFill>
                <a:srgbClr val="000000"/>
              </a:solidFill>
              <a:round/>
              <a:headEnd/>
              <a:tailEnd/>
            </a:ln>
          </p:spPr>
          <p:txBody>
            <a:bodyPr/>
            <a:lstStyle/>
            <a:p>
              <a:endParaRPr lang="en-US"/>
            </a:p>
          </p:txBody>
        </p:sp>
        <p:sp>
          <p:nvSpPr>
            <p:cNvPr id="14379" name="Freeform 24"/>
            <p:cNvSpPr>
              <a:spLocks/>
            </p:cNvSpPr>
            <p:nvPr/>
          </p:nvSpPr>
          <p:spPr bwMode="auto">
            <a:xfrm>
              <a:off x="2265362" y="1485900"/>
              <a:ext cx="1095375" cy="138113"/>
            </a:xfrm>
            <a:custGeom>
              <a:avLst/>
              <a:gdLst>
                <a:gd name="T0" fmla="*/ 2147483647 w 338"/>
                <a:gd name="T1" fmla="*/ 2147483647 h 52"/>
                <a:gd name="T2" fmla="*/ 2147483647 w 338"/>
                <a:gd name="T3" fmla="*/ 2147483647 h 52"/>
                <a:gd name="T4" fmla="*/ 2147483647 w 338"/>
                <a:gd name="T5" fmla="*/ 2147483647 h 52"/>
                <a:gd name="T6" fmla="*/ 2147483647 w 338"/>
                <a:gd name="T7" fmla="*/ 0 h 52"/>
                <a:gd name="T8" fmla="*/ 2147483647 w 338"/>
                <a:gd name="T9" fmla="*/ 2147483647 h 52"/>
                <a:gd name="T10" fmla="*/ 2147483647 w 338"/>
                <a:gd name="T11" fmla="*/ 2147483647 h 52"/>
                <a:gd name="T12" fmla="*/ 0 w 338"/>
                <a:gd name="T13" fmla="*/ 2147483647 h 52"/>
                <a:gd name="T14" fmla="*/ 2147483647 w 338"/>
                <a:gd name="T15" fmla="*/ 2147483647 h 52"/>
                <a:gd name="T16" fmla="*/ 2147483647 w 338"/>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8"/>
                <a:gd name="T28" fmla="*/ 0 h 52"/>
                <a:gd name="T29" fmla="*/ 338 w 338"/>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8" h="52">
                  <a:moveTo>
                    <a:pt x="4" y="52"/>
                  </a:moveTo>
                  <a:lnTo>
                    <a:pt x="336" y="6"/>
                  </a:lnTo>
                  <a:lnTo>
                    <a:pt x="338" y="6"/>
                  </a:lnTo>
                  <a:lnTo>
                    <a:pt x="336" y="0"/>
                  </a:lnTo>
                  <a:lnTo>
                    <a:pt x="334" y="2"/>
                  </a:lnTo>
                  <a:lnTo>
                    <a:pt x="4" y="48"/>
                  </a:lnTo>
                  <a:lnTo>
                    <a:pt x="0" y="48"/>
                  </a:lnTo>
                  <a:lnTo>
                    <a:pt x="2" y="52"/>
                  </a:lnTo>
                  <a:lnTo>
                    <a:pt x="4" y="52"/>
                  </a:lnTo>
                  <a:close/>
                </a:path>
              </a:pathLst>
            </a:custGeom>
            <a:solidFill>
              <a:srgbClr val="000000"/>
            </a:solidFill>
            <a:ln w="0">
              <a:solidFill>
                <a:srgbClr val="000000"/>
              </a:solidFill>
              <a:round/>
              <a:headEnd/>
              <a:tailEnd/>
            </a:ln>
          </p:spPr>
          <p:txBody>
            <a:bodyPr/>
            <a:lstStyle/>
            <a:p>
              <a:endParaRPr lang="en-US"/>
            </a:p>
          </p:txBody>
        </p:sp>
        <p:sp>
          <p:nvSpPr>
            <p:cNvPr id="14380" name="Freeform 25"/>
            <p:cNvSpPr>
              <a:spLocks/>
            </p:cNvSpPr>
            <p:nvPr/>
          </p:nvSpPr>
          <p:spPr bwMode="auto">
            <a:xfrm>
              <a:off x="2265362" y="1549400"/>
              <a:ext cx="1108075" cy="138113"/>
            </a:xfrm>
            <a:custGeom>
              <a:avLst/>
              <a:gdLst>
                <a:gd name="T0" fmla="*/ 2147483647 w 342"/>
                <a:gd name="T1" fmla="*/ 2147483647 h 52"/>
                <a:gd name="T2" fmla="*/ 2147483647 w 342"/>
                <a:gd name="T3" fmla="*/ 2147483647 h 52"/>
                <a:gd name="T4" fmla="*/ 2147483647 w 342"/>
                <a:gd name="T5" fmla="*/ 2147483647 h 52"/>
                <a:gd name="T6" fmla="*/ 2147483647 w 342"/>
                <a:gd name="T7" fmla="*/ 0 h 52"/>
                <a:gd name="T8" fmla="*/ 2147483647 w 342"/>
                <a:gd name="T9" fmla="*/ 0 h 52"/>
                <a:gd name="T10" fmla="*/ 2147483647 w 342"/>
                <a:gd name="T11" fmla="*/ 2147483647 h 52"/>
                <a:gd name="T12" fmla="*/ 0 w 342"/>
                <a:gd name="T13" fmla="*/ 2147483647 h 52"/>
                <a:gd name="T14" fmla="*/ 2147483647 w 342"/>
                <a:gd name="T15" fmla="*/ 2147483647 h 52"/>
                <a:gd name="T16" fmla="*/ 2147483647 w 342"/>
                <a:gd name="T17" fmla="*/ 2147483647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2"/>
                <a:gd name="T28" fmla="*/ 0 h 52"/>
                <a:gd name="T29" fmla="*/ 342 w 34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2" h="52">
                  <a:moveTo>
                    <a:pt x="4" y="52"/>
                  </a:moveTo>
                  <a:lnTo>
                    <a:pt x="340" y="6"/>
                  </a:lnTo>
                  <a:lnTo>
                    <a:pt x="342" y="4"/>
                  </a:lnTo>
                  <a:lnTo>
                    <a:pt x="342" y="0"/>
                  </a:lnTo>
                  <a:lnTo>
                    <a:pt x="340" y="0"/>
                  </a:lnTo>
                  <a:lnTo>
                    <a:pt x="4" y="48"/>
                  </a:lnTo>
                  <a:lnTo>
                    <a:pt x="0" y="48"/>
                  </a:lnTo>
                  <a:lnTo>
                    <a:pt x="2" y="52"/>
                  </a:lnTo>
                  <a:lnTo>
                    <a:pt x="4" y="52"/>
                  </a:lnTo>
                  <a:close/>
                </a:path>
              </a:pathLst>
            </a:custGeom>
            <a:solidFill>
              <a:srgbClr val="000000"/>
            </a:solidFill>
            <a:ln w="0">
              <a:solidFill>
                <a:srgbClr val="000000"/>
              </a:solidFill>
              <a:round/>
              <a:headEnd/>
              <a:tailEnd/>
            </a:ln>
          </p:spPr>
          <p:txBody>
            <a:bodyPr/>
            <a:lstStyle/>
            <a:p>
              <a:endParaRPr lang="en-US"/>
            </a:p>
          </p:txBody>
        </p:sp>
        <p:sp>
          <p:nvSpPr>
            <p:cNvPr id="14381" name="Freeform 26"/>
            <p:cNvSpPr>
              <a:spLocks/>
            </p:cNvSpPr>
            <p:nvPr/>
          </p:nvSpPr>
          <p:spPr bwMode="auto">
            <a:xfrm>
              <a:off x="2265362" y="1597025"/>
              <a:ext cx="1152525" cy="153988"/>
            </a:xfrm>
            <a:custGeom>
              <a:avLst/>
              <a:gdLst>
                <a:gd name="T0" fmla="*/ 2147483647 w 356"/>
                <a:gd name="T1" fmla="*/ 2147483647 h 58"/>
                <a:gd name="T2" fmla="*/ 2147483647 w 356"/>
                <a:gd name="T3" fmla="*/ 2147483647 h 58"/>
                <a:gd name="T4" fmla="*/ 2147483647 w 356"/>
                <a:gd name="T5" fmla="*/ 2147483647 h 58"/>
                <a:gd name="T6" fmla="*/ 2147483647 w 356"/>
                <a:gd name="T7" fmla="*/ 0 h 58"/>
                <a:gd name="T8" fmla="*/ 2147483647 w 356"/>
                <a:gd name="T9" fmla="*/ 2147483647 h 58"/>
                <a:gd name="T10" fmla="*/ 2147483647 w 356"/>
                <a:gd name="T11" fmla="*/ 2147483647 h 58"/>
                <a:gd name="T12" fmla="*/ 0 w 356"/>
                <a:gd name="T13" fmla="*/ 2147483647 h 58"/>
                <a:gd name="T14" fmla="*/ 2147483647 w 356"/>
                <a:gd name="T15" fmla="*/ 2147483647 h 58"/>
                <a:gd name="T16" fmla="*/ 2147483647 w 356"/>
                <a:gd name="T17" fmla="*/ 2147483647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6"/>
                <a:gd name="T28" fmla="*/ 0 h 58"/>
                <a:gd name="T29" fmla="*/ 356 w 356"/>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6" h="58">
                  <a:moveTo>
                    <a:pt x="4" y="58"/>
                  </a:moveTo>
                  <a:lnTo>
                    <a:pt x="354" y="6"/>
                  </a:lnTo>
                  <a:lnTo>
                    <a:pt x="356" y="6"/>
                  </a:lnTo>
                  <a:lnTo>
                    <a:pt x="356" y="0"/>
                  </a:lnTo>
                  <a:lnTo>
                    <a:pt x="354" y="2"/>
                  </a:lnTo>
                  <a:lnTo>
                    <a:pt x="4" y="52"/>
                  </a:lnTo>
                  <a:lnTo>
                    <a:pt x="0" y="52"/>
                  </a:lnTo>
                  <a:lnTo>
                    <a:pt x="2" y="58"/>
                  </a:lnTo>
                  <a:lnTo>
                    <a:pt x="4" y="58"/>
                  </a:lnTo>
                  <a:close/>
                </a:path>
              </a:pathLst>
            </a:custGeom>
            <a:solidFill>
              <a:srgbClr val="000000"/>
            </a:solidFill>
            <a:ln w="0">
              <a:solidFill>
                <a:srgbClr val="000000"/>
              </a:solidFill>
              <a:round/>
              <a:headEnd/>
              <a:tailEnd/>
            </a:ln>
          </p:spPr>
          <p:txBody>
            <a:bodyPr/>
            <a:lstStyle/>
            <a:p>
              <a:endParaRPr lang="en-US"/>
            </a:p>
          </p:txBody>
        </p:sp>
        <p:sp>
          <p:nvSpPr>
            <p:cNvPr id="14382" name="Freeform 27"/>
            <p:cNvSpPr>
              <a:spLocks/>
            </p:cNvSpPr>
            <p:nvPr/>
          </p:nvSpPr>
          <p:spPr bwMode="auto">
            <a:xfrm>
              <a:off x="3554412" y="1039813"/>
              <a:ext cx="46038" cy="63500"/>
            </a:xfrm>
            <a:custGeom>
              <a:avLst/>
              <a:gdLst>
                <a:gd name="T0" fmla="*/ 2147483647 w 14"/>
                <a:gd name="T1" fmla="*/ 0 h 24"/>
                <a:gd name="T2" fmla="*/ 2147483647 w 14"/>
                <a:gd name="T3" fmla="*/ 2147483647 h 24"/>
                <a:gd name="T4" fmla="*/ 2147483647 w 14"/>
                <a:gd name="T5" fmla="*/ 2147483647 h 24"/>
                <a:gd name="T6" fmla="*/ 0 w 14"/>
                <a:gd name="T7" fmla="*/ 2147483647 h 24"/>
                <a:gd name="T8" fmla="*/ 2147483647 w 14"/>
                <a:gd name="T9" fmla="*/ 0 h 24"/>
                <a:gd name="T10" fmla="*/ 0 60000 65536"/>
                <a:gd name="T11" fmla="*/ 0 60000 65536"/>
                <a:gd name="T12" fmla="*/ 0 60000 65536"/>
                <a:gd name="T13" fmla="*/ 0 60000 65536"/>
                <a:gd name="T14" fmla="*/ 0 60000 65536"/>
                <a:gd name="T15" fmla="*/ 0 w 14"/>
                <a:gd name="T16" fmla="*/ 0 h 24"/>
                <a:gd name="T17" fmla="*/ 14 w 14"/>
                <a:gd name="T18" fmla="*/ 24 h 24"/>
              </a:gdLst>
              <a:ahLst/>
              <a:cxnLst>
                <a:cxn ang="T10">
                  <a:pos x="T0" y="T1"/>
                </a:cxn>
                <a:cxn ang="T11">
                  <a:pos x="T2" y="T3"/>
                </a:cxn>
                <a:cxn ang="T12">
                  <a:pos x="T4" y="T5"/>
                </a:cxn>
                <a:cxn ang="T13">
                  <a:pos x="T6" y="T7"/>
                </a:cxn>
                <a:cxn ang="T14">
                  <a:pos x="T8" y="T9"/>
                </a:cxn>
              </a:cxnLst>
              <a:rect l="T15" t="T16" r="T17" b="T18"/>
              <a:pathLst>
                <a:path w="14" h="24">
                  <a:moveTo>
                    <a:pt x="12" y="0"/>
                  </a:moveTo>
                  <a:lnTo>
                    <a:pt x="14" y="24"/>
                  </a:lnTo>
                  <a:lnTo>
                    <a:pt x="8" y="18"/>
                  </a:lnTo>
                  <a:lnTo>
                    <a:pt x="0" y="20"/>
                  </a:lnTo>
                  <a:lnTo>
                    <a:pt x="12" y="0"/>
                  </a:lnTo>
                  <a:close/>
                </a:path>
              </a:pathLst>
            </a:custGeom>
            <a:solidFill>
              <a:srgbClr val="000000"/>
            </a:solidFill>
            <a:ln w="0">
              <a:solidFill>
                <a:srgbClr val="000000"/>
              </a:solidFill>
              <a:round/>
              <a:headEnd/>
              <a:tailEnd/>
            </a:ln>
          </p:spPr>
          <p:txBody>
            <a:bodyPr/>
            <a:lstStyle/>
            <a:p>
              <a:endParaRPr lang="en-US"/>
            </a:p>
          </p:txBody>
        </p:sp>
        <p:sp>
          <p:nvSpPr>
            <p:cNvPr id="14383" name="Freeform 28"/>
            <p:cNvSpPr>
              <a:spLocks noEditPoints="1"/>
            </p:cNvSpPr>
            <p:nvPr/>
          </p:nvSpPr>
          <p:spPr bwMode="auto">
            <a:xfrm>
              <a:off x="3522662" y="996950"/>
              <a:ext cx="96838" cy="133350"/>
            </a:xfrm>
            <a:custGeom>
              <a:avLst/>
              <a:gdLst>
                <a:gd name="T0" fmla="*/ 2147483647 w 30"/>
                <a:gd name="T1" fmla="*/ 2147483647 h 50"/>
                <a:gd name="T2" fmla="*/ 2147483647 w 30"/>
                <a:gd name="T3" fmla="*/ 2147483647 h 50"/>
                <a:gd name="T4" fmla="*/ 2147483647 w 30"/>
                <a:gd name="T5" fmla="*/ 2147483647 h 50"/>
                <a:gd name="T6" fmla="*/ 2147483647 w 30"/>
                <a:gd name="T7" fmla="*/ 2147483647 h 50"/>
                <a:gd name="T8" fmla="*/ 2147483647 w 30"/>
                <a:gd name="T9" fmla="*/ 2147483647 h 50"/>
                <a:gd name="T10" fmla="*/ 2147483647 w 30"/>
                <a:gd name="T11" fmla="*/ 2147483647 h 50"/>
                <a:gd name="T12" fmla="*/ 2147483647 w 30"/>
                <a:gd name="T13" fmla="*/ 2147483647 h 50"/>
                <a:gd name="T14" fmla="*/ 2147483647 w 30"/>
                <a:gd name="T15" fmla="*/ 2147483647 h 50"/>
                <a:gd name="T16" fmla="*/ 2147483647 w 30"/>
                <a:gd name="T17" fmla="*/ 2147483647 h 50"/>
                <a:gd name="T18" fmla="*/ 2147483647 w 30"/>
                <a:gd name="T19" fmla="*/ 2147483647 h 50"/>
                <a:gd name="T20" fmla="*/ 2147483647 w 30"/>
                <a:gd name="T21" fmla="*/ 2147483647 h 50"/>
                <a:gd name="T22" fmla="*/ 2147483647 w 30"/>
                <a:gd name="T23" fmla="*/ 2147483647 h 50"/>
                <a:gd name="T24" fmla="*/ 2147483647 w 30"/>
                <a:gd name="T25" fmla="*/ 2147483647 h 50"/>
                <a:gd name="T26" fmla="*/ 2147483647 w 30"/>
                <a:gd name="T27" fmla="*/ 2147483647 h 50"/>
                <a:gd name="T28" fmla="*/ 2147483647 w 30"/>
                <a:gd name="T29" fmla="*/ 2147483647 h 50"/>
                <a:gd name="T30" fmla="*/ 0 w 30"/>
                <a:gd name="T31" fmla="*/ 2147483647 h 50"/>
                <a:gd name="T32" fmla="*/ 2147483647 w 30"/>
                <a:gd name="T33" fmla="*/ 2147483647 h 50"/>
                <a:gd name="T34" fmla="*/ 2147483647 w 30"/>
                <a:gd name="T35" fmla="*/ 2147483647 h 50"/>
                <a:gd name="T36" fmla="*/ 2147483647 w 30"/>
                <a:gd name="T37" fmla="*/ 2147483647 h 50"/>
                <a:gd name="T38" fmla="*/ 2147483647 w 30"/>
                <a:gd name="T39" fmla="*/ 2147483647 h 50"/>
                <a:gd name="T40" fmla="*/ 2147483647 w 30"/>
                <a:gd name="T41" fmla="*/ 2147483647 h 50"/>
                <a:gd name="T42" fmla="*/ 2147483647 w 30"/>
                <a:gd name="T43" fmla="*/ 2147483647 h 50"/>
                <a:gd name="T44" fmla="*/ 2147483647 w 30"/>
                <a:gd name="T45" fmla="*/ 2147483647 h 50"/>
                <a:gd name="T46" fmla="*/ 2147483647 w 30"/>
                <a:gd name="T47" fmla="*/ 2147483647 h 50"/>
                <a:gd name="T48" fmla="*/ 2147483647 w 30"/>
                <a:gd name="T49" fmla="*/ 0 h 50"/>
                <a:gd name="T50" fmla="*/ 2147483647 w 30"/>
                <a:gd name="T51" fmla="*/ 214748364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
                <a:gd name="T79" fmla="*/ 0 h 50"/>
                <a:gd name="T80" fmla="*/ 30 w 30"/>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 h="50">
                  <a:moveTo>
                    <a:pt x="18" y="16"/>
                  </a:moveTo>
                  <a:lnTo>
                    <a:pt x="20" y="40"/>
                  </a:lnTo>
                  <a:lnTo>
                    <a:pt x="24" y="40"/>
                  </a:lnTo>
                  <a:lnTo>
                    <a:pt x="28" y="36"/>
                  </a:lnTo>
                  <a:lnTo>
                    <a:pt x="20" y="30"/>
                  </a:lnTo>
                  <a:lnTo>
                    <a:pt x="18" y="28"/>
                  </a:lnTo>
                  <a:lnTo>
                    <a:pt x="16" y="30"/>
                  </a:lnTo>
                  <a:lnTo>
                    <a:pt x="8" y="32"/>
                  </a:lnTo>
                  <a:lnTo>
                    <a:pt x="10" y="36"/>
                  </a:lnTo>
                  <a:lnTo>
                    <a:pt x="14" y="38"/>
                  </a:lnTo>
                  <a:lnTo>
                    <a:pt x="26" y="18"/>
                  </a:lnTo>
                  <a:lnTo>
                    <a:pt x="22" y="16"/>
                  </a:lnTo>
                  <a:lnTo>
                    <a:pt x="18" y="16"/>
                  </a:lnTo>
                  <a:close/>
                  <a:moveTo>
                    <a:pt x="18" y="12"/>
                  </a:moveTo>
                  <a:lnTo>
                    <a:pt x="6" y="34"/>
                  </a:lnTo>
                  <a:lnTo>
                    <a:pt x="0" y="44"/>
                  </a:lnTo>
                  <a:lnTo>
                    <a:pt x="10" y="40"/>
                  </a:lnTo>
                  <a:lnTo>
                    <a:pt x="18" y="38"/>
                  </a:lnTo>
                  <a:lnTo>
                    <a:pt x="18" y="34"/>
                  </a:lnTo>
                  <a:lnTo>
                    <a:pt x="14" y="38"/>
                  </a:lnTo>
                  <a:lnTo>
                    <a:pt x="22" y="44"/>
                  </a:lnTo>
                  <a:lnTo>
                    <a:pt x="30" y="50"/>
                  </a:lnTo>
                  <a:lnTo>
                    <a:pt x="28" y="40"/>
                  </a:lnTo>
                  <a:lnTo>
                    <a:pt x="26" y="14"/>
                  </a:lnTo>
                  <a:lnTo>
                    <a:pt x="26" y="0"/>
                  </a:lnTo>
                  <a:lnTo>
                    <a:pt x="18" y="12"/>
                  </a:lnTo>
                  <a:close/>
                </a:path>
              </a:pathLst>
            </a:custGeom>
            <a:solidFill>
              <a:srgbClr val="000000"/>
            </a:solidFill>
            <a:ln w="0">
              <a:solidFill>
                <a:srgbClr val="000000"/>
              </a:solidFill>
              <a:round/>
              <a:headEnd/>
              <a:tailEnd/>
            </a:ln>
          </p:spPr>
          <p:txBody>
            <a:bodyPr/>
            <a:lstStyle/>
            <a:p>
              <a:endParaRPr lang="en-US"/>
            </a:p>
          </p:txBody>
        </p:sp>
        <p:sp>
          <p:nvSpPr>
            <p:cNvPr id="14384" name="Freeform 29"/>
            <p:cNvSpPr>
              <a:spLocks/>
            </p:cNvSpPr>
            <p:nvPr/>
          </p:nvSpPr>
          <p:spPr bwMode="auto">
            <a:xfrm>
              <a:off x="3489325" y="769938"/>
              <a:ext cx="187325" cy="593725"/>
            </a:xfrm>
            <a:custGeom>
              <a:avLst/>
              <a:gdLst>
                <a:gd name="T0" fmla="*/ 2147483647 w 58"/>
                <a:gd name="T1" fmla="*/ 2147483647 h 224"/>
                <a:gd name="T2" fmla="*/ 2147483647 w 58"/>
                <a:gd name="T3" fmla="*/ 2147483647 h 224"/>
                <a:gd name="T4" fmla="*/ 2147483647 w 58"/>
                <a:gd name="T5" fmla="*/ 2147483647 h 224"/>
                <a:gd name="T6" fmla="*/ 2147483647 w 58"/>
                <a:gd name="T7" fmla="*/ 0 h 224"/>
                <a:gd name="T8" fmla="*/ 2147483647 w 58"/>
                <a:gd name="T9" fmla="*/ 2147483647 h 224"/>
                <a:gd name="T10" fmla="*/ 2147483647 w 58"/>
                <a:gd name="T11" fmla="*/ 2147483647 h 224"/>
                <a:gd name="T12" fmla="*/ 0 w 58"/>
                <a:gd name="T13" fmla="*/ 2147483647 h 224"/>
                <a:gd name="T14" fmla="*/ 2147483647 w 58"/>
                <a:gd name="T15" fmla="*/ 2147483647 h 224"/>
                <a:gd name="T16" fmla="*/ 2147483647 w 58"/>
                <a:gd name="T17" fmla="*/ 2147483647 h 2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
                <a:gd name="T28" fmla="*/ 0 h 224"/>
                <a:gd name="T29" fmla="*/ 58 w 58"/>
                <a:gd name="T30" fmla="*/ 224 h 2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 h="224">
                  <a:moveTo>
                    <a:pt x="6" y="222"/>
                  </a:moveTo>
                  <a:lnTo>
                    <a:pt x="58" y="4"/>
                  </a:lnTo>
                  <a:lnTo>
                    <a:pt x="58" y="2"/>
                  </a:lnTo>
                  <a:lnTo>
                    <a:pt x="54" y="0"/>
                  </a:lnTo>
                  <a:lnTo>
                    <a:pt x="52" y="2"/>
                  </a:lnTo>
                  <a:lnTo>
                    <a:pt x="2" y="222"/>
                  </a:lnTo>
                  <a:lnTo>
                    <a:pt x="0" y="224"/>
                  </a:lnTo>
                  <a:lnTo>
                    <a:pt x="6" y="224"/>
                  </a:lnTo>
                  <a:lnTo>
                    <a:pt x="6" y="222"/>
                  </a:lnTo>
                  <a:close/>
                </a:path>
              </a:pathLst>
            </a:custGeom>
            <a:solidFill>
              <a:srgbClr val="000000"/>
            </a:solidFill>
            <a:ln w="0">
              <a:solidFill>
                <a:srgbClr val="000000"/>
              </a:solidFill>
              <a:round/>
              <a:headEnd/>
              <a:tailEnd/>
            </a:ln>
          </p:spPr>
          <p:txBody>
            <a:bodyPr/>
            <a:lstStyle/>
            <a:p>
              <a:endParaRPr lang="en-US"/>
            </a:p>
          </p:txBody>
        </p:sp>
        <p:sp>
          <p:nvSpPr>
            <p:cNvPr id="14385" name="Freeform 30"/>
            <p:cNvSpPr>
              <a:spLocks/>
            </p:cNvSpPr>
            <p:nvPr/>
          </p:nvSpPr>
          <p:spPr bwMode="auto">
            <a:xfrm>
              <a:off x="4660900" y="1071563"/>
              <a:ext cx="52387" cy="63500"/>
            </a:xfrm>
            <a:custGeom>
              <a:avLst/>
              <a:gdLst>
                <a:gd name="T0" fmla="*/ 2147483647 w 16"/>
                <a:gd name="T1" fmla="*/ 2147483647 h 24"/>
                <a:gd name="T2" fmla="*/ 0 w 16"/>
                <a:gd name="T3" fmla="*/ 2147483647 h 24"/>
                <a:gd name="T4" fmla="*/ 2147483647 w 16"/>
                <a:gd name="T5" fmla="*/ 2147483647 h 24"/>
                <a:gd name="T6" fmla="*/ 2147483647 w 16"/>
                <a:gd name="T7" fmla="*/ 0 h 24"/>
                <a:gd name="T8" fmla="*/ 2147483647 w 16"/>
                <a:gd name="T9" fmla="*/ 2147483647 h 24"/>
                <a:gd name="T10" fmla="*/ 0 60000 65536"/>
                <a:gd name="T11" fmla="*/ 0 60000 65536"/>
                <a:gd name="T12" fmla="*/ 0 60000 65536"/>
                <a:gd name="T13" fmla="*/ 0 60000 65536"/>
                <a:gd name="T14" fmla="*/ 0 60000 65536"/>
                <a:gd name="T15" fmla="*/ 0 w 16"/>
                <a:gd name="T16" fmla="*/ 0 h 24"/>
                <a:gd name="T17" fmla="*/ 16 w 16"/>
                <a:gd name="T18" fmla="*/ 24 h 24"/>
              </a:gdLst>
              <a:ahLst/>
              <a:cxnLst>
                <a:cxn ang="T10">
                  <a:pos x="T0" y="T1"/>
                </a:cxn>
                <a:cxn ang="T11">
                  <a:pos x="T2" y="T3"/>
                </a:cxn>
                <a:cxn ang="T12">
                  <a:pos x="T4" y="T5"/>
                </a:cxn>
                <a:cxn ang="T13">
                  <a:pos x="T6" y="T7"/>
                </a:cxn>
                <a:cxn ang="T14">
                  <a:pos x="T8" y="T9"/>
                </a:cxn>
              </a:cxnLst>
              <a:rect l="T15" t="T16" r="T17" b="T18"/>
              <a:pathLst>
                <a:path w="16" h="24">
                  <a:moveTo>
                    <a:pt x="12" y="24"/>
                  </a:moveTo>
                  <a:lnTo>
                    <a:pt x="0" y="2"/>
                  </a:lnTo>
                  <a:lnTo>
                    <a:pt x="8" y="4"/>
                  </a:lnTo>
                  <a:lnTo>
                    <a:pt x="16" y="0"/>
                  </a:lnTo>
                  <a:lnTo>
                    <a:pt x="12" y="24"/>
                  </a:lnTo>
                  <a:close/>
                </a:path>
              </a:pathLst>
            </a:custGeom>
            <a:solidFill>
              <a:srgbClr val="000000"/>
            </a:solidFill>
            <a:ln w="0">
              <a:solidFill>
                <a:srgbClr val="000000"/>
              </a:solidFill>
              <a:round/>
              <a:headEnd/>
              <a:tailEnd/>
            </a:ln>
          </p:spPr>
          <p:txBody>
            <a:bodyPr/>
            <a:lstStyle/>
            <a:p>
              <a:endParaRPr lang="en-US"/>
            </a:p>
          </p:txBody>
        </p:sp>
        <p:sp>
          <p:nvSpPr>
            <p:cNvPr id="14386" name="Freeform 31"/>
            <p:cNvSpPr>
              <a:spLocks noEditPoints="1"/>
            </p:cNvSpPr>
            <p:nvPr/>
          </p:nvSpPr>
          <p:spPr bwMode="auto">
            <a:xfrm>
              <a:off x="4629150" y="1039813"/>
              <a:ext cx="103187" cy="133350"/>
            </a:xfrm>
            <a:custGeom>
              <a:avLst/>
              <a:gdLst>
                <a:gd name="T0" fmla="*/ 2147483647 w 32"/>
                <a:gd name="T1" fmla="*/ 2147483647 h 50"/>
                <a:gd name="T2" fmla="*/ 2147483647 w 32"/>
                <a:gd name="T3" fmla="*/ 2147483647 h 50"/>
                <a:gd name="T4" fmla="*/ 2147483647 w 32"/>
                <a:gd name="T5" fmla="*/ 2147483647 h 50"/>
                <a:gd name="T6" fmla="*/ 2147483647 w 32"/>
                <a:gd name="T7" fmla="*/ 2147483647 h 50"/>
                <a:gd name="T8" fmla="*/ 2147483647 w 32"/>
                <a:gd name="T9" fmla="*/ 2147483647 h 50"/>
                <a:gd name="T10" fmla="*/ 2147483647 w 32"/>
                <a:gd name="T11" fmla="*/ 2147483647 h 50"/>
                <a:gd name="T12" fmla="*/ 2147483647 w 32"/>
                <a:gd name="T13" fmla="*/ 2147483647 h 50"/>
                <a:gd name="T14" fmla="*/ 2147483647 w 32"/>
                <a:gd name="T15" fmla="*/ 2147483647 h 50"/>
                <a:gd name="T16" fmla="*/ 2147483647 w 32"/>
                <a:gd name="T17" fmla="*/ 2147483647 h 50"/>
                <a:gd name="T18" fmla="*/ 2147483647 w 32"/>
                <a:gd name="T19" fmla="*/ 2147483647 h 50"/>
                <a:gd name="T20" fmla="*/ 2147483647 w 32"/>
                <a:gd name="T21" fmla="*/ 2147483647 h 50"/>
                <a:gd name="T22" fmla="*/ 2147483647 w 32"/>
                <a:gd name="T23" fmla="*/ 2147483647 h 50"/>
                <a:gd name="T24" fmla="*/ 2147483647 w 32"/>
                <a:gd name="T25" fmla="*/ 2147483647 h 50"/>
                <a:gd name="T26" fmla="*/ 2147483647 w 32"/>
                <a:gd name="T27" fmla="*/ 2147483647 h 50"/>
                <a:gd name="T28" fmla="*/ 2147483647 w 32"/>
                <a:gd name="T29" fmla="*/ 2147483647 h 50"/>
                <a:gd name="T30" fmla="*/ 2147483647 w 32"/>
                <a:gd name="T31" fmla="*/ 0 h 50"/>
                <a:gd name="T32" fmla="*/ 2147483647 w 32"/>
                <a:gd name="T33" fmla="*/ 2147483647 h 50"/>
                <a:gd name="T34" fmla="*/ 2147483647 w 32"/>
                <a:gd name="T35" fmla="*/ 2147483647 h 50"/>
                <a:gd name="T36" fmla="*/ 2147483647 w 32"/>
                <a:gd name="T37" fmla="*/ 2147483647 h 50"/>
                <a:gd name="T38" fmla="*/ 2147483647 w 32"/>
                <a:gd name="T39" fmla="*/ 2147483647 h 50"/>
                <a:gd name="T40" fmla="*/ 2147483647 w 32"/>
                <a:gd name="T41" fmla="*/ 2147483647 h 50"/>
                <a:gd name="T42" fmla="*/ 0 w 32"/>
                <a:gd name="T43" fmla="*/ 2147483647 h 50"/>
                <a:gd name="T44" fmla="*/ 2147483647 w 32"/>
                <a:gd name="T45" fmla="*/ 2147483647 h 50"/>
                <a:gd name="T46" fmla="*/ 2147483647 w 32"/>
                <a:gd name="T47" fmla="*/ 2147483647 h 50"/>
                <a:gd name="T48" fmla="*/ 2147483647 w 32"/>
                <a:gd name="T49" fmla="*/ 2147483647 h 50"/>
                <a:gd name="T50" fmla="*/ 2147483647 w 32"/>
                <a:gd name="T51" fmla="*/ 2147483647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50"/>
                <a:gd name="T80" fmla="*/ 32 w 32"/>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50">
                  <a:moveTo>
                    <a:pt x="26" y="34"/>
                  </a:moveTo>
                  <a:lnTo>
                    <a:pt x="14" y="12"/>
                  </a:lnTo>
                  <a:lnTo>
                    <a:pt x="10" y="14"/>
                  </a:lnTo>
                  <a:lnTo>
                    <a:pt x="10" y="20"/>
                  </a:lnTo>
                  <a:lnTo>
                    <a:pt x="18" y="22"/>
                  </a:lnTo>
                  <a:lnTo>
                    <a:pt x="20" y="22"/>
                  </a:lnTo>
                  <a:lnTo>
                    <a:pt x="22" y="20"/>
                  </a:lnTo>
                  <a:lnTo>
                    <a:pt x="28" y="14"/>
                  </a:lnTo>
                  <a:lnTo>
                    <a:pt x="26" y="12"/>
                  </a:lnTo>
                  <a:lnTo>
                    <a:pt x="20" y="10"/>
                  </a:lnTo>
                  <a:lnTo>
                    <a:pt x="18" y="36"/>
                  </a:lnTo>
                  <a:lnTo>
                    <a:pt x="22" y="36"/>
                  </a:lnTo>
                  <a:lnTo>
                    <a:pt x="26" y="34"/>
                  </a:lnTo>
                  <a:close/>
                  <a:moveTo>
                    <a:pt x="28" y="36"/>
                  </a:moveTo>
                  <a:lnTo>
                    <a:pt x="30" y="12"/>
                  </a:lnTo>
                  <a:lnTo>
                    <a:pt x="32" y="0"/>
                  </a:lnTo>
                  <a:lnTo>
                    <a:pt x="22" y="8"/>
                  </a:lnTo>
                  <a:lnTo>
                    <a:pt x="16" y="14"/>
                  </a:lnTo>
                  <a:lnTo>
                    <a:pt x="18" y="16"/>
                  </a:lnTo>
                  <a:lnTo>
                    <a:pt x="20" y="12"/>
                  </a:lnTo>
                  <a:lnTo>
                    <a:pt x="12" y="10"/>
                  </a:lnTo>
                  <a:lnTo>
                    <a:pt x="0" y="8"/>
                  </a:lnTo>
                  <a:lnTo>
                    <a:pt x="6" y="18"/>
                  </a:lnTo>
                  <a:lnTo>
                    <a:pt x="18" y="38"/>
                  </a:lnTo>
                  <a:lnTo>
                    <a:pt x="26" y="50"/>
                  </a:lnTo>
                  <a:lnTo>
                    <a:pt x="28" y="36"/>
                  </a:lnTo>
                  <a:close/>
                </a:path>
              </a:pathLst>
            </a:custGeom>
            <a:solidFill>
              <a:srgbClr val="000000"/>
            </a:solidFill>
            <a:ln w="0">
              <a:solidFill>
                <a:srgbClr val="000000"/>
              </a:solidFill>
              <a:round/>
              <a:headEnd/>
              <a:tailEnd/>
            </a:ln>
          </p:spPr>
          <p:txBody>
            <a:bodyPr/>
            <a:lstStyle/>
            <a:p>
              <a:endParaRPr lang="en-US"/>
            </a:p>
          </p:txBody>
        </p:sp>
        <p:sp>
          <p:nvSpPr>
            <p:cNvPr id="14387" name="Freeform 32"/>
            <p:cNvSpPr>
              <a:spLocks/>
            </p:cNvSpPr>
            <p:nvPr/>
          </p:nvSpPr>
          <p:spPr bwMode="auto">
            <a:xfrm>
              <a:off x="4597400" y="769938"/>
              <a:ext cx="200025" cy="668337"/>
            </a:xfrm>
            <a:custGeom>
              <a:avLst/>
              <a:gdLst>
                <a:gd name="T0" fmla="*/ 0 w 62"/>
                <a:gd name="T1" fmla="*/ 2147483647 h 252"/>
                <a:gd name="T2" fmla="*/ 2147483647 w 62"/>
                <a:gd name="T3" fmla="*/ 2147483647 h 252"/>
                <a:gd name="T4" fmla="*/ 2147483647 w 62"/>
                <a:gd name="T5" fmla="*/ 2147483647 h 252"/>
                <a:gd name="T6" fmla="*/ 2147483647 w 62"/>
                <a:gd name="T7" fmla="*/ 2147483647 h 252"/>
                <a:gd name="T8" fmla="*/ 2147483647 w 62"/>
                <a:gd name="T9" fmla="*/ 2147483647 h 252"/>
                <a:gd name="T10" fmla="*/ 2147483647 w 62"/>
                <a:gd name="T11" fmla="*/ 2147483647 h 252"/>
                <a:gd name="T12" fmla="*/ 2147483647 w 62"/>
                <a:gd name="T13" fmla="*/ 0 h 252"/>
                <a:gd name="T14" fmla="*/ 0 w 62"/>
                <a:gd name="T15" fmla="*/ 2147483647 h 252"/>
                <a:gd name="T16" fmla="*/ 0 w 62"/>
                <a:gd name="T17" fmla="*/ 2147483647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252"/>
                <a:gd name="T29" fmla="*/ 62 w 62"/>
                <a:gd name="T30" fmla="*/ 252 h 2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252">
                  <a:moveTo>
                    <a:pt x="0" y="4"/>
                  </a:moveTo>
                  <a:lnTo>
                    <a:pt x="56" y="250"/>
                  </a:lnTo>
                  <a:lnTo>
                    <a:pt x="56" y="252"/>
                  </a:lnTo>
                  <a:lnTo>
                    <a:pt x="62" y="252"/>
                  </a:lnTo>
                  <a:lnTo>
                    <a:pt x="60" y="250"/>
                  </a:lnTo>
                  <a:lnTo>
                    <a:pt x="4" y="2"/>
                  </a:lnTo>
                  <a:lnTo>
                    <a:pt x="4" y="0"/>
                  </a:lnTo>
                  <a:lnTo>
                    <a:pt x="0" y="2"/>
                  </a:lnTo>
                  <a:lnTo>
                    <a:pt x="0" y="4"/>
                  </a:lnTo>
                  <a:close/>
                </a:path>
              </a:pathLst>
            </a:custGeom>
            <a:solidFill>
              <a:srgbClr val="000000"/>
            </a:solidFill>
            <a:ln w="0">
              <a:solidFill>
                <a:srgbClr val="000000"/>
              </a:solidFill>
              <a:round/>
              <a:headEnd/>
              <a:tailEnd/>
            </a:ln>
          </p:spPr>
          <p:txBody>
            <a:bodyPr/>
            <a:lstStyle/>
            <a:p>
              <a:endParaRPr lang="en-US"/>
            </a:p>
          </p:txBody>
        </p:sp>
        <p:sp>
          <p:nvSpPr>
            <p:cNvPr id="14388" name="Text Box 33"/>
            <p:cNvSpPr txBox="1">
              <a:spLocks noChangeArrowheads="1"/>
            </p:cNvSpPr>
            <p:nvPr/>
          </p:nvSpPr>
          <p:spPr bwMode="auto">
            <a:xfrm>
              <a:off x="2608263" y="808038"/>
              <a:ext cx="914400" cy="469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2"/>
                </a:buClr>
                <a:buSzPct val="75000"/>
                <a:buFont typeface="Wingdings" charset="0"/>
                <a:buNone/>
              </a:pPr>
              <a:r>
                <a:rPr lang="en-US" sz="1200">
                  <a:solidFill>
                    <a:srgbClr val="FF0000"/>
                  </a:solidFill>
                  <a:latin typeface="Calibri" charset="0"/>
                  <a:cs typeface="Arial" charset="0"/>
                </a:rPr>
                <a:t>x + ξ</a:t>
              </a:r>
            </a:p>
          </p:txBody>
        </p:sp>
        <p:sp>
          <p:nvSpPr>
            <p:cNvPr id="14389" name="Text Box 34"/>
            <p:cNvSpPr txBox="1">
              <a:spLocks noChangeArrowheads="1"/>
            </p:cNvSpPr>
            <p:nvPr/>
          </p:nvSpPr>
          <p:spPr bwMode="auto">
            <a:xfrm>
              <a:off x="4741861" y="808038"/>
              <a:ext cx="838199" cy="469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2"/>
                </a:buClr>
                <a:buSzPct val="75000"/>
                <a:buFont typeface="Wingdings" charset="0"/>
                <a:buNone/>
              </a:pPr>
              <a:r>
                <a:rPr lang="en-US" sz="1200" dirty="0">
                  <a:solidFill>
                    <a:srgbClr val="FF0000"/>
                  </a:solidFill>
                  <a:latin typeface="Calibri" charset="0"/>
                  <a:cs typeface="Arial" charset="0"/>
                </a:rPr>
                <a:t>x - ξ</a:t>
              </a:r>
            </a:p>
          </p:txBody>
        </p:sp>
        <p:sp>
          <p:nvSpPr>
            <p:cNvPr id="14390" name="Text Box 35"/>
            <p:cNvSpPr txBox="1">
              <a:spLocks noChangeArrowheads="1"/>
            </p:cNvSpPr>
            <p:nvPr/>
          </p:nvSpPr>
          <p:spPr bwMode="auto">
            <a:xfrm>
              <a:off x="1481137" y="1819322"/>
              <a:ext cx="1219201" cy="417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2"/>
                </a:buClr>
                <a:buSzPct val="75000"/>
                <a:buFont typeface="Wingdings" charset="0"/>
                <a:buNone/>
              </a:pPr>
              <a:r>
                <a:rPr lang="en-US" sz="1000">
                  <a:solidFill>
                    <a:srgbClr val="31859C"/>
                  </a:solidFill>
                  <a:latin typeface="Calibri" charset="0"/>
                  <a:cs typeface="Arial" charset="0"/>
                </a:rPr>
                <a:t>P - Δ/2</a:t>
              </a:r>
            </a:p>
          </p:txBody>
        </p:sp>
        <p:sp>
          <p:nvSpPr>
            <p:cNvPr id="14391" name="Text Box 36"/>
            <p:cNvSpPr txBox="1">
              <a:spLocks noChangeArrowheads="1"/>
            </p:cNvSpPr>
            <p:nvPr/>
          </p:nvSpPr>
          <p:spPr bwMode="auto">
            <a:xfrm>
              <a:off x="5440363" y="1819322"/>
              <a:ext cx="1219201" cy="417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2"/>
                </a:buClr>
                <a:buSzPct val="75000"/>
                <a:buFont typeface="Wingdings" charset="0"/>
                <a:buNone/>
              </a:pPr>
              <a:r>
                <a:rPr lang="en-US" sz="1000">
                  <a:solidFill>
                    <a:srgbClr val="31859C"/>
                  </a:solidFill>
                  <a:latin typeface="Calibri" charset="0"/>
                  <a:cs typeface="Arial" charset="0"/>
                </a:rPr>
                <a:t>P + Δ/2</a:t>
              </a:r>
            </a:p>
          </p:txBody>
        </p:sp>
        <p:sp>
          <p:nvSpPr>
            <p:cNvPr id="14392" name="Text Box 37"/>
            <p:cNvSpPr txBox="1">
              <a:spLocks noChangeArrowheads="1"/>
            </p:cNvSpPr>
            <p:nvPr/>
          </p:nvSpPr>
          <p:spPr bwMode="auto">
            <a:xfrm>
              <a:off x="3217861" y="1874838"/>
              <a:ext cx="1828799" cy="417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2"/>
                </a:buClr>
                <a:buSzPct val="75000"/>
                <a:buFont typeface="Wingdings" charset="0"/>
                <a:buNone/>
              </a:pPr>
              <a:r>
                <a:rPr lang="en-US" sz="1000">
                  <a:solidFill>
                    <a:srgbClr val="FF0000"/>
                  </a:solidFill>
                  <a:latin typeface="Calibri" charset="0"/>
                  <a:cs typeface="Arial" charset="0"/>
                </a:rPr>
                <a:t>GPDs (x, ξ ,t)</a:t>
              </a:r>
            </a:p>
          </p:txBody>
        </p:sp>
        <p:sp>
          <p:nvSpPr>
            <p:cNvPr id="40" name="Freeform 48"/>
            <p:cNvSpPr>
              <a:spLocks/>
            </p:cNvSpPr>
            <p:nvPr/>
          </p:nvSpPr>
          <p:spPr bwMode="auto">
            <a:xfrm>
              <a:off x="3347029" y="1256984"/>
              <a:ext cx="1516802" cy="521922"/>
            </a:xfrm>
            <a:custGeom>
              <a:avLst/>
              <a:gdLst/>
              <a:ahLst/>
              <a:cxnLst>
                <a:cxn ang="0">
                  <a:pos x="468" y="94"/>
                </a:cxn>
                <a:cxn ang="0">
                  <a:pos x="462" y="114"/>
                </a:cxn>
                <a:cxn ang="0">
                  <a:pos x="444" y="134"/>
                </a:cxn>
                <a:cxn ang="0">
                  <a:pos x="416" y="152"/>
                </a:cxn>
                <a:cxn ang="0">
                  <a:pos x="380" y="166"/>
                </a:cxn>
                <a:cxn ang="0">
                  <a:pos x="336" y="178"/>
                </a:cxn>
                <a:cxn ang="0">
                  <a:pos x="288" y="184"/>
                </a:cxn>
                <a:cxn ang="0">
                  <a:pos x="234" y="186"/>
                </a:cxn>
                <a:cxn ang="0">
                  <a:pos x="180" y="184"/>
                </a:cxn>
                <a:cxn ang="0">
                  <a:pos x="132" y="178"/>
                </a:cxn>
                <a:cxn ang="0">
                  <a:pos x="88" y="166"/>
                </a:cxn>
                <a:cxn ang="0">
                  <a:pos x="52" y="152"/>
                </a:cxn>
                <a:cxn ang="0">
                  <a:pos x="24" y="134"/>
                </a:cxn>
                <a:cxn ang="0">
                  <a:pos x="8" y="114"/>
                </a:cxn>
                <a:cxn ang="0">
                  <a:pos x="0" y="94"/>
                </a:cxn>
                <a:cxn ang="0">
                  <a:pos x="8" y="72"/>
                </a:cxn>
                <a:cxn ang="0">
                  <a:pos x="24" y="52"/>
                </a:cxn>
                <a:cxn ang="0">
                  <a:pos x="52" y="36"/>
                </a:cxn>
                <a:cxn ang="0">
                  <a:pos x="88" y="20"/>
                </a:cxn>
                <a:cxn ang="0">
                  <a:pos x="132" y="10"/>
                </a:cxn>
                <a:cxn ang="0">
                  <a:pos x="180" y="2"/>
                </a:cxn>
                <a:cxn ang="0">
                  <a:pos x="234" y="0"/>
                </a:cxn>
                <a:cxn ang="0">
                  <a:pos x="288" y="2"/>
                </a:cxn>
                <a:cxn ang="0">
                  <a:pos x="336" y="10"/>
                </a:cxn>
                <a:cxn ang="0">
                  <a:pos x="380" y="20"/>
                </a:cxn>
                <a:cxn ang="0">
                  <a:pos x="416" y="36"/>
                </a:cxn>
                <a:cxn ang="0">
                  <a:pos x="444" y="52"/>
                </a:cxn>
                <a:cxn ang="0">
                  <a:pos x="462" y="72"/>
                </a:cxn>
                <a:cxn ang="0">
                  <a:pos x="468" y="94"/>
                </a:cxn>
              </a:cxnLst>
              <a:rect l="0" t="0" r="r" b="b"/>
              <a:pathLst>
                <a:path w="468" h="186">
                  <a:moveTo>
                    <a:pt x="468" y="94"/>
                  </a:moveTo>
                  <a:lnTo>
                    <a:pt x="462" y="114"/>
                  </a:lnTo>
                  <a:lnTo>
                    <a:pt x="444" y="134"/>
                  </a:lnTo>
                  <a:lnTo>
                    <a:pt x="416" y="152"/>
                  </a:lnTo>
                  <a:lnTo>
                    <a:pt x="380" y="166"/>
                  </a:lnTo>
                  <a:lnTo>
                    <a:pt x="336" y="178"/>
                  </a:lnTo>
                  <a:lnTo>
                    <a:pt x="288" y="184"/>
                  </a:lnTo>
                  <a:lnTo>
                    <a:pt x="234" y="186"/>
                  </a:lnTo>
                  <a:lnTo>
                    <a:pt x="180" y="184"/>
                  </a:lnTo>
                  <a:lnTo>
                    <a:pt x="132" y="178"/>
                  </a:lnTo>
                  <a:lnTo>
                    <a:pt x="88" y="166"/>
                  </a:lnTo>
                  <a:lnTo>
                    <a:pt x="52" y="152"/>
                  </a:lnTo>
                  <a:lnTo>
                    <a:pt x="24" y="134"/>
                  </a:lnTo>
                  <a:lnTo>
                    <a:pt x="8" y="114"/>
                  </a:lnTo>
                  <a:lnTo>
                    <a:pt x="0" y="94"/>
                  </a:lnTo>
                  <a:lnTo>
                    <a:pt x="8" y="72"/>
                  </a:lnTo>
                  <a:lnTo>
                    <a:pt x="24" y="52"/>
                  </a:lnTo>
                  <a:lnTo>
                    <a:pt x="52" y="36"/>
                  </a:lnTo>
                  <a:lnTo>
                    <a:pt x="88" y="20"/>
                  </a:lnTo>
                  <a:lnTo>
                    <a:pt x="132" y="10"/>
                  </a:lnTo>
                  <a:lnTo>
                    <a:pt x="180" y="2"/>
                  </a:lnTo>
                  <a:lnTo>
                    <a:pt x="234" y="0"/>
                  </a:lnTo>
                  <a:lnTo>
                    <a:pt x="288" y="2"/>
                  </a:lnTo>
                  <a:lnTo>
                    <a:pt x="336" y="10"/>
                  </a:lnTo>
                  <a:lnTo>
                    <a:pt x="380" y="20"/>
                  </a:lnTo>
                  <a:lnTo>
                    <a:pt x="416" y="36"/>
                  </a:lnTo>
                  <a:lnTo>
                    <a:pt x="444" y="52"/>
                  </a:lnTo>
                  <a:lnTo>
                    <a:pt x="462" y="72"/>
                  </a:lnTo>
                  <a:lnTo>
                    <a:pt x="468" y="94"/>
                  </a:lnTo>
                  <a:close/>
                </a:path>
              </a:pathLst>
            </a:custGeom>
            <a:ln>
              <a:headEnd/>
              <a:tailEnd/>
            </a:ln>
          </p:spPr>
          <p:style>
            <a:lnRef idx="2">
              <a:schemeClr val="accent5">
                <a:shade val="50000"/>
              </a:schemeClr>
            </a:lnRef>
            <a:fillRef idx="1">
              <a:schemeClr val="accent5"/>
            </a:fillRef>
            <a:effectRef idx="0">
              <a:schemeClr val="accent5"/>
            </a:effectRef>
            <a:fontRef idx="minor">
              <a:schemeClr val="lt1"/>
            </a:fontRef>
          </p:style>
          <p:txBody>
            <a:bodyPr/>
            <a:lstStyle/>
            <a:p>
              <a:pPr>
                <a:defRPr/>
              </a:pPr>
              <a:endParaRPr lang="en-US" sz="1000"/>
            </a:p>
          </p:txBody>
        </p:sp>
        <p:sp>
          <p:nvSpPr>
            <p:cNvPr id="14394" name="Line 49"/>
            <p:cNvSpPr>
              <a:spLocks noChangeShapeType="1"/>
            </p:cNvSpPr>
            <p:nvPr/>
          </p:nvSpPr>
          <p:spPr bwMode="auto">
            <a:xfrm flipV="1">
              <a:off x="4132262" y="1493838"/>
              <a:ext cx="0" cy="457200"/>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395" name="Grouper 53"/>
            <p:cNvGrpSpPr>
              <a:grpSpLocks/>
            </p:cNvGrpSpPr>
            <p:nvPr/>
          </p:nvGrpSpPr>
          <p:grpSpPr bwMode="auto">
            <a:xfrm>
              <a:off x="1995805" y="2248117"/>
              <a:ext cx="4272215" cy="710710"/>
              <a:chOff x="1995805" y="2248117"/>
              <a:chExt cx="4272215" cy="710710"/>
            </a:xfrm>
          </p:grpSpPr>
          <p:sp>
            <p:nvSpPr>
              <p:cNvPr id="14397" name="Text Box 37"/>
              <p:cNvSpPr txBox="1">
                <a:spLocks noChangeArrowheads="1"/>
              </p:cNvSpPr>
              <p:nvPr/>
            </p:nvSpPr>
            <p:spPr bwMode="auto">
              <a:xfrm>
                <a:off x="1995805" y="2248117"/>
                <a:ext cx="4272215" cy="443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2"/>
                  </a:buClr>
                  <a:buSzPct val="75000"/>
                  <a:buFont typeface="Wingdings" charset="0"/>
                  <a:buNone/>
                </a:pPr>
                <a:r>
                  <a:rPr lang="en-US" sz="1100" dirty="0">
                    <a:solidFill>
                      <a:srgbClr val="FF0000"/>
                    </a:solidFill>
                    <a:latin typeface="Calibri" charset="0"/>
                    <a:cs typeface="Arial" charset="0"/>
                  </a:rPr>
                  <a:t>Mostly H for unpolarized proton target</a:t>
                </a:r>
              </a:p>
            </p:txBody>
          </p:sp>
          <p:sp>
            <p:nvSpPr>
              <p:cNvPr id="14398" name="Text Box 37"/>
              <p:cNvSpPr txBox="1">
                <a:spLocks noChangeArrowheads="1"/>
              </p:cNvSpPr>
              <p:nvPr/>
            </p:nvSpPr>
            <p:spPr bwMode="auto">
              <a:xfrm>
                <a:off x="3162821" y="2541750"/>
                <a:ext cx="307657" cy="4170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bg2"/>
                  </a:buClr>
                  <a:buSzPct val="75000"/>
                  <a:buFont typeface="Wingdings" charset="0"/>
                  <a:buNone/>
                </a:pPr>
                <a:r>
                  <a:rPr lang="en-US" sz="1000">
                    <a:solidFill>
                      <a:srgbClr val="FF0000"/>
                    </a:solidFill>
                    <a:latin typeface="Calibri" charset="0"/>
                    <a:cs typeface="Arial" charset="0"/>
                  </a:rPr>
                  <a:t>~</a:t>
                </a:r>
              </a:p>
            </p:txBody>
          </p:sp>
        </p:grpSp>
        <p:sp>
          <p:nvSpPr>
            <p:cNvPr id="14396" name="Freeform 2"/>
            <p:cNvSpPr>
              <a:spLocks/>
            </p:cNvSpPr>
            <p:nvPr/>
          </p:nvSpPr>
          <p:spPr bwMode="auto">
            <a:xfrm>
              <a:off x="3657600" y="769938"/>
              <a:ext cx="952500" cy="15875"/>
            </a:xfrm>
            <a:custGeom>
              <a:avLst/>
              <a:gdLst>
                <a:gd name="T0" fmla="*/ 2147483647 w 294"/>
                <a:gd name="T1" fmla="*/ 2147483647 h 6"/>
                <a:gd name="T2" fmla="*/ 2147483647 w 294"/>
                <a:gd name="T3" fmla="*/ 2147483647 h 6"/>
                <a:gd name="T4" fmla="*/ 2147483647 w 294"/>
                <a:gd name="T5" fmla="*/ 2147483647 h 6"/>
                <a:gd name="T6" fmla="*/ 2147483647 w 294"/>
                <a:gd name="T7" fmla="*/ 0 h 6"/>
                <a:gd name="T8" fmla="*/ 2147483647 w 294"/>
                <a:gd name="T9" fmla="*/ 0 h 6"/>
                <a:gd name="T10" fmla="*/ 2147483647 w 294"/>
                <a:gd name="T11" fmla="*/ 0 h 6"/>
                <a:gd name="T12" fmla="*/ 0 w 294"/>
                <a:gd name="T13" fmla="*/ 0 h 6"/>
                <a:gd name="T14" fmla="*/ 0 w 294"/>
                <a:gd name="T15" fmla="*/ 2147483647 h 6"/>
                <a:gd name="T16" fmla="*/ 2147483647 w 294"/>
                <a:gd name="T17" fmla="*/ 2147483647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4"/>
                <a:gd name="T28" fmla="*/ 0 h 6"/>
                <a:gd name="T29" fmla="*/ 294 w 294"/>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4" h="6">
                  <a:moveTo>
                    <a:pt x="2" y="6"/>
                  </a:moveTo>
                  <a:lnTo>
                    <a:pt x="292" y="6"/>
                  </a:lnTo>
                  <a:lnTo>
                    <a:pt x="294" y="6"/>
                  </a:lnTo>
                  <a:lnTo>
                    <a:pt x="294" y="0"/>
                  </a:lnTo>
                  <a:lnTo>
                    <a:pt x="292" y="0"/>
                  </a:lnTo>
                  <a:lnTo>
                    <a:pt x="2" y="0"/>
                  </a:lnTo>
                  <a:lnTo>
                    <a:pt x="0" y="0"/>
                  </a:lnTo>
                  <a:lnTo>
                    <a:pt x="0" y="6"/>
                  </a:lnTo>
                  <a:lnTo>
                    <a:pt x="2" y="6"/>
                  </a:lnTo>
                  <a:close/>
                </a:path>
              </a:pathLst>
            </a:custGeom>
            <a:solidFill>
              <a:srgbClr val="000000"/>
            </a:solidFill>
            <a:ln w="0">
              <a:solidFill>
                <a:srgbClr val="000000"/>
              </a:solidFill>
              <a:round/>
              <a:headEnd/>
              <a:tailEnd/>
            </a:ln>
          </p:spPr>
          <p:txBody>
            <a:bodyPr/>
            <a:lstStyle/>
            <a:p>
              <a:endParaRPr lang="en-US"/>
            </a:p>
          </p:txBody>
        </p:sp>
      </p:grpSp>
      <p:grpSp>
        <p:nvGrpSpPr>
          <p:cNvPr id="14342" name="Grouper 59"/>
          <p:cNvGrpSpPr>
            <a:grpSpLocks/>
          </p:cNvGrpSpPr>
          <p:nvPr/>
        </p:nvGrpSpPr>
        <p:grpSpPr bwMode="auto">
          <a:xfrm>
            <a:off x="618055" y="2904912"/>
            <a:ext cx="4860926" cy="1430337"/>
            <a:chOff x="-2679276" y="-1320179"/>
            <a:chExt cx="7232049" cy="2128594"/>
          </a:xfrm>
        </p:grpSpPr>
        <p:pic>
          <p:nvPicPr>
            <p:cNvPr id="14353" name="Image 60" descr="Capture d’écran 2011-03-07 à 20.34.28.pn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628253" y="-787308"/>
              <a:ext cx="5557771" cy="14168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54" name="ZoneTexte 61"/>
            <p:cNvSpPr txBox="1">
              <a:spLocks noChangeArrowheads="1"/>
            </p:cNvSpPr>
            <p:nvPr/>
          </p:nvSpPr>
          <p:spPr bwMode="auto">
            <a:xfrm>
              <a:off x="-2679276" y="-1320179"/>
              <a:ext cx="7232049" cy="21285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b="1" dirty="0">
                  <a:latin typeface="Calibri" charset="0"/>
                </a:rPr>
                <a:t>The DVCS amplitude is expressed in terms of Compton Form Factors (CFF) at LO:</a:t>
              </a:r>
            </a:p>
            <a:p>
              <a:pPr eaLnBrk="1" hangingPunct="1"/>
              <a:endParaRPr lang="en-US" sz="1800" dirty="0">
                <a:latin typeface="Calibri" charset="0"/>
              </a:endParaRPr>
            </a:p>
            <a:p>
              <a:pPr eaLnBrk="1" hangingPunct="1"/>
              <a:endParaRPr lang="en-US" sz="1800" dirty="0">
                <a:latin typeface="Calibri" charset="0"/>
              </a:endParaRPr>
            </a:p>
            <a:p>
              <a:pPr eaLnBrk="1" hangingPunct="1"/>
              <a:endParaRPr lang="en-US" sz="1800" dirty="0">
                <a:latin typeface="Calibri" charset="0"/>
              </a:endParaRPr>
            </a:p>
            <a:p>
              <a:pPr eaLnBrk="1" hangingPunct="1"/>
              <a:endParaRPr lang="en-US" sz="1100" dirty="0">
                <a:latin typeface="Calibri" charset="0"/>
              </a:endParaRPr>
            </a:p>
            <a:p>
              <a:pPr eaLnBrk="1" hangingPunct="1"/>
              <a:r>
                <a:rPr lang="en-US" sz="1100" dirty="0">
                  <a:latin typeface="Calibri" charset="0"/>
                </a:rPr>
                <a:t>(similarly for other GPDs)</a:t>
              </a:r>
            </a:p>
          </p:txBody>
        </p:sp>
      </p:grpSp>
      <p:grpSp>
        <p:nvGrpSpPr>
          <p:cNvPr id="50" name="Grouper 63"/>
          <p:cNvGrpSpPr/>
          <p:nvPr/>
        </p:nvGrpSpPr>
        <p:grpSpPr>
          <a:xfrm>
            <a:off x="316644" y="4533833"/>
            <a:ext cx="4950882" cy="1475034"/>
            <a:chOff x="423346" y="2865056"/>
            <a:chExt cx="8500791" cy="2532670"/>
          </a:xfrm>
          <a:solidFill>
            <a:schemeClr val="bg1"/>
          </a:solidFill>
        </p:grpSpPr>
        <p:pic>
          <p:nvPicPr>
            <p:cNvPr id="65" name="Image 64" descr="Capture d’écran 2011-03-07 à 20.33.58.png"/>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423346" y="3625964"/>
              <a:ext cx="7348146" cy="997180"/>
            </a:xfrm>
            <a:prstGeom prst="rect">
              <a:avLst/>
            </a:prstGeom>
            <a:grpFill/>
          </p:spPr>
        </p:pic>
        <p:sp>
          <p:nvSpPr>
            <p:cNvPr id="66" name="ZoneTexte 65"/>
            <p:cNvSpPr txBox="1"/>
            <p:nvPr/>
          </p:nvSpPr>
          <p:spPr>
            <a:xfrm>
              <a:off x="423346" y="2865056"/>
              <a:ext cx="8500791" cy="713421"/>
            </a:xfrm>
            <a:prstGeom prst="rect">
              <a:avLst/>
            </a:prstGeom>
            <a:grpFill/>
          </p:spPr>
          <p:txBody>
            <a:bodyPr wrap="none">
              <a:spAutoFit/>
            </a:bodyPr>
            <a:lstStyle/>
            <a:p>
              <a:pPr>
                <a:defRPr/>
              </a:pPr>
              <a:r>
                <a:rPr lang="en-US" sz="1050" b="1" dirty="0"/>
                <a:t>By measuring Beam and Target Spin Asymmetries, and through an harmonic analysis,</a:t>
              </a:r>
            </a:p>
            <a:p>
              <a:pPr>
                <a:defRPr/>
              </a:pPr>
              <a:r>
                <a:rPr lang="en-US" sz="1050" b="1" dirty="0"/>
                <a:t>one may extract Imaginary and Real parts of CFF :</a:t>
              </a:r>
            </a:p>
          </p:txBody>
        </p:sp>
        <p:grpSp>
          <p:nvGrpSpPr>
            <p:cNvPr id="52" name="Grouper 64"/>
            <p:cNvGrpSpPr/>
            <p:nvPr/>
          </p:nvGrpSpPr>
          <p:grpSpPr>
            <a:xfrm>
              <a:off x="971514" y="4508565"/>
              <a:ext cx="6575726" cy="889161"/>
              <a:chOff x="2275188" y="4508565"/>
              <a:chExt cx="6575726" cy="889161"/>
            </a:xfrm>
            <a:grpFill/>
          </p:grpSpPr>
          <p:pic>
            <p:nvPicPr>
              <p:cNvPr id="77" name="Image 76" descr="Capture d’écran 2011-03-07 à 20.34.42.png"/>
              <p:cNvPicPr>
                <a:picLocks noChangeAspect="1"/>
              </p:cNvPicPr>
              <p:nvPr/>
            </p:nvPicPr>
            <p:blipFill>
              <a:blip r:embed="rId8" cstate="print">
                <a:extLst>
                  <a:ext uri="{28A0092B-C50C-407E-A947-70E740481C1C}">
                    <a14:useLocalDpi xmlns:a14="http://schemas.microsoft.com/office/drawing/2010/main"/>
                  </a:ext>
                </a:extLst>
              </a:blip>
              <a:srcRect/>
              <a:stretch>
                <a:fillRect/>
              </a:stretch>
            </p:blipFill>
            <p:spPr>
              <a:xfrm>
                <a:off x="2941232" y="4623142"/>
                <a:ext cx="5909682" cy="774584"/>
              </a:xfrm>
              <a:prstGeom prst="rect">
                <a:avLst/>
              </a:prstGeom>
              <a:grpFill/>
            </p:spPr>
          </p:pic>
          <p:pic>
            <p:nvPicPr>
              <p:cNvPr id="78" name="Image 77" descr="Capture d’écran 2011-03-07 à 20.34.42.png"/>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2275188" y="4508565"/>
                <a:ext cx="666045" cy="774584"/>
              </a:xfrm>
              <a:prstGeom prst="rect">
                <a:avLst/>
              </a:prstGeom>
              <a:grpFill/>
            </p:spPr>
          </p:pic>
        </p:grpSp>
        <p:sp>
          <p:nvSpPr>
            <p:cNvPr id="69" name="Rectangle 68"/>
            <p:cNvSpPr/>
            <p:nvPr/>
          </p:nvSpPr>
          <p:spPr>
            <a:xfrm>
              <a:off x="4824066" y="3696052"/>
              <a:ext cx="323089" cy="395470"/>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70" name="Rectangle 69"/>
            <p:cNvSpPr/>
            <p:nvPr/>
          </p:nvSpPr>
          <p:spPr>
            <a:xfrm>
              <a:off x="971513" y="4655933"/>
              <a:ext cx="666045" cy="397394"/>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sp>
          <p:nvSpPr>
            <p:cNvPr id="72" name="Rectangle 71"/>
            <p:cNvSpPr/>
            <p:nvPr/>
          </p:nvSpPr>
          <p:spPr>
            <a:xfrm>
              <a:off x="3330012" y="4812056"/>
              <a:ext cx="513644" cy="323058"/>
            </a:xfrm>
            <a:prstGeom prst="rect">
              <a:avLst/>
            </a:prstGeom>
            <a:no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en-US"/>
            </a:p>
          </p:txBody>
        </p:sp>
      </p:grpSp>
      <p:sp>
        <p:nvSpPr>
          <p:cNvPr id="14345" name="ZoneTexte 5"/>
          <p:cNvSpPr txBox="1">
            <a:spLocks noChangeArrowheads="1"/>
          </p:cNvSpPr>
          <p:nvPr/>
        </p:nvSpPr>
        <p:spPr bwMode="auto">
          <a:xfrm>
            <a:off x="3041650" y="1051833"/>
            <a:ext cx="27463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0000"/>
                </a:solidFill>
              </a:rPr>
              <a:t>*</a:t>
            </a:r>
          </a:p>
        </p:txBody>
      </p:sp>
      <p:pic>
        <p:nvPicPr>
          <p:cNvPr id="14352" name="Image 78" descr="equation.pn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7453314" y="775608"/>
            <a:ext cx="2962275"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7" name="Titre 2"/>
          <p:cNvSpPr txBox="1">
            <a:spLocks/>
          </p:cNvSpPr>
          <p:nvPr/>
        </p:nvSpPr>
        <p:spPr>
          <a:xfrm>
            <a:off x="138084" y="53442"/>
            <a:ext cx="11947553" cy="661742"/>
          </a:xfrm>
          <a:prstGeom prst="rect">
            <a:avLst/>
          </a:prstGeom>
          <a:ln>
            <a:solidFill>
              <a:srgbClr val="0070C0"/>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it-IT" sz="2000" b="1" dirty="0" smtClean="0">
                <a:latin typeface="Arial" panose="020B0604020202020204" pitchFamily="34" charset="0"/>
                <a:cs typeface="Arial" panose="020B0604020202020204" pitchFamily="34" charset="0"/>
              </a:rPr>
              <a:t>E12-06-119        </a:t>
            </a:r>
            <a:r>
              <a:rPr lang="en-US" sz="2000" b="1" dirty="0" smtClean="0">
                <a:latin typeface="Arial" panose="020B0604020202020204" pitchFamily="34" charset="0"/>
                <a:cs typeface="Arial" panose="020B0604020202020204" pitchFamily="34" charset="0"/>
              </a:rPr>
              <a:t> Deeply Virtual Compton Scattering with CLAS12 </a:t>
            </a:r>
            <a:endParaRPr lang="en-US" sz="2000" b="1" dirty="0">
              <a:solidFill>
                <a:srgbClr val="000000"/>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pic>
        <p:nvPicPr>
          <p:cNvPr id="68" name="Image 1" descr="femto_art_v2.jpg"/>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7358062" y="1466825"/>
            <a:ext cx="4727575" cy="114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 name="Image 3" descr="BSA_all_nochi2.png"/>
          <p:cNvPicPr>
            <a:picLocks noChangeAspect="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756272" y="4143555"/>
            <a:ext cx="3017837" cy="1865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 name="ZoneTexte 21"/>
          <p:cNvSpPr txBox="1">
            <a:spLocks noChangeArrowheads="1"/>
          </p:cNvSpPr>
          <p:nvPr/>
        </p:nvSpPr>
        <p:spPr bwMode="auto">
          <a:xfrm>
            <a:off x="6106576" y="3437132"/>
            <a:ext cx="2471737"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dirty="0"/>
              <a:t>CLAS12 pseudo-data </a:t>
            </a:r>
            <a:r>
              <a:rPr lang="fr-FR" sz="1200" dirty="0" err="1"/>
              <a:t>sample</a:t>
            </a:r>
            <a:r>
              <a:rPr lang="fr-FR" sz="1200" dirty="0"/>
              <a:t> in :</a:t>
            </a:r>
          </a:p>
          <a:p>
            <a:pPr eaLnBrk="1" hangingPunct="1"/>
            <a:r>
              <a:rPr lang="fr-FR" sz="1200" dirty="0"/>
              <a:t>0.2 &lt; </a:t>
            </a:r>
            <a:r>
              <a:rPr lang="fr-FR" sz="1200" dirty="0" err="1"/>
              <a:t>x</a:t>
            </a:r>
            <a:r>
              <a:rPr lang="fr-FR" sz="1200" baseline="-25000" dirty="0" err="1"/>
              <a:t>B</a:t>
            </a:r>
            <a:r>
              <a:rPr lang="fr-FR" sz="1200" dirty="0"/>
              <a:t> &lt; 0.5  ,  2 &lt; Q</a:t>
            </a:r>
            <a:r>
              <a:rPr lang="fr-FR" sz="1200" baseline="30000" dirty="0"/>
              <a:t>2</a:t>
            </a:r>
            <a:r>
              <a:rPr lang="fr-FR" sz="1200" dirty="0"/>
              <a:t> &lt; 5 GeV</a:t>
            </a:r>
            <a:r>
              <a:rPr lang="fr-FR" sz="1200" baseline="30000" dirty="0"/>
              <a:t>2</a:t>
            </a:r>
          </a:p>
          <a:p>
            <a:pPr eaLnBrk="1" hangingPunct="1"/>
            <a:r>
              <a:rPr lang="fr-FR" sz="1200" dirty="0"/>
              <a:t>0.25 &lt; -t &lt; 0.35 GeV</a:t>
            </a:r>
            <a:r>
              <a:rPr lang="fr-FR" sz="1200" baseline="30000" dirty="0"/>
              <a:t>2</a:t>
            </a:r>
          </a:p>
        </p:txBody>
      </p:sp>
      <p:sp>
        <p:nvSpPr>
          <p:cNvPr id="75" name="Rectangle 10"/>
          <p:cNvSpPr>
            <a:spLocks noChangeArrowheads="1"/>
          </p:cNvSpPr>
          <p:nvPr/>
        </p:nvSpPr>
        <p:spPr bwMode="auto">
          <a:xfrm>
            <a:off x="5478981" y="3904257"/>
            <a:ext cx="431800"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FR" sz="1200" dirty="0"/>
              <a:t>A</a:t>
            </a:r>
            <a:r>
              <a:rPr lang="fr-FR" sz="1200" baseline="-25000" dirty="0"/>
              <a:t>LU</a:t>
            </a:r>
            <a:endParaRPr lang="fr-FR" sz="1200" dirty="0"/>
          </a:p>
        </p:txBody>
      </p:sp>
      <p:sp>
        <p:nvSpPr>
          <p:cNvPr id="76" name="ZoneTexte 13"/>
          <p:cNvSpPr txBox="1">
            <a:spLocks noChangeArrowheads="1"/>
          </p:cNvSpPr>
          <p:nvPr/>
        </p:nvSpPr>
        <p:spPr bwMode="auto">
          <a:xfrm>
            <a:off x="5456237" y="4227299"/>
            <a:ext cx="3397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800"/>
              <a:t>0.5</a:t>
            </a:r>
          </a:p>
        </p:txBody>
      </p:sp>
      <p:sp>
        <p:nvSpPr>
          <p:cNvPr id="79" name="ZoneTexte 14"/>
          <p:cNvSpPr txBox="1">
            <a:spLocks noChangeArrowheads="1"/>
          </p:cNvSpPr>
          <p:nvPr/>
        </p:nvSpPr>
        <p:spPr bwMode="auto">
          <a:xfrm>
            <a:off x="5513384" y="4419780"/>
            <a:ext cx="242888"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800"/>
              <a:t>0</a:t>
            </a:r>
          </a:p>
        </p:txBody>
      </p:sp>
      <p:sp>
        <p:nvSpPr>
          <p:cNvPr id="80" name="ZoneTexte 15"/>
          <p:cNvSpPr txBox="1">
            <a:spLocks noChangeArrowheads="1"/>
          </p:cNvSpPr>
          <p:nvPr/>
        </p:nvSpPr>
        <p:spPr bwMode="auto">
          <a:xfrm>
            <a:off x="5423692" y="4612261"/>
            <a:ext cx="365125"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800" dirty="0"/>
              <a:t>-0.5</a:t>
            </a:r>
          </a:p>
        </p:txBody>
      </p:sp>
      <p:cxnSp>
        <p:nvCxnSpPr>
          <p:cNvPr id="82" name="Connecteur droit avec flèche 81"/>
          <p:cNvCxnSpPr/>
          <p:nvPr/>
        </p:nvCxnSpPr>
        <p:spPr>
          <a:xfrm flipV="1">
            <a:off x="5441500" y="3801444"/>
            <a:ext cx="0" cy="23510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83" name="Connecteur droit avec flèche 82"/>
          <p:cNvCxnSpPr/>
          <p:nvPr/>
        </p:nvCxnSpPr>
        <p:spPr>
          <a:xfrm>
            <a:off x="5423692" y="6152532"/>
            <a:ext cx="3473450"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84" name="Rectangle 8"/>
          <p:cNvSpPr>
            <a:spLocks noChangeArrowheads="1"/>
          </p:cNvSpPr>
          <p:nvPr/>
        </p:nvSpPr>
        <p:spPr bwMode="auto">
          <a:xfrm>
            <a:off x="5141056" y="3622077"/>
            <a:ext cx="360362" cy="276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FR" sz="1200" dirty="0">
                <a:solidFill>
                  <a:srgbClr val="000000"/>
                </a:solidFill>
              </a:rPr>
              <a:t>Q</a:t>
            </a:r>
            <a:r>
              <a:rPr lang="fr-FR" sz="1200" baseline="30000" dirty="0">
                <a:solidFill>
                  <a:srgbClr val="000000"/>
                </a:solidFill>
              </a:rPr>
              <a:t>2</a:t>
            </a:r>
            <a:endParaRPr lang="fr-FR" dirty="0"/>
          </a:p>
        </p:txBody>
      </p:sp>
      <p:sp>
        <p:nvSpPr>
          <p:cNvPr id="85" name="Rectangle 35"/>
          <p:cNvSpPr>
            <a:spLocks noChangeArrowheads="1"/>
          </p:cNvSpPr>
          <p:nvPr/>
        </p:nvSpPr>
        <p:spPr bwMode="auto">
          <a:xfrm>
            <a:off x="8854891" y="6096951"/>
            <a:ext cx="330200" cy="277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fr-FR" sz="1200" dirty="0" err="1"/>
              <a:t>x</a:t>
            </a:r>
            <a:r>
              <a:rPr lang="fr-FR" sz="1200" baseline="-25000" dirty="0" err="1"/>
              <a:t>B</a:t>
            </a:r>
            <a:endParaRPr lang="fr-FR" dirty="0"/>
          </a:p>
        </p:txBody>
      </p:sp>
      <p:sp>
        <p:nvSpPr>
          <p:cNvPr id="86" name="Accolade ouvrante 85"/>
          <p:cNvSpPr/>
          <p:nvPr/>
        </p:nvSpPr>
        <p:spPr>
          <a:xfrm rot="16200000">
            <a:off x="7040683" y="4617270"/>
            <a:ext cx="177800" cy="3349625"/>
          </a:xfrm>
          <a:prstGeom prst="leftBrace">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fr-FR"/>
          </a:p>
        </p:txBody>
      </p:sp>
      <p:sp>
        <p:nvSpPr>
          <p:cNvPr id="87" name="ZoneTexte 86"/>
          <p:cNvSpPr txBox="1"/>
          <p:nvPr/>
        </p:nvSpPr>
        <p:spPr>
          <a:xfrm>
            <a:off x="5606254" y="6431632"/>
            <a:ext cx="3114675" cy="369888"/>
          </a:xfrm>
          <a:prstGeom prst="rect">
            <a:avLst/>
          </a:prstGeom>
          <a:noFill/>
        </p:spPr>
        <p:txBody>
          <a:bodyPr wrap="none">
            <a:spAutoFit/>
          </a:bodyPr>
          <a:lstStyle/>
          <a:p>
            <a:pPr>
              <a:defRPr/>
            </a:pPr>
            <a:r>
              <a:rPr lang="fr-FR" dirty="0">
                <a:solidFill>
                  <a:schemeClr val="accent2">
                    <a:lumMod val="50000"/>
                  </a:schemeClr>
                </a:solidFill>
              </a:rPr>
              <a:t>Fit to CLAS6 or </a:t>
            </a:r>
            <a:r>
              <a:rPr lang="fr-FR" b="1" dirty="0">
                <a:solidFill>
                  <a:schemeClr val="accent2">
                    <a:lumMod val="50000"/>
                  </a:schemeClr>
                </a:solidFill>
              </a:rPr>
              <a:t>CLAS12</a:t>
            </a:r>
            <a:r>
              <a:rPr lang="fr-FR" dirty="0">
                <a:solidFill>
                  <a:schemeClr val="accent2">
                    <a:lumMod val="50000"/>
                  </a:schemeClr>
                </a:solidFill>
              </a:rPr>
              <a:t> A</a:t>
            </a:r>
            <a:r>
              <a:rPr lang="fr-FR" baseline="-25000" dirty="0">
                <a:solidFill>
                  <a:schemeClr val="accent2">
                    <a:lumMod val="50000"/>
                  </a:schemeClr>
                </a:solidFill>
              </a:rPr>
              <a:t>LU</a:t>
            </a:r>
            <a:endParaRPr lang="fr-FR" dirty="0">
              <a:solidFill>
                <a:schemeClr val="accent2">
                  <a:lumMod val="50000"/>
                </a:schemeClr>
              </a:solidFill>
            </a:endParaRPr>
          </a:p>
        </p:txBody>
      </p:sp>
      <p:sp>
        <p:nvSpPr>
          <p:cNvPr id="88" name="ZoneTexte 31"/>
          <p:cNvSpPr txBox="1">
            <a:spLocks noChangeArrowheads="1"/>
          </p:cNvSpPr>
          <p:nvPr/>
        </p:nvSpPr>
        <p:spPr bwMode="auto">
          <a:xfrm>
            <a:off x="8836949" y="4188229"/>
            <a:ext cx="1212850"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fr-FR" sz="1200" dirty="0" err="1"/>
              <a:t>Parametrized</a:t>
            </a:r>
            <a:endParaRPr lang="fr-FR" sz="1200" dirty="0"/>
          </a:p>
          <a:p>
            <a:pPr algn="ctr" eaLnBrk="1" hangingPunct="1"/>
            <a:r>
              <a:rPr lang="fr-FR" sz="1200" dirty="0" err="1"/>
              <a:t>GPDs</a:t>
            </a:r>
            <a:endParaRPr lang="fr-FR" sz="1200" dirty="0"/>
          </a:p>
          <a:p>
            <a:pPr algn="ctr" eaLnBrk="1" hangingPunct="1"/>
            <a:endParaRPr lang="fr-FR" sz="1200" dirty="0"/>
          </a:p>
          <a:p>
            <a:pPr algn="ctr" eaLnBrk="1" hangingPunct="1"/>
            <a:endParaRPr lang="fr-FR" sz="1200" dirty="0"/>
          </a:p>
          <a:p>
            <a:pPr algn="ctr" eaLnBrk="1" hangingPunct="1"/>
            <a:endParaRPr lang="fr-FR" sz="1200" dirty="0"/>
          </a:p>
          <a:p>
            <a:pPr algn="ctr" eaLnBrk="1" hangingPunct="1"/>
            <a:r>
              <a:rPr lang="fr-FR" sz="1100" dirty="0"/>
              <a:t>Lots of new</a:t>
            </a:r>
          </a:p>
          <a:p>
            <a:pPr algn="ctr" eaLnBrk="1" hangingPunct="1"/>
            <a:r>
              <a:rPr lang="fr-FR" sz="1100" dirty="0" err="1"/>
              <a:t>developments</a:t>
            </a:r>
            <a:r>
              <a:rPr lang="fr-FR" sz="1100" dirty="0"/>
              <a:t> in</a:t>
            </a:r>
          </a:p>
          <a:p>
            <a:pPr algn="ctr" eaLnBrk="1" hangingPunct="1"/>
            <a:r>
              <a:rPr lang="fr-FR" sz="1100" dirty="0"/>
              <a:t>the </a:t>
            </a:r>
            <a:r>
              <a:rPr lang="fr-FR" sz="1100" dirty="0" err="1"/>
              <a:t>next</a:t>
            </a:r>
            <a:r>
              <a:rPr lang="fr-FR" sz="1100" dirty="0"/>
              <a:t> 5 </a:t>
            </a:r>
            <a:r>
              <a:rPr lang="fr-FR" sz="1100" dirty="0" err="1"/>
              <a:t>years</a:t>
            </a:r>
            <a:endParaRPr lang="fr-FR" sz="1100" dirty="0"/>
          </a:p>
        </p:txBody>
      </p:sp>
      <p:pic>
        <p:nvPicPr>
          <p:cNvPr id="89" name="Image 4" descr="Sans titre.png"/>
          <p:cNvPicPr>
            <a:picLocks noChangeAspect="1"/>
          </p:cNvPicPr>
          <p:nvPr/>
        </p:nvPicPr>
        <p:blipFill>
          <a:blip r:embed="rId13">
            <a:extLst>
              <a:ext uri="{28A0092B-C50C-407E-A947-70E740481C1C}">
                <a14:useLocalDpi xmlns:a14="http://schemas.microsoft.com/office/drawing/2010/main"/>
              </a:ext>
            </a:extLst>
          </a:blip>
          <a:srcRect/>
          <a:stretch>
            <a:fillRect/>
          </a:stretch>
        </p:blipFill>
        <p:spPr bwMode="auto">
          <a:xfrm>
            <a:off x="9119654" y="3220438"/>
            <a:ext cx="701675" cy="433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 name="ZoneTexte 5"/>
          <p:cNvSpPr txBox="1">
            <a:spLocks noChangeArrowheads="1"/>
          </p:cNvSpPr>
          <p:nvPr/>
        </p:nvSpPr>
        <p:spPr bwMode="auto">
          <a:xfrm>
            <a:off x="10564813" y="2971181"/>
            <a:ext cx="1627187"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200" dirty="0">
                <a:solidFill>
                  <a:srgbClr val="800000"/>
                </a:solidFill>
              </a:rPr>
              <a:t>           GPD </a:t>
            </a:r>
            <a:r>
              <a:rPr lang="fr-FR" sz="1200" dirty="0" err="1">
                <a:solidFill>
                  <a:srgbClr val="800000"/>
                </a:solidFill>
              </a:rPr>
              <a:t>parametrization</a:t>
            </a:r>
            <a:r>
              <a:rPr lang="fr-FR" sz="1200" dirty="0">
                <a:solidFill>
                  <a:srgbClr val="800000"/>
                </a:solidFill>
              </a:rPr>
              <a:t> </a:t>
            </a:r>
            <a:r>
              <a:rPr lang="fr-FR" sz="1200" dirty="0" err="1">
                <a:solidFill>
                  <a:srgbClr val="800000"/>
                </a:solidFill>
              </a:rPr>
              <a:t>needed</a:t>
            </a:r>
            <a:r>
              <a:rPr lang="fr-FR" sz="1200" dirty="0">
                <a:solidFill>
                  <a:srgbClr val="800000"/>
                </a:solidFill>
              </a:rPr>
              <a:t> for </a:t>
            </a:r>
            <a:r>
              <a:rPr lang="fr-FR" sz="1200" dirty="0">
                <a:solidFill>
                  <a:srgbClr val="800000"/>
                </a:solidFill>
                <a:latin typeface="Symbol" charset="0"/>
                <a:cs typeface="Symbol" charset="0"/>
              </a:rPr>
              <a:t>x</a:t>
            </a:r>
            <a:r>
              <a:rPr lang="fr-FR" sz="1200" dirty="0">
                <a:solidFill>
                  <a:srgbClr val="800000"/>
                </a:solidFill>
              </a:rPr>
              <a:t>=0 or t=0 extrapolations</a:t>
            </a:r>
          </a:p>
        </p:txBody>
      </p:sp>
      <p:sp>
        <p:nvSpPr>
          <p:cNvPr id="2" name="Flèche à angle droit 1"/>
          <p:cNvSpPr/>
          <p:nvPr/>
        </p:nvSpPr>
        <p:spPr>
          <a:xfrm>
            <a:off x="9315450" y="3134634"/>
            <a:ext cx="1100139" cy="1814697"/>
          </a:xfrm>
          <a:prstGeom prst="ben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TextBox 14"/>
          <p:cNvSpPr txBox="1"/>
          <p:nvPr/>
        </p:nvSpPr>
        <p:spPr>
          <a:xfrm>
            <a:off x="41776" y="823782"/>
            <a:ext cx="1460528" cy="1815882"/>
          </a:xfrm>
          <a:prstGeom prst="rect">
            <a:avLst/>
          </a:prstGeom>
          <a:noFill/>
          <a:ln w="19050">
            <a:solidFill>
              <a:srgbClr val="660066"/>
            </a:solidFill>
          </a:ln>
        </p:spPr>
        <p:txBody>
          <a:bodyPr wrap="square" rtlCol="0">
            <a:spAutoFit/>
          </a:bodyPr>
          <a:lstStyle/>
          <a:p>
            <a:pPr algn="ctr">
              <a:spcAft>
                <a:spcPts val="600"/>
              </a:spcAft>
            </a:pPr>
            <a:r>
              <a:rPr lang="fr-FR" sz="1600" i="1" dirty="0"/>
              <a:t>F. </a:t>
            </a:r>
            <a:r>
              <a:rPr lang="fr-FR" sz="1600" i="1" dirty="0" smtClean="0"/>
              <a:t>Sabatie</a:t>
            </a:r>
            <a:br>
              <a:rPr lang="fr-FR" sz="1600" i="1" dirty="0" smtClean="0"/>
            </a:br>
            <a:r>
              <a:rPr lang="fr-FR" sz="1600" i="1" dirty="0"/>
              <a:t>A. </a:t>
            </a:r>
            <a:r>
              <a:rPr lang="fr-FR" sz="1600" i="1" dirty="0" err="1"/>
              <a:t>Biselli</a:t>
            </a:r>
            <a:r>
              <a:rPr lang="fr-FR" sz="1600" i="1" dirty="0" smtClean="0"/>
              <a:t/>
            </a:r>
            <a:br>
              <a:rPr lang="fr-FR" sz="1600" i="1" dirty="0" smtClean="0"/>
            </a:br>
            <a:r>
              <a:rPr lang="fr-FR" sz="1600" i="1" dirty="0"/>
              <a:t>H. </a:t>
            </a:r>
            <a:r>
              <a:rPr lang="fr-FR" sz="1600" i="1" dirty="0" err="1"/>
              <a:t>Egiyan</a:t>
            </a:r>
            <a:r>
              <a:rPr lang="fr-FR" sz="1600" i="1" dirty="0" smtClean="0"/>
              <a:t/>
            </a:r>
            <a:br>
              <a:rPr lang="fr-FR" sz="1600" i="1" dirty="0" smtClean="0"/>
            </a:br>
            <a:r>
              <a:rPr lang="fr-FR" sz="1600" i="1" dirty="0"/>
              <a:t>L. Elouadrhiri</a:t>
            </a:r>
            <a:r>
              <a:rPr lang="fr-FR" sz="1600" i="1" dirty="0" smtClean="0"/>
              <a:t/>
            </a:r>
            <a:br>
              <a:rPr lang="fr-FR" sz="1600" i="1" dirty="0" smtClean="0"/>
            </a:br>
            <a:r>
              <a:rPr lang="fr-FR" sz="1600" i="1" dirty="0"/>
              <a:t>M. </a:t>
            </a:r>
            <a:r>
              <a:rPr lang="fr-FR" sz="1600" i="1" dirty="0" err="1"/>
              <a:t>Holtrop</a:t>
            </a:r>
            <a:r>
              <a:rPr lang="fr-FR" sz="1600" i="1" dirty="0" smtClean="0"/>
              <a:t/>
            </a:r>
            <a:br>
              <a:rPr lang="fr-FR" sz="1600" i="1" dirty="0" smtClean="0"/>
            </a:br>
            <a:r>
              <a:rPr lang="fr-FR" sz="1600" i="1" dirty="0"/>
              <a:t>D. Ireland</a:t>
            </a:r>
            <a:r>
              <a:rPr lang="fr-FR" sz="1600" i="1" dirty="0" smtClean="0"/>
              <a:t/>
            </a:r>
            <a:br>
              <a:rPr lang="fr-FR" sz="1600" i="1" dirty="0" smtClean="0"/>
            </a:br>
            <a:r>
              <a:rPr lang="fr-FR" sz="1600" i="1" dirty="0"/>
              <a:t>W. Kim</a:t>
            </a:r>
            <a:endParaRPr lang="en-US" sz="1600" i="1" dirty="0">
              <a:solidFill>
                <a:srgbClr val="FF0000"/>
              </a:solidFill>
            </a:endParaRPr>
          </a:p>
        </p:txBody>
      </p:sp>
    </p:spTree>
    <p:extLst>
      <p:ext uri="{BB962C8B-B14F-4D97-AF65-F5344CB8AC3E}">
        <p14:creationId xmlns:p14="http://schemas.microsoft.com/office/powerpoint/2010/main" val="19600811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begin{eqnarray}&#10;f_{\rm q/p}(x,k_{\perp}^2) &#10;= \frac{1}{2} \big [ {\color{blue}f_1^q(x,k_{\perp}^2)}- \color{red} {h_{1}^{\perp q}(x,k_{\perp}^2)} \color{black} \frac{(\hat P\times k_{\perp}) ^. S_q}{M}] \nonumber &#10;\end{eqnarray}&#10;\end{document}&#10;"/>
  <p:tag name="EXTERNALNAME" val="txp_fig"/>
  <p:tag name="BLEND" val="False"/>
  <p:tag name="TRANSPARENT" val="False"/>
  <p:tag name="KEEPFILES" val="False"/>
  <p:tag name="DEBUGPAUSE" val="False"/>
  <p:tag name="RESOLUTION" val="1200"/>
  <p:tag name="TIMEOUT" val="(none)"/>
  <p:tag name="BOXWIDTH" val="722"/>
  <p:tag name="BOXHEIGHT" val="313"/>
  <p:tag name="BOXFONT" val="10"/>
  <p:tag name="BOXWRAP" val="False"/>
  <p:tag name="WORKAROUNDTRANSPARENCYBUG" val="False"/>
  <p:tag name="ALLOWFONTSUBSTITUTION" val="False"/>
  <p:tag name="BITMAPFORMAT" val="png256"/>
  <p:tag name="ORIGWIDTH" val="492"/>
  <p:tag name="PICTUREFILESIZE" val="54129"/>
</p:tagLst>
</file>

<file path=ppt/tags/tag10.xml><?xml version="1.0" encoding="utf-8"?>
<p:tagLst xmlns:a="http://schemas.openxmlformats.org/drawingml/2006/main" xmlns:r="http://schemas.openxmlformats.org/officeDocument/2006/relationships" xmlns:p="http://schemas.openxmlformats.org/presentationml/2006/main">
  <p:tag name="SOURCE" val="\include{gamma}&#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2"/>
  <p:tag name="PICTUREFILESIZE" val="430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begin{document}&#10;$$&#10;\color{red} h_{1}^{\perp q}(SIDIS) = - h_{1}^{\perp q} (DY) &#10;$$&#10;\end{document}&#10;"/>
  <p:tag name="EXTERNALNAME" val="txp_fig"/>
  <p:tag name="BLEND" val="False"/>
  <p:tag name="TRANSPARENT" val="False"/>
  <p:tag name="KEEPFILES" val="False"/>
  <p:tag name="DEBUGPAUSE" val="False"/>
  <p:tag name="RESOLUTION" val="1200"/>
  <p:tag name="TIMEOUT" val="(none)"/>
  <p:tag name="BOXWIDTH" val="722"/>
  <p:tag name="BOXHEIGHT" val="313"/>
  <p:tag name="BOXFONT" val="10"/>
  <p:tag name="BOXWRAP" val="False"/>
  <p:tag name="WORKAROUNDTRANSPARENCYBUG" val="False"/>
  <p:tag name="ALLOWFONTSUBSTITUTION" val="False"/>
  <p:tag name="BITMAPFORMAT" val="png256"/>
  <p:tag name="ORIGWIDTH" val="255"/>
  <p:tag name="PICTUREFILESIZE" val="22560"/>
</p:tagLst>
</file>

<file path=ppt/tags/tag3.xml><?xml version="1.0" encoding="utf-8"?>
<p:tagLst xmlns:a="http://schemas.openxmlformats.org/drawingml/2006/main" xmlns:r="http://schemas.openxmlformats.org/officeDocument/2006/relationships" xmlns:p="http://schemas.openxmlformats.org/presentationml/2006/main">
  <p:tag name="SOURCE" val="\documentclass[12pt]{article}\pagestyle{empty}&#10;%\documentclass{slides}&#10;\input epsf&#10;\usepackage{graphicx}&#10;\usepackage{color}&#10;\begin{document}&#10;\begin{table}&#10;\begin{center}&#10;\begin{tabular}{|c|c|c|c|} \hline&#10;N/q &amp; U &amp; L &amp; T \\ \hline&#10; {U} &amp; ${\color{blue} \bf f_1}$   &amp; &amp; ${\color{white} h_{1}^\perp}$ \\&#10;\hline&#10; {L} &amp; &amp;${\color{green} \bf g_1}$ &amp;    ${\color{white} h_{1L}^\perp}$ \\&#10;\hline&#10; {T} &amp; ${\color{white} f_{1T}^\perp} $ &amp;  ${\color{white} g_{1T}}$ &amp;  ${\color{red} \bf h_1}$  ${\color{white}h_{1T}^\perp }$ \\&#10;\hline&#10;\end{tabular}&#10;\end{center}&#10;\end{table}&#10;\end{document}"/>
  <p:tag name="EXTERNALNAME" val="txp_fig"/>
  <p:tag name="BLEND" val="False"/>
  <p:tag name="TRANSPARENT" val="False"/>
  <p:tag name="KEEPFILES" val="False"/>
  <p:tag name="DEBUGPAUSE" val="False"/>
  <p:tag name="RESOLUTION" val="1200"/>
  <p:tag name="TIMEOUT" val="(none)"/>
  <p:tag name="BOXWIDTH" val="722"/>
  <p:tag name="BOXHEIGHT" val="313"/>
  <p:tag name="BOXFONT" val="10"/>
  <p:tag name="BOXWRAP" val="False"/>
  <p:tag name="WORKAROUNDTRANSPARENCYBUG" val="False"/>
  <p:tag name="ALLOWFONTSUBSTITUTION" val="False"/>
  <p:tag name="BITMAPFORMAT" val="png256"/>
  <p:tag name="ORIGWIDTH" val="138"/>
  <p:tag name="PICTUREFILESIZE" val="19521"/>
</p:tagLst>
</file>

<file path=ppt/tags/tag4.xml><?xml version="1.0" encoding="utf-8"?>
<p:tagLst xmlns:a="http://schemas.openxmlformats.org/drawingml/2006/main" xmlns:r="http://schemas.openxmlformats.org/officeDocument/2006/relationships" xmlns:p="http://schemas.openxmlformats.org/presentationml/2006/main">
  <p:tag name="SOURCE" val="\documentclass[12pt]{article}\pagestyle{empty}&#10;%\documentclass{slides}&#10;\input epsf&#10;\usepackage{graphicx}&#10;\usepackage{color}&#10;\begin{document}&#10; ${\color{blue} \bf f_{1T}^\perp} $ &#10;\end{document}"/>
  <p:tag name="EXTERNALNAME" val="txp_fig"/>
  <p:tag name="BLEND" val="False"/>
  <p:tag name="TRANSPARENT" val="False"/>
  <p:tag name="KEEPFILES" val="False"/>
  <p:tag name="DEBUGPAUSE" val="False"/>
  <p:tag name="RESOLUTION" val="1200"/>
  <p:tag name="TIMEOUT" val="(none)"/>
  <p:tag name="BOXWIDTH" val="722"/>
  <p:tag name="BOXHEIGHT" val="313"/>
  <p:tag name="BOXFONT" val="10"/>
  <p:tag name="BOXWRAP" val="False"/>
  <p:tag name="WORKAROUNDTRANSPARENCYBUG" val="False"/>
  <p:tag name="ALLOWFONTSUBSTITUTION" val="False"/>
  <p:tag name="BITMAPFORMAT" val="png256"/>
  <p:tag name="ORIGWIDTH" val="16"/>
  <p:tag name="PICTUREFILESIZE" val="1698"/>
</p:tagLst>
</file>

<file path=ppt/tags/tag5.xml><?xml version="1.0" encoding="utf-8"?>
<p:tagLst xmlns:a="http://schemas.openxmlformats.org/drawingml/2006/main" xmlns:r="http://schemas.openxmlformats.org/officeDocument/2006/relationships" xmlns:p="http://schemas.openxmlformats.org/presentationml/2006/main">
  <p:tag name="SOURCE" val="\documentclass[12pt]{article}\pagestyle{empty}&#10;%\documentclass{slides}&#10;\input epsf&#10;\usepackage{graphicx}&#10;\usepackage{color}&#10;\begin{document}&#10; ${\color{red} \bf h_{1L}^\perp}$&#10;\end{document}"/>
  <p:tag name="EXTERNALNAME" val="txp_fig"/>
  <p:tag name="BLEND" val="False"/>
  <p:tag name="TRANSPARENT" val="False"/>
  <p:tag name="KEEPFILES" val="False"/>
  <p:tag name="DEBUGPAUSE" val="False"/>
  <p:tag name="RESOLUTION" val="1200"/>
  <p:tag name="TIMEOUT" val="(none)"/>
  <p:tag name="BOXWIDTH" val="722"/>
  <p:tag name="BOXHEIGHT" val="313"/>
  <p:tag name="BOXFONT" val="10"/>
  <p:tag name="BOXWRAP" val="False"/>
  <p:tag name="WORKAROUNDTRANSPARENCYBUG" val="False"/>
  <p:tag name="ALLOWFONTSUBSTITUTION" val="False"/>
  <p:tag name="BITMAPFORMAT" val="png256"/>
  <p:tag name="ORIGWIDTH" val="19"/>
  <p:tag name="PICTUREFILESIZE" val="1828"/>
</p:tagLst>
</file>

<file path=ppt/tags/tag6.xml><?xml version="1.0" encoding="utf-8"?>
<p:tagLst xmlns:a="http://schemas.openxmlformats.org/drawingml/2006/main" xmlns:r="http://schemas.openxmlformats.org/officeDocument/2006/relationships" xmlns:p="http://schemas.openxmlformats.org/presentationml/2006/main">
  <p:tag name="SOURCE" val="\documentclass[12pt]{article}\pagestyle{empty}&#10;%\documentclass{slides}&#10;\input epsf&#10;\usepackage{graphicx}&#10;\usepackage{color}&#10;\begin{document}&#10; ${\color{red} \bf h_{1}^\perp}$&#10;\end{document}"/>
  <p:tag name="EXTERNALNAME" val="txp_fig"/>
  <p:tag name="BLEND" val="False"/>
  <p:tag name="TRANSPARENT" val="False"/>
  <p:tag name="KEEPFILES" val="False"/>
  <p:tag name="DEBUGPAUSE" val="False"/>
  <p:tag name="RESOLUTION" val="1200"/>
  <p:tag name="TIMEOUT" val="(none)"/>
  <p:tag name="BOXWIDTH" val="722"/>
  <p:tag name="BOXHEIGHT" val="313"/>
  <p:tag name="BOXFONT" val="10"/>
  <p:tag name="BOXWRAP" val="False"/>
  <p:tag name="WORKAROUNDTRANSPARENCYBUG" val="False"/>
  <p:tag name="ALLOWFONTSUBSTITUTION" val="False"/>
  <p:tag name="BITMAPFORMAT" val="png256"/>
  <p:tag name="ORIGWIDTH" val="15"/>
  <p:tag name="PICTUREFILESIZE" val="1508"/>
</p:tagLst>
</file>

<file path=ppt/tags/tag7.xml><?xml version="1.0" encoding="utf-8"?>
<p:tagLst xmlns:a="http://schemas.openxmlformats.org/drawingml/2006/main" xmlns:r="http://schemas.openxmlformats.org/officeDocument/2006/relationships" xmlns:p="http://schemas.openxmlformats.org/presentationml/2006/main">
  <p:tag name="SOURCE" val="\documentclass[12pt]{article}\pagestyle{empty}&#10;%\documentclass{slides}&#10;\input epsf&#10;\usepackage{graphicx}&#10;\usepackage{color}&#10;\begin{document}&#10; ${\color{red} \bf h_{1T}^\perp }$ &#10;\end{document}"/>
  <p:tag name="EXTERNALNAME" val="txp_fig"/>
  <p:tag name="BLEND" val="False"/>
  <p:tag name="TRANSPARENT" val="False"/>
  <p:tag name="KEEPFILES" val="False"/>
  <p:tag name="DEBUGPAUSE" val="False"/>
  <p:tag name="RESOLUTION" val="1200"/>
  <p:tag name="TIMEOUT" val="(none)"/>
  <p:tag name="BOXWIDTH" val="722"/>
  <p:tag name="BOXHEIGHT" val="313"/>
  <p:tag name="BOXFONT" val="10"/>
  <p:tag name="BOXWRAP" val="False"/>
  <p:tag name="WORKAROUNDTRANSPARENCYBUG" val="False"/>
  <p:tag name="ALLOWFONTSUBSTITUTION" val="False"/>
  <p:tag name="BITMAPFORMAT" val="png256"/>
  <p:tag name="ORIGWIDTH" val="20"/>
  <p:tag name="PICTUREFILESIZE" val="1883"/>
</p:tagLst>
</file>

<file path=ppt/tags/tag8.xml><?xml version="1.0" encoding="utf-8"?>
<p:tagLst xmlns:a="http://schemas.openxmlformats.org/drawingml/2006/main" xmlns:r="http://schemas.openxmlformats.org/officeDocument/2006/relationships" xmlns:p="http://schemas.openxmlformats.org/presentationml/2006/main">
  <p:tag name="SOURCE" val="\documentclass[12pt]{article}\pagestyle{empty}&#10;%\documentclass{slides}&#10;\input epsf&#10;\usepackage{graphicx}&#10;\usepackage{color}&#10;\begin{document}&#10;${\color{green} \bf g_{1T}^{\perp}}$&#10;\end{document}&#10;"/>
  <p:tag name="EXTERNALNAME" val="txp_fig"/>
  <p:tag name="BLEND" val="False"/>
  <p:tag name="TRANSPARENT" val="False"/>
  <p:tag name="KEEPFILES" val="False"/>
  <p:tag name="DEBUGPAUSE" val="False"/>
  <p:tag name="RESOLUTION" val="1200"/>
  <p:tag name="TIMEOUT" val="(none)"/>
  <p:tag name="BOXWIDTH" val="722"/>
  <p:tag name="BOXHEIGHT" val="313"/>
  <p:tag name="BOXFONT" val="10"/>
  <p:tag name="BOXWRAP" val="False"/>
  <p:tag name="WORKAROUNDTRANSPARENCYBUG" val="False"/>
  <p:tag name="ALLOWFONTSUBSTITUTION" val="False"/>
  <p:tag name="BITMAPFORMAT" val="png256"/>
  <p:tag name="ORIGWIDTH" val="19"/>
  <p:tag name="PICTUREFILESIZE" val="2191"/>
</p:tagLst>
</file>

<file path=ppt/tags/tag9.xml><?xml version="1.0" encoding="utf-8"?>
<p:tagLst xmlns:a="http://schemas.openxmlformats.org/drawingml/2006/main" xmlns:r="http://schemas.openxmlformats.org/officeDocument/2006/relationships" xmlns:p="http://schemas.openxmlformats.org/presentationml/2006/main">
  <p:tag name="SOURCE" val="\include{gamma}&#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12"/>
  <p:tag name="PICTUREFILESIZE" val="4302"/>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2378</Words>
  <Application>Microsoft Office PowerPoint</Application>
  <PresentationFormat>Grand écran</PresentationFormat>
  <Paragraphs>425</Paragraphs>
  <Slides>17</Slides>
  <Notes>5</Notes>
  <HiddenSlides>0</HiddenSlides>
  <MMClips>0</MMClips>
  <ScaleCrop>false</ScaleCrop>
  <HeadingPairs>
    <vt:vector size="8" baseType="variant">
      <vt:variant>
        <vt:lpstr>Polices utilisées</vt:lpstr>
      </vt:variant>
      <vt:variant>
        <vt:i4>11</vt:i4>
      </vt:variant>
      <vt:variant>
        <vt:lpstr>Thème</vt:lpstr>
      </vt:variant>
      <vt:variant>
        <vt:i4>1</vt:i4>
      </vt:variant>
      <vt:variant>
        <vt:lpstr>Serveurs OLE incorporés</vt:lpstr>
      </vt:variant>
      <vt:variant>
        <vt:i4>1</vt:i4>
      </vt:variant>
      <vt:variant>
        <vt:lpstr>Titres des diapositives</vt:lpstr>
      </vt:variant>
      <vt:variant>
        <vt:i4>17</vt:i4>
      </vt:variant>
    </vt:vector>
  </HeadingPairs>
  <TitlesOfParts>
    <vt:vector size="30" baseType="lpstr">
      <vt:lpstr>ＭＳ Ｐゴシック</vt:lpstr>
      <vt:lpstr>Arial</vt:lpstr>
      <vt:lpstr>Calibri</vt:lpstr>
      <vt:lpstr>Calibri Light</vt:lpstr>
      <vt:lpstr>Cambria Math</vt:lpstr>
      <vt:lpstr>Comic Sans MS</vt:lpstr>
      <vt:lpstr>Courier New</vt:lpstr>
      <vt:lpstr>Lucida Sans Unicode</vt:lpstr>
      <vt:lpstr>Symbol</vt:lpstr>
      <vt:lpstr>Times New Roman</vt:lpstr>
      <vt:lpstr>Wingdings</vt:lpstr>
      <vt:lpstr>Thème Office</vt:lpstr>
      <vt:lpstr>Equation</vt:lpstr>
      <vt:lpstr>Présentation PowerPoint</vt:lpstr>
      <vt:lpstr>Possible RG Schedule (straw man)</vt:lpstr>
      <vt:lpstr>Présentation PowerPoint</vt:lpstr>
      <vt:lpstr>E12-06-108A          Exclusive N*  KY Studies CLAS12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Possible RG Schedule (straw man)</vt:lpstr>
      <vt:lpstr>Présentation PowerPoint</vt:lpstr>
      <vt:lpstr>Présentation PowerPoint</vt:lpstr>
    </vt:vector>
  </TitlesOfParts>
  <Company>CEA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jacques ball</dc:creator>
  <cp:lastModifiedBy>jacques ball</cp:lastModifiedBy>
  <cp:revision>30</cp:revision>
  <dcterms:created xsi:type="dcterms:W3CDTF">2017-03-30T02:08:22Z</dcterms:created>
  <dcterms:modified xsi:type="dcterms:W3CDTF">2017-03-30T12:37:03Z</dcterms:modified>
</cp:coreProperties>
</file>